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82" r:id="rId1"/>
  </p:sldMasterIdLst>
  <p:notesMasterIdLst>
    <p:notesMasterId r:id="rId30"/>
  </p:notesMasterIdLst>
  <p:sldIdLst>
    <p:sldId id="983" r:id="rId2"/>
    <p:sldId id="992" r:id="rId3"/>
    <p:sldId id="989" r:id="rId4"/>
    <p:sldId id="1054" r:id="rId5"/>
    <p:sldId id="1055" r:id="rId6"/>
    <p:sldId id="994" r:id="rId7"/>
    <p:sldId id="996" r:id="rId8"/>
    <p:sldId id="755" r:id="rId9"/>
    <p:sldId id="760" r:id="rId10"/>
    <p:sldId id="761" r:id="rId11"/>
    <p:sldId id="997" r:id="rId12"/>
    <p:sldId id="967" r:id="rId13"/>
    <p:sldId id="968" r:id="rId14"/>
    <p:sldId id="1058" r:id="rId15"/>
    <p:sldId id="265" r:id="rId16"/>
    <p:sldId id="969" r:id="rId17"/>
    <p:sldId id="970" r:id="rId18"/>
    <p:sldId id="971" r:id="rId19"/>
    <p:sldId id="972" r:id="rId20"/>
    <p:sldId id="973" r:id="rId21"/>
    <p:sldId id="974" r:id="rId22"/>
    <p:sldId id="976" r:id="rId23"/>
    <p:sldId id="1056" r:id="rId24"/>
    <p:sldId id="259" r:id="rId25"/>
    <p:sldId id="1057" r:id="rId26"/>
    <p:sldId id="277" r:id="rId27"/>
    <p:sldId id="988" r:id="rId28"/>
    <p:sldId id="990" r:id="rId29"/>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5F69B5"/>
    <a:srgbClr val="979EC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182" autoAdjust="0"/>
    <p:restoredTop sz="92539" autoAdjust="0"/>
  </p:normalViewPr>
  <p:slideViewPr>
    <p:cSldViewPr snapToGrid="0">
      <p:cViewPr varScale="1">
        <p:scale>
          <a:sx n="63" d="100"/>
          <a:sy n="63" d="100"/>
        </p:scale>
        <p:origin x="680" y="48"/>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eaLnBrk="1" hangingPunct="1">
              <a:defRPr sz="1200">
                <a:latin typeface="Arial" charset="0"/>
              </a:defRPr>
            </a:lvl1pPr>
          </a:lstStyle>
          <a:p>
            <a:pPr>
              <a:defRPr/>
            </a:pPr>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eaLnBrk="1" hangingPunct="1">
              <a:defRPr sz="1200">
                <a:latin typeface="Arial" charset="0"/>
              </a:defRPr>
            </a:lvl1pPr>
          </a:lstStyle>
          <a:p>
            <a:pPr>
              <a:defRPr/>
            </a:pPr>
            <a:fld id="{A2B1A05E-4E26-4892-8478-A55B2BFB5D2C}" type="datetimeFigureOut">
              <a:rPr lang="en-US"/>
              <a:pPr>
                <a:defRPr/>
              </a:pPr>
              <a:t>1/26/2021</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eaLnBrk="1" hangingPunct="1">
              <a:defRPr sz="1200">
                <a:latin typeface="Arial" charset="0"/>
              </a:defRPr>
            </a:lvl1pPr>
          </a:lstStyle>
          <a:p>
            <a:pPr>
              <a:defRPr/>
            </a:pPr>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wrap="square" lIns="93177" tIns="46589" rIns="93177" bIns="46589" numCol="1" anchor="b" anchorCtr="0" compatLnSpc="1">
            <a:prstTxWarp prst="textNoShape">
              <a:avLst/>
            </a:prstTxWarp>
          </a:bodyPr>
          <a:lstStyle>
            <a:lvl1pPr algn="r" eaLnBrk="1" hangingPunct="1">
              <a:defRPr sz="1200"/>
            </a:lvl1pPr>
          </a:lstStyle>
          <a:p>
            <a:pPr>
              <a:defRPr/>
            </a:pPr>
            <a:fld id="{2B12890A-0C69-43DD-92E2-66AFC0E5088A}" type="slidenum">
              <a:rPr lang="en-US" altLang="en-US"/>
              <a:pPr>
                <a:defRPr/>
              </a:pPr>
              <a:t>‹#›</a:t>
            </a:fld>
            <a:endParaRPr lang="en-US" altLang="en-US"/>
          </a:p>
        </p:txBody>
      </p:sp>
    </p:spTree>
    <p:extLst>
      <p:ext uri="{BB962C8B-B14F-4D97-AF65-F5344CB8AC3E}">
        <p14:creationId xmlns:p14="http://schemas.microsoft.com/office/powerpoint/2010/main" val="145928526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3602D02-651C-4C36-A48A-B07AA34EC33B}" type="slidenum">
              <a:rPr lang="en-US" altLang="en-US" smtClean="0"/>
              <a:pPr>
                <a:defRPr/>
              </a:pPr>
              <a:t>‹#›</a:t>
            </a:fld>
            <a:endParaRPr lang="en-US" altLang="en-US"/>
          </a:p>
        </p:txBody>
      </p:sp>
    </p:spTree>
    <p:extLst>
      <p:ext uri="{BB962C8B-B14F-4D97-AF65-F5344CB8AC3E}">
        <p14:creationId xmlns:p14="http://schemas.microsoft.com/office/powerpoint/2010/main" val="9373627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D94E6C24-206D-4A64-A5F4-6FEF8C1FBC95}" type="slidenum">
              <a:rPr lang="en-US" altLang="en-US" smtClean="0"/>
              <a:pPr>
                <a:defRPr/>
              </a:pPr>
              <a:t>‹#›</a:t>
            </a:fld>
            <a:endParaRPr lang="en-US" altLang="en-US"/>
          </a:p>
        </p:txBody>
      </p:sp>
    </p:spTree>
    <p:extLst>
      <p:ext uri="{BB962C8B-B14F-4D97-AF65-F5344CB8AC3E}">
        <p14:creationId xmlns:p14="http://schemas.microsoft.com/office/powerpoint/2010/main" val="9213484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52918B3F-237D-4C21-8C41-9FBA9CB010B8}" type="slidenum">
              <a:rPr lang="en-US" altLang="en-US" smtClean="0"/>
              <a:pPr>
                <a:defRPr/>
              </a:pPr>
              <a:t>‹#›</a:t>
            </a:fld>
            <a:endParaRPr lang="en-US" altLang="en-US"/>
          </a:p>
        </p:txBody>
      </p:sp>
    </p:spTree>
    <p:extLst>
      <p:ext uri="{BB962C8B-B14F-4D97-AF65-F5344CB8AC3E}">
        <p14:creationId xmlns:p14="http://schemas.microsoft.com/office/powerpoint/2010/main" val="425860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2785FBBF-B1A1-4666-AE67-E6FA2C7E62F0}" type="slidenum">
              <a:rPr lang="en-US" altLang="en-US" smtClean="0"/>
              <a:pPr>
                <a:defRPr/>
              </a:pPr>
              <a:t>‹#›</a:t>
            </a:fld>
            <a:endParaRPr lang="en-US" altLang="en-US"/>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3292399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89CA930F-085B-4EDB-A402-9411D9019995}" type="slidenum">
              <a:rPr lang="en-US" altLang="en-US" smtClean="0"/>
              <a:pPr>
                <a:defRPr/>
              </a:pPr>
              <a:t>‹#›</a:t>
            </a:fld>
            <a:endParaRPr lang="en-US" altLang="en-US"/>
          </a:p>
        </p:txBody>
      </p:sp>
    </p:spTree>
    <p:extLst>
      <p:ext uri="{BB962C8B-B14F-4D97-AF65-F5344CB8AC3E}">
        <p14:creationId xmlns:p14="http://schemas.microsoft.com/office/powerpoint/2010/main" val="16371491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3C7265A1-C2D4-4C30-82D3-A3A00D09D63A}" type="slidenum">
              <a:rPr lang="en-US" altLang="en-US" smtClean="0"/>
              <a:pPr>
                <a:defRPr/>
              </a:pPr>
              <a:t>‹#›</a:t>
            </a:fld>
            <a:endParaRPr lang="en-US" altLang="en-US"/>
          </a:p>
        </p:txBody>
      </p:sp>
    </p:spTree>
    <p:extLst>
      <p:ext uri="{BB962C8B-B14F-4D97-AF65-F5344CB8AC3E}">
        <p14:creationId xmlns:p14="http://schemas.microsoft.com/office/powerpoint/2010/main" val="36213894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5CCDD9C1-386F-4D04-829B-D19EB04AF528}" type="slidenum">
              <a:rPr lang="en-US" altLang="en-US" smtClean="0"/>
              <a:pPr>
                <a:defRPr/>
              </a:pPr>
              <a:t>‹#›</a:t>
            </a:fld>
            <a:endParaRPr lang="en-US" altLang="en-US"/>
          </a:p>
        </p:txBody>
      </p:sp>
    </p:spTree>
    <p:extLst>
      <p:ext uri="{BB962C8B-B14F-4D97-AF65-F5344CB8AC3E}">
        <p14:creationId xmlns:p14="http://schemas.microsoft.com/office/powerpoint/2010/main" val="5059468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34DE58D-BDC8-484D-B093-733EE0EC856F}" type="slidenum">
              <a:rPr lang="en-US" altLang="en-US" smtClean="0"/>
              <a:pPr>
                <a:defRPr/>
              </a:pPr>
              <a:t>‹#›</a:t>
            </a:fld>
            <a:endParaRPr lang="en-US" altLang="en-US"/>
          </a:p>
        </p:txBody>
      </p:sp>
    </p:spTree>
    <p:extLst>
      <p:ext uri="{BB962C8B-B14F-4D97-AF65-F5344CB8AC3E}">
        <p14:creationId xmlns:p14="http://schemas.microsoft.com/office/powerpoint/2010/main" val="39177764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F364489-8B14-4F75-BBDA-A26127F3F2E6}" type="slidenum">
              <a:rPr lang="en-US" altLang="en-US" smtClean="0"/>
              <a:pPr>
                <a:defRPr/>
              </a:pPr>
              <a:t>‹#›</a:t>
            </a:fld>
            <a:endParaRPr lang="en-US" altLang="en-US"/>
          </a:p>
        </p:txBody>
      </p:sp>
    </p:spTree>
    <p:extLst>
      <p:ext uri="{BB962C8B-B14F-4D97-AF65-F5344CB8AC3E}">
        <p14:creationId xmlns:p14="http://schemas.microsoft.com/office/powerpoint/2010/main" val="42084138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60F28889-67C9-4467-9C52-4811321B6EA4}" type="slidenum">
              <a:rPr lang="en-US" altLang="en-US" smtClean="0"/>
              <a:pPr>
                <a:defRPr/>
              </a:pPr>
              <a:t>‹#›</a:t>
            </a:fld>
            <a:endParaRPr lang="en-US" altLang="en-US"/>
          </a:p>
        </p:txBody>
      </p:sp>
    </p:spTree>
    <p:extLst>
      <p:ext uri="{BB962C8B-B14F-4D97-AF65-F5344CB8AC3E}">
        <p14:creationId xmlns:p14="http://schemas.microsoft.com/office/powerpoint/2010/main" val="39576866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6EC46AA-F4B2-4431-96C8-6D4232285CC3}" type="slidenum">
              <a:rPr lang="en-US" altLang="en-US" smtClean="0"/>
              <a:pPr>
                <a:defRPr/>
              </a:pPr>
              <a:t>‹#›</a:t>
            </a:fld>
            <a:endParaRPr lang="en-US" altLang="en-US"/>
          </a:p>
        </p:txBody>
      </p:sp>
    </p:spTree>
    <p:extLst>
      <p:ext uri="{BB962C8B-B14F-4D97-AF65-F5344CB8AC3E}">
        <p14:creationId xmlns:p14="http://schemas.microsoft.com/office/powerpoint/2010/main" val="3674350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93BBE6F9-387A-4B85-9F39-400CC4DCBC47}" type="slidenum">
              <a:rPr lang="en-US" altLang="en-US" smtClean="0"/>
              <a:pPr>
                <a:defRPr/>
              </a:pPr>
              <a:t>‹#›</a:t>
            </a:fld>
            <a:endParaRPr lang="en-US" altLang="en-US"/>
          </a:p>
        </p:txBody>
      </p:sp>
    </p:spTree>
    <p:extLst>
      <p:ext uri="{BB962C8B-B14F-4D97-AF65-F5344CB8AC3E}">
        <p14:creationId xmlns:p14="http://schemas.microsoft.com/office/powerpoint/2010/main" val="35135902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B11E8DED-5AD4-4D20-AA44-50A15178F8D1}" type="slidenum">
              <a:rPr lang="en-US" altLang="en-US" smtClean="0"/>
              <a:pPr>
                <a:defRPr/>
              </a:pPr>
              <a:t>‹#›</a:t>
            </a:fld>
            <a:endParaRPr lang="en-US" altLang="en-US"/>
          </a:p>
        </p:txBody>
      </p:sp>
    </p:spTree>
    <p:extLst>
      <p:ext uri="{BB962C8B-B14F-4D97-AF65-F5344CB8AC3E}">
        <p14:creationId xmlns:p14="http://schemas.microsoft.com/office/powerpoint/2010/main" val="32891652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CEA377A0-026E-4515-B7E2-FDEAC2399954}" type="slidenum">
              <a:rPr lang="en-US" altLang="en-US" smtClean="0"/>
              <a:pPr>
                <a:defRPr/>
              </a:pPr>
              <a:t>‹#›</a:t>
            </a:fld>
            <a:endParaRPr lang="en-US" altLang="en-US"/>
          </a:p>
        </p:txBody>
      </p:sp>
    </p:spTree>
    <p:extLst>
      <p:ext uri="{BB962C8B-B14F-4D97-AF65-F5344CB8AC3E}">
        <p14:creationId xmlns:p14="http://schemas.microsoft.com/office/powerpoint/2010/main" val="12744469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45035C48-A2A1-4820-9CD2-8C90C92D5C2C}" type="slidenum">
              <a:rPr lang="en-US" altLang="en-US" smtClean="0"/>
              <a:pPr>
                <a:defRPr/>
              </a:pPr>
              <a:t>‹#›</a:t>
            </a:fld>
            <a:endParaRPr lang="en-US" altLang="en-US"/>
          </a:p>
        </p:txBody>
      </p:sp>
    </p:spTree>
    <p:extLst>
      <p:ext uri="{BB962C8B-B14F-4D97-AF65-F5344CB8AC3E}">
        <p14:creationId xmlns:p14="http://schemas.microsoft.com/office/powerpoint/2010/main" val="15125206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88AD310C-4BC0-41EA-B237-BDA9E5900DD5}" type="slidenum">
              <a:rPr lang="en-US" altLang="en-US" smtClean="0"/>
              <a:pPr>
                <a:defRPr/>
              </a:pPr>
              <a:t>‹#›</a:t>
            </a:fld>
            <a:endParaRPr lang="en-US" altLang="en-US"/>
          </a:p>
        </p:txBody>
      </p:sp>
    </p:spTree>
    <p:extLst>
      <p:ext uri="{BB962C8B-B14F-4D97-AF65-F5344CB8AC3E}">
        <p14:creationId xmlns:p14="http://schemas.microsoft.com/office/powerpoint/2010/main" val="8607180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F699EBFC-1DA2-413B-A03C-5CA485BDB81B}" type="slidenum">
              <a:rPr lang="en-US" altLang="en-US" smtClean="0"/>
              <a:pPr>
                <a:defRPr/>
              </a:pPr>
              <a:t>‹#›</a:t>
            </a:fld>
            <a:endParaRPr lang="en-US" altLang="en-US"/>
          </a:p>
        </p:txBody>
      </p:sp>
    </p:spTree>
    <p:extLst>
      <p:ext uri="{BB962C8B-B14F-4D97-AF65-F5344CB8AC3E}">
        <p14:creationId xmlns:p14="http://schemas.microsoft.com/office/powerpoint/2010/main" val="15127319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pPr>
              <a:defRPr/>
            </a:pPr>
            <a:fld id="{808AC51D-56FA-4417-9922-0AB090428D91}" type="slidenum">
              <a:rPr lang="en-US" altLang="en-US" smtClean="0"/>
              <a:pPr>
                <a:defRPr/>
              </a:pPr>
              <a:t>‹#›</a:t>
            </a:fld>
            <a:endParaRPr lang="en-US" altLang="en-US"/>
          </a:p>
        </p:txBody>
      </p:sp>
    </p:spTree>
    <p:extLst>
      <p:ext uri="{BB962C8B-B14F-4D97-AF65-F5344CB8AC3E}">
        <p14:creationId xmlns:p14="http://schemas.microsoft.com/office/powerpoint/2010/main" val="318960304"/>
      </p:ext>
    </p:extLst>
  </p:cSld>
  <p:clrMap bg1="dk1" tx1="lt1" bg2="dk2" tx2="lt2" accent1="accent1" accent2="accent2" accent3="accent3" accent4="accent4" accent5="accent5" accent6="accent6" hlink="hlink" folHlink="folHlink"/>
  <p:sldLayoutIdLst>
    <p:sldLayoutId id="2147484183" r:id="rId1"/>
    <p:sldLayoutId id="2147484184" r:id="rId2"/>
    <p:sldLayoutId id="2147484185" r:id="rId3"/>
    <p:sldLayoutId id="2147484186" r:id="rId4"/>
    <p:sldLayoutId id="2147484187" r:id="rId5"/>
    <p:sldLayoutId id="2147484188" r:id="rId6"/>
    <p:sldLayoutId id="2147484189" r:id="rId7"/>
    <p:sldLayoutId id="2147484190" r:id="rId8"/>
    <p:sldLayoutId id="2147484191" r:id="rId9"/>
    <p:sldLayoutId id="2147484192" r:id="rId10"/>
    <p:sldLayoutId id="2147484193" r:id="rId11"/>
    <p:sldLayoutId id="2147484194" r:id="rId12"/>
    <p:sldLayoutId id="2147484195" r:id="rId13"/>
    <p:sldLayoutId id="2147484196" r:id="rId14"/>
    <p:sldLayoutId id="2147484197" r:id="rId15"/>
    <p:sldLayoutId id="2147484198" r:id="rId16"/>
    <p:sldLayoutId id="2147484199"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4.jpeg"/><Relationship Id="rId7" Type="http://schemas.microsoft.com/office/2007/relationships/hdphoto" Target="../media/hdphoto1.wdp"/><Relationship Id="rId12" Type="http://schemas.openxmlformats.org/officeDocument/2006/relationships/image" Target="../media/image12.gif"/><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11.gif"/><Relationship Id="rId5" Type="http://schemas.openxmlformats.org/officeDocument/2006/relationships/image" Target="../media/image6.png"/><Relationship Id="rId10" Type="http://schemas.openxmlformats.org/officeDocument/2006/relationships/image" Target="../media/image10.jpeg"/><Relationship Id="rId4" Type="http://schemas.openxmlformats.org/officeDocument/2006/relationships/image" Target="../media/image5.png"/><Relationship Id="rId9" Type="http://schemas.openxmlformats.org/officeDocument/2006/relationships/image" Target="../media/image9.png"/></Relationships>
</file>

<file path=ppt/slides/_rels/slide2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31.gi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media" Target="file:///C:\Users\richardsed\Desktop\LARGE%20FILES\Revelation%2012%20Sign%20(Peace%20&amp;%20Safety).mp4" TargetMode="External"/><Relationship Id="rId1" Type="http://schemas.openxmlformats.org/officeDocument/2006/relationships/video" Target="NULL" TargetMode="External"/><Relationship Id="rId5" Type="http://schemas.openxmlformats.org/officeDocument/2006/relationships/image" Target="../media/image13.png"/><Relationship Id="rId4" Type="http://schemas.openxmlformats.org/officeDocument/2006/relationships/hyperlink" Target="https://www.youtube.com/watch?v=Dy19mYQ5TUE"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Dy19mYQ5TUE" TargetMode="External"/><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5.xml.rels><?xml version="1.0" encoding="UTF-8" standalone="yes"?>
<Relationships xmlns="http://schemas.openxmlformats.org/package/2006/relationships"><Relationship Id="rId3" Type="http://schemas.openxmlformats.org/officeDocument/2006/relationships/hyperlink" Target="https://www.churchofjesuschrist.org/study/scriptures/dc-testament/dc/76.25?lang=eng#p25" TargetMode="External"/><Relationship Id="rId2" Type="http://schemas.openxmlformats.org/officeDocument/2006/relationships/hyperlink" Target="https://www.churchofjesuschrist.org/study/scriptures/pgp/moses/4.3?lang=eng#p3" TargetMode="External"/><Relationship Id="rId1" Type="http://schemas.openxmlformats.org/officeDocument/2006/relationships/slideLayout" Target="../slideLayouts/slideLayout2.xml"/><Relationship Id="rId4" Type="http://schemas.openxmlformats.org/officeDocument/2006/relationships/hyperlink" Target="https://www.churchofjesuschrist.org/study/scriptures/dc-testament/dc/29.36?lang=eng#p36"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alfoxshead.blogspot.com/" TargetMode="External"/><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63D5416-A877-4361-9F91-A3555F3575C5}"/>
              </a:ext>
            </a:extLst>
          </p:cNvPr>
          <p:cNvSpPr>
            <a:spLocks noGrp="1"/>
          </p:cNvSpPr>
          <p:nvPr>
            <p:ph type="title"/>
          </p:nvPr>
        </p:nvSpPr>
        <p:spPr>
          <a:xfrm>
            <a:off x="5181602" y="1122363"/>
            <a:ext cx="5839324" cy="2387600"/>
          </a:xfrm>
        </p:spPr>
        <p:txBody>
          <a:bodyPr vert="horz" lIns="91440" tIns="45720" rIns="91440" bIns="45720" rtlCol="0" anchor="b">
            <a:normAutofit/>
          </a:bodyPr>
          <a:lstStyle/>
          <a:p>
            <a:r>
              <a:rPr lang="en-US" sz="4800"/>
              <a:t>The Book of Revelation</a:t>
            </a:r>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b="8956"/>
          <a:stretch/>
        </p:blipFill>
        <p:spPr>
          <a:xfrm>
            <a:off x="1304458" y="1122362"/>
            <a:ext cx="3031946" cy="4135437"/>
          </a:xfrm>
          <a:prstGeom prst="rect">
            <a:avLst/>
          </a:prstGeom>
          <a:ln w="190500" cap="sq">
            <a:solidFill>
              <a:srgbClr val="FFFFFF"/>
            </a:solidFill>
            <a:miter lim="800000"/>
          </a:ln>
          <a:effectLst>
            <a:outerShdw blurRad="54991" dist="17780" dir="5400000" algn="ctr" rotWithShape="0">
              <a:schemeClr val="bg1">
                <a:alpha val="40000"/>
              </a:schemeClr>
            </a:outerShdw>
          </a:effectLst>
          <a:scene3d>
            <a:camera prst="orthographicFront"/>
            <a:lightRig rig="twoPt" dir="t">
              <a:rot lat="0" lon="0" rev="7200000"/>
            </a:lightRig>
          </a:scene3d>
          <a:sp3d>
            <a:bevelT w="25400" h="19050"/>
          </a:sp3d>
        </p:spPr>
      </p:pic>
    </p:spTree>
    <p:extLst>
      <p:ext uri="{BB962C8B-B14F-4D97-AF65-F5344CB8AC3E}">
        <p14:creationId xmlns:p14="http://schemas.microsoft.com/office/powerpoint/2010/main" val="2858149680"/>
      </p:ext>
    </p:extLst>
  </p:cSld>
  <p:clrMapOvr>
    <a:masterClrMapping/>
  </p:clrMapOvr>
  <p:transition spd="slow">
    <p:cove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0" y="2055813"/>
            <a:ext cx="9144000" cy="4953000"/>
          </a:xfrm>
        </p:spPr>
        <p:txBody>
          <a:bodyPr/>
          <a:lstStyle/>
          <a:p>
            <a:pPr marL="0" indent="0" algn="ctr" eaLnBrk="1" fontAlgn="auto" hangingPunct="1">
              <a:spcAft>
                <a:spcPts val="0"/>
              </a:spcAft>
              <a:buNone/>
              <a:defRPr/>
            </a:pPr>
            <a:r>
              <a:rPr lang="en-US" altLang="en-US" sz="3200" b="1">
                <a:latin typeface="Californian FB" panose="0207040306080B030204" pitchFamily="18" charset="0"/>
              </a:rPr>
              <a:t>Do you find ways to testify and “let your voice be heard” through social media and other means?</a:t>
            </a:r>
            <a:endParaRPr lang="en-US" altLang="en-US" sz="3200">
              <a:latin typeface="Californian FB" panose="0207040306080B030204" pitchFamily="18" charset="0"/>
            </a:endParaRPr>
          </a:p>
          <a:p>
            <a:pPr marL="0" indent="0" algn="ctr" eaLnBrk="1" fontAlgn="auto" hangingPunct="1">
              <a:spcAft>
                <a:spcPts val="0"/>
              </a:spcAft>
              <a:buNone/>
              <a:defRPr/>
            </a:pPr>
            <a:br>
              <a:rPr lang="en-US" altLang="en-US" sz="3200">
                <a:latin typeface="Californian FB" panose="0207040306080B030204" pitchFamily="18" charset="0"/>
              </a:rPr>
            </a:br>
            <a:endParaRPr lang="en-US" altLang="en-US" sz="3200">
              <a:latin typeface="Californian FB" panose="0207040306080B030204" pitchFamily="18" charset="0"/>
            </a:endParaRPr>
          </a:p>
        </p:txBody>
      </p:sp>
      <p:sp>
        <p:nvSpPr>
          <p:cNvPr id="50179" name="AutoShape 2" descr="data:image/jpeg;base64,/9j/4AAQSkZJRgABAQAAAQABAAD/2wCEAAkGBhQSEBUSEBQVFBUUFhUXFBQUFBQUFBUUFBQVFRQVFhQXHCYeFxojGRUWHy8gIycpLCwsFR4xNTAqNSYrLCkBCQoKDgwOFw8PGikkHBwpKSwsKSkpKSwpKSksLCwpKSwsLCksLCwpKSwpLCksKSkpKSkpKSksLCksLCksKSkpLP/AABEIAPwAyAMBIgACEQEDEQH/xAAcAAAABwEBAAAAAAAAAAAAAAAAAQIDBAUGBwj/xAA/EAABAwIEAwYCBwcEAgMAAAABAAIRAwQFEiExQVFhBhMicYGRMqEHFCNSscHRQmJygqLh8AhDkvFTwhUkM//EABkBAAIDAQAAAAAAAAAAAAAAAAABAgMEBf/EACgRAAICAgICAgEDBQAAAAAAAAABAhEDIRIxBEFRYSITcfAFFDKRsf/aAAwDAQACEQMRAD8A5dlTZapAYliigpsjZE2+mVOLEfdICypc1JhWVW3UVzEE1IZDUfdpwNSoQFjYYgGp5idyhAWRCERepX1cuMN35c1IodnarjGgmdSdNNx5pDsrmuTgatVa9hXuynLwl2+u+ykXP0fVQAYmRyj0lR5IfFmNLUAxXlXsxXZJdSMDqPyKrK9u5hhzC0+R/NNNEdkctSC1LBSimIZyIu7ToCMtQOxlzEUJ9zUkslA7GwE5TS20E8KSCLY3KCeLAggQ+1qXCJKCCIhzUAUpybcUAJrnRQnBSHOTFQJjQloTjmpNJsmFfWWGgtknyHE8/RJsb+Cko2r3fA0mNyASB5lW2G9nX1DB/wCI33A16arR2OGta0DgZ6gkCZjiFYWxFMF52JECT+9A8tAqZZC6GPk6G7Dswxg/Z02jfSZOY6yr6yoUGDxFjRrGkkxtoNlQ+Jzp4Tp6qbRtP8/NY5Z96Onj8NJWzQHHKTYy5ieBjKJ4qXSx9gbqyPWeCoW2UjmlttTH+eSis0i7+2iWr7mlUEuZvx30jj0VZdYBReMrANNfQ+e3BOPpOiJOp4cU5RoRMk9Z4wpLK0Vy8ZMxeLdjIk0xs0EjiXEnQczoPdZCtYuaSCDoYjkeXVdbr2pEkb7hUDrJlYlrhlqaHTSdxv1laMeZMwZvHcP2Oe92kvCv8VwcsJn4gNY1bpOoKpHtWlOzH0xprU9TYkwgKiYDhCGZMmohmQIW9yCafU0QQSRYhqACUEYaggxBCQ9ifyonMQIgvaotZ6l11BqNkoJossDtA6oM4MHYCZ5g+3BbWxw6m74SBGkFoI13Co8EDQ0SMrju4zJ4QAYgQNvdbHDbJp3dm8mDWdwWEQfRUSdstSGLmgabPtQANmkEkTrv57a+igBxe4E8NPJWuN2rA4AOO2o4hoG0EbeeqhWdOPJZc8q0dTxILtky3pqyo0eQUe1oqztm6rIkb2x63t43UkUOQTluwKQ1qtSKnIhm1GnRH9XHJT2UEHUVPiLmVtW3VNf4SHeIaOGxGnoVpXMUO5tzEqD1tD1JUzO4lYCvQ1HjZ90adD1WExPBcznGk0hwMlugBGnw6rrQYJmBp8UmBGyp8XwsjxQP3S06Ab6rfCTatHGzY+EqOP1iQYdoQmyVfY9hUMJDQS0gz+0WuLt+e0rPAq9OzPQRcja9E4JtwTGG6ogkNRoA0TQl5UlqcCRSwsqbcU84qO8piIdy2UeF2XeVmN4k9fPgnXhWXZW3mq4y4Q3dolwBOpCTdInHejU3VvVEA0yNjrkA9yCdQr3AbdwdL515Pc6BylZ/uWOI+1zEzAOeYHQ7f5qrzB3sYJGY6c5k+6oXZfRCx9/2ugA01Ue1br0ScSrl7yXbz8k9ajYdJWLLtnYwaiixtzw/yFZWlHUT8lFw+nqJ8pVjYTKrSsvsn02GFKtLadUKIkaqZRGghaYQM05h06EBEbZPMISiVdxRn5OyBUoAcFBrUVbvCjVGKmUC6MyjYyHEc1I+rCoyIII4bg+fVHXowU/b1PijTn0nip+PrRT5atJnPe1GCtJykEHxEaabbzuAI+a5au2Y7VDc0gmdwHH5DXX2XJ8cpDv3wIkyW8i7Uj5rTHujnMrAUTmpQppLwrBCIQTlNqCBNl2EZqIJDmoKrCdUREogltQAw9bDsc3/AOrUI1+04NBd8I4nX0Cyb1rex1CaNQETrMEaxptqOKhLosh2WtNvLqS0xM8JHH8UdBznHnwnYeUQlULeAAXSCdHDcDkTx5Qn766DGADTrGvsFQaY9kG4t40OvM6KVbsjVRXXOc6jf/PdTreI9SfTksc3b0dXGmoqyZaujUc9VcW34qltWkGFbWTtYd/nVRiWst2nRS6B0UWiOHsnWM/wLTEzSH2vQ7zoUzl1KcYNFOyLSD7xJqu0hBzdUy526iwojXe0+SRmDaTiU5XEhU9ziMfZnXaeBE/ijG6kQzq4FRieUulxn7oB4nQSOU6+i5niNMGq8jUZjB56ldMxOxgOcDwmOM67Qua1WalaonLkyIaQTFS2lTHNSFYRI1O2hBSQEECHsyBRkogEEQOYkSn0l1NIBNGkXPa0ftODfcwt7h9JrKYAIfEieB67a+SxFkIeHfcBd6t2+cLQYPioyjMfDMR15rPlnUkjo+Pg543KvZpKLZ0gjWdYb6xuR5KJjhBygcNPl89FMtmzqIdr4SDuDz8oVTiLvtI5SPPmVCb/ABJYY/nXwMsfCtcPdO/9tOKqw3RFc3DgAxm53PTyWM6ZoHYo1uo18t1MoY7SI8Ry9Tw/MKipYtQoNDqpmBq1rDUfPUDb1Kt7LtTaXNPMKFY03Zh3ncDLDCA74XEgDTWOKtjG1ZTKVOi+p4g3KHNcCNt+CsKd0CPNYy4wMBpqWNUOH3CZ9Oh81MwfFc2VrvC4SCD97klzaZPgpKzUGvqD6IG7a3cgeemiZrMIp5hrGsf3Wccx1aXVH5W8m7+p2Cm50RUUy7rdo6Q0DgSeSFrijXnceSzLrqyoGag4/EfFr011VlQuLS4A7kgO3Ah1OppxDXb+ko5NqxONMt61Th7HzWZxumZBb1HtqNPdXFF5c0g6uB35qtxB+mnFw0/JRi/yRHJ/gyDid8WMz7jKREDfkfMfgudv3PDXZbLtdmp0AzcPOvMRqPkFjGhb4bVnHypp0xFRqj5VLcE05isKrI7kE7kQQOxTggEMyDQgiLJRBySUAEgJNo7xR94Ob7jT5wpVnQDaDZOpzE/8jHyCr21IIPIg+yViF2aYaQNBLSOoJ/KFmzRbar2djwJ1CSfrf8/0ajsf2kaajqNQQGNJYfx9f1UysyXOdG50Wd7P2odUDmiMzMx5667+S2N5ShsD35qt7VfBbJKM7+Sto0swImI2P5IW9jnOUmCeI+QB4KRYuglTfqf7TfPfjwWQ1oZtMGY1jqJaWTuQJl0RmI4yr3sZ2foWQLmaudI0bDRO+/EqLQObQzI5zI8irm1thEeI+Z0V8Jsqy4ovbIjcDZ3rnsOUEk5RsJkuAMaeRWdw2gG3Ty1xcM8gnmeC1OKHu6c7E6ADqszbNy1AOsqudLotxtu2b7R1OHbEQfLiqHEOz4awhryd40Bjlurln/5hOvt84npqr3FSM8ZOD+jB9oOyBuRSNFwa5hYZa4NcHMIIcM2+vNXv/wAE36l3FY56hJf3g+Km8mZY7gfLmrY2bRzB8pCSWAba+SdtKiPBOXLZS4dnZLakF40L+fAO8yE3VZmIA5/2VvUoDU8dZPJUTquWpmJhtMOe8/utjQdSYHqs/TRbJck2ZPtgT9YLC4uygZiTu4gE/p6KjyKZd3JqPdUdu9xcfUymYXTguKSOBllzk5EfIkupp9ybKmVjBaglPKCAGhTlOBicFNL7tIQyKSJ9NP5YSXIAiOYn6tAPDQ7aqAJ5VG+H5oZVKtagBDTA8Qcxx2a8ERPQwFXkja16NviZVDJT6eiy7HOyVxScDDTkBPFrwYE9HD5rUt1Bby09tFkG1iKwd8PjBLeRnb3WmZUIeep18zqssZWdPNCmiIHw/wBVbMupgdFS1AfiHCE9a3ZJCyy7NeNWkaW0aeHRX1EQFR4W5WFzfZGk9NlbBpKyOVW6IPaCvsTtwVRhjO8qyNhxVe3tEHudVqOHHQmAI2HRWvZao1ziQQQTIgyIOshR7ZNrgjXsZDAnrerySxQBZ6KtFZucsDhnHWSOIkLU9UY1UrLUmVFrM5pu3xIO30IMEdQir3E+fkk2mhxg0yJc18o9P+lz/tLiJzOpj9ogu8h8I99fQLb3FUEwVzfGta7/AOLT0UMS5ZP2IeZJwxa96IMpSMMRlq3nCGnBMPCkFNkJgRnNRp0tQQA5lSmtTzSlhqREjVAmIUt7VHe1AxCN7JCNrE73WiBgta5JDXGYiDx04dVtadCQ13MD8FiqIhw8wttglfNRA+7IWeUUpa9nTw5JSx79EG3PiLUtlLXN8oTNwMr3ef6qdhzg4AE8lzpdnXxv8UTbW9y7/opFa5zj0ICr8Q+zhxEgg7cNdlEssRadjP5pxQpSKnFsEDiSG77qPYXFW1eDTaS37oERzj9FtbegHiNOin22GU+IB8ldGL6IPN9CcHxmrWEinlAjM5xiPTirVlq2m4ua0ZnaudxcepTlOiGgxAmOCYuboD8FbWjOp2yJf+F2ccYB5dCkVa5iCUbrmToZ6c0mqMuoBPTl/ZZ26Zri9IacIaTz49Vz6+dNZ/8AEflot9iFcBk7aT7SucMqSSTxJPuZWjxlts5/9Rl+MV9jpCSQnmslE6nC3HGGDTTTmqQ8phyAEEIksIIAW1PcFHpvTu6QhCQ9qktopDqSQxtrUTnaJUKDi2IiiyTq4/COZ5+QQAuyLq13StqZhzjmqO3yU2jM71gfNanCapYXtOkHZZP6Kqk3tWo4y7uz/U8By2+K0ctVzhtUH9Q3VOZdP4Oh4rq4v2R76pL5+9qhY1sp1UJtyHAji3UeSl2tPMOsLnZPk7GPSovjVzUwd4P/AGqWv2UZmL6TnU51OU+HX906J+0uSDl4Srm3pyNNuSUZMUlWzO2+CVWn43uH3mwR7FXljhlUeJlxpvlqMIM7bjQqVRtiD4THTgrS3a7SVfFoJZXRXXdjUYA43ME8GNn89Exa2dWqfG94b94saPYFaMB0RA8/7Jt07ndOVEFltVX/AAq22eSGk5tdyADA5wnqlaBA47I7pvPgo0jc+ipbJR6KrtLXyUHbSRlHm7T9VjKVNXPam/7yoGDZmp/iP6KrpBb/AB48YX8nG83JzyUvWh1jYR1CnGMSa1JaTEV9Y6pipVS7nRQ3uQIdFVBRS5BIdFi0KTThV5qJ6lUKQEwvRDVNjVM3l8yi3NUMDgOJPIDimBIvKjadNz36Bon9AOq55iN+6s8ud6DgBwAUvGcefX0+FgMho+RceJVUpJFsVRouwOI9zf05MCpNM/z7f1ALreM0CaRLRJb4gOOm49lwNjyCCNCDIPUahd67O4sLm1p1hu5sOHJ40cPfX1Vc42WRlxaaMdXuMrw9u34gq2wy7AdHDceRTPabCDTOdg+zcdR9wn/1Kqba4j02XOnD0d3FNTXJGgvq4ZUkcYV5ht714fNYq7u5glTsOxXKNSquLSLG0b1tYHUcfyVna1QQJ2WNtMXbpB+aubXFh6KcZUVSiaQlNPqhVb8VEaHVV9/igA31PAKUpogoE65qtJiVU41iYY05YkyAPzVRiPaVlCkXvMD+px5NHFYt/b9r3zUY8coIMDknixPI7fRX5Gb9KNLsvAznx3SmsVbb9qrd27y3+JpHzVpQrsfrTc1w/dIP4LpUcJ37H2JNUpzKm6phMRWXTVAqBWFcyoVVqQiM5EjqIIJD7Wyn2MgSdh6R6quusTZS+Iy77o3/ALLP4jjL62hMN4MG3rzQkNRsu8R7VNZLaPiP3j8I8uazF1dOqOLnuLieJ/LkkBEQpUWJJCUISgEITGJW6+i3HclZ1s4+Grqzo8bj1H4LDEJ2zunUqjajDDmODh5gyk1YHoG5ohzS1wkEQQeIWDxjCXUH6asPwn8j1XQsFuW3dtTr09ntk9Ds5voZSrvAhUaWOEg/5IPArPPHyL8Gd4n9HLgeB9EnLGyv8V7OuoPhwlp+F35Hqq+pZHhqsT06Z2FU1yj0MUKh4bqZTrVeDtvNQqIyvjgtLh1sHHTWdVCToKGLahXMFzoHzU6lbc/EVYd1sFNw3DO9qtpt/aPiPJvE+yik26FKSSs5b9KNNzKlu06NdSc9vWXlhJ/46LELq3+oO1DLq1yiALdzQOjamn4rlIK7EI8YpHEyT5ybDRsqFplpIPMGD7hEiUyBcWXay4p6Z845PGb57hXdr21Y/Sq0sPMeJv6rGIIoi4pnR23LKgmm4OHQymazVgaNZzDLCWnmDCurLtS4aVRmH3hofbYpUQcPgt6oQTdK9ZU+B09Nj7IkhGQJRwiSgpFwERCMBApgJCEIwhCQBJKWihAHTvoS7S5K7rKofDVl1GeFUDxNH8TR7t6rt5sgV5Itbh1N7alM5XscHNcNw5pkH3C9XdjO0Lb6ypXLYBe2KjR+zVbo9vvr5EJMBy5wVtRpY9oc07grCY72VdbHMJdSnR3FvIO/VdUDEVSgHAtcAQRBBEgjkQqcmJTX2X4srxvXR5/xi0yEOGxVng1WYWz7WfRznY51pvv3TjoeYY47eRWMw61fSqZKjXNcBq0gh3LYrn5McodnVhljkWi/fqVrOxNoIqVeMlgPlv8APT0WDxHE+5p5m+Ko6G0mcXVHaNHuQupdn8MNva06R1c1oznm86uPurfGjcr+DP5T4wr2zjn+oil9taHmysPZzD+a47C7f/qHo/Z2j+VSq33a1w/BcSqLpHLCQRI0wAggggAIIIIAMGDI0PREggkAYRhBHKYgIQjRIATxSiEkpZCAEIJUIQgAgun/AEJ9r/q119VqH7K5IAJOjK4EMP8AN8J/lXMmBSGPgggwRqCNCCNj6bpMD2OEYKzf0f8AakX9hTrE/aD7OsOVVgGY/wAwh38y0YUSY4FEv8Hp1h9o0EjY/tDyP5KSExiuJNt6FSs/amxztwJgaDXiTA9Umk1TGm07RhsO7QYWzEfq5pltam/IyvVDTT7zMWhrHSchJBAMCYPSehPXl2+b3pc90uLyXkwZPenNI0cM9QbcixdS+iDt665a6yuXZqtJs0nzPeU2wHNzScxZp4p1B6IUVHSI/qOe2MfT3a5sPY//AMdww+j2vb+MLgTtl6S+mS3zYRcfumk72qt/VebVNCGwjQRoAJBKSZTACCNEgQEESCQxaEokExCgggEEAJenCkPTgGiAEoQjISmt4oEBmiTnSnJDggDpn0HdqO4vjbPMU7oBok6Cs3WmfUS31C9CBeNLa4cxzXsMOaQ5pHBwMg+4XrTsl2gbe2VG5b/uMGcfdqN8NRvo4H5KLJouAuO/T32vy93h7D8UVbiCPhBmkwyDGoznoAuxBebfpg7I1re+fXqPNRty8ua46EfuRwyiAOgSGUNtjbCQHSCY8Ya1xDnfG+G5TIdGQDYEqd2evXWmJUK7RGV4zAEkZC0zTni7KSXZtRAWUpVCBpwkgRMafEBw+H4gtngtn397asGUGo9zWuJzN/3NG1N60mJedW6JvaIJVJHavpGpirhN1l1DqQcDzGZjgfZeXY1jlK9Ota6pg9ajUBD6VKpSeDv4Gy3+mPZeabxmWs8dSffVJPZJkVyUET0ApEQykpUoi1MASiRwiKACQRokhho0QRoEGEaTKNMA0QEbI0cIAAqc9OvBON2TLk8BACACJSSEpJlAhIXYfoB7VZatSwqHSpNWj/G0faNHm0B38pXHyFMwXEX29xSrUjD6b2OaeEg7HmCJHqkySPYFK4a4uDSCWHK7o6A6POCFyD6dcTa91Og3U0w57yBOVphuvLTieYXTbdoZUuS3TN3dQjhmcxwJ9coXmvH799StWuXOJqF9Zs8AGBkQPJxUe9DbpGeaWueS0ANk5c8ZQ2dM8dOI4rVYLfNtbuhVY1o7l9F7g8faNaXAPJ1EklxIAEhsHmslSflkgAxwOoIMaEcRxWjubYd8QZMirJJOaaLfs3ZhrIzc40GikumQfaPTt5atcyrEeNjgTz8JDT7Lyf2ntslwev4tJBXprsHeOrYXa1KhlzqDcx55ZYCesNC8/fSPRArmOFSoPSVH2iTMkUQQRNUxCkEEHIANqQlNSSgAIkEEhn//2Q=="/>
          <p:cNvSpPr>
            <a:spLocks noChangeAspect="1" noChangeArrowheads="1"/>
          </p:cNvSpPr>
          <p:nvPr/>
        </p:nvSpPr>
        <p:spPr bwMode="auto">
          <a:xfrm>
            <a:off x="1692275" y="-1825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742950" indent="-28575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eaLnBrk="1" hangingPunct="1">
              <a:lnSpc>
                <a:spcPct val="100000"/>
              </a:lnSpc>
              <a:spcBef>
                <a:spcPct val="0"/>
              </a:spcBef>
              <a:buFontTx/>
              <a:buNone/>
            </a:pPr>
            <a:endParaRPr lang="en-US" altLang="en-US" sz="1800">
              <a:latin typeface="Arial" panose="020B0604020202020204" pitchFamily="34" charset="0"/>
            </a:endParaRPr>
          </a:p>
        </p:txBody>
      </p:sp>
      <p:sp>
        <p:nvSpPr>
          <p:cNvPr id="5" name="Title 1"/>
          <p:cNvSpPr txBox="1">
            <a:spLocks/>
          </p:cNvSpPr>
          <p:nvPr/>
        </p:nvSpPr>
        <p:spPr>
          <a:xfrm>
            <a:off x="1692276" y="142117"/>
            <a:ext cx="8747125" cy="995363"/>
          </a:xfrm>
          <a:prstGeom prst="rect">
            <a:avLst/>
          </a:prstGeom>
          <a:solidFill>
            <a:srgbClr val="FFC000"/>
          </a:solidFill>
          <a:ln>
            <a:solidFill>
              <a:schemeClr val="tx1"/>
            </a:solidFill>
          </a:ln>
          <a:effectLst>
            <a:innerShdw blurRad="63500" dist="50800" dir="8100000">
              <a:prstClr val="black">
                <a:alpha val="50000"/>
              </a:prstClr>
            </a:innerShdw>
          </a:effectLst>
          <a:scene3d>
            <a:camera prst="orthographicFront">
              <a:rot lat="0" lon="0" rev="0"/>
            </a:camera>
            <a:lightRig rig="balanced" dir="t">
              <a:rot lat="0" lon="0" rev="8700000"/>
            </a:lightRig>
          </a:scene3d>
          <a:sp3d>
            <a:bevelT w="190500" h="38100"/>
          </a:sp3d>
        </p:spPr>
        <p:txBody>
          <a:bodyPr anchor="ctr">
            <a:normAutofit/>
          </a:bodyPr>
          <a:lst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a:lstStyle>
          <a:p>
            <a:pPr fontAlgn="auto">
              <a:spcAft>
                <a:spcPts val="0"/>
              </a:spcAft>
              <a:defRPr/>
            </a:pPr>
            <a:r>
              <a:rPr lang="en-US" dirty="0">
                <a:effectLst>
                  <a:outerShdw blurRad="38100" dist="38100" dir="2700000" algn="tl">
                    <a:srgbClr val="000000">
                      <a:alpha val="43137"/>
                    </a:srgbClr>
                  </a:outerShdw>
                </a:effectLst>
              </a:rPr>
              <a:t>Application for Preparation</a:t>
            </a:r>
          </a:p>
        </p:txBody>
      </p:sp>
      <p:pic>
        <p:nvPicPr>
          <p:cNvPr id="6" name="Picture 2" descr="http://cdn2.whatchristianswanttoknow.com/wp-content/uploads/2012/04/Revelat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2947" y="4038600"/>
            <a:ext cx="3505199" cy="233972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01233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pic>
        <p:nvPicPr>
          <p:cNvPr id="1026" name="Picture 2" descr="Related image">
            <a:extLst>
              <a:ext uri="{FF2B5EF4-FFF2-40B4-BE49-F238E27FC236}">
                <a16:creationId xmlns:a16="http://schemas.microsoft.com/office/drawing/2014/main" id="{85E529AB-C04D-4623-B52F-9FC70509A653}"/>
              </a:ext>
            </a:extLst>
          </p:cNvPr>
          <p:cNvPicPr>
            <a:picLocks noChangeAspect="1" noChangeArrowheads="1"/>
          </p:cNvPicPr>
          <p:nvPr/>
        </p:nvPicPr>
        <p:blipFill rotWithShape="1">
          <a:blip r:embed="rId3">
            <a:alphaModFix amt="35000"/>
            <a:extLst>
              <a:ext uri="{28A0092B-C50C-407E-A947-70E740481C1C}">
                <a14:useLocalDpi xmlns:a14="http://schemas.microsoft.com/office/drawing/2010/main" val="0"/>
              </a:ext>
            </a:extLst>
          </a:blip>
          <a:srcRect r="2195" b="2"/>
          <a:stretch/>
        </p:blipFill>
        <p:spPr bwMode="auto">
          <a:xfrm>
            <a:off x="20" y="2030"/>
            <a:ext cx="12191980" cy="6855970"/>
          </a:xfrm>
          <a:prstGeom prst="rect">
            <a:avLst/>
          </a:prstGeom>
          <a:noFill/>
          <a:extLst>
            <a:ext uri="{909E8E84-426E-40DD-AFC4-6F175D3DCCD1}">
              <a14:hiddenFill xmlns:a14="http://schemas.microsoft.com/office/drawing/2010/main">
                <a:solidFill>
                  <a:srgbClr val="FFFFFF"/>
                </a:solidFill>
              </a14:hiddenFill>
            </a:ext>
          </a:extLst>
        </p:spPr>
      </p:pic>
      <p:sp>
        <p:nvSpPr>
          <p:cNvPr id="71" name="Rectangle 70">
            <a:extLst>
              <a:ext uri="{FF2B5EF4-FFF2-40B4-BE49-F238E27FC236}">
                <a16:creationId xmlns:a16="http://schemas.microsoft.com/office/drawing/2014/main" id="{4DE0D6BE-330A-422D-9BD9-1E18F73C6E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32000">
                <a:schemeClr val="bg2">
                  <a:lumMod val="75000"/>
                  <a:alpha val="3000"/>
                </a:schemeClr>
              </a:gs>
              <a:gs pos="100000">
                <a:sysClr val="windowText" lastClr="000000">
                  <a:alpha val="70000"/>
                </a:sysClr>
              </a:gs>
            </a:gsLst>
            <a:path path="circle">
              <a:fillToRect l="50000" t="5000" r="50000" b="95000"/>
            </a:path>
            <a:tileRect/>
          </a:gra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4" name="Title 1">
            <a:extLst>
              <a:ext uri="{FF2B5EF4-FFF2-40B4-BE49-F238E27FC236}">
                <a16:creationId xmlns:a16="http://schemas.microsoft.com/office/drawing/2014/main" id="{401E6591-F231-4F17-A8DF-F581AB2D67A6}"/>
              </a:ext>
            </a:extLst>
          </p:cNvPr>
          <p:cNvSpPr txBox="1">
            <a:spLocks/>
          </p:cNvSpPr>
          <p:nvPr/>
        </p:nvSpPr>
        <p:spPr>
          <a:xfrm>
            <a:off x="919119" y="73573"/>
            <a:ext cx="10353761" cy="1326321"/>
          </a:xfrm>
          <a:prstGeom prst="rect">
            <a:avLst/>
          </a:prstGeom>
        </p:spPr>
        <p:txBody>
          <a:bodyPr vert="horz" lIns="91440" tIns="45720" rIns="91440" bIns="45720" rtlCol="0" anchor="ctr">
            <a:normAutofit/>
          </a:bodyPr>
          <a:lstStyle>
            <a:lvl1pPr algn="ctr" rtl="0" eaLnBrk="0" fontAlgn="base" hangingPunct="0">
              <a:lnSpc>
                <a:spcPct val="90000"/>
              </a:lnSpc>
              <a:spcBef>
                <a:spcPct val="0"/>
              </a:spcBef>
              <a:spcAft>
                <a:spcPct val="0"/>
              </a:spcAft>
              <a:defRPr sz="3400" b="1" kern="1200" cap="all">
                <a:solidFill>
                  <a:schemeClr val="tx1"/>
                </a:solidFill>
                <a:effectLst>
                  <a:outerShdw blurRad="50800" dist="63500" dir="2700000" algn="tl" rotWithShape="0">
                    <a:srgbClr val="000000">
                      <a:alpha val="48000"/>
                    </a:srgbClr>
                  </a:outerShdw>
                </a:effectLst>
                <a:latin typeface="+mj-lt"/>
                <a:ea typeface="+mj-ea"/>
                <a:cs typeface="+mj-cs"/>
              </a:defRPr>
            </a:lvl1pPr>
            <a:lvl2pPr algn="ctr" rtl="0" eaLnBrk="0" fontAlgn="base" hangingPunct="0">
              <a:lnSpc>
                <a:spcPct val="90000"/>
              </a:lnSpc>
              <a:spcBef>
                <a:spcPct val="0"/>
              </a:spcBef>
              <a:spcAft>
                <a:spcPct val="0"/>
              </a:spcAft>
              <a:defRPr sz="3400" b="1">
                <a:solidFill>
                  <a:schemeClr val="tx1"/>
                </a:solidFill>
                <a:latin typeface="Bookman Old Style" panose="02050604050505020204" pitchFamily="18" charset="0"/>
              </a:defRPr>
            </a:lvl2pPr>
            <a:lvl3pPr algn="ctr" rtl="0" eaLnBrk="0" fontAlgn="base" hangingPunct="0">
              <a:lnSpc>
                <a:spcPct val="90000"/>
              </a:lnSpc>
              <a:spcBef>
                <a:spcPct val="0"/>
              </a:spcBef>
              <a:spcAft>
                <a:spcPct val="0"/>
              </a:spcAft>
              <a:defRPr sz="3400" b="1">
                <a:solidFill>
                  <a:schemeClr val="tx1"/>
                </a:solidFill>
                <a:latin typeface="Bookman Old Style" panose="02050604050505020204" pitchFamily="18" charset="0"/>
              </a:defRPr>
            </a:lvl3pPr>
            <a:lvl4pPr algn="ctr" rtl="0" eaLnBrk="0" fontAlgn="base" hangingPunct="0">
              <a:lnSpc>
                <a:spcPct val="90000"/>
              </a:lnSpc>
              <a:spcBef>
                <a:spcPct val="0"/>
              </a:spcBef>
              <a:spcAft>
                <a:spcPct val="0"/>
              </a:spcAft>
              <a:defRPr sz="3400" b="1">
                <a:solidFill>
                  <a:schemeClr val="tx1"/>
                </a:solidFill>
                <a:latin typeface="Bookman Old Style" panose="02050604050505020204" pitchFamily="18" charset="0"/>
              </a:defRPr>
            </a:lvl4pPr>
            <a:lvl5pPr algn="ctr" rtl="0" eaLnBrk="0" fontAlgn="base" hangingPunct="0">
              <a:lnSpc>
                <a:spcPct val="90000"/>
              </a:lnSpc>
              <a:spcBef>
                <a:spcPct val="0"/>
              </a:spcBef>
              <a:spcAft>
                <a:spcPct val="0"/>
              </a:spcAft>
              <a:defRPr sz="3400" b="1">
                <a:solidFill>
                  <a:schemeClr val="tx1"/>
                </a:solidFill>
                <a:latin typeface="Bookman Old Style" panose="02050604050505020204" pitchFamily="18" charset="0"/>
              </a:defRPr>
            </a:lvl5pPr>
            <a:lvl6pPr marL="457200" algn="ctr" rtl="0" fontAlgn="base">
              <a:lnSpc>
                <a:spcPct val="90000"/>
              </a:lnSpc>
              <a:spcBef>
                <a:spcPct val="0"/>
              </a:spcBef>
              <a:spcAft>
                <a:spcPct val="0"/>
              </a:spcAft>
              <a:defRPr sz="3400" b="1">
                <a:solidFill>
                  <a:schemeClr val="tx1"/>
                </a:solidFill>
                <a:latin typeface="Bookman Old Style" panose="02050604050505020204" pitchFamily="18" charset="0"/>
              </a:defRPr>
            </a:lvl6pPr>
            <a:lvl7pPr marL="914400" algn="ctr" rtl="0" fontAlgn="base">
              <a:lnSpc>
                <a:spcPct val="90000"/>
              </a:lnSpc>
              <a:spcBef>
                <a:spcPct val="0"/>
              </a:spcBef>
              <a:spcAft>
                <a:spcPct val="0"/>
              </a:spcAft>
              <a:defRPr sz="3400" b="1">
                <a:solidFill>
                  <a:schemeClr val="tx1"/>
                </a:solidFill>
                <a:latin typeface="Bookman Old Style" panose="02050604050505020204" pitchFamily="18" charset="0"/>
              </a:defRPr>
            </a:lvl7pPr>
            <a:lvl8pPr marL="1371600" algn="ctr" rtl="0" fontAlgn="base">
              <a:lnSpc>
                <a:spcPct val="90000"/>
              </a:lnSpc>
              <a:spcBef>
                <a:spcPct val="0"/>
              </a:spcBef>
              <a:spcAft>
                <a:spcPct val="0"/>
              </a:spcAft>
              <a:defRPr sz="3400" b="1">
                <a:solidFill>
                  <a:schemeClr val="tx1"/>
                </a:solidFill>
                <a:latin typeface="Bookman Old Style" panose="02050604050505020204" pitchFamily="18" charset="0"/>
              </a:defRPr>
            </a:lvl8pPr>
            <a:lvl9pPr marL="1828800" algn="ctr" rtl="0" fontAlgn="base">
              <a:lnSpc>
                <a:spcPct val="90000"/>
              </a:lnSpc>
              <a:spcBef>
                <a:spcPct val="0"/>
              </a:spcBef>
              <a:spcAft>
                <a:spcPct val="0"/>
              </a:spcAft>
              <a:defRPr sz="3400" b="1">
                <a:solidFill>
                  <a:schemeClr val="tx1"/>
                </a:solidFill>
                <a:latin typeface="Bookman Old Style" panose="02050604050505020204" pitchFamily="18" charset="0"/>
              </a:defRPr>
            </a:lvl9pPr>
          </a:lstStyle>
          <a:p>
            <a:pPr defTabSz="914400" eaLnBrk="1" hangingPunct="1">
              <a:spcAft>
                <a:spcPts val="600"/>
              </a:spcAft>
            </a:pPr>
            <a:r>
              <a:rPr lang="en-US" dirty="0"/>
              <a:t>TRUE/FALSE STATEMENTS about </a:t>
            </a:r>
            <a:br>
              <a:rPr lang="en-US" dirty="0"/>
            </a:br>
            <a:r>
              <a:rPr lang="en-US" dirty="0"/>
              <a:t>the Pre Earth Life</a:t>
            </a:r>
          </a:p>
        </p:txBody>
      </p:sp>
      <p:sp>
        <p:nvSpPr>
          <p:cNvPr id="3" name="Rectangle 1">
            <a:extLst>
              <a:ext uri="{FF2B5EF4-FFF2-40B4-BE49-F238E27FC236}">
                <a16:creationId xmlns:a16="http://schemas.microsoft.com/office/drawing/2014/main" id="{21458925-BB66-4769-B98C-3EF8E480EFA7}"/>
              </a:ext>
            </a:extLst>
          </p:cNvPr>
          <p:cNvSpPr>
            <a:spLocks noChangeArrowheads="1"/>
          </p:cNvSpPr>
          <p:nvPr/>
        </p:nvSpPr>
        <p:spPr bwMode="auto">
          <a:xfrm>
            <a:off x="199696" y="1179177"/>
            <a:ext cx="11782097" cy="5526423"/>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0" compatLnSpc="1">
            <a:prstTxWarp prst="textNoShape">
              <a:avLst/>
            </a:prstTxWarp>
            <a:noAutofit/>
          </a:bodyPr>
          <a:lstStyle/>
          <a:p>
            <a:pPr marL="571500" marR="0" lvl="0" indent="-457200" defTabSz="914400" fontAlgn="base">
              <a:lnSpc>
                <a:spcPct val="120000"/>
              </a:lnSpc>
              <a:spcBef>
                <a:spcPct val="0"/>
              </a:spcBef>
              <a:spcAft>
                <a:spcPts val="600"/>
              </a:spcAft>
              <a:buClrTx/>
              <a:buSzTx/>
              <a:buFont typeface="+mj-lt"/>
              <a:buAutoNum type="arabicPeriod"/>
              <a:tabLst/>
            </a:pPr>
            <a:r>
              <a:rPr kumimoji="0" lang="en-US" altLang="en-US" sz="2800" b="0" i="0" u="none" strike="noStrike" cap="none" normalizeH="0" baseline="0" dirty="0">
                <a:ln>
                  <a:noFill/>
                </a:ln>
                <a:effectLst>
                  <a:outerShdw blurRad="50800" dist="38100" dir="2700000" algn="tl" rotWithShape="0">
                    <a:srgbClr val="000000">
                      <a:alpha val="48000"/>
                    </a:srgbClr>
                  </a:outerShdw>
                </a:effectLst>
                <a:latin typeface="+mj-lt"/>
              </a:rPr>
              <a:t>Some people became ‘bad’ in the pre-earth life.</a:t>
            </a:r>
          </a:p>
          <a:p>
            <a:pPr marL="571500" indent="-457200" defTabSz="914400" fontAlgn="base">
              <a:lnSpc>
                <a:spcPct val="120000"/>
              </a:lnSpc>
              <a:spcBef>
                <a:spcPct val="0"/>
              </a:spcBef>
              <a:spcAft>
                <a:spcPts val="600"/>
              </a:spcAft>
              <a:buFont typeface="+mj-lt"/>
              <a:buAutoNum type="arabicPeriod"/>
            </a:pPr>
            <a:r>
              <a:rPr kumimoji="0" lang="en-US" altLang="en-US" sz="2800" b="0" i="0" u="none" strike="noStrike" cap="none" normalizeH="0" baseline="0" dirty="0">
                <a:ln>
                  <a:noFill/>
                </a:ln>
                <a:effectLst>
                  <a:outerShdw blurRad="50800" dist="38100" dir="2700000" algn="tl" rotWithShape="0">
                    <a:srgbClr val="000000">
                      <a:alpha val="48000"/>
                    </a:srgbClr>
                  </a:outerShdw>
                </a:effectLst>
                <a:latin typeface="+mj-lt"/>
              </a:rPr>
              <a:t>Your nature/disposition was developed in the pre-earth life. </a:t>
            </a:r>
          </a:p>
          <a:p>
            <a:pPr marL="571500" marR="0" lvl="0" indent="-457200" defTabSz="914400" fontAlgn="base">
              <a:lnSpc>
                <a:spcPct val="120000"/>
              </a:lnSpc>
              <a:spcBef>
                <a:spcPct val="0"/>
              </a:spcBef>
              <a:spcAft>
                <a:spcPts val="600"/>
              </a:spcAft>
              <a:buClrTx/>
              <a:buSzTx/>
              <a:buFont typeface="+mj-lt"/>
              <a:buAutoNum type="arabicPeriod"/>
              <a:tabLst/>
            </a:pPr>
            <a:r>
              <a:rPr kumimoji="0" lang="en-US" altLang="en-US" sz="2800" b="0" i="0" u="none" strike="noStrike" cap="none" normalizeH="0" baseline="0" dirty="0">
                <a:ln>
                  <a:noFill/>
                </a:ln>
                <a:effectLst>
                  <a:outerShdw blurRad="50800" dist="38100" dir="2700000" algn="tl" rotWithShape="0">
                    <a:srgbClr val="000000">
                      <a:alpha val="48000"/>
                    </a:srgbClr>
                  </a:outerShdw>
                </a:effectLst>
                <a:latin typeface="+mj-lt"/>
              </a:rPr>
              <a:t>God knows what we will do before we do it.</a:t>
            </a:r>
          </a:p>
          <a:p>
            <a:pPr marL="571500" marR="0" lvl="0" indent="-457200" defTabSz="914400" fontAlgn="base">
              <a:lnSpc>
                <a:spcPct val="120000"/>
              </a:lnSpc>
              <a:spcBef>
                <a:spcPct val="0"/>
              </a:spcBef>
              <a:spcAft>
                <a:spcPts val="600"/>
              </a:spcAft>
              <a:buClrTx/>
              <a:buSzTx/>
              <a:buFont typeface="+mj-lt"/>
              <a:buAutoNum type="arabicPeriod"/>
              <a:tabLst/>
            </a:pPr>
            <a:r>
              <a:rPr kumimoji="0" lang="en-US" altLang="en-US" sz="2800" b="0" i="0" u="none" strike="noStrike" cap="none" normalizeH="0" baseline="0" dirty="0">
                <a:ln>
                  <a:noFill/>
                </a:ln>
                <a:effectLst>
                  <a:outerShdw blurRad="50800" dist="38100" dir="2700000" algn="tl" rotWithShape="0">
                    <a:srgbClr val="000000">
                      <a:alpha val="48000"/>
                    </a:srgbClr>
                  </a:outerShdw>
                </a:effectLst>
                <a:latin typeface="+mj-lt"/>
              </a:rPr>
              <a:t>Priesthood holders were foreordained to be Priesthood holders.</a:t>
            </a:r>
          </a:p>
          <a:p>
            <a:pPr marL="571500" marR="0" lvl="0" indent="-457200" defTabSz="914400" fontAlgn="base">
              <a:lnSpc>
                <a:spcPct val="120000"/>
              </a:lnSpc>
              <a:spcBef>
                <a:spcPct val="0"/>
              </a:spcBef>
              <a:spcAft>
                <a:spcPts val="600"/>
              </a:spcAft>
              <a:buClrTx/>
              <a:buSzTx/>
              <a:buFont typeface="+mj-lt"/>
              <a:buAutoNum type="arabicPeriod"/>
              <a:tabLst/>
            </a:pPr>
            <a:r>
              <a:rPr kumimoji="0" lang="en-US" altLang="en-US" sz="2800" b="0" i="0" u="none" strike="noStrike" cap="none" normalizeH="0" baseline="0" dirty="0">
                <a:ln>
                  <a:noFill/>
                </a:ln>
                <a:effectLst>
                  <a:outerShdw blurRad="50800" dist="38100" dir="2700000" algn="tl" rotWithShape="0">
                    <a:srgbClr val="000000">
                      <a:alpha val="48000"/>
                    </a:srgbClr>
                  </a:outerShdw>
                </a:effectLst>
                <a:latin typeface="+mj-lt"/>
              </a:rPr>
              <a:t>If you don’t do what you were foreordained to do, you will be held accountable for it.</a:t>
            </a:r>
          </a:p>
          <a:p>
            <a:pPr marL="571500" marR="0" lvl="0" indent="-457200" defTabSz="914400" fontAlgn="base">
              <a:lnSpc>
                <a:spcPct val="120000"/>
              </a:lnSpc>
              <a:spcBef>
                <a:spcPct val="0"/>
              </a:spcBef>
              <a:spcAft>
                <a:spcPts val="600"/>
              </a:spcAft>
              <a:buClrTx/>
              <a:buSzTx/>
              <a:buFont typeface="+mj-lt"/>
              <a:buAutoNum type="arabicPeriod"/>
              <a:tabLst/>
            </a:pPr>
            <a:r>
              <a:rPr kumimoji="0" lang="en-US" altLang="en-US" sz="2800" b="0" i="0" u="none" strike="noStrike" cap="none" normalizeH="0" baseline="0" dirty="0">
                <a:ln>
                  <a:noFill/>
                </a:ln>
                <a:effectLst>
                  <a:outerShdw blurRad="50800" dist="38100" dir="2700000" algn="tl" rotWithShape="0">
                    <a:srgbClr val="000000">
                      <a:alpha val="48000"/>
                    </a:srgbClr>
                  </a:outerShdw>
                </a:effectLst>
                <a:latin typeface="+mj-lt"/>
              </a:rPr>
              <a:t>Your organs hav</a:t>
            </a:r>
            <a:r>
              <a:rPr lang="en-US" altLang="en-US" sz="2800" dirty="0">
                <a:effectLst>
                  <a:outerShdw blurRad="50800" dist="38100" dir="2700000" algn="tl" rotWithShape="0">
                    <a:srgbClr val="000000">
                      <a:alpha val="48000"/>
                    </a:srgbClr>
                  </a:outerShdw>
                </a:effectLst>
                <a:latin typeface="+mj-lt"/>
              </a:rPr>
              <a:t>e a spirit</a:t>
            </a:r>
            <a:r>
              <a:rPr kumimoji="0" lang="en-US" altLang="en-US" sz="2800" b="0" i="0" u="none" strike="noStrike" cap="none" normalizeH="0" baseline="0" dirty="0">
                <a:ln>
                  <a:noFill/>
                </a:ln>
                <a:effectLst>
                  <a:outerShdw blurRad="50800" dist="38100" dir="2700000" algn="tl" rotWithShape="0">
                    <a:srgbClr val="000000">
                      <a:alpha val="48000"/>
                    </a:srgbClr>
                  </a:outerShdw>
                </a:effectLst>
                <a:latin typeface="+mj-lt"/>
              </a:rPr>
              <a:t>.</a:t>
            </a:r>
          </a:p>
          <a:p>
            <a:pPr marL="571500" marR="0" lvl="0" indent="-457200" defTabSz="914400" fontAlgn="base">
              <a:lnSpc>
                <a:spcPct val="120000"/>
              </a:lnSpc>
              <a:spcBef>
                <a:spcPct val="0"/>
              </a:spcBef>
              <a:spcAft>
                <a:spcPts val="600"/>
              </a:spcAft>
              <a:buClrTx/>
              <a:buSzTx/>
              <a:buFont typeface="+mj-lt"/>
              <a:buAutoNum type="arabicPeriod"/>
              <a:tabLst/>
            </a:pPr>
            <a:r>
              <a:rPr kumimoji="0" lang="en-US" altLang="en-US" sz="2800" b="0" i="0" u="none" strike="noStrike" cap="none" normalizeH="0" baseline="0" dirty="0">
                <a:ln>
                  <a:noFill/>
                </a:ln>
                <a:effectLst>
                  <a:outerShdw blurRad="50800" dist="38100" dir="2700000" algn="tl" rotWithShape="0">
                    <a:srgbClr val="000000">
                      <a:alpha val="48000"/>
                    </a:srgbClr>
                  </a:outerShdw>
                </a:effectLst>
                <a:latin typeface="+mj-lt"/>
              </a:rPr>
              <a:t>We went to church in the pre-earth life.</a:t>
            </a:r>
          </a:p>
        </p:txBody>
      </p:sp>
    </p:spTree>
    <p:extLst>
      <p:ext uri="{BB962C8B-B14F-4D97-AF65-F5344CB8AC3E}">
        <p14:creationId xmlns:p14="http://schemas.microsoft.com/office/powerpoint/2010/main" val="1860087749"/>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524000" y="736205"/>
            <a:ext cx="9144000" cy="457200"/>
          </a:xfrm>
        </p:spPr>
        <p:txBody>
          <a:bodyPr/>
          <a:lstStyle/>
          <a:p>
            <a:r>
              <a:rPr lang="en-US" sz="2100">
                <a:solidFill>
                  <a:schemeClr val="tx2">
                    <a:lumMod val="90000"/>
                  </a:schemeClr>
                </a:solidFill>
              </a:rPr>
              <a:t>True/False</a:t>
            </a:r>
            <a:endParaRPr lang="en-US" sz="2100" dirty="0">
              <a:solidFill>
                <a:schemeClr val="tx2">
                  <a:lumMod val="90000"/>
                </a:schemeClr>
              </a:solidFill>
            </a:endParaRPr>
          </a:p>
        </p:txBody>
      </p:sp>
      <p:sp>
        <p:nvSpPr>
          <p:cNvPr id="5" name="Content Placeholder 4"/>
          <p:cNvSpPr>
            <a:spLocks noGrp="1"/>
          </p:cNvSpPr>
          <p:nvPr>
            <p:ph sz="half" idx="1"/>
          </p:nvPr>
        </p:nvSpPr>
        <p:spPr>
          <a:xfrm>
            <a:off x="767255" y="1482329"/>
            <a:ext cx="10310648" cy="777395"/>
          </a:xfrm>
        </p:spPr>
        <p:txBody>
          <a:bodyPr/>
          <a:lstStyle/>
          <a:p>
            <a:pPr marL="0" indent="0">
              <a:buNone/>
            </a:pPr>
            <a:r>
              <a:rPr lang="en-US" sz="3200" dirty="0">
                <a:latin typeface="+mj-lt"/>
              </a:rPr>
              <a:t>Some people became ‘bad’ in the pre-earth life.</a:t>
            </a:r>
          </a:p>
        </p:txBody>
      </p:sp>
      <p:pic>
        <p:nvPicPr>
          <p:cNvPr id="3076" name="Picture 4" descr="http://screenrant.com/wp-content/uploads/despicable-m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14675" y="2917825"/>
            <a:ext cx="5905500" cy="3048001"/>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7557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076"/>
                                        </p:tgtEl>
                                        <p:attrNameLst>
                                          <p:attrName>style.visibility</p:attrName>
                                        </p:attrNameLst>
                                      </p:cBhvr>
                                      <p:to>
                                        <p:strVal val="visible"/>
                                      </p:to>
                                    </p:set>
                                    <p:animEffect transition="in" filter="fade">
                                      <p:cBhvr>
                                        <p:cTn id="12" dur="1000"/>
                                        <p:tgtEl>
                                          <p:spTgt spid="3076"/>
                                        </p:tgtEl>
                                      </p:cBhvr>
                                    </p:animEffect>
                                    <p:anim calcmode="lin" valueType="num">
                                      <p:cBhvr>
                                        <p:cTn id="13" dur="1000" fill="hold"/>
                                        <p:tgtEl>
                                          <p:spTgt spid="3076"/>
                                        </p:tgtEl>
                                        <p:attrNameLst>
                                          <p:attrName>ppt_x</p:attrName>
                                        </p:attrNameLst>
                                      </p:cBhvr>
                                      <p:tavLst>
                                        <p:tav tm="0">
                                          <p:val>
                                            <p:strVal val="#ppt_x"/>
                                          </p:val>
                                        </p:tav>
                                        <p:tav tm="100000">
                                          <p:val>
                                            <p:strVal val="#ppt_x"/>
                                          </p:val>
                                        </p:tav>
                                      </p:tavLst>
                                    </p:anim>
                                    <p:anim calcmode="lin" valueType="num">
                                      <p:cBhvr>
                                        <p:cTn id="14" dur="1000" fill="hold"/>
                                        <p:tgtEl>
                                          <p:spTgt spid="307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2737945" y="460198"/>
            <a:ext cx="8763000" cy="6137671"/>
          </a:xfrm>
        </p:spPr>
        <p:txBody>
          <a:bodyPr>
            <a:noAutofit/>
          </a:bodyPr>
          <a:lstStyle/>
          <a:p>
            <a:pPr marL="0" indent="0" algn="l" fontAlgn="base">
              <a:buNone/>
            </a:pPr>
            <a:r>
              <a:rPr lang="en-US" sz="2800" b="0" i="0" dirty="0">
                <a:effectLst/>
                <a:latin typeface="+mj-lt"/>
              </a:rPr>
              <a:t>“As the ages rolled, no two spirits remained alike. Mozart became a musician; Einstein centered his interest in mathematics; Michelangelo turned his attention to painting. … Abraham and Moses and all of the prophets sought and obtained the talent for spirituality. When we pass from preexistence to mortality, we bring with us the traits and talents there developed.” </a:t>
            </a:r>
          </a:p>
          <a:p>
            <a:pPr marL="385763" indent="-385763" algn="r">
              <a:buNone/>
            </a:pPr>
            <a:r>
              <a:rPr lang="en-US" sz="1600" dirty="0">
                <a:latin typeface="+mj-lt"/>
              </a:rPr>
              <a:t>Bruce R. McConkie, The Mortal Messiah [1979], 1:23, 25) as quoted in The Gospel and the Productive Life</a:t>
            </a:r>
          </a:p>
        </p:txBody>
      </p:sp>
      <p:pic>
        <p:nvPicPr>
          <p:cNvPr id="18434" name="Picture 2" descr="Elder Bruce R. McConkie's Son Shares His Father's Legacy - Church News and  Events">
            <a:extLst>
              <a:ext uri="{FF2B5EF4-FFF2-40B4-BE49-F238E27FC236}">
                <a16:creationId xmlns:a16="http://schemas.microsoft.com/office/drawing/2014/main" id="{76411BD2-A65E-41F9-92BD-9FEF4F4441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251" y="785813"/>
            <a:ext cx="2381250" cy="284797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55671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778000" y="381000"/>
            <a:ext cx="8392160" cy="457200"/>
          </a:xfrm>
        </p:spPr>
        <p:txBody>
          <a:bodyPr/>
          <a:lstStyle/>
          <a:p>
            <a:r>
              <a:rPr lang="en-US" sz="2100" dirty="0">
                <a:solidFill>
                  <a:schemeClr val="tx2"/>
                </a:solidFill>
              </a:rPr>
              <a:t>True/False</a:t>
            </a:r>
          </a:p>
        </p:txBody>
      </p:sp>
      <p:sp>
        <p:nvSpPr>
          <p:cNvPr id="8" name="Content Placeholder 7"/>
          <p:cNvSpPr>
            <a:spLocks noGrp="1"/>
          </p:cNvSpPr>
          <p:nvPr>
            <p:ph sz="half" idx="1"/>
          </p:nvPr>
        </p:nvSpPr>
        <p:spPr>
          <a:xfrm>
            <a:off x="731520" y="1447800"/>
            <a:ext cx="10993120" cy="1529080"/>
          </a:xfrm>
        </p:spPr>
        <p:txBody>
          <a:bodyPr>
            <a:normAutofit fontScale="92500" lnSpcReduction="10000"/>
          </a:bodyPr>
          <a:lstStyle/>
          <a:p>
            <a:pPr marL="114300" marR="0" lvl="0" indent="0" defTabSz="914400" fontAlgn="base">
              <a:lnSpc>
                <a:spcPct val="120000"/>
              </a:lnSpc>
              <a:spcBef>
                <a:spcPct val="0"/>
              </a:spcBef>
              <a:spcAft>
                <a:spcPts val="600"/>
              </a:spcAft>
              <a:buClrTx/>
              <a:buSzTx/>
              <a:buNone/>
              <a:tabLst/>
            </a:pPr>
            <a:r>
              <a:rPr kumimoji="0" lang="en-US" altLang="en-US" sz="4400" b="0" i="0" u="none" strike="noStrike" cap="none" normalizeH="0" baseline="0" dirty="0">
                <a:ln>
                  <a:noFill/>
                </a:ln>
                <a:effectLst>
                  <a:outerShdw blurRad="50800" dist="38100" dir="2700000" algn="tl" rotWithShape="0">
                    <a:srgbClr val="000000">
                      <a:alpha val="48000"/>
                    </a:srgbClr>
                  </a:outerShdw>
                </a:effectLst>
                <a:latin typeface="+mj-lt"/>
              </a:rPr>
              <a:t>Your nature/disposition was developed in the pre-earth life. </a:t>
            </a:r>
          </a:p>
        </p:txBody>
      </p:sp>
      <p:pic>
        <p:nvPicPr>
          <p:cNvPr id="5122" name="Picture 2" descr="Pin on Reflection">
            <a:extLst>
              <a:ext uri="{FF2B5EF4-FFF2-40B4-BE49-F238E27FC236}">
                <a16:creationId xmlns:a16="http://schemas.microsoft.com/office/drawing/2014/main" id="{032BEF67-B353-485A-96AE-F38914F2A8AE}"/>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3605705" y="3291052"/>
            <a:ext cx="4652236" cy="26052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13963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C3BBB93-5164-A440-9E06-BDF79F7ECA69}"/>
              </a:ext>
            </a:extLst>
          </p:cNvPr>
          <p:cNvSpPr txBox="1">
            <a:spLocks noChangeArrowheads="1"/>
          </p:cNvSpPr>
          <p:nvPr/>
        </p:nvSpPr>
        <p:spPr bwMode="auto">
          <a:xfrm>
            <a:off x="2984938" y="610837"/>
            <a:ext cx="8589753"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200" dirty="0">
                <a:latin typeface="+mj-lt"/>
              </a:rPr>
              <a:t>	</a:t>
            </a:r>
            <a:r>
              <a:rPr lang="en-US" altLang="en-US" sz="3600" dirty="0">
                <a:latin typeface="+mj-lt"/>
              </a:rPr>
              <a:t>“Environment and many other causes have great influence, but we must not lose sight of the fact that the characteristics of the spirit, which were developed through many ages of a former existence, play a very important part in our progression through mortal life."</a:t>
            </a:r>
            <a:endParaRPr lang="en-US" altLang="en-US" sz="3200" dirty="0">
              <a:latin typeface="+mj-lt"/>
            </a:endParaRPr>
          </a:p>
          <a:p>
            <a:pPr eaLnBrk="1" hangingPunct="1"/>
            <a:endParaRPr lang="en-US" altLang="en-US" sz="2800" dirty="0">
              <a:latin typeface="+mj-lt"/>
            </a:endParaRPr>
          </a:p>
          <a:p>
            <a:pPr eaLnBrk="1" hangingPunct="1"/>
            <a:r>
              <a:rPr lang="en-US" altLang="en-US" sz="2000" dirty="0">
                <a:latin typeface="+mj-lt"/>
              </a:rPr>
              <a:t>(Joseph Fielding Smith, </a:t>
            </a:r>
            <a:r>
              <a:rPr lang="en-US" altLang="en-US" sz="2000" u="sng" dirty="0">
                <a:latin typeface="+mj-lt"/>
              </a:rPr>
              <a:t>Era,</a:t>
            </a:r>
            <a:r>
              <a:rPr lang="en-US" altLang="en-US" sz="2000" dirty="0">
                <a:latin typeface="+mj-lt"/>
              </a:rPr>
              <a:t> Vol 19, pp.315-316, 425-426)</a:t>
            </a:r>
          </a:p>
          <a:p>
            <a:pPr eaLnBrk="1" hangingPunct="1"/>
            <a:endParaRPr lang="en-US" altLang="en-US" sz="2400" dirty="0">
              <a:latin typeface="+mj-lt"/>
            </a:endParaRPr>
          </a:p>
        </p:txBody>
      </p:sp>
      <p:pic>
        <p:nvPicPr>
          <p:cNvPr id="6" name="Picture 2" descr="Teachings of Presidents of the Church Joseph Fielding Smith Handouts">
            <a:extLst>
              <a:ext uri="{FF2B5EF4-FFF2-40B4-BE49-F238E27FC236}">
                <a16:creationId xmlns:a16="http://schemas.microsoft.com/office/drawing/2014/main" id="{ED415BAE-6DA2-41A1-BBFA-B4D520579F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122" y="691031"/>
            <a:ext cx="2703812" cy="314062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752600" y="736600"/>
            <a:ext cx="8564418" cy="457200"/>
          </a:xfrm>
        </p:spPr>
        <p:txBody>
          <a:bodyPr/>
          <a:lstStyle/>
          <a:p>
            <a:r>
              <a:rPr lang="en-US" sz="2100" dirty="0">
                <a:solidFill>
                  <a:schemeClr val="tx2">
                    <a:lumMod val="90000"/>
                  </a:schemeClr>
                </a:solidFill>
              </a:rPr>
              <a:t>True/False</a:t>
            </a:r>
            <a:endParaRPr lang="en-US" sz="2100" dirty="0"/>
          </a:p>
        </p:txBody>
      </p:sp>
      <p:sp>
        <p:nvSpPr>
          <p:cNvPr id="5" name="Content Placeholder 4"/>
          <p:cNvSpPr>
            <a:spLocks noGrp="1"/>
          </p:cNvSpPr>
          <p:nvPr>
            <p:ph sz="half" idx="1"/>
          </p:nvPr>
        </p:nvSpPr>
        <p:spPr>
          <a:xfrm>
            <a:off x="1551709" y="1524000"/>
            <a:ext cx="9296400" cy="4194572"/>
          </a:xfrm>
        </p:spPr>
        <p:txBody>
          <a:bodyPr/>
          <a:lstStyle/>
          <a:p>
            <a:pPr marL="385763" indent="-385763">
              <a:buNone/>
            </a:pPr>
            <a:r>
              <a:rPr lang="en-US" sz="3300" dirty="0">
                <a:latin typeface="+mj-lt"/>
              </a:rPr>
              <a:t>God knows what we will do before we do it.</a:t>
            </a:r>
          </a:p>
        </p:txBody>
      </p:sp>
      <p:pic>
        <p:nvPicPr>
          <p:cNvPr id="6146" name="Picture 2" descr="https://upload.wikimedia.org/wikipedia/en/4/4a/Anakinyou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08475" y="2856986"/>
            <a:ext cx="3095625" cy="38486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21632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2858814" y="400050"/>
            <a:ext cx="8926786" cy="5175250"/>
          </a:xfrm>
        </p:spPr>
        <p:txBody>
          <a:bodyPr>
            <a:noAutofit/>
          </a:bodyPr>
          <a:lstStyle/>
          <a:p>
            <a:pPr>
              <a:buNone/>
            </a:pPr>
            <a:r>
              <a:rPr lang="en-US" sz="2800" b="1" dirty="0">
                <a:latin typeface="+mj-lt"/>
              </a:rPr>
              <a:t>	 	</a:t>
            </a:r>
            <a:r>
              <a:rPr lang="en-US" sz="3200" dirty="0">
                <a:latin typeface="+mj-lt"/>
              </a:rPr>
              <a:t>“By reason of that surpassing knowledge, God reads the future; He knows what each of us will do under given conditions. His foreknowledge is based on intelligence and reason. He foresees the future as a state which naturally and surely will be.”</a:t>
            </a:r>
          </a:p>
          <a:p>
            <a:pPr algn="r">
              <a:buNone/>
            </a:pPr>
            <a:r>
              <a:rPr lang="en-US" sz="1800" i="1" dirty="0">
                <a:latin typeface="+mj-lt"/>
              </a:rPr>
              <a:t>The Great Apostasy, p. 20. James E. </a:t>
            </a:r>
            <a:r>
              <a:rPr lang="en-US" sz="1800" i="1" dirty="0" err="1">
                <a:latin typeface="+mj-lt"/>
              </a:rPr>
              <a:t>Talmage</a:t>
            </a:r>
            <a:r>
              <a:rPr lang="en-US" sz="1800" i="1" dirty="0">
                <a:latin typeface="+mj-lt"/>
              </a:rPr>
              <a:t>, Quoted by Neal A. Maxwell, Things As They Really Are, p.28)</a:t>
            </a:r>
          </a:p>
          <a:p>
            <a:endParaRPr lang="en-US" sz="2800" dirty="0">
              <a:latin typeface="+mj-lt"/>
            </a:endParaRPr>
          </a:p>
        </p:txBody>
      </p:sp>
      <p:pic>
        <p:nvPicPr>
          <p:cNvPr id="19458" name="Picture 2" descr="Elder Neal A. Maxwell: Pursuing 'A More Excellent Way'">
            <a:extLst>
              <a:ext uri="{FF2B5EF4-FFF2-40B4-BE49-F238E27FC236}">
                <a16:creationId xmlns:a16="http://schemas.microsoft.com/office/drawing/2014/main" id="{88C5FC61-4B94-438E-9F41-342F1FA5EE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5935" y="802662"/>
            <a:ext cx="2542879" cy="322700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38880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752600" y="889000"/>
            <a:ext cx="8592127" cy="457200"/>
          </a:xfrm>
        </p:spPr>
        <p:txBody>
          <a:bodyPr/>
          <a:lstStyle/>
          <a:p>
            <a:r>
              <a:rPr lang="en-US" sz="2100" dirty="0">
                <a:solidFill>
                  <a:schemeClr val="tx2">
                    <a:lumMod val="90000"/>
                  </a:schemeClr>
                </a:solidFill>
              </a:rPr>
              <a:t>True/False</a:t>
            </a:r>
            <a:endParaRPr lang="en-US" sz="2100" dirty="0"/>
          </a:p>
        </p:txBody>
      </p:sp>
      <p:sp>
        <p:nvSpPr>
          <p:cNvPr id="5" name="Content Placeholder 4"/>
          <p:cNvSpPr>
            <a:spLocks noGrp="1"/>
          </p:cNvSpPr>
          <p:nvPr>
            <p:ph sz="half" idx="1"/>
          </p:nvPr>
        </p:nvSpPr>
        <p:spPr>
          <a:xfrm>
            <a:off x="1752600" y="1482329"/>
            <a:ext cx="8458200" cy="4194572"/>
          </a:xfrm>
        </p:spPr>
        <p:txBody>
          <a:bodyPr/>
          <a:lstStyle/>
          <a:p>
            <a:pPr marL="385763" indent="-385763">
              <a:buNone/>
            </a:pPr>
            <a:r>
              <a:rPr lang="en-US" sz="3000" dirty="0">
                <a:latin typeface="+mj-lt"/>
              </a:rPr>
              <a:t>		All Melchizedek Priesthood holders were foreordained to be Melchizedek Priesthood holders.</a:t>
            </a:r>
          </a:p>
        </p:txBody>
      </p:sp>
      <p:pic>
        <p:nvPicPr>
          <p:cNvPr id="7170" name="Picture 2" descr="https://www.lds.org/bc/content/shared/content/images/gospel-library/manual/10589/boy-ordination-priesthood_1143739_tm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27429" y="2899064"/>
            <a:ext cx="2778125" cy="37003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46991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2960850" y="614417"/>
            <a:ext cx="8989411" cy="5951682"/>
          </a:xfrm>
        </p:spPr>
        <p:txBody>
          <a:bodyPr>
            <a:noAutofit/>
          </a:bodyPr>
          <a:lstStyle/>
          <a:p>
            <a:pPr algn="r">
              <a:buNone/>
            </a:pPr>
            <a:endParaRPr lang="en-US" sz="3600" dirty="0">
              <a:latin typeface="+mj-lt"/>
            </a:endParaRPr>
          </a:p>
          <a:p>
            <a:pPr>
              <a:buNone/>
            </a:pPr>
            <a:r>
              <a:rPr lang="en-US" sz="2800" b="1" dirty="0">
                <a:latin typeface="+mj-lt"/>
              </a:rPr>
              <a:t>	Alma 13:2-3 (cross-reference Jeremiah 1:5-6): </a:t>
            </a:r>
            <a:r>
              <a:rPr lang="en-US" sz="2800" dirty="0">
                <a:latin typeface="+mj-lt"/>
              </a:rPr>
              <a:t>	“And those priests were ordained after the order of his Son … being called and prepared from the foundation of the world according to the foreknowledge of God.”</a:t>
            </a:r>
          </a:p>
          <a:p>
            <a:pPr algn="r">
              <a:buNone/>
            </a:pPr>
            <a:endParaRPr lang="en-US" sz="3600" dirty="0">
              <a:latin typeface="+mj-lt"/>
            </a:endParaRPr>
          </a:p>
        </p:txBody>
      </p:sp>
      <p:pic>
        <p:nvPicPr>
          <p:cNvPr id="20482" name="Picture 2" descr="I'm joining the &quot;Book of Mormon challenge.&quot; And no, watching the musical  doesn't count.">
            <a:extLst>
              <a:ext uri="{FF2B5EF4-FFF2-40B4-BE49-F238E27FC236}">
                <a16:creationId xmlns:a16="http://schemas.microsoft.com/office/drawing/2014/main" id="{91C078F6-996A-448B-BE00-AA3579BF76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739" y="614417"/>
            <a:ext cx="2761117" cy="422754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32742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3"/>
          <p:cNvSpPr/>
          <p:nvPr/>
        </p:nvSpPr>
        <p:spPr>
          <a:xfrm>
            <a:off x="4550693" y="6317347"/>
            <a:ext cx="3458816" cy="307777"/>
          </a:xfrm>
          <a:prstGeom prst="rect">
            <a:avLst/>
          </a:prstGeom>
        </p:spPr>
        <p:txBody>
          <a:bodyPr wrap="square">
            <a:spAutoFit/>
          </a:bodyPr>
          <a:lstStyle/>
          <a:p>
            <a:pPr algn="ctr"/>
            <a:r>
              <a:rPr lang="en-US" sz="1400" dirty="0">
                <a:solidFill>
                  <a:schemeClr val="bg1"/>
                </a:solidFill>
                <a:latin typeface="Tw Cen MT" panose="020B0602020104020603" pitchFamily="34" charset="0"/>
              </a:rPr>
              <a:t>The Dragon, The Beast, and the Victory</a:t>
            </a:r>
          </a:p>
        </p:txBody>
      </p:sp>
      <p:sp>
        <p:nvSpPr>
          <p:cNvPr id="7" name="Rectangle 6"/>
          <p:cNvSpPr/>
          <p:nvPr/>
        </p:nvSpPr>
        <p:spPr>
          <a:xfrm>
            <a:off x="5116055" y="6462711"/>
            <a:ext cx="2328095" cy="400110"/>
          </a:xfrm>
          <a:prstGeom prst="rect">
            <a:avLst/>
          </a:prstGeom>
        </p:spPr>
        <p:txBody>
          <a:bodyPr wrap="square">
            <a:spAutoFit/>
          </a:bodyPr>
          <a:lstStyle/>
          <a:p>
            <a:pPr algn="ctr"/>
            <a:r>
              <a:rPr lang="en-US" sz="2000" b="1" dirty="0">
                <a:solidFill>
                  <a:schemeClr val="bg1"/>
                </a:solidFill>
                <a:latin typeface="Tw Cen MT" panose="020B0602020104020603" pitchFamily="34" charset="0"/>
              </a:rPr>
              <a:t>Revelation 12-14</a:t>
            </a:r>
          </a:p>
        </p:txBody>
      </p:sp>
      <p:sp>
        <p:nvSpPr>
          <p:cNvPr id="15" name="Cloud"/>
          <p:cNvSpPr>
            <a:spLocks noChangeAspect="1" noEditPoints="1" noChangeArrowheads="1"/>
          </p:cNvSpPr>
          <p:nvPr/>
        </p:nvSpPr>
        <p:spPr bwMode="auto">
          <a:xfrm>
            <a:off x="5248354" y="5435700"/>
            <a:ext cx="1242563" cy="886352"/>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noFill/>
          <a:ln w="9525">
            <a:solidFill>
              <a:srgbClr val="000000"/>
            </a:solidFill>
            <a:miter lim="800000"/>
            <a:headEnd/>
            <a:tailEnd/>
          </a:ln>
          <a:effectLst>
            <a:outerShdw dist="107763" dir="2700000" algn="ctr" rotWithShape="0">
              <a:srgbClr val="808080"/>
            </a:outerShdw>
          </a:effectLst>
        </p:spPr>
        <p:txBody>
          <a:bodyPr vert="horz" wrap="square" lIns="51435" tIns="25718" rIns="51435" bIns="25718" numCol="1" anchor="t" anchorCtr="0" compatLnSpc="1">
            <a:prstTxWarp prst="textNoShape">
              <a:avLst/>
            </a:prstTxWarp>
          </a:bodyPr>
          <a:lstStyle/>
          <a:p>
            <a:endParaRPr lang="en-US">
              <a:solidFill>
                <a:schemeClr val="bg1"/>
              </a:solidFill>
            </a:endParaRPr>
          </a:p>
        </p:txBody>
      </p:sp>
      <p:pic>
        <p:nvPicPr>
          <p:cNvPr id="16" name="Picture 12" descr="https://encrypted-tbn3.gstatic.com/images?q=tbn:ANd9GcTlQVgfanFf3k4ruDEPK3WR5iruPT8n-wKO8DLlZF9FKxZKrxFAZ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99212" y="1465787"/>
            <a:ext cx="2161780" cy="1116749"/>
          </a:xfrm>
          <a:prstGeom prst="rect">
            <a:avLst/>
          </a:prstGeom>
          <a:noFill/>
          <a:extLst>
            <a:ext uri="{909E8E84-426E-40DD-AFC4-6F175D3DCCD1}">
              <a14:hiddenFill xmlns:a14="http://schemas.microsoft.com/office/drawing/2010/main">
                <a:solidFill>
                  <a:srgbClr val="FFFFFF"/>
                </a:solidFill>
              </a14:hiddenFill>
            </a:ext>
          </a:extLst>
        </p:spPr>
      </p:pic>
      <p:sp>
        <p:nvSpPr>
          <p:cNvPr id="35" name="Rectangle 34"/>
          <p:cNvSpPr/>
          <p:nvPr/>
        </p:nvSpPr>
        <p:spPr>
          <a:xfrm>
            <a:off x="8243165" y="4658529"/>
            <a:ext cx="1880643" cy="307777"/>
          </a:xfrm>
          <a:prstGeom prst="rect">
            <a:avLst/>
          </a:prstGeom>
        </p:spPr>
        <p:txBody>
          <a:bodyPr wrap="none">
            <a:spAutoFit/>
          </a:bodyPr>
          <a:lstStyle/>
          <a:p>
            <a:r>
              <a:rPr lang="en-US" sz="1400" dirty="0">
                <a:solidFill>
                  <a:schemeClr val="bg1"/>
                </a:solidFill>
                <a:latin typeface="Tw Cen MT" panose="020B0602020104020603" pitchFamily="34" charset="0"/>
              </a:rPr>
              <a:t>2 prophets in Jerusalem</a:t>
            </a:r>
          </a:p>
        </p:txBody>
      </p:sp>
      <p:sp>
        <p:nvSpPr>
          <p:cNvPr id="36" name="Rectangle 35"/>
          <p:cNvSpPr/>
          <p:nvPr/>
        </p:nvSpPr>
        <p:spPr>
          <a:xfrm>
            <a:off x="8243164" y="4902625"/>
            <a:ext cx="1908968" cy="400110"/>
          </a:xfrm>
          <a:prstGeom prst="rect">
            <a:avLst/>
          </a:prstGeom>
        </p:spPr>
        <p:txBody>
          <a:bodyPr wrap="square">
            <a:spAutoFit/>
          </a:bodyPr>
          <a:lstStyle/>
          <a:p>
            <a:pPr algn="ctr"/>
            <a:r>
              <a:rPr lang="en-US" sz="2000" b="1" dirty="0">
                <a:solidFill>
                  <a:schemeClr val="bg1"/>
                </a:solidFill>
                <a:latin typeface="Tw Cen MT" panose="020B0602020104020603" pitchFamily="34" charset="0"/>
              </a:rPr>
              <a:t>Revelation 11</a:t>
            </a:r>
          </a:p>
        </p:txBody>
      </p:sp>
      <p:pic>
        <p:nvPicPr>
          <p:cNvPr id="41" name="Picture 46" descr="C:\Users\RichardsED\Desktop\ur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94772" y="1269116"/>
            <a:ext cx="1128101" cy="1608144"/>
          </a:xfrm>
          <a:prstGeom prst="rect">
            <a:avLst/>
          </a:prstGeom>
          <a:noFill/>
          <a:extLst>
            <a:ext uri="{909E8E84-426E-40DD-AFC4-6F175D3DCCD1}">
              <a14:hiddenFill xmlns:a14="http://schemas.microsoft.com/office/drawing/2010/main">
                <a:solidFill>
                  <a:srgbClr val="FFFFFF"/>
                </a:solidFill>
              </a14:hiddenFill>
            </a:ext>
          </a:extLst>
        </p:spPr>
      </p:pic>
      <p:sp>
        <p:nvSpPr>
          <p:cNvPr id="52" name="TextBox 51"/>
          <p:cNvSpPr txBox="1"/>
          <p:nvPr/>
        </p:nvSpPr>
        <p:spPr>
          <a:xfrm>
            <a:off x="1665772" y="395289"/>
            <a:ext cx="9002229" cy="923330"/>
          </a:xfrm>
          <a:prstGeom prst="rect">
            <a:avLst/>
          </a:prstGeom>
          <a:noFill/>
        </p:spPr>
        <p:txBody>
          <a:bodyPr wrap="square" rtlCol="0" anchor="b">
            <a:spAutoFit/>
          </a:bodyPr>
          <a:lstStyle/>
          <a:p>
            <a:pPr algn="ctr"/>
            <a:r>
              <a:rPr lang="en-US" sz="5400" b="1" dirty="0">
                <a:solidFill>
                  <a:schemeClr val="bg1"/>
                </a:solidFill>
                <a:latin typeface="Papyrus" panose="03070502060502030205" pitchFamily="66" charset="0"/>
              </a:rPr>
              <a:t>The Book of Revelation</a:t>
            </a:r>
          </a:p>
        </p:txBody>
      </p:sp>
      <p:sp>
        <p:nvSpPr>
          <p:cNvPr id="54" name="Cloud"/>
          <p:cNvSpPr>
            <a:spLocks noChangeAspect="1" noEditPoints="1" noChangeArrowheads="1"/>
          </p:cNvSpPr>
          <p:nvPr/>
        </p:nvSpPr>
        <p:spPr bwMode="auto">
          <a:xfrm>
            <a:off x="5942887" y="5501440"/>
            <a:ext cx="1242564" cy="772471"/>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noFill/>
          <a:ln w="9525">
            <a:solidFill>
              <a:srgbClr val="000000"/>
            </a:solidFill>
            <a:miter lim="800000"/>
            <a:headEnd/>
            <a:tailEnd/>
          </a:ln>
          <a:effectLst>
            <a:outerShdw dist="107763" dir="2700000" algn="ctr" rotWithShape="0">
              <a:srgbClr val="808080"/>
            </a:outerShdw>
          </a:effectLst>
        </p:spPr>
        <p:txBody>
          <a:bodyPr vert="horz" wrap="square" lIns="51435" tIns="25718" rIns="51435" bIns="25718" numCol="1" anchor="t" anchorCtr="0" compatLnSpc="1">
            <a:prstTxWarp prst="textNoShape">
              <a:avLst/>
            </a:prstTxWarp>
          </a:bodyPr>
          <a:lstStyle/>
          <a:p>
            <a:endParaRPr lang="en-US">
              <a:solidFill>
                <a:schemeClr val="bg1"/>
              </a:solidFill>
            </a:endParaRPr>
          </a:p>
        </p:txBody>
      </p:sp>
      <p:sp>
        <p:nvSpPr>
          <p:cNvPr id="60" name="Rectangle 59"/>
          <p:cNvSpPr/>
          <p:nvPr/>
        </p:nvSpPr>
        <p:spPr>
          <a:xfrm>
            <a:off x="5087486" y="2885607"/>
            <a:ext cx="2017029" cy="400110"/>
          </a:xfrm>
          <a:prstGeom prst="rect">
            <a:avLst/>
          </a:prstGeom>
        </p:spPr>
        <p:txBody>
          <a:bodyPr wrap="square">
            <a:spAutoFit/>
          </a:bodyPr>
          <a:lstStyle/>
          <a:p>
            <a:pPr algn="ctr"/>
            <a:r>
              <a:rPr lang="en-US" sz="2000" b="1" dirty="0">
                <a:solidFill>
                  <a:schemeClr val="bg1"/>
                </a:solidFill>
                <a:latin typeface="Tw Cen MT" panose="020B0602020104020603" pitchFamily="34" charset="0"/>
              </a:rPr>
              <a:t>Revelation 2-3</a:t>
            </a:r>
          </a:p>
        </p:txBody>
      </p:sp>
      <p:sp>
        <p:nvSpPr>
          <p:cNvPr id="61" name="Rectangle 60"/>
          <p:cNvSpPr/>
          <p:nvPr/>
        </p:nvSpPr>
        <p:spPr>
          <a:xfrm>
            <a:off x="4829810" y="2662246"/>
            <a:ext cx="2268442" cy="307777"/>
          </a:xfrm>
          <a:prstGeom prst="rect">
            <a:avLst/>
          </a:prstGeom>
        </p:spPr>
        <p:txBody>
          <a:bodyPr wrap="none">
            <a:spAutoFit/>
          </a:bodyPr>
          <a:lstStyle/>
          <a:p>
            <a:r>
              <a:rPr lang="en-US" sz="1400" dirty="0">
                <a:solidFill>
                  <a:schemeClr val="bg1"/>
                </a:solidFill>
                <a:latin typeface="Tw Cen MT" panose="020B0602020104020603" pitchFamily="34" charset="0"/>
              </a:rPr>
              <a:t>John’s 7 Letters to 7 Churches</a:t>
            </a:r>
          </a:p>
        </p:txBody>
      </p:sp>
      <p:pic>
        <p:nvPicPr>
          <p:cNvPr id="1028" name="Picture 4" descr="Image result for prophets silhouette clipar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93332" y="3321900"/>
            <a:ext cx="586479" cy="1334168"/>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6" descr="Image result for prophets silhouette clipar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9370092" y="3520926"/>
            <a:ext cx="586479" cy="1132681"/>
          </a:xfrm>
          <a:prstGeom prst="rect">
            <a:avLst/>
          </a:prstGeom>
          <a:noFill/>
          <a:extLst>
            <a:ext uri="{909E8E84-426E-40DD-AFC4-6F175D3DCCD1}">
              <a14:hiddenFill xmlns:a14="http://schemas.microsoft.com/office/drawing/2010/main">
                <a:solidFill>
                  <a:srgbClr val="FFFFFF"/>
                </a:solidFill>
              </a14:hiddenFill>
            </a:ext>
          </a:extLst>
        </p:spPr>
      </p:pic>
      <p:sp>
        <p:nvSpPr>
          <p:cNvPr id="65" name="Rectangle 64">
            <a:extLst>
              <a:ext uri="{FF2B5EF4-FFF2-40B4-BE49-F238E27FC236}">
                <a16:creationId xmlns:a16="http://schemas.microsoft.com/office/drawing/2014/main" id="{3B29CF43-3B3E-4F64-A5FF-E19941E645C2}"/>
              </a:ext>
            </a:extLst>
          </p:cNvPr>
          <p:cNvSpPr/>
          <p:nvPr/>
        </p:nvSpPr>
        <p:spPr>
          <a:xfrm>
            <a:off x="2485458" y="2677694"/>
            <a:ext cx="984565" cy="307777"/>
          </a:xfrm>
          <a:prstGeom prst="rect">
            <a:avLst/>
          </a:prstGeom>
        </p:spPr>
        <p:txBody>
          <a:bodyPr wrap="none">
            <a:spAutoFit/>
          </a:bodyPr>
          <a:lstStyle/>
          <a:p>
            <a:r>
              <a:rPr lang="en-US" sz="1400" dirty="0">
                <a:solidFill>
                  <a:schemeClr val="bg1"/>
                </a:solidFill>
                <a:latin typeface="Tw Cen MT" panose="020B0602020104020603" pitchFamily="34" charset="0"/>
              </a:rPr>
              <a:t>Jesus Christ</a:t>
            </a:r>
          </a:p>
        </p:txBody>
      </p:sp>
      <p:sp>
        <p:nvSpPr>
          <p:cNvPr id="67" name="Rectangle 66">
            <a:extLst>
              <a:ext uri="{FF2B5EF4-FFF2-40B4-BE49-F238E27FC236}">
                <a16:creationId xmlns:a16="http://schemas.microsoft.com/office/drawing/2014/main" id="{72005ACB-45C2-4578-B2EC-B767032DD30B}"/>
              </a:ext>
            </a:extLst>
          </p:cNvPr>
          <p:cNvSpPr/>
          <p:nvPr/>
        </p:nvSpPr>
        <p:spPr>
          <a:xfrm>
            <a:off x="2056723" y="2893773"/>
            <a:ext cx="2017029" cy="400110"/>
          </a:xfrm>
          <a:prstGeom prst="rect">
            <a:avLst/>
          </a:prstGeom>
        </p:spPr>
        <p:txBody>
          <a:bodyPr wrap="square">
            <a:spAutoFit/>
          </a:bodyPr>
          <a:lstStyle/>
          <a:p>
            <a:pPr algn="ctr"/>
            <a:r>
              <a:rPr lang="en-US" sz="2000" b="1" dirty="0">
                <a:solidFill>
                  <a:schemeClr val="bg1"/>
                </a:solidFill>
                <a:latin typeface="Tw Cen MT" panose="020B0602020104020603" pitchFamily="34" charset="0"/>
              </a:rPr>
              <a:t>Revelation 1</a:t>
            </a:r>
          </a:p>
        </p:txBody>
      </p:sp>
      <p:pic>
        <p:nvPicPr>
          <p:cNvPr id="68" name="Picture 30" descr="C:\Users\RichardsED\Desktop\url.jpg">
            <a:extLst>
              <a:ext uri="{FF2B5EF4-FFF2-40B4-BE49-F238E27FC236}">
                <a16:creationId xmlns:a16="http://schemas.microsoft.com/office/drawing/2014/main" id="{D925FC5E-C159-4E3D-A34B-61F1C76A638E}"/>
              </a:ext>
            </a:extLst>
          </p:cNvPr>
          <p:cNvPicPr>
            <a:picLocks noChangeAspect="1" noChangeArrowheads="1"/>
          </p:cNvPicPr>
          <p:nvPr/>
        </p:nvPicPr>
        <p:blipFill rotWithShape="1">
          <a:blip r:embed="rId6" cstate="print">
            <a:extLst>
              <a:ext uri="{BEBA8EAE-BF5A-486C-A8C5-ECC9F3942E4B}">
                <a14:imgProps xmlns:a14="http://schemas.microsoft.com/office/drawing/2010/main">
                  <a14:imgLayer r:embed="rId7">
                    <a14:imgEffect>
                      <a14:sharpenSoften amount="50000"/>
                    </a14:imgEffect>
                    <a14:imgEffect>
                      <a14:saturation sat="0"/>
                    </a14:imgEffect>
                  </a14:imgLayer>
                </a14:imgProps>
              </a:ext>
              <a:ext uri="{28A0092B-C50C-407E-A947-70E740481C1C}">
                <a14:useLocalDpi xmlns:a14="http://schemas.microsoft.com/office/drawing/2010/main" val="0"/>
              </a:ext>
            </a:extLst>
          </a:blip>
          <a:srcRect b="10654"/>
          <a:stretch/>
        </p:blipFill>
        <p:spPr bwMode="auto">
          <a:xfrm>
            <a:off x="2485458" y="1440004"/>
            <a:ext cx="1128101" cy="1253633"/>
          </a:xfrm>
          <a:prstGeom prst="rect">
            <a:avLst/>
          </a:prstGeom>
          <a:noFill/>
          <a:extLst>
            <a:ext uri="{909E8E84-426E-40DD-AFC4-6F175D3DCCD1}">
              <a14:hiddenFill xmlns:a14="http://schemas.microsoft.com/office/drawing/2010/main">
                <a:solidFill>
                  <a:srgbClr val="FFFFFF"/>
                </a:solidFill>
              </a14:hiddenFill>
            </a:ext>
          </a:extLst>
        </p:spPr>
      </p:pic>
      <p:sp>
        <p:nvSpPr>
          <p:cNvPr id="69" name="Rectangle 68">
            <a:extLst>
              <a:ext uri="{FF2B5EF4-FFF2-40B4-BE49-F238E27FC236}">
                <a16:creationId xmlns:a16="http://schemas.microsoft.com/office/drawing/2014/main" id="{BBF72BDC-98CA-4C45-8A19-29CB5CBFCCA5}"/>
              </a:ext>
            </a:extLst>
          </p:cNvPr>
          <p:cNvSpPr/>
          <p:nvPr/>
        </p:nvSpPr>
        <p:spPr>
          <a:xfrm>
            <a:off x="2039868" y="4612845"/>
            <a:ext cx="2050738" cy="307777"/>
          </a:xfrm>
          <a:prstGeom prst="rect">
            <a:avLst/>
          </a:prstGeom>
        </p:spPr>
        <p:txBody>
          <a:bodyPr wrap="square">
            <a:spAutoFit/>
          </a:bodyPr>
          <a:lstStyle/>
          <a:p>
            <a:pPr algn="ctr"/>
            <a:r>
              <a:rPr lang="en-US" sz="1400" dirty="0">
                <a:solidFill>
                  <a:schemeClr val="bg1"/>
                </a:solidFill>
                <a:latin typeface="Tw Cen MT" panose="020B0602020104020603" pitchFamily="34" charset="0"/>
              </a:rPr>
              <a:t>Seven Seals Overview</a:t>
            </a:r>
          </a:p>
        </p:txBody>
      </p:sp>
      <p:pic>
        <p:nvPicPr>
          <p:cNvPr id="70" name="Picture 56" descr="http://www.graffitikids.net/wp-content/uploads/2013/12/Apple-Tree-Many-Fruit-Coloring-Page.jpg">
            <a:extLst>
              <a:ext uri="{FF2B5EF4-FFF2-40B4-BE49-F238E27FC236}">
                <a16:creationId xmlns:a16="http://schemas.microsoft.com/office/drawing/2014/main" id="{C4D6CDBB-9DDB-4EFA-89AE-6EF5F30E53F8}"/>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705728" y="3621141"/>
            <a:ext cx="640050" cy="997985"/>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16" descr="http://www.coloringbooks.net/assets/images/thumbs/adameve.png">
            <a:extLst>
              <a:ext uri="{FF2B5EF4-FFF2-40B4-BE49-F238E27FC236}">
                <a16:creationId xmlns:a16="http://schemas.microsoft.com/office/drawing/2014/main" id="{605B05B8-4D30-4101-9FA4-A0F236D9382F}"/>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flipH="1">
            <a:off x="2178828" y="3810068"/>
            <a:ext cx="644027" cy="970466"/>
          </a:xfrm>
          <a:prstGeom prst="rect">
            <a:avLst/>
          </a:prstGeom>
          <a:noFill/>
          <a:extLst>
            <a:ext uri="{909E8E84-426E-40DD-AFC4-6F175D3DCCD1}">
              <a14:hiddenFill xmlns:a14="http://schemas.microsoft.com/office/drawing/2010/main">
                <a:solidFill>
                  <a:srgbClr val="FFFFFF"/>
                </a:solidFill>
              </a14:hiddenFill>
            </a:ext>
          </a:extLst>
        </p:spPr>
      </p:pic>
      <p:sp>
        <p:nvSpPr>
          <p:cNvPr id="72" name="Rectangle 71">
            <a:extLst>
              <a:ext uri="{FF2B5EF4-FFF2-40B4-BE49-F238E27FC236}">
                <a16:creationId xmlns:a16="http://schemas.microsoft.com/office/drawing/2014/main" id="{A36C4FBE-5DCE-4460-8F50-65F58C27FCAE}"/>
              </a:ext>
            </a:extLst>
          </p:cNvPr>
          <p:cNvSpPr/>
          <p:nvPr/>
        </p:nvSpPr>
        <p:spPr>
          <a:xfrm>
            <a:off x="1782417" y="4877383"/>
            <a:ext cx="2500444" cy="400110"/>
          </a:xfrm>
          <a:prstGeom prst="rect">
            <a:avLst/>
          </a:prstGeom>
        </p:spPr>
        <p:txBody>
          <a:bodyPr wrap="square">
            <a:spAutoFit/>
          </a:bodyPr>
          <a:lstStyle/>
          <a:p>
            <a:pPr algn="ctr"/>
            <a:r>
              <a:rPr lang="en-US" sz="2000" b="1" dirty="0">
                <a:solidFill>
                  <a:schemeClr val="bg1"/>
                </a:solidFill>
                <a:latin typeface="Tw Cen MT" panose="020B0602020104020603" pitchFamily="34" charset="0"/>
              </a:rPr>
              <a:t>Revelation 6-9</a:t>
            </a:r>
          </a:p>
        </p:txBody>
      </p:sp>
      <p:pic>
        <p:nvPicPr>
          <p:cNvPr id="73" name="Picture 2" descr="http://www.netart.us/wp-content/uploads/2014/03/Isaac-Give-His-Blessing-to-Jacob-in-Jacob-and-Esau-Coloring-Page.jpg">
            <a:extLst>
              <a:ext uri="{FF2B5EF4-FFF2-40B4-BE49-F238E27FC236}">
                <a16:creationId xmlns:a16="http://schemas.microsoft.com/office/drawing/2014/main" id="{0BFB8667-5E95-487F-8414-9F90972D20A6}"/>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405434" y="3453245"/>
            <a:ext cx="972560" cy="1189764"/>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pic>
        <p:nvPicPr>
          <p:cNvPr id="74" name="Picture 30" descr="http://www.thedisciplinedinvestor.com/blog/wp-content/uploads/2007/08/bushredsea.jpg">
            <a:extLst>
              <a:ext uri="{FF2B5EF4-FFF2-40B4-BE49-F238E27FC236}">
                <a16:creationId xmlns:a16="http://schemas.microsoft.com/office/drawing/2014/main" id="{268F861D-EBEF-42BD-A7FD-BE7FE9066964}"/>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653904" y="3764173"/>
            <a:ext cx="828842" cy="817889"/>
          </a:xfrm>
          <a:prstGeom prst="rect">
            <a:avLst/>
          </a:prstGeom>
          <a:noFill/>
          <a:extLst>
            <a:ext uri="{909E8E84-426E-40DD-AFC4-6F175D3DCCD1}">
              <a14:hiddenFill xmlns:a14="http://schemas.microsoft.com/office/drawing/2010/main">
                <a:solidFill>
                  <a:srgbClr val="FFFFFF"/>
                </a:solidFill>
              </a14:hiddenFill>
            </a:ext>
          </a:extLst>
        </p:spPr>
      </p:pic>
      <p:sp>
        <p:nvSpPr>
          <p:cNvPr id="75" name="Rectangle 74">
            <a:extLst>
              <a:ext uri="{FF2B5EF4-FFF2-40B4-BE49-F238E27FC236}">
                <a16:creationId xmlns:a16="http://schemas.microsoft.com/office/drawing/2014/main" id="{6E86AE6C-3CE0-4DD1-8A1F-83CC320206C7}"/>
              </a:ext>
            </a:extLst>
          </p:cNvPr>
          <p:cNvSpPr/>
          <p:nvPr/>
        </p:nvSpPr>
        <p:spPr>
          <a:xfrm>
            <a:off x="8293243" y="2899525"/>
            <a:ext cx="1773135" cy="400110"/>
          </a:xfrm>
          <a:prstGeom prst="rect">
            <a:avLst/>
          </a:prstGeom>
        </p:spPr>
        <p:txBody>
          <a:bodyPr wrap="square">
            <a:spAutoFit/>
          </a:bodyPr>
          <a:lstStyle/>
          <a:p>
            <a:pPr algn="ctr"/>
            <a:r>
              <a:rPr lang="en-US" sz="2000" b="1" dirty="0">
                <a:solidFill>
                  <a:schemeClr val="bg1"/>
                </a:solidFill>
                <a:latin typeface="Tw Cen MT" panose="020B0602020104020603" pitchFamily="34" charset="0"/>
              </a:rPr>
              <a:t>Revelation 4-5</a:t>
            </a:r>
          </a:p>
        </p:txBody>
      </p:sp>
      <p:sp>
        <p:nvSpPr>
          <p:cNvPr id="76" name="Rectangle 75">
            <a:extLst>
              <a:ext uri="{FF2B5EF4-FFF2-40B4-BE49-F238E27FC236}">
                <a16:creationId xmlns:a16="http://schemas.microsoft.com/office/drawing/2014/main" id="{2D315256-0F27-40DF-A74C-E546B5DDA1CE}"/>
              </a:ext>
            </a:extLst>
          </p:cNvPr>
          <p:cNvSpPr/>
          <p:nvPr/>
        </p:nvSpPr>
        <p:spPr>
          <a:xfrm>
            <a:off x="8414781" y="2677694"/>
            <a:ext cx="1482201" cy="307777"/>
          </a:xfrm>
          <a:prstGeom prst="rect">
            <a:avLst/>
          </a:prstGeom>
        </p:spPr>
        <p:txBody>
          <a:bodyPr wrap="none">
            <a:spAutoFit/>
          </a:bodyPr>
          <a:lstStyle/>
          <a:p>
            <a:r>
              <a:rPr lang="en-US" sz="1400" dirty="0">
                <a:solidFill>
                  <a:schemeClr val="bg1"/>
                </a:solidFill>
                <a:latin typeface="Tw Cen MT" panose="020B0602020104020603" pitchFamily="34" charset="0"/>
              </a:rPr>
              <a:t>Throne Theophany</a:t>
            </a:r>
          </a:p>
        </p:txBody>
      </p:sp>
      <p:sp>
        <p:nvSpPr>
          <p:cNvPr id="77" name="Rectangle 76">
            <a:extLst>
              <a:ext uri="{FF2B5EF4-FFF2-40B4-BE49-F238E27FC236}">
                <a16:creationId xmlns:a16="http://schemas.microsoft.com/office/drawing/2014/main" id="{D4A255BC-5B44-47C0-92BC-CEDE06BF19DD}"/>
              </a:ext>
            </a:extLst>
          </p:cNvPr>
          <p:cNvSpPr/>
          <p:nvPr/>
        </p:nvSpPr>
        <p:spPr>
          <a:xfrm>
            <a:off x="5559988" y="4653607"/>
            <a:ext cx="1213794" cy="307777"/>
          </a:xfrm>
          <a:prstGeom prst="rect">
            <a:avLst/>
          </a:prstGeom>
        </p:spPr>
        <p:txBody>
          <a:bodyPr wrap="none">
            <a:spAutoFit/>
          </a:bodyPr>
          <a:lstStyle/>
          <a:p>
            <a:r>
              <a:rPr lang="en-US" sz="1400" dirty="0">
                <a:solidFill>
                  <a:schemeClr val="bg1"/>
                </a:solidFill>
                <a:latin typeface="Tw Cen MT" panose="020B0602020104020603" pitchFamily="34" charset="0"/>
              </a:rPr>
              <a:t>The Little Book</a:t>
            </a:r>
          </a:p>
        </p:txBody>
      </p:sp>
      <p:sp>
        <p:nvSpPr>
          <p:cNvPr id="78" name="Rectangle 77">
            <a:extLst>
              <a:ext uri="{FF2B5EF4-FFF2-40B4-BE49-F238E27FC236}">
                <a16:creationId xmlns:a16="http://schemas.microsoft.com/office/drawing/2014/main" id="{B99A96E4-6DB7-4A34-AD9C-C676196FDAD7}"/>
              </a:ext>
            </a:extLst>
          </p:cNvPr>
          <p:cNvSpPr/>
          <p:nvPr/>
        </p:nvSpPr>
        <p:spPr>
          <a:xfrm>
            <a:off x="5082341" y="4901923"/>
            <a:ext cx="2169089" cy="400110"/>
          </a:xfrm>
          <a:prstGeom prst="rect">
            <a:avLst/>
          </a:prstGeom>
        </p:spPr>
        <p:txBody>
          <a:bodyPr wrap="square">
            <a:spAutoFit/>
          </a:bodyPr>
          <a:lstStyle/>
          <a:p>
            <a:pPr algn="ctr"/>
            <a:r>
              <a:rPr lang="en-US" sz="2000" b="1" dirty="0">
                <a:solidFill>
                  <a:schemeClr val="bg1"/>
                </a:solidFill>
                <a:latin typeface="Tw Cen MT" panose="020B0602020104020603" pitchFamily="34" charset="0"/>
              </a:rPr>
              <a:t>Revelation 10</a:t>
            </a:r>
          </a:p>
        </p:txBody>
      </p:sp>
      <p:pic>
        <p:nvPicPr>
          <p:cNvPr id="3" name="Picture 2" descr="Image result for scriptures clipart">
            <a:extLst>
              <a:ext uri="{FF2B5EF4-FFF2-40B4-BE49-F238E27FC236}">
                <a16:creationId xmlns:a16="http://schemas.microsoft.com/office/drawing/2014/main" id="{EAB3361D-B6E0-4009-A8C6-7172375F0DDB}"/>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199213" y="3557897"/>
            <a:ext cx="2017029" cy="11446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3107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0"/>
                                        </p:tgtEl>
                                        <p:attrNameLst>
                                          <p:attrName>style.visibility</p:attrName>
                                        </p:attrNameLst>
                                      </p:cBhvr>
                                      <p:to>
                                        <p:strVal val="visible"/>
                                      </p:to>
                                    </p:set>
                                    <p:animEffect transition="in" filter="fade">
                                      <p:cBhvr>
                                        <p:cTn id="12" dur="1000"/>
                                        <p:tgtEl>
                                          <p:spTgt spid="60"/>
                                        </p:tgtEl>
                                      </p:cBhvr>
                                    </p:animEffect>
                                    <p:anim calcmode="lin" valueType="num">
                                      <p:cBhvr>
                                        <p:cTn id="13" dur="1000" fill="hold"/>
                                        <p:tgtEl>
                                          <p:spTgt spid="60"/>
                                        </p:tgtEl>
                                        <p:attrNameLst>
                                          <p:attrName>ppt_x</p:attrName>
                                        </p:attrNameLst>
                                      </p:cBhvr>
                                      <p:tavLst>
                                        <p:tav tm="0">
                                          <p:val>
                                            <p:strVal val="#ppt_x"/>
                                          </p:val>
                                        </p:tav>
                                        <p:tav tm="100000">
                                          <p:val>
                                            <p:strVal val="#ppt_x"/>
                                          </p:val>
                                        </p:tav>
                                      </p:tavLst>
                                    </p:anim>
                                    <p:anim calcmode="lin" valueType="num">
                                      <p:cBhvr>
                                        <p:cTn id="14" dur="1000" fill="hold"/>
                                        <p:tgtEl>
                                          <p:spTgt spid="60"/>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fade">
                                      <p:cBhvr>
                                        <p:cTn id="17" dur="1000"/>
                                        <p:tgtEl>
                                          <p:spTgt spid="61"/>
                                        </p:tgtEl>
                                      </p:cBhvr>
                                    </p:animEffect>
                                    <p:anim calcmode="lin" valueType="num">
                                      <p:cBhvr>
                                        <p:cTn id="18" dur="1000" fill="hold"/>
                                        <p:tgtEl>
                                          <p:spTgt spid="61"/>
                                        </p:tgtEl>
                                        <p:attrNameLst>
                                          <p:attrName>ppt_x</p:attrName>
                                        </p:attrNameLst>
                                      </p:cBhvr>
                                      <p:tavLst>
                                        <p:tav tm="0">
                                          <p:val>
                                            <p:strVal val="#ppt_x"/>
                                          </p:val>
                                        </p:tav>
                                        <p:tav tm="100000">
                                          <p:val>
                                            <p:strVal val="#ppt_x"/>
                                          </p:val>
                                        </p:tav>
                                      </p:tavLst>
                                    </p:anim>
                                    <p:anim calcmode="lin" valueType="num">
                                      <p:cBhvr>
                                        <p:cTn id="19"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fade">
                                      <p:cBhvr>
                                        <p:cTn id="24" dur="1000"/>
                                        <p:tgtEl>
                                          <p:spTgt spid="41"/>
                                        </p:tgtEl>
                                      </p:cBhvr>
                                    </p:animEffect>
                                    <p:anim calcmode="lin" valueType="num">
                                      <p:cBhvr>
                                        <p:cTn id="25" dur="1000" fill="hold"/>
                                        <p:tgtEl>
                                          <p:spTgt spid="41"/>
                                        </p:tgtEl>
                                        <p:attrNameLst>
                                          <p:attrName>ppt_x</p:attrName>
                                        </p:attrNameLst>
                                      </p:cBhvr>
                                      <p:tavLst>
                                        <p:tav tm="0">
                                          <p:val>
                                            <p:strVal val="#ppt_x"/>
                                          </p:val>
                                        </p:tav>
                                        <p:tav tm="100000">
                                          <p:val>
                                            <p:strVal val="#ppt_x"/>
                                          </p:val>
                                        </p:tav>
                                      </p:tavLst>
                                    </p:anim>
                                    <p:anim calcmode="lin" valueType="num">
                                      <p:cBhvr>
                                        <p:cTn id="26" dur="1000" fill="hold"/>
                                        <p:tgtEl>
                                          <p:spTgt spid="41"/>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75"/>
                                        </p:tgtEl>
                                        <p:attrNameLst>
                                          <p:attrName>style.visibility</p:attrName>
                                        </p:attrNameLst>
                                      </p:cBhvr>
                                      <p:to>
                                        <p:strVal val="visible"/>
                                      </p:to>
                                    </p:set>
                                    <p:animEffect transition="in" filter="fade">
                                      <p:cBhvr>
                                        <p:cTn id="29" dur="1000"/>
                                        <p:tgtEl>
                                          <p:spTgt spid="75"/>
                                        </p:tgtEl>
                                      </p:cBhvr>
                                    </p:animEffect>
                                    <p:anim calcmode="lin" valueType="num">
                                      <p:cBhvr>
                                        <p:cTn id="30" dur="1000" fill="hold"/>
                                        <p:tgtEl>
                                          <p:spTgt spid="75"/>
                                        </p:tgtEl>
                                        <p:attrNameLst>
                                          <p:attrName>ppt_x</p:attrName>
                                        </p:attrNameLst>
                                      </p:cBhvr>
                                      <p:tavLst>
                                        <p:tav tm="0">
                                          <p:val>
                                            <p:strVal val="#ppt_x"/>
                                          </p:val>
                                        </p:tav>
                                        <p:tav tm="100000">
                                          <p:val>
                                            <p:strVal val="#ppt_x"/>
                                          </p:val>
                                        </p:tav>
                                      </p:tavLst>
                                    </p:anim>
                                    <p:anim calcmode="lin" valueType="num">
                                      <p:cBhvr>
                                        <p:cTn id="31" dur="1000" fill="hold"/>
                                        <p:tgtEl>
                                          <p:spTgt spid="75"/>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76"/>
                                        </p:tgtEl>
                                        <p:attrNameLst>
                                          <p:attrName>style.visibility</p:attrName>
                                        </p:attrNameLst>
                                      </p:cBhvr>
                                      <p:to>
                                        <p:strVal val="visible"/>
                                      </p:to>
                                    </p:set>
                                    <p:animEffect transition="in" filter="fade">
                                      <p:cBhvr>
                                        <p:cTn id="34" dur="1000"/>
                                        <p:tgtEl>
                                          <p:spTgt spid="76"/>
                                        </p:tgtEl>
                                      </p:cBhvr>
                                    </p:animEffect>
                                    <p:anim calcmode="lin" valueType="num">
                                      <p:cBhvr>
                                        <p:cTn id="35" dur="1000" fill="hold"/>
                                        <p:tgtEl>
                                          <p:spTgt spid="76"/>
                                        </p:tgtEl>
                                        <p:attrNameLst>
                                          <p:attrName>ppt_x</p:attrName>
                                        </p:attrNameLst>
                                      </p:cBhvr>
                                      <p:tavLst>
                                        <p:tav tm="0">
                                          <p:val>
                                            <p:strVal val="#ppt_x"/>
                                          </p:val>
                                        </p:tav>
                                        <p:tav tm="100000">
                                          <p:val>
                                            <p:strVal val="#ppt_x"/>
                                          </p:val>
                                        </p:tav>
                                      </p:tavLst>
                                    </p:anim>
                                    <p:anim calcmode="lin" valueType="num">
                                      <p:cBhvr>
                                        <p:cTn id="36" dur="1000" fill="hold"/>
                                        <p:tgtEl>
                                          <p:spTgt spid="76"/>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69"/>
                                        </p:tgtEl>
                                        <p:attrNameLst>
                                          <p:attrName>style.visibility</p:attrName>
                                        </p:attrNameLst>
                                      </p:cBhvr>
                                      <p:to>
                                        <p:strVal val="visible"/>
                                      </p:to>
                                    </p:set>
                                    <p:animEffect transition="in" filter="fade">
                                      <p:cBhvr>
                                        <p:cTn id="41" dur="1000"/>
                                        <p:tgtEl>
                                          <p:spTgt spid="69"/>
                                        </p:tgtEl>
                                      </p:cBhvr>
                                    </p:animEffect>
                                    <p:anim calcmode="lin" valueType="num">
                                      <p:cBhvr>
                                        <p:cTn id="42" dur="1000" fill="hold"/>
                                        <p:tgtEl>
                                          <p:spTgt spid="69"/>
                                        </p:tgtEl>
                                        <p:attrNameLst>
                                          <p:attrName>ppt_x</p:attrName>
                                        </p:attrNameLst>
                                      </p:cBhvr>
                                      <p:tavLst>
                                        <p:tav tm="0">
                                          <p:val>
                                            <p:strVal val="#ppt_x"/>
                                          </p:val>
                                        </p:tav>
                                        <p:tav tm="100000">
                                          <p:val>
                                            <p:strVal val="#ppt_x"/>
                                          </p:val>
                                        </p:tav>
                                      </p:tavLst>
                                    </p:anim>
                                    <p:anim calcmode="lin" valueType="num">
                                      <p:cBhvr>
                                        <p:cTn id="43" dur="1000" fill="hold"/>
                                        <p:tgtEl>
                                          <p:spTgt spid="69"/>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70"/>
                                        </p:tgtEl>
                                        <p:attrNameLst>
                                          <p:attrName>style.visibility</p:attrName>
                                        </p:attrNameLst>
                                      </p:cBhvr>
                                      <p:to>
                                        <p:strVal val="visible"/>
                                      </p:to>
                                    </p:set>
                                    <p:animEffect transition="in" filter="fade">
                                      <p:cBhvr>
                                        <p:cTn id="46" dur="1000"/>
                                        <p:tgtEl>
                                          <p:spTgt spid="70"/>
                                        </p:tgtEl>
                                      </p:cBhvr>
                                    </p:animEffect>
                                    <p:anim calcmode="lin" valueType="num">
                                      <p:cBhvr>
                                        <p:cTn id="47" dur="1000" fill="hold"/>
                                        <p:tgtEl>
                                          <p:spTgt spid="70"/>
                                        </p:tgtEl>
                                        <p:attrNameLst>
                                          <p:attrName>ppt_x</p:attrName>
                                        </p:attrNameLst>
                                      </p:cBhvr>
                                      <p:tavLst>
                                        <p:tav tm="0">
                                          <p:val>
                                            <p:strVal val="#ppt_x"/>
                                          </p:val>
                                        </p:tav>
                                        <p:tav tm="100000">
                                          <p:val>
                                            <p:strVal val="#ppt_x"/>
                                          </p:val>
                                        </p:tav>
                                      </p:tavLst>
                                    </p:anim>
                                    <p:anim calcmode="lin" valueType="num">
                                      <p:cBhvr>
                                        <p:cTn id="48" dur="1000" fill="hold"/>
                                        <p:tgtEl>
                                          <p:spTgt spid="70"/>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Effect transition="in" filter="fade">
                                      <p:cBhvr>
                                        <p:cTn id="51" dur="1000"/>
                                        <p:tgtEl>
                                          <p:spTgt spid="71"/>
                                        </p:tgtEl>
                                      </p:cBhvr>
                                    </p:animEffect>
                                    <p:anim calcmode="lin" valueType="num">
                                      <p:cBhvr>
                                        <p:cTn id="52" dur="1000" fill="hold"/>
                                        <p:tgtEl>
                                          <p:spTgt spid="71"/>
                                        </p:tgtEl>
                                        <p:attrNameLst>
                                          <p:attrName>ppt_x</p:attrName>
                                        </p:attrNameLst>
                                      </p:cBhvr>
                                      <p:tavLst>
                                        <p:tav tm="0">
                                          <p:val>
                                            <p:strVal val="#ppt_x"/>
                                          </p:val>
                                        </p:tav>
                                        <p:tav tm="100000">
                                          <p:val>
                                            <p:strVal val="#ppt_x"/>
                                          </p:val>
                                        </p:tav>
                                      </p:tavLst>
                                    </p:anim>
                                    <p:anim calcmode="lin" valueType="num">
                                      <p:cBhvr>
                                        <p:cTn id="53" dur="1000" fill="hold"/>
                                        <p:tgtEl>
                                          <p:spTgt spid="71"/>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72"/>
                                        </p:tgtEl>
                                        <p:attrNameLst>
                                          <p:attrName>style.visibility</p:attrName>
                                        </p:attrNameLst>
                                      </p:cBhvr>
                                      <p:to>
                                        <p:strVal val="visible"/>
                                      </p:to>
                                    </p:set>
                                    <p:animEffect transition="in" filter="fade">
                                      <p:cBhvr>
                                        <p:cTn id="56" dur="1000"/>
                                        <p:tgtEl>
                                          <p:spTgt spid="72"/>
                                        </p:tgtEl>
                                      </p:cBhvr>
                                    </p:animEffect>
                                    <p:anim calcmode="lin" valueType="num">
                                      <p:cBhvr>
                                        <p:cTn id="57" dur="1000" fill="hold"/>
                                        <p:tgtEl>
                                          <p:spTgt spid="72"/>
                                        </p:tgtEl>
                                        <p:attrNameLst>
                                          <p:attrName>ppt_x</p:attrName>
                                        </p:attrNameLst>
                                      </p:cBhvr>
                                      <p:tavLst>
                                        <p:tav tm="0">
                                          <p:val>
                                            <p:strVal val="#ppt_x"/>
                                          </p:val>
                                        </p:tav>
                                        <p:tav tm="100000">
                                          <p:val>
                                            <p:strVal val="#ppt_x"/>
                                          </p:val>
                                        </p:tav>
                                      </p:tavLst>
                                    </p:anim>
                                    <p:anim calcmode="lin" valueType="num">
                                      <p:cBhvr>
                                        <p:cTn id="58" dur="1000" fill="hold"/>
                                        <p:tgtEl>
                                          <p:spTgt spid="72"/>
                                        </p:tgtEl>
                                        <p:attrNameLst>
                                          <p:attrName>ppt_y</p:attrName>
                                        </p:attrNameLst>
                                      </p:cBhvr>
                                      <p:tavLst>
                                        <p:tav tm="0">
                                          <p:val>
                                            <p:strVal val="#ppt_y+.1"/>
                                          </p:val>
                                        </p:tav>
                                        <p:tav tm="100000">
                                          <p:val>
                                            <p:strVal val="#ppt_y"/>
                                          </p:val>
                                        </p:tav>
                                      </p:tavLst>
                                    </p:anim>
                                  </p:childTnLst>
                                </p:cTn>
                              </p:par>
                              <p:par>
                                <p:cTn id="59" presetID="42" presetClass="entr" presetSubtype="0" fill="hold"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par>
                                <p:cTn id="64" presetID="42" presetClass="entr" presetSubtype="0" fill="hold" nodeType="withEffect">
                                  <p:stCondLst>
                                    <p:cond delay="0"/>
                                  </p:stCondLst>
                                  <p:childTnLst>
                                    <p:set>
                                      <p:cBhvr>
                                        <p:cTn id="65" dur="1" fill="hold">
                                          <p:stCondLst>
                                            <p:cond delay="0"/>
                                          </p:stCondLst>
                                        </p:cTn>
                                        <p:tgtEl>
                                          <p:spTgt spid="74"/>
                                        </p:tgtEl>
                                        <p:attrNameLst>
                                          <p:attrName>style.visibility</p:attrName>
                                        </p:attrNameLst>
                                      </p:cBhvr>
                                      <p:to>
                                        <p:strVal val="visible"/>
                                      </p:to>
                                    </p:set>
                                    <p:animEffect transition="in" filter="fade">
                                      <p:cBhvr>
                                        <p:cTn id="66" dur="1000"/>
                                        <p:tgtEl>
                                          <p:spTgt spid="74"/>
                                        </p:tgtEl>
                                      </p:cBhvr>
                                    </p:animEffect>
                                    <p:anim calcmode="lin" valueType="num">
                                      <p:cBhvr>
                                        <p:cTn id="67" dur="1000" fill="hold"/>
                                        <p:tgtEl>
                                          <p:spTgt spid="74"/>
                                        </p:tgtEl>
                                        <p:attrNameLst>
                                          <p:attrName>ppt_x</p:attrName>
                                        </p:attrNameLst>
                                      </p:cBhvr>
                                      <p:tavLst>
                                        <p:tav tm="0">
                                          <p:val>
                                            <p:strVal val="#ppt_x"/>
                                          </p:val>
                                        </p:tav>
                                        <p:tav tm="100000">
                                          <p:val>
                                            <p:strVal val="#ppt_x"/>
                                          </p:val>
                                        </p:tav>
                                      </p:tavLst>
                                    </p:anim>
                                    <p:anim calcmode="lin" valueType="num">
                                      <p:cBhvr>
                                        <p:cTn id="6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42" presetClass="entr" presetSubtype="0" fill="hold" grpId="0" nodeType="clickEffect">
                                  <p:stCondLst>
                                    <p:cond delay="0"/>
                                  </p:stCondLst>
                                  <p:childTnLst>
                                    <p:set>
                                      <p:cBhvr>
                                        <p:cTn id="72" dur="1" fill="hold">
                                          <p:stCondLst>
                                            <p:cond delay="0"/>
                                          </p:stCondLst>
                                        </p:cTn>
                                        <p:tgtEl>
                                          <p:spTgt spid="77"/>
                                        </p:tgtEl>
                                        <p:attrNameLst>
                                          <p:attrName>style.visibility</p:attrName>
                                        </p:attrNameLst>
                                      </p:cBhvr>
                                      <p:to>
                                        <p:strVal val="visible"/>
                                      </p:to>
                                    </p:set>
                                    <p:animEffect transition="in" filter="fade">
                                      <p:cBhvr>
                                        <p:cTn id="73" dur="1000"/>
                                        <p:tgtEl>
                                          <p:spTgt spid="77"/>
                                        </p:tgtEl>
                                      </p:cBhvr>
                                    </p:animEffect>
                                    <p:anim calcmode="lin" valueType="num">
                                      <p:cBhvr>
                                        <p:cTn id="74" dur="1000" fill="hold"/>
                                        <p:tgtEl>
                                          <p:spTgt spid="77"/>
                                        </p:tgtEl>
                                        <p:attrNameLst>
                                          <p:attrName>ppt_x</p:attrName>
                                        </p:attrNameLst>
                                      </p:cBhvr>
                                      <p:tavLst>
                                        <p:tav tm="0">
                                          <p:val>
                                            <p:strVal val="#ppt_x"/>
                                          </p:val>
                                        </p:tav>
                                        <p:tav tm="100000">
                                          <p:val>
                                            <p:strVal val="#ppt_x"/>
                                          </p:val>
                                        </p:tav>
                                      </p:tavLst>
                                    </p:anim>
                                    <p:anim calcmode="lin" valueType="num">
                                      <p:cBhvr>
                                        <p:cTn id="75" dur="1000" fill="hold"/>
                                        <p:tgtEl>
                                          <p:spTgt spid="77"/>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78"/>
                                        </p:tgtEl>
                                        <p:attrNameLst>
                                          <p:attrName>style.visibility</p:attrName>
                                        </p:attrNameLst>
                                      </p:cBhvr>
                                      <p:to>
                                        <p:strVal val="visible"/>
                                      </p:to>
                                    </p:set>
                                    <p:animEffect transition="in" filter="fade">
                                      <p:cBhvr>
                                        <p:cTn id="78" dur="1000"/>
                                        <p:tgtEl>
                                          <p:spTgt spid="78"/>
                                        </p:tgtEl>
                                      </p:cBhvr>
                                    </p:animEffect>
                                    <p:anim calcmode="lin" valueType="num">
                                      <p:cBhvr>
                                        <p:cTn id="79" dur="1000" fill="hold"/>
                                        <p:tgtEl>
                                          <p:spTgt spid="78"/>
                                        </p:tgtEl>
                                        <p:attrNameLst>
                                          <p:attrName>ppt_x</p:attrName>
                                        </p:attrNameLst>
                                      </p:cBhvr>
                                      <p:tavLst>
                                        <p:tav tm="0">
                                          <p:val>
                                            <p:strVal val="#ppt_x"/>
                                          </p:val>
                                        </p:tav>
                                        <p:tav tm="100000">
                                          <p:val>
                                            <p:strVal val="#ppt_x"/>
                                          </p:val>
                                        </p:tav>
                                      </p:tavLst>
                                    </p:anim>
                                    <p:anim calcmode="lin" valueType="num">
                                      <p:cBhvr>
                                        <p:cTn id="80" dur="1000" fill="hold"/>
                                        <p:tgtEl>
                                          <p:spTgt spid="78"/>
                                        </p:tgtEl>
                                        <p:attrNameLst>
                                          <p:attrName>ppt_y</p:attrName>
                                        </p:attrNameLst>
                                      </p:cBhvr>
                                      <p:tavLst>
                                        <p:tav tm="0">
                                          <p:val>
                                            <p:strVal val="#ppt_y+.1"/>
                                          </p:val>
                                        </p:tav>
                                        <p:tav tm="100000">
                                          <p:val>
                                            <p:strVal val="#ppt_y"/>
                                          </p:val>
                                        </p:tav>
                                      </p:tavLst>
                                    </p:anim>
                                  </p:childTnLst>
                                </p:cTn>
                              </p:par>
                              <p:par>
                                <p:cTn id="81" presetID="42" presetClass="entr" presetSubtype="0" fill="hold" nodeType="withEffect">
                                  <p:stCondLst>
                                    <p:cond delay="0"/>
                                  </p:stCondLst>
                                  <p:childTnLst>
                                    <p:set>
                                      <p:cBhvr>
                                        <p:cTn id="82" dur="1" fill="hold">
                                          <p:stCondLst>
                                            <p:cond delay="0"/>
                                          </p:stCondLst>
                                        </p:cTn>
                                        <p:tgtEl>
                                          <p:spTgt spid="3"/>
                                        </p:tgtEl>
                                        <p:attrNameLst>
                                          <p:attrName>style.visibility</p:attrName>
                                        </p:attrNameLst>
                                      </p:cBhvr>
                                      <p:to>
                                        <p:strVal val="visible"/>
                                      </p:to>
                                    </p:set>
                                    <p:animEffect transition="in" filter="fade">
                                      <p:cBhvr>
                                        <p:cTn id="83" dur="1000"/>
                                        <p:tgtEl>
                                          <p:spTgt spid="3"/>
                                        </p:tgtEl>
                                      </p:cBhvr>
                                    </p:animEffect>
                                    <p:anim calcmode="lin" valueType="num">
                                      <p:cBhvr>
                                        <p:cTn id="84" dur="1000" fill="hold"/>
                                        <p:tgtEl>
                                          <p:spTgt spid="3"/>
                                        </p:tgtEl>
                                        <p:attrNameLst>
                                          <p:attrName>ppt_x</p:attrName>
                                        </p:attrNameLst>
                                      </p:cBhvr>
                                      <p:tavLst>
                                        <p:tav tm="0">
                                          <p:val>
                                            <p:strVal val="#ppt_x"/>
                                          </p:val>
                                        </p:tav>
                                        <p:tav tm="100000">
                                          <p:val>
                                            <p:strVal val="#ppt_x"/>
                                          </p:val>
                                        </p:tav>
                                      </p:tavLst>
                                    </p:anim>
                                    <p:anim calcmode="lin" valueType="num">
                                      <p:cBhvr>
                                        <p:cTn id="8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42" presetClass="entr" presetSubtype="0" fill="hold" nodeType="clickEffect">
                                  <p:stCondLst>
                                    <p:cond delay="0"/>
                                  </p:stCondLst>
                                  <p:childTnLst>
                                    <p:set>
                                      <p:cBhvr>
                                        <p:cTn id="89" dur="1" fill="hold">
                                          <p:stCondLst>
                                            <p:cond delay="0"/>
                                          </p:stCondLst>
                                        </p:cTn>
                                        <p:tgtEl>
                                          <p:spTgt spid="1028"/>
                                        </p:tgtEl>
                                        <p:attrNameLst>
                                          <p:attrName>style.visibility</p:attrName>
                                        </p:attrNameLst>
                                      </p:cBhvr>
                                      <p:to>
                                        <p:strVal val="visible"/>
                                      </p:to>
                                    </p:set>
                                    <p:animEffect transition="in" filter="fade">
                                      <p:cBhvr>
                                        <p:cTn id="90" dur="1000"/>
                                        <p:tgtEl>
                                          <p:spTgt spid="1028"/>
                                        </p:tgtEl>
                                      </p:cBhvr>
                                    </p:animEffect>
                                    <p:anim calcmode="lin" valueType="num">
                                      <p:cBhvr>
                                        <p:cTn id="91" dur="1000" fill="hold"/>
                                        <p:tgtEl>
                                          <p:spTgt spid="1028"/>
                                        </p:tgtEl>
                                        <p:attrNameLst>
                                          <p:attrName>ppt_x</p:attrName>
                                        </p:attrNameLst>
                                      </p:cBhvr>
                                      <p:tavLst>
                                        <p:tav tm="0">
                                          <p:val>
                                            <p:strVal val="#ppt_x"/>
                                          </p:val>
                                        </p:tav>
                                        <p:tav tm="100000">
                                          <p:val>
                                            <p:strVal val="#ppt_x"/>
                                          </p:val>
                                        </p:tav>
                                      </p:tavLst>
                                    </p:anim>
                                    <p:anim calcmode="lin" valueType="num">
                                      <p:cBhvr>
                                        <p:cTn id="92" dur="1000" fill="hold"/>
                                        <p:tgtEl>
                                          <p:spTgt spid="1028"/>
                                        </p:tgtEl>
                                        <p:attrNameLst>
                                          <p:attrName>ppt_y</p:attrName>
                                        </p:attrNameLst>
                                      </p:cBhvr>
                                      <p:tavLst>
                                        <p:tav tm="0">
                                          <p:val>
                                            <p:strVal val="#ppt_y+.1"/>
                                          </p:val>
                                        </p:tav>
                                        <p:tav tm="100000">
                                          <p:val>
                                            <p:strVal val="#ppt_y"/>
                                          </p:val>
                                        </p:tav>
                                      </p:tavLst>
                                    </p:anim>
                                  </p:childTnLst>
                                </p:cTn>
                              </p:par>
                              <p:par>
                                <p:cTn id="93" presetID="42" presetClass="entr" presetSubtype="0"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Effect transition="in" filter="fade">
                                      <p:cBhvr>
                                        <p:cTn id="95" dur="1000"/>
                                        <p:tgtEl>
                                          <p:spTgt spid="36"/>
                                        </p:tgtEl>
                                      </p:cBhvr>
                                    </p:animEffect>
                                    <p:anim calcmode="lin" valueType="num">
                                      <p:cBhvr>
                                        <p:cTn id="96" dur="1000" fill="hold"/>
                                        <p:tgtEl>
                                          <p:spTgt spid="36"/>
                                        </p:tgtEl>
                                        <p:attrNameLst>
                                          <p:attrName>ppt_x</p:attrName>
                                        </p:attrNameLst>
                                      </p:cBhvr>
                                      <p:tavLst>
                                        <p:tav tm="0">
                                          <p:val>
                                            <p:strVal val="#ppt_x"/>
                                          </p:val>
                                        </p:tav>
                                        <p:tav tm="100000">
                                          <p:val>
                                            <p:strVal val="#ppt_x"/>
                                          </p:val>
                                        </p:tav>
                                      </p:tavLst>
                                    </p:anim>
                                    <p:anim calcmode="lin" valueType="num">
                                      <p:cBhvr>
                                        <p:cTn id="97" dur="1000" fill="hold"/>
                                        <p:tgtEl>
                                          <p:spTgt spid="36"/>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5"/>
                                        </p:tgtEl>
                                        <p:attrNameLst>
                                          <p:attrName>style.visibility</p:attrName>
                                        </p:attrNameLst>
                                      </p:cBhvr>
                                      <p:to>
                                        <p:strVal val="visible"/>
                                      </p:to>
                                    </p:set>
                                    <p:animEffect transition="in" filter="fade">
                                      <p:cBhvr>
                                        <p:cTn id="100" dur="1000"/>
                                        <p:tgtEl>
                                          <p:spTgt spid="35"/>
                                        </p:tgtEl>
                                      </p:cBhvr>
                                    </p:animEffect>
                                    <p:anim calcmode="lin" valueType="num">
                                      <p:cBhvr>
                                        <p:cTn id="101" dur="1000" fill="hold"/>
                                        <p:tgtEl>
                                          <p:spTgt spid="35"/>
                                        </p:tgtEl>
                                        <p:attrNameLst>
                                          <p:attrName>ppt_x</p:attrName>
                                        </p:attrNameLst>
                                      </p:cBhvr>
                                      <p:tavLst>
                                        <p:tav tm="0">
                                          <p:val>
                                            <p:strVal val="#ppt_x"/>
                                          </p:val>
                                        </p:tav>
                                        <p:tav tm="100000">
                                          <p:val>
                                            <p:strVal val="#ppt_x"/>
                                          </p:val>
                                        </p:tav>
                                      </p:tavLst>
                                    </p:anim>
                                    <p:anim calcmode="lin" valueType="num">
                                      <p:cBhvr>
                                        <p:cTn id="102" dur="1000" fill="hold"/>
                                        <p:tgtEl>
                                          <p:spTgt spid="35"/>
                                        </p:tgtEl>
                                        <p:attrNameLst>
                                          <p:attrName>ppt_y</p:attrName>
                                        </p:attrNameLst>
                                      </p:cBhvr>
                                      <p:tavLst>
                                        <p:tav tm="0">
                                          <p:val>
                                            <p:strVal val="#ppt_y+.1"/>
                                          </p:val>
                                        </p:tav>
                                        <p:tav tm="100000">
                                          <p:val>
                                            <p:strVal val="#ppt_y"/>
                                          </p:val>
                                        </p:tav>
                                      </p:tavLst>
                                    </p:anim>
                                  </p:childTnLst>
                                </p:cTn>
                              </p:par>
                              <p:par>
                                <p:cTn id="103" presetID="42" presetClass="entr" presetSubtype="0" fill="hold" nodeType="withEffect">
                                  <p:stCondLst>
                                    <p:cond delay="0"/>
                                  </p:stCondLst>
                                  <p:childTnLst>
                                    <p:set>
                                      <p:cBhvr>
                                        <p:cTn id="104" dur="1" fill="hold">
                                          <p:stCondLst>
                                            <p:cond delay="0"/>
                                          </p:stCondLst>
                                        </p:cTn>
                                        <p:tgtEl>
                                          <p:spTgt spid="2"/>
                                        </p:tgtEl>
                                        <p:attrNameLst>
                                          <p:attrName>style.visibility</p:attrName>
                                        </p:attrNameLst>
                                      </p:cBhvr>
                                      <p:to>
                                        <p:strVal val="visible"/>
                                      </p:to>
                                    </p:set>
                                    <p:animEffect transition="in" filter="fade">
                                      <p:cBhvr>
                                        <p:cTn id="105" dur="1000"/>
                                        <p:tgtEl>
                                          <p:spTgt spid="2"/>
                                        </p:tgtEl>
                                      </p:cBhvr>
                                    </p:animEffect>
                                    <p:anim calcmode="lin" valueType="num">
                                      <p:cBhvr>
                                        <p:cTn id="106" dur="1000" fill="hold"/>
                                        <p:tgtEl>
                                          <p:spTgt spid="2"/>
                                        </p:tgtEl>
                                        <p:attrNameLst>
                                          <p:attrName>ppt_x</p:attrName>
                                        </p:attrNameLst>
                                      </p:cBhvr>
                                      <p:tavLst>
                                        <p:tav tm="0">
                                          <p:val>
                                            <p:strVal val="#ppt_x"/>
                                          </p:val>
                                        </p:tav>
                                        <p:tav tm="100000">
                                          <p:val>
                                            <p:strVal val="#ppt_x"/>
                                          </p:val>
                                        </p:tav>
                                      </p:tavLst>
                                    </p:anim>
                                    <p:anim calcmode="lin" valueType="num">
                                      <p:cBhvr>
                                        <p:cTn id="10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8" fill="hold">
                      <p:stCondLst>
                        <p:cond delay="indefinite"/>
                      </p:stCondLst>
                      <p:childTnLst>
                        <p:par>
                          <p:cTn id="109" fill="hold">
                            <p:stCondLst>
                              <p:cond delay="0"/>
                            </p:stCondLst>
                            <p:childTnLst>
                              <p:par>
                                <p:cTn id="110" presetID="42" presetClass="entr" presetSubtype="0" fill="hold" grpId="0" nodeType="clickEffect">
                                  <p:stCondLst>
                                    <p:cond delay="0"/>
                                  </p:stCondLst>
                                  <p:childTnLst>
                                    <p:set>
                                      <p:cBhvr>
                                        <p:cTn id="111" dur="1" fill="hold">
                                          <p:stCondLst>
                                            <p:cond delay="0"/>
                                          </p:stCondLst>
                                        </p:cTn>
                                        <p:tgtEl>
                                          <p:spTgt spid="54"/>
                                        </p:tgtEl>
                                        <p:attrNameLst>
                                          <p:attrName>style.visibility</p:attrName>
                                        </p:attrNameLst>
                                      </p:cBhvr>
                                      <p:to>
                                        <p:strVal val="visible"/>
                                      </p:to>
                                    </p:set>
                                    <p:animEffect transition="in" filter="fade">
                                      <p:cBhvr>
                                        <p:cTn id="112" dur="1000"/>
                                        <p:tgtEl>
                                          <p:spTgt spid="54"/>
                                        </p:tgtEl>
                                      </p:cBhvr>
                                    </p:animEffect>
                                    <p:anim calcmode="lin" valueType="num">
                                      <p:cBhvr>
                                        <p:cTn id="113" dur="1000" fill="hold"/>
                                        <p:tgtEl>
                                          <p:spTgt spid="54"/>
                                        </p:tgtEl>
                                        <p:attrNameLst>
                                          <p:attrName>ppt_x</p:attrName>
                                        </p:attrNameLst>
                                      </p:cBhvr>
                                      <p:tavLst>
                                        <p:tav tm="0">
                                          <p:val>
                                            <p:strVal val="#ppt_x"/>
                                          </p:val>
                                        </p:tav>
                                        <p:tav tm="100000">
                                          <p:val>
                                            <p:strVal val="#ppt_x"/>
                                          </p:val>
                                        </p:tav>
                                      </p:tavLst>
                                    </p:anim>
                                    <p:anim calcmode="lin" valueType="num">
                                      <p:cBhvr>
                                        <p:cTn id="114" dur="1000" fill="hold"/>
                                        <p:tgtEl>
                                          <p:spTgt spid="54"/>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0"/>
                                  </p:stCondLst>
                                  <p:childTnLst>
                                    <p:set>
                                      <p:cBhvr>
                                        <p:cTn id="116" dur="1" fill="hold">
                                          <p:stCondLst>
                                            <p:cond delay="0"/>
                                          </p:stCondLst>
                                        </p:cTn>
                                        <p:tgtEl>
                                          <p:spTgt spid="15"/>
                                        </p:tgtEl>
                                        <p:attrNameLst>
                                          <p:attrName>style.visibility</p:attrName>
                                        </p:attrNameLst>
                                      </p:cBhvr>
                                      <p:to>
                                        <p:strVal val="visible"/>
                                      </p:to>
                                    </p:set>
                                    <p:animEffect transition="in" filter="fade">
                                      <p:cBhvr>
                                        <p:cTn id="117" dur="1000"/>
                                        <p:tgtEl>
                                          <p:spTgt spid="15"/>
                                        </p:tgtEl>
                                      </p:cBhvr>
                                    </p:animEffect>
                                    <p:anim calcmode="lin" valueType="num">
                                      <p:cBhvr>
                                        <p:cTn id="118" dur="1000" fill="hold"/>
                                        <p:tgtEl>
                                          <p:spTgt spid="15"/>
                                        </p:tgtEl>
                                        <p:attrNameLst>
                                          <p:attrName>ppt_x</p:attrName>
                                        </p:attrNameLst>
                                      </p:cBhvr>
                                      <p:tavLst>
                                        <p:tav tm="0">
                                          <p:val>
                                            <p:strVal val="#ppt_x"/>
                                          </p:val>
                                        </p:tav>
                                        <p:tav tm="100000">
                                          <p:val>
                                            <p:strVal val="#ppt_x"/>
                                          </p:val>
                                        </p:tav>
                                      </p:tavLst>
                                    </p:anim>
                                    <p:anim calcmode="lin" valueType="num">
                                      <p:cBhvr>
                                        <p:cTn id="119" dur="1000" fill="hold"/>
                                        <p:tgtEl>
                                          <p:spTgt spid="15"/>
                                        </p:tgtEl>
                                        <p:attrNameLst>
                                          <p:attrName>ppt_y</p:attrName>
                                        </p:attrNameLst>
                                      </p:cBhvr>
                                      <p:tavLst>
                                        <p:tav tm="0">
                                          <p:val>
                                            <p:strVal val="#ppt_y+.1"/>
                                          </p:val>
                                        </p:tav>
                                        <p:tav tm="100000">
                                          <p:val>
                                            <p:strVal val="#ppt_y"/>
                                          </p:val>
                                        </p:tav>
                                      </p:tavLst>
                                    </p:anim>
                                  </p:childTnLst>
                                </p:cTn>
                              </p:par>
                              <p:par>
                                <p:cTn id="120" presetID="42" presetClass="entr" presetSubtype="0" fill="hold" grpId="0" nodeType="withEffect">
                                  <p:stCondLst>
                                    <p:cond delay="0"/>
                                  </p:stCondLst>
                                  <p:childTnLst>
                                    <p:set>
                                      <p:cBhvr>
                                        <p:cTn id="121" dur="1" fill="hold">
                                          <p:stCondLst>
                                            <p:cond delay="0"/>
                                          </p:stCondLst>
                                        </p:cTn>
                                        <p:tgtEl>
                                          <p:spTgt spid="4"/>
                                        </p:tgtEl>
                                        <p:attrNameLst>
                                          <p:attrName>style.visibility</p:attrName>
                                        </p:attrNameLst>
                                      </p:cBhvr>
                                      <p:to>
                                        <p:strVal val="visible"/>
                                      </p:to>
                                    </p:set>
                                    <p:animEffect transition="in" filter="fade">
                                      <p:cBhvr>
                                        <p:cTn id="122" dur="1000"/>
                                        <p:tgtEl>
                                          <p:spTgt spid="4"/>
                                        </p:tgtEl>
                                      </p:cBhvr>
                                    </p:animEffect>
                                    <p:anim calcmode="lin" valueType="num">
                                      <p:cBhvr>
                                        <p:cTn id="123" dur="1000" fill="hold"/>
                                        <p:tgtEl>
                                          <p:spTgt spid="4"/>
                                        </p:tgtEl>
                                        <p:attrNameLst>
                                          <p:attrName>ppt_x</p:attrName>
                                        </p:attrNameLst>
                                      </p:cBhvr>
                                      <p:tavLst>
                                        <p:tav tm="0">
                                          <p:val>
                                            <p:strVal val="#ppt_x"/>
                                          </p:val>
                                        </p:tav>
                                        <p:tav tm="100000">
                                          <p:val>
                                            <p:strVal val="#ppt_x"/>
                                          </p:val>
                                        </p:tav>
                                      </p:tavLst>
                                    </p:anim>
                                    <p:anim calcmode="lin" valueType="num">
                                      <p:cBhvr>
                                        <p:cTn id="124" dur="1000" fill="hold"/>
                                        <p:tgtEl>
                                          <p:spTgt spid="4"/>
                                        </p:tgtEl>
                                        <p:attrNameLst>
                                          <p:attrName>ppt_y</p:attrName>
                                        </p:attrNameLst>
                                      </p:cBhvr>
                                      <p:tavLst>
                                        <p:tav tm="0">
                                          <p:val>
                                            <p:strVal val="#ppt_y+.1"/>
                                          </p:val>
                                        </p:tav>
                                        <p:tav tm="100000">
                                          <p:val>
                                            <p:strVal val="#ppt_y"/>
                                          </p:val>
                                        </p:tav>
                                      </p:tavLst>
                                    </p:anim>
                                  </p:childTnLst>
                                </p:cTn>
                              </p:par>
                              <p:par>
                                <p:cTn id="125" presetID="42" presetClass="entr" presetSubtype="0" fill="hold" grpId="0" nodeType="withEffect">
                                  <p:stCondLst>
                                    <p:cond delay="0"/>
                                  </p:stCondLst>
                                  <p:childTnLst>
                                    <p:set>
                                      <p:cBhvr>
                                        <p:cTn id="126" dur="1" fill="hold">
                                          <p:stCondLst>
                                            <p:cond delay="0"/>
                                          </p:stCondLst>
                                        </p:cTn>
                                        <p:tgtEl>
                                          <p:spTgt spid="7"/>
                                        </p:tgtEl>
                                        <p:attrNameLst>
                                          <p:attrName>style.visibility</p:attrName>
                                        </p:attrNameLst>
                                      </p:cBhvr>
                                      <p:to>
                                        <p:strVal val="visible"/>
                                      </p:to>
                                    </p:set>
                                    <p:animEffect transition="in" filter="fade">
                                      <p:cBhvr>
                                        <p:cTn id="127" dur="1000"/>
                                        <p:tgtEl>
                                          <p:spTgt spid="7"/>
                                        </p:tgtEl>
                                      </p:cBhvr>
                                    </p:animEffect>
                                    <p:anim calcmode="lin" valueType="num">
                                      <p:cBhvr>
                                        <p:cTn id="128" dur="1000" fill="hold"/>
                                        <p:tgtEl>
                                          <p:spTgt spid="7"/>
                                        </p:tgtEl>
                                        <p:attrNameLst>
                                          <p:attrName>ppt_x</p:attrName>
                                        </p:attrNameLst>
                                      </p:cBhvr>
                                      <p:tavLst>
                                        <p:tav tm="0">
                                          <p:val>
                                            <p:strVal val="#ppt_x"/>
                                          </p:val>
                                        </p:tav>
                                        <p:tav tm="100000">
                                          <p:val>
                                            <p:strVal val="#ppt_x"/>
                                          </p:val>
                                        </p:tav>
                                      </p:tavLst>
                                    </p:anim>
                                    <p:anim calcmode="lin" valueType="num">
                                      <p:cBhvr>
                                        <p:cTn id="12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15" grpId="0" animBg="1"/>
      <p:bldP spid="35" grpId="0"/>
      <p:bldP spid="36" grpId="0"/>
      <p:bldP spid="54" grpId="0" animBg="1"/>
      <p:bldP spid="60" grpId="0"/>
      <p:bldP spid="61" grpId="0"/>
      <p:bldP spid="69" grpId="0"/>
      <p:bldP spid="72" grpId="0"/>
      <p:bldP spid="75" grpId="0"/>
      <p:bldP spid="76" grpId="0"/>
      <p:bldP spid="77" grpId="0"/>
      <p:bldP spid="7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524000" y="571500"/>
            <a:ext cx="9144000" cy="457200"/>
          </a:xfrm>
        </p:spPr>
        <p:txBody>
          <a:bodyPr/>
          <a:lstStyle/>
          <a:p>
            <a:r>
              <a:rPr lang="en-US" sz="2100" dirty="0">
                <a:solidFill>
                  <a:schemeClr val="tx2"/>
                </a:solidFill>
              </a:rPr>
              <a:t>True/False</a:t>
            </a:r>
          </a:p>
        </p:txBody>
      </p:sp>
      <p:sp>
        <p:nvSpPr>
          <p:cNvPr id="8" name="Content Placeholder 7"/>
          <p:cNvSpPr>
            <a:spLocks noGrp="1"/>
          </p:cNvSpPr>
          <p:nvPr>
            <p:ph sz="half" idx="1"/>
          </p:nvPr>
        </p:nvSpPr>
        <p:spPr>
          <a:xfrm>
            <a:off x="1524000" y="1524000"/>
            <a:ext cx="9048750" cy="4194572"/>
          </a:xfrm>
        </p:spPr>
        <p:txBody>
          <a:bodyPr/>
          <a:lstStyle/>
          <a:p>
            <a:pPr marL="385763" indent="-385763">
              <a:buNone/>
            </a:pPr>
            <a:r>
              <a:rPr lang="en-US" sz="3000" dirty="0">
                <a:latin typeface="+mj-lt"/>
              </a:rPr>
              <a:t>	If you don’t do what you were foreordained to do, you will be held accountable for it.</a:t>
            </a:r>
          </a:p>
        </p:txBody>
      </p:sp>
      <p:pic>
        <p:nvPicPr>
          <p:cNvPr id="8194" name="Picture 2" descr="http://vignette3.wikia.nocookie.net/disney/images/5/52/Disney-villains.jpg/revision/latest?cb=2009120903025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60675" y="2846760"/>
            <a:ext cx="5813425" cy="3822328"/>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25131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3584028" y="546101"/>
            <a:ext cx="8292662" cy="5956299"/>
          </a:xfrm>
        </p:spPr>
        <p:txBody>
          <a:bodyPr>
            <a:noAutofit/>
          </a:bodyPr>
          <a:lstStyle/>
          <a:p>
            <a:pPr>
              <a:buNone/>
            </a:pPr>
            <a:r>
              <a:rPr lang="en-US" sz="3200" b="1" dirty="0">
                <a:latin typeface="+mj-lt"/>
              </a:rPr>
              <a:t>		 </a:t>
            </a:r>
            <a:r>
              <a:rPr lang="en-US" sz="3200" dirty="0">
                <a:latin typeface="+mj-lt"/>
              </a:rPr>
              <a:t>“While we do not now remember the particulars, this does not alter the glorious reality of what we agreed to. You are accountable for those things which long ago were expected...”</a:t>
            </a:r>
          </a:p>
          <a:p>
            <a:pPr algn="r">
              <a:buNone/>
            </a:pPr>
            <a:r>
              <a:rPr lang="en-US" i="1" dirty="0">
                <a:latin typeface="+mj-lt"/>
              </a:rPr>
              <a:t>Spence W. Kimball, Ensign, Nov. 1979, p. 102.</a:t>
            </a:r>
          </a:p>
          <a:p>
            <a:endParaRPr lang="en-US" sz="3200" dirty="0">
              <a:latin typeface="+mj-lt"/>
            </a:endParaRPr>
          </a:p>
        </p:txBody>
      </p:sp>
      <p:pic>
        <p:nvPicPr>
          <p:cNvPr id="21506" name="Picture 2" descr="Spencer W. Kimball">
            <a:extLst>
              <a:ext uri="{FF2B5EF4-FFF2-40B4-BE49-F238E27FC236}">
                <a16:creationId xmlns:a16="http://schemas.microsoft.com/office/drawing/2014/main" id="{20F3872F-76B8-41AD-9875-4DD9E07E126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717" y="546101"/>
            <a:ext cx="3419070" cy="405779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50212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3037490" y="336550"/>
            <a:ext cx="8839200" cy="6521450"/>
          </a:xfrm>
        </p:spPr>
        <p:txBody>
          <a:bodyPr>
            <a:noAutofit/>
          </a:bodyPr>
          <a:lstStyle/>
          <a:p>
            <a:pPr>
              <a:buNone/>
            </a:pPr>
            <a:r>
              <a:rPr lang="en-US" sz="2800" b="1" dirty="0">
                <a:latin typeface="+mj-lt"/>
              </a:rPr>
              <a:t>		 </a:t>
            </a:r>
            <a:r>
              <a:rPr lang="en-US" sz="2800" dirty="0">
                <a:latin typeface="+mj-lt"/>
              </a:rPr>
              <a:t>“Orson Hyde taught, ‘It is not impossible that we signed the articles thereof with our own hands, which articles may be retained in the archives above to be presented to us when we rise from the dead…Our forgetfulness cannot alter the facts.” </a:t>
            </a:r>
            <a:r>
              <a:rPr lang="en-US" sz="1800" dirty="0">
                <a:latin typeface="+mj-lt"/>
              </a:rPr>
              <a:t>(</a:t>
            </a:r>
            <a:r>
              <a:rPr lang="en-US" sz="1800" i="1" dirty="0">
                <a:latin typeface="+mj-lt"/>
              </a:rPr>
              <a:t>Journal of Discourses, </a:t>
            </a:r>
            <a:r>
              <a:rPr lang="en-US" sz="1800" dirty="0">
                <a:latin typeface="+mj-lt"/>
              </a:rPr>
              <a:t>7:314–15.) </a:t>
            </a:r>
            <a:r>
              <a:rPr lang="en-US" sz="2800" dirty="0">
                <a:latin typeface="+mj-lt"/>
              </a:rPr>
              <a:t>Hence, the degree of detail involved in the covenants and promises we participated in may be a more highly customized thing than many of us surmise.” </a:t>
            </a:r>
            <a:endParaRPr lang="en-US" sz="2800" i="1" dirty="0">
              <a:latin typeface="+mj-lt"/>
            </a:endParaRPr>
          </a:p>
          <a:p>
            <a:pPr algn="r">
              <a:buNone/>
            </a:pPr>
            <a:r>
              <a:rPr lang="en-US" sz="1800" i="1" dirty="0">
                <a:latin typeface="+mj-lt"/>
              </a:rPr>
              <a:t>Neal A. Maxwell, Brigham Young University 10 October 1978.</a:t>
            </a:r>
            <a:endParaRPr lang="en-US" sz="1800" dirty="0">
              <a:latin typeface="+mj-lt"/>
            </a:endParaRPr>
          </a:p>
        </p:txBody>
      </p:sp>
      <p:pic>
        <p:nvPicPr>
          <p:cNvPr id="2" name="Picture 2" descr="Elder Neal A. Maxwell: Pursuing 'A More Excellent Way'">
            <a:extLst>
              <a:ext uri="{FF2B5EF4-FFF2-40B4-BE49-F238E27FC236}">
                <a16:creationId xmlns:a16="http://schemas.microsoft.com/office/drawing/2014/main" id="{D2D7D146-95DE-4771-A7CB-23D6A78A44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5581" y="314982"/>
            <a:ext cx="2542879" cy="322700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13922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778000" y="381000"/>
            <a:ext cx="8768080" cy="457200"/>
          </a:xfrm>
        </p:spPr>
        <p:txBody>
          <a:bodyPr/>
          <a:lstStyle/>
          <a:p>
            <a:r>
              <a:rPr lang="en-US" sz="2100" dirty="0">
                <a:solidFill>
                  <a:schemeClr val="tx2"/>
                </a:solidFill>
              </a:rPr>
              <a:t>True/False</a:t>
            </a:r>
          </a:p>
        </p:txBody>
      </p:sp>
      <p:sp>
        <p:nvSpPr>
          <p:cNvPr id="8" name="Content Placeholder 7"/>
          <p:cNvSpPr>
            <a:spLocks noGrp="1"/>
          </p:cNvSpPr>
          <p:nvPr>
            <p:ph sz="half" idx="1"/>
          </p:nvPr>
        </p:nvSpPr>
        <p:spPr>
          <a:xfrm>
            <a:off x="731520" y="1447800"/>
            <a:ext cx="10993120" cy="1529080"/>
          </a:xfrm>
        </p:spPr>
        <p:txBody>
          <a:bodyPr>
            <a:normAutofit/>
          </a:bodyPr>
          <a:lstStyle/>
          <a:p>
            <a:pPr marL="385763" indent="-385763" algn="ctr">
              <a:buNone/>
            </a:pPr>
            <a:r>
              <a:rPr lang="en-US" sz="4800" dirty="0">
                <a:latin typeface="+mj-lt"/>
              </a:rPr>
              <a:t>Your organs have a spirit. </a:t>
            </a:r>
          </a:p>
        </p:txBody>
      </p:sp>
      <p:pic>
        <p:nvPicPr>
          <p:cNvPr id="1026" name="Picture 2" descr="MRI Scan in Fayetteville, NC | Valley Radiology">
            <a:extLst>
              <a:ext uri="{FF2B5EF4-FFF2-40B4-BE49-F238E27FC236}">
                <a16:creationId xmlns:a16="http://schemas.microsoft.com/office/drawing/2014/main" id="{9E56CFC2-4649-45E0-894D-EF740B090F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1230" y="3429000"/>
            <a:ext cx="4762500" cy="2686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86200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7">
            <a:extLst>
              <a:ext uri="{FF2B5EF4-FFF2-40B4-BE49-F238E27FC236}">
                <a16:creationId xmlns:a16="http://schemas.microsoft.com/office/drawing/2014/main" id="{D525C558-8A2B-174B-8443-4625AB6B2E5A}"/>
              </a:ext>
            </a:extLst>
          </p:cNvPr>
          <p:cNvSpPr txBox="1">
            <a:spLocks noChangeArrowheads="1"/>
          </p:cNvSpPr>
          <p:nvPr/>
        </p:nvSpPr>
        <p:spPr bwMode="auto">
          <a:xfrm>
            <a:off x="2543502" y="507125"/>
            <a:ext cx="9196553" cy="4985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600" dirty="0">
                <a:latin typeface="+mj-lt"/>
              </a:rPr>
              <a:t>	“The spirit of man consists of an organization of the elements of spiritual matter after the pattern of the fleshly tabernacle. It possesses, in fact, all the organs and parts exactly corresponding to the outward tabernacle” </a:t>
            </a:r>
          </a:p>
          <a:p>
            <a:pPr eaLnBrk="1" hangingPunct="1"/>
            <a:endParaRPr lang="en-US" altLang="en-US" sz="3600" dirty="0">
              <a:latin typeface="+mj-lt"/>
            </a:endParaRPr>
          </a:p>
          <a:p>
            <a:pPr eaLnBrk="1" hangingPunct="1"/>
            <a:r>
              <a:rPr lang="en-US" altLang="en-US" sz="2400" dirty="0">
                <a:latin typeface="+mj-lt"/>
              </a:rPr>
              <a:t>(DGSM p. 14 )(Parley P. Pratt, </a:t>
            </a:r>
            <a:r>
              <a:rPr lang="en-US" altLang="en-US" sz="2400" i="1" dirty="0">
                <a:latin typeface="+mj-lt"/>
              </a:rPr>
              <a:t>Key to the Science of Theology, </a:t>
            </a:r>
            <a:r>
              <a:rPr lang="en-US" altLang="en-US" sz="2400" dirty="0">
                <a:latin typeface="+mj-lt"/>
              </a:rPr>
              <a:t>79).</a:t>
            </a:r>
          </a:p>
          <a:p>
            <a:pPr eaLnBrk="1" hangingPunct="1"/>
            <a:endParaRPr lang="en-US" altLang="en-US" dirty="0">
              <a:latin typeface="+mj-lt"/>
            </a:endParaRPr>
          </a:p>
        </p:txBody>
      </p:sp>
      <p:pic>
        <p:nvPicPr>
          <p:cNvPr id="2050" name="Picture 2" descr="Parley P. Pratt - Wikipedia">
            <a:extLst>
              <a:ext uri="{FF2B5EF4-FFF2-40B4-BE49-F238E27FC236}">
                <a16:creationId xmlns:a16="http://schemas.microsoft.com/office/drawing/2014/main" id="{594ABADE-8B46-4A26-8BC8-392A3205C9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4859" y="829496"/>
            <a:ext cx="1990725" cy="267652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778000" y="381000"/>
            <a:ext cx="8727440" cy="457200"/>
          </a:xfrm>
        </p:spPr>
        <p:txBody>
          <a:bodyPr/>
          <a:lstStyle/>
          <a:p>
            <a:r>
              <a:rPr lang="en-US" sz="2100" dirty="0">
                <a:solidFill>
                  <a:schemeClr val="tx2"/>
                </a:solidFill>
              </a:rPr>
              <a:t>True/False</a:t>
            </a:r>
          </a:p>
        </p:txBody>
      </p:sp>
      <p:sp>
        <p:nvSpPr>
          <p:cNvPr id="8" name="Content Placeholder 7"/>
          <p:cNvSpPr>
            <a:spLocks noGrp="1"/>
          </p:cNvSpPr>
          <p:nvPr>
            <p:ph sz="half" idx="1"/>
          </p:nvPr>
        </p:nvSpPr>
        <p:spPr>
          <a:xfrm>
            <a:off x="731520" y="1248106"/>
            <a:ext cx="10993120" cy="1529080"/>
          </a:xfrm>
        </p:spPr>
        <p:txBody>
          <a:bodyPr>
            <a:normAutofit/>
          </a:bodyPr>
          <a:lstStyle/>
          <a:p>
            <a:pPr marL="385763" indent="-385763">
              <a:buNone/>
            </a:pPr>
            <a:r>
              <a:rPr lang="en-US" sz="4000" dirty="0">
                <a:latin typeface="+mj-lt"/>
              </a:rPr>
              <a:t>We went to Church in the pre-earth life.</a:t>
            </a:r>
            <a:endParaRPr lang="en-US" sz="2400" dirty="0">
              <a:latin typeface="+mj-lt"/>
            </a:endParaRPr>
          </a:p>
        </p:txBody>
      </p:sp>
      <p:pic>
        <p:nvPicPr>
          <p:cNvPr id="3074" name="Picture 2" descr="The Church in Heaven - Web">
            <a:extLst>
              <a:ext uri="{FF2B5EF4-FFF2-40B4-BE49-F238E27FC236}">
                <a16:creationId xmlns:a16="http://schemas.microsoft.com/office/drawing/2014/main" id="{F7104B94-DE4C-445D-BF57-6D2CBEA1BF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7186" y="2976880"/>
            <a:ext cx="4908331" cy="36812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44757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6B6D9A4-FA02-F545-BCD5-884DAF70CC18}"/>
              </a:ext>
            </a:extLst>
          </p:cNvPr>
          <p:cNvSpPr txBox="1">
            <a:spLocks noChangeArrowheads="1"/>
          </p:cNvSpPr>
          <p:nvPr/>
        </p:nvSpPr>
        <p:spPr bwMode="auto">
          <a:xfrm>
            <a:off x="3163613" y="360505"/>
            <a:ext cx="8628993"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dirty="0">
                <a:latin typeface="+mj-lt"/>
              </a:rPr>
              <a:t>	</a:t>
            </a:r>
            <a:r>
              <a:rPr lang="en-US" altLang="en-US" sz="3600" dirty="0">
                <a:latin typeface="+mj-lt"/>
              </a:rPr>
              <a:t>“It is reasonable to believe that there was a Church organization there. Priesthood had been conferred and the leaders were chosen. Ordinances pertaining to that pre-existence were required and the love of God prevailed.” </a:t>
            </a:r>
            <a:r>
              <a:rPr lang="en-US" altLang="en-US" sz="2000" dirty="0">
                <a:latin typeface="+mj-lt"/>
              </a:rPr>
              <a:t>(DGSM p. 14) (Joseph Fielding Smith, </a:t>
            </a:r>
            <a:r>
              <a:rPr lang="en-US" altLang="en-US" sz="2000" i="1" dirty="0">
                <a:latin typeface="+mj-lt"/>
              </a:rPr>
              <a:t>The Way to Perfection, </a:t>
            </a:r>
            <a:r>
              <a:rPr lang="en-US" altLang="en-US" sz="2000" dirty="0">
                <a:latin typeface="+mj-lt"/>
              </a:rPr>
              <a:t>50–51). </a:t>
            </a:r>
          </a:p>
        </p:txBody>
      </p:sp>
      <p:pic>
        <p:nvPicPr>
          <p:cNvPr id="4098" name="Picture 2" descr="Teachings of Presidents of the Church Joseph Fielding Smith Handouts">
            <a:extLst>
              <a:ext uri="{FF2B5EF4-FFF2-40B4-BE49-F238E27FC236}">
                <a16:creationId xmlns:a16="http://schemas.microsoft.com/office/drawing/2014/main" id="{35CFE096-842E-43E8-8FD8-C23324FFEB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132" y="552807"/>
            <a:ext cx="2672964" cy="310479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78490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pic>
        <p:nvPicPr>
          <p:cNvPr id="2050" name="Picture 2" descr="Image result for war in heaven">
            <a:extLst>
              <a:ext uri="{FF2B5EF4-FFF2-40B4-BE49-F238E27FC236}">
                <a16:creationId xmlns:a16="http://schemas.microsoft.com/office/drawing/2014/main" id="{B6DBE608-97E5-422D-9730-4B7F2F9AB0F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4621" r="-2" b="-2"/>
          <a:stretch/>
        </p:blipFill>
        <p:spPr bwMode="auto">
          <a:xfrm>
            <a:off x="2877132" y="875098"/>
            <a:ext cx="6437736" cy="3091784"/>
          </a:xfrm>
          <a:prstGeom prst="rect">
            <a:avLst/>
          </a:prstGeom>
          <a:noFill/>
          <a:ln w="190500" cap="sq">
            <a:solidFill>
              <a:srgbClr val="FFFFFF"/>
            </a:solidFill>
            <a:miter lim="800000"/>
          </a:ln>
          <a:effectLst>
            <a:outerShdw blurRad="54991" dist="17780" dir="5400000" algn="ctr" rotWithShape="0">
              <a:schemeClr val="bg1">
                <a:alpha val="40000"/>
              </a:schemeClr>
            </a:outerShdw>
          </a:effectLst>
          <a:scene3d>
            <a:camera prst="orthographicFront"/>
            <a:lightRig rig="twoPt" dir="t">
              <a:rot lat="0" lon="0" rev="7200000"/>
            </a:lightRig>
          </a:scene3d>
          <a:sp3d>
            <a:bevelT w="25400" h="19050"/>
          </a:sp3d>
          <a:extLst>
            <a:ext uri="{909E8E84-426E-40DD-AFC4-6F175D3DCCD1}">
              <a14:hiddenFill xmlns:a14="http://schemas.microsoft.com/office/drawing/2010/main">
                <a:solidFill>
                  <a:srgbClr val="FFFFFF"/>
                </a:solidFill>
              </a14:hiddenFill>
            </a:ext>
          </a:extLst>
        </p:spPr>
      </p:pic>
      <p:sp>
        <p:nvSpPr>
          <p:cNvPr id="6" name="Rectangle 2">
            <a:extLst>
              <a:ext uri="{FF2B5EF4-FFF2-40B4-BE49-F238E27FC236}">
                <a16:creationId xmlns:a16="http://schemas.microsoft.com/office/drawing/2014/main" id="{3F91E5EE-D85F-4E8B-800F-93444DD56FF7}"/>
              </a:ext>
            </a:extLst>
          </p:cNvPr>
          <p:cNvSpPr>
            <a:spLocks noGrp="1" noChangeArrowheads="1"/>
          </p:cNvSpPr>
          <p:nvPr>
            <p:ph type="title"/>
          </p:nvPr>
        </p:nvSpPr>
        <p:spPr>
          <a:xfrm>
            <a:off x="848969" y="4048913"/>
            <a:ext cx="10494062" cy="1270535"/>
          </a:xfrm>
        </p:spPr>
        <p:txBody>
          <a:bodyPr vert="horz" lIns="91440" tIns="45720" rIns="91440" bIns="45720" rtlCol="0" anchor="b">
            <a:normAutofit/>
          </a:bodyPr>
          <a:lstStyle/>
          <a:p>
            <a:pPr fontAlgn="auto">
              <a:spcAft>
                <a:spcPts val="0"/>
              </a:spcAft>
              <a:defRPr/>
            </a:pPr>
            <a:r>
              <a:rPr lang="en-US" altLang="en-US" sz="4000" dirty="0"/>
              <a:t>Revelation 12:12-13, 17</a:t>
            </a:r>
          </a:p>
        </p:txBody>
      </p:sp>
    </p:spTree>
    <p:extLst>
      <p:ext uri="{BB962C8B-B14F-4D97-AF65-F5344CB8AC3E}">
        <p14:creationId xmlns:p14="http://schemas.microsoft.com/office/powerpoint/2010/main" val="8507399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63D5416-A877-4361-9F91-A3555F3575C5}"/>
              </a:ext>
            </a:extLst>
          </p:cNvPr>
          <p:cNvSpPr>
            <a:spLocks noGrp="1"/>
          </p:cNvSpPr>
          <p:nvPr>
            <p:ph type="title"/>
          </p:nvPr>
        </p:nvSpPr>
        <p:spPr>
          <a:xfrm>
            <a:off x="5181602" y="1122363"/>
            <a:ext cx="5839324" cy="2387600"/>
          </a:xfrm>
        </p:spPr>
        <p:txBody>
          <a:bodyPr vert="horz" lIns="91440" tIns="45720" rIns="91440" bIns="45720" rtlCol="0" anchor="b">
            <a:normAutofit/>
          </a:bodyPr>
          <a:lstStyle/>
          <a:p>
            <a:r>
              <a:rPr lang="en-US" sz="4800"/>
              <a:t>The Book of Revelation</a:t>
            </a:r>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t="4961" r="-3" b="13914"/>
          <a:stretch/>
        </p:blipFill>
        <p:spPr>
          <a:xfrm>
            <a:off x="1119048" y="1122362"/>
            <a:ext cx="3402767" cy="4135437"/>
          </a:xfrm>
          <a:prstGeom prst="rect">
            <a:avLst/>
          </a:prstGeom>
          <a:ln w="190500" cap="sq">
            <a:solidFill>
              <a:srgbClr val="FFFFFF"/>
            </a:solidFill>
            <a:miter lim="800000"/>
          </a:ln>
          <a:effectLst>
            <a:outerShdw blurRad="54991" dist="17780" dir="5400000" algn="ctr" rotWithShape="0">
              <a:schemeClr val="bg1">
                <a:alpha val="40000"/>
              </a:schemeClr>
            </a:outerShdw>
          </a:effectLst>
          <a:scene3d>
            <a:camera prst="orthographicFront"/>
            <a:lightRig rig="twoPt" dir="t">
              <a:rot lat="0" lon="0" rev="7200000"/>
            </a:lightRig>
          </a:scene3d>
          <a:sp3d>
            <a:bevelT w="25400" h="19050"/>
          </a:sp3d>
        </p:spPr>
      </p:pic>
    </p:spTree>
    <p:extLst>
      <p:ext uri="{BB962C8B-B14F-4D97-AF65-F5344CB8AC3E}">
        <p14:creationId xmlns:p14="http://schemas.microsoft.com/office/powerpoint/2010/main" val="3579275158"/>
      </p:ext>
    </p:extLst>
  </p:cSld>
  <p:clrMapOvr>
    <a:masterClrMapping/>
  </p:clrMapOvr>
  <p:transition spd="slow">
    <p:cove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5A51873-0041-43AB-BFF4-87CB6B01A8B0}"/>
              </a:ext>
            </a:extLst>
          </p:cNvPr>
          <p:cNvSpPr/>
          <p:nvPr/>
        </p:nvSpPr>
        <p:spPr>
          <a:xfrm>
            <a:off x="1742440" y="5280769"/>
            <a:ext cx="8707119" cy="1384995"/>
          </a:xfrm>
          <a:prstGeom prst="rect">
            <a:avLst/>
          </a:prstGeom>
        </p:spPr>
        <p:txBody>
          <a:bodyPr wrap="square">
            <a:spAutoFit/>
          </a:bodyPr>
          <a:lstStyle/>
          <a:p>
            <a:pPr algn="ctr"/>
            <a:r>
              <a:rPr lang="en-US" sz="3600" dirty="0">
                <a:hlinkClick r:id="rId4"/>
              </a:rPr>
              <a:t>REVELATION 12:1-6</a:t>
            </a:r>
          </a:p>
          <a:p>
            <a:pPr algn="ctr"/>
            <a:r>
              <a:rPr lang="en-US" sz="1200" dirty="0">
                <a:hlinkClick r:id="rId4"/>
              </a:rPr>
              <a:t>https://www.youtube.com/watch?v=Dy19mYQ5TUE</a:t>
            </a:r>
            <a:endParaRPr lang="en-US" sz="1200" dirty="0"/>
          </a:p>
          <a:p>
            <a:pPr algn="ctr"/>
            <a:r>
              <a:rPr lang="en-US" sz="1200" dirty="0"/>
              <a:t>The Apostle John in Patmos writing Revelation sees the vision of a woman and a dragon</a:t>
            </a:r>
          </a:p>
          <a:p>
            <a:pPr algn="ctr"/>
            <a:br>
              <a:rPr lang="en-US" sz="1200" dirty="0"/>
            </a:br>
            <a:endParaRPr lang="en-US" sz="1200" dirty="0"/>
          </a:p>
        </p:txBody>
      </p:sp>
      <p:pic>
        <p:nvPicPr>
          <p:cNvPr id="2" name="Revelation 12 Sign (Peace &amp; Safety)">
            <a:hlinkClick r:id="" action="ppaction://media"/>
            <a:extLst>
              <a:ext uri="{FF2B5EF4-FFF2-40B4-BE49-F238E27FC236}">
                <a16:creationId xmlns:a16="http://schemas.microsoft.com/office/drawing/2014/main" id="{2171F0D1-8047-4F4A-AF8E-C33BA90700F5}"/>
              </a:ext>
            </a:extLst>
          </p:cNvPr>
          <p:cNvPicPr>
            <a:picLocks noChangeAspect="1"/>
          </p:cNvPicPr>
          <p:nvPr>
            <a:videoFile r:link="rId1"/>
            <p:extLst>
              <p:ext uri="{DAA4B4D4-6D71-4841-9C94-3DE7FCFB9230}">
                <p14:media xmlns:p14="http://schemas.microsoft.com/office/powerpoint/2010/main" r:link="rId2">
                  <p14:trim st="37327" end="405859.6666"/>
                </p14:media>
              </p:ext>
            </p:extLst>
          </p:nvPr>
        </p:nvPicPr>
        <p:blipFill>
          <a:blip r:embed="rId5"/>
          <a:stretch>
            <a:fillRect/>
          </a:stretch>
        </p:blipFill>
        <p:spPr>
          <a:xfrm>
            <a:off x="2031999" y="411480"/>
            <a:ext cx="8128000" cy="4572000"/>
          </a:xfrm>
          <a:prstGeom prst="rect">
            <a:avLst/>
          </a:prstGeom>
          <a:solidFill>
            <a:srgbClr val="FFFFFF">
              <a:shade val="85000"/>
            </a:srgbClr>
          </a:solidFill>
          <a:ln w="88900" cap="sq">
            <a:solidFill>
              <a:srgbClr val="FFFFFF"/>
            </a:solidFill>
            <a:prstDash val="solid"/>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014443292"/>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1646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fullScrn="1">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5A51873-0041-43AB-BFF4-87CB6B01A8B0}"/>
              </a:ext>
            </a:extLst>
          </p:cNvPr>
          <p:cNvSpPr/>
          <p:nvPr/>
        </p:nvSpPr>
        <p:spPr>
          <a:xfrm>
            <a:off x="6455411" y="2180006"/>
            <a:ext cx="5080634" cy="1291589"/>
          </a:xfrm>
          <a:prstGeom prst="rect">
            <a:avLst/>
          </a:prstGeom>
        </p:spPr>
        <p:txBody>
          <a:bodyPr vert="horz" lIns="91440" tIns="45720" rIns="91440" bIns="45720" rtlCol="0" anchor="b">
            <a:normAutofit lnSpcReduction="10000"/>
          </a:bodyPr>
          <a:lstStyle/>
          <a:p>
            <a:pPr algn="ctr" defTabSz="914400">
              <a:lnSpc>
                <a:spcPct val="90000"/>
              </a:lnSpc>
              <a:spcBef>
                <a:spcPct val="0"/>
              </a:spcBef>
              <a:spcAft>
                <a:spcPts val="600"/>
              </a:spcAft>
            </a:pPr>
            <a:r>
              <a:rPr lang="en-US" sz="4800" b="1" cap="all" dirty="0">
                <a:effectLst>
                  <a:outerShdw blurRad="50800" dist="63500" dir="2700000" algn="tl" rotWithShape="0">
                    <a:srgbClr val="000000">
                      <a:alpha val="48000"/>
                    </a:srgbClr>
                  </a:outerShdw>
                </a:effectLst>
                <a:latin typeface="+mj-lt"/>
                <a:ea typeface="+mj-ea"/>
                <a:cs typeface="+mj-cs"/>
                <a:hlinkClick r:id="rId3"/>
              </a:rPr>
              <a:t>REVELATION 12:1-6</a:t>
            </a:r>
            <a:endParaRPr lang="en-US" sz="4800" b="1" cap="all" dirty="0">
              <a:effectLst>
                <a:outerShdw blurRad="50800" dist="63500" dir="2700000" algn="tl" rotWithShape="0">
                  <a:srgbClr val="000000">
                    <a:alpha val="48000"/>
                  </a:srgbClr>
                </a:outerShdw>
              </a:effectLst>
              <a:latin typeface="+mj-lt"/>
              <a:ea typeface="+mj-ea"/>
              <a:cs typeface="+mj-cs"/>
            </a:endParaRPr>
          </a:p>
        </p:txBody>
      </p:sp>
      <p:sp>
        <p:nvSpPr>
          <p:cNvPr id="8196" name="Rectangle 70">
            <a:extLst>
              <a:ext uri="{FF2B5EF4-FFF2-40B4-BE49-F238E27FC236}">
                <a16:creationId xmlns:a16="http://schemas.microsoft.com/office/drawing/2014/main" id="{FECED217-AD9C-44C3-A97B-89CC1C1EAC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2475" y="733425"/>
            <a:ext cx="5229225" cy="5391150"/>
          </a:xfrm>
          <a:prstGeom prst="rect">
            <a:avLst/>
          </a:prstGeom>
          <a:solidFill>
            <a:schemeClr val="tx1"/>
          </a:solidFill>
          <a:ln w="190500" cap="sq">
            <a:solidFill>
              <a:srgbClr val="FFFFFF"/>
            </a:solidFill>
            <a:miter lim="800000"/>
          </a:ln>
          <a:effectLst>
            <a:outerShdw blurRad="54991" dist="17780" dir="5400000" algn="ctr" rotWithShape="0">
              <a:schemeClr val="bg1">
                <a:alpha val="40000"/>
              </a:schemeClr>
            </a:outerShdw>
          </a:effectLst>
          <a:scene3d>
            <a:camera prst="orthographicFront"/>
            <a:lightRig rig="twoPt" dir="t">
              <a:rot lat="0" lon="0" rev="7200000"/>
            </a:lightRig>
          </a:scene3d>
          <a:sp3d>
            <a:bevelT w="25400" h="190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94" name="Picture 2" descr="Revelation 12:1-6 | PROPHE.SITE">
            <a:extLst>
              <a:ext uri="{FF2B5EF4-FFF2-40B4-BE49-F238E27FC236}">
                <a16:creationId xmlns:a16="http://schemas.microsoft.com/office/drawing/2014/main" id="{D4117C9B-2BA1-4C25-A503-C10F9A307A6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1" b="12558"/>
          <a:stretch/>
        </p:blipFill>
        <p:spPr bwMode="auto">
          <a:xfrm>
            <a:off x="1141857" y="1114868"/>
            <a:ext cx="4450460" cy="4628265"/>
          </a:xfrm>
          <a:prstGeom prst="rect">
            <a:avLst/>
          </a:prstGeom>
          <a:noFill/>
          <a:extLst>
            <a:ext uri="{909E8E84-426E-40DD-AFC4-6F175D3DCCD1}">
              <a14:hiddenFill xmlns:a14="http://schemas.microsoft.com/office/drawing/2010/main">
                <a:solidFill>
                  <a:srgbClr val="FFFFFF"/>
                </a:solidFill>
              </a14:hiddenFill>
            </a:ext>
          </a:extLst>
        </p:spPr>
      </p:pic>
      <p:sp>
        <p:nvSpPr>
          <p:cNvPr id="8197" name="Rectangle 72">
            <a:extLst>
              <a:ext uri="{FF2B5EF4-FFF2-40B4-BE49-F238E27FC236}">
                <a16:creationId xmlns:a16="http://schemas.microsoft.com/office/drawing/2014/main" id="{D814B507-F826-4EC9-A06A-2F13DFD71F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2496" y="799817"/>
            <a:ext cx="5109182" cy="5258367"/>
          </a:xfrm>
          <a:prstGeom prst="rect">
            <a:avLst/>
          </a:prstGeom>
          <a:no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97AFDD0-BF45-424E-B8E5-989130D5CDC8}"/>
              </a:ext>
            </a:extLst>
          </p:cNvPr>
          <p:cNvSpPr txBox="1"/>
          <p:nvPr/>
        </p:nvSpPr>
        <p:spPr>
          <a:xfrm>
            <a:off x="6041721" y="3471595"/>
            <a:ext cx="6096000" cy="369332"/>
          </a:xfrm>
          <a:prstGeom prst="rect">
            <a:avLst/>
          </a:prstGeom>
          <a:noFill/>
        </p:spPr>
        <p:txBody>
          <a:bodyPr wrap="square">
            <a:spAutoFit/>
          </a:bodyPr>
          <a:lstStyle/>
          <a:p>
            <a:pPr algn="ctr"/>
            <a:r>
              <a:rPr lang="en-US" sz="1800" dirty="0"/>
              <a:t>What symbols do you see?</a:t>
            </a:r>
          </a:p>
        </p:txBody>
      </p:sp>
    </p:spTree>
    <p:extLst>
      <p:ext uri="{BB962C8B-B14F-4D97-AF65-F5344CB8AC3E}">
        <p14:creationId xmlns:p14="http://schemas.microsoft.com/office/powerpoint/2010/main" val="1437647208"/>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2209801" y="-46180"/>
            <a:ext cx="7764463" cy="1325563"/>
          </a:xfrm>
        </p:spPr>
        <p:txBody>
          <a:bodyPr/>
          <a:lstStyle/>
          <a:p>
            <a:r>
              <a:rPr lang="en-US" altLang="en-US" sz="3600" b="1" i="1" dirty="0">
                <a:latin typeface="+mj-lt"/>
              </a:rPr>
              <a:t>Satan’s “Plan”</a:t>
            </a:r>
            <a:endParaRPr lang="en-US" sz="3600" b="1" dirty="0">
              <a:latin typeface="+mj-lt"/>
            </a:endParaRPr>
          </a:p>
        </p:txBody>
      </p:sp>
      <p:sp>
        <p:nvSpPr>
          <p:cNvPr id="15363" name="Rectangle 3"/>
          <p:cNvSpPr>
            <a:spLocks noGrp="1" noChangeArrowheads="1"/>
          </p:cNvSpPr>
          <p:nvPr>
            <p:ph idx="1"/>
          </p:nvPr>
        </p:nvSpPr>
        <p:spPr>
          <a:xfrm>
            <a:off x="304800" y="1076500"/>
            <a:ext cx="11419840" cy="5639260"/>
          </a:xfrm>
        </p:spPr>
        <p:txBody>
          <a:bodyPr>
            <a:normAutofit/>
          </a:bodyPr>
          <a:lstStyle/>
          <a:p>
            <a:pPr eaLnBrk="1" fontAlgn="auto" hangingPunct="1">
              <a:spcAft>
                <a:spcPts val="0"/>
              </a:spcAft>
              <a:defRPr/>
            </a:pPr>
            <a:r>
              <a:rPr lang="en-US" altLang="en-US" sz="2400" b="1" dirty="0">
                <a:latin typeface="+mj-lt"/>
              </a:rPr>
              <a:t>What was “Satan’s Plan” (</a:t>
            </a:r>
            <a:r>
              <a:rPr lang="en-US" sz="2400" dirty="0">
                <a:effectLst/>
                <a:latin typeface="+mj-lt"/>
              </a:rPr>
              <a:t>Moses 4:1–4)</a:t>
            </a:r>
          </a:p>
          <a:p>
            <a:pPr lvl="1">
              <a:defRPr/>
            </a:pPr>
            <a:r>
              <a:rPr lang="en-US" sz="2000" dirty="0">
                <a:effectLst/>
                <a:latin typeface="+mj-lt"/>
              </a:rPr>
              <a:t>“Satan’s plan required one of two things: Either the compulsion of man, or else saving men in sin.” </a:t>
            </a:r>
            <a:r>
              <a:rPr lang="en-US" sz="1600" dirty="0">
                <a:effectLst/>
                <a:latin typeface="+mj-lt"/>
              </a:rPr>
              <a:t>(President J. Reuben Clark in Conference Report, Oct. 1949, 193; quoted in </a:t>
            </a:r>
            <a:r>
              <a:rPr lang="en-US" sz="1600" i="1" dirty="0">
                <a:effectLst/>
                <a:latin typeface="+mj-lt"/>
              </a:rPr>
              <a:t>Doctrines of the Gospel Student Manual</a:t>
            </a:r>
            <a:r>
              <a:rPr lang="en-US" sz="1600" dirty="0">
                <a:effectLst/>
                <a:latin typeface="+mj-lt"/>
              </a:rPr>
              <a:t> [2010], 15).</a:t>
            </a:r>
          </a:p>
          <a:p>
            <a:pPr>
              <a:defRPr/>
            </a:pPr>
            <a:r>
              <a:rPr lang="en-US" sz="2400" b="1" dirty="0">
                <a:effectLst/>
                <a:latin typeface="+mj-lt"/>
              </a:rPr>
              <a:t>Rebellion</a:t>
            </a:r>
          </a:p>
          <a:p>
            <a:pPr lvl="1">
              <a:defRPr/>
            </a:pPr>
            <a:r>
              <a:rPr lang="en-US" sz="2000" dirty="0">
                <a:effectLst/>
                <a:latin typeface="+mj-lt"/>
              </a:rPr>
              <a:t>“Satan rebelled against me” (</a:t>
            </a:r>
            <a:r>
              <a:rPr lang="en-US" sz="2000" dirty="0">
                <a:effectLst/>
                <a:latin typeface="+mj-lt"/>
                <a:hlinkClick r:id="rId2"/>
              </a:rPr>
              <a:t>Moses 4:3</a:t>
            </a:r>
            <a:r>
              <a:rPr lang="en-US" sz="2000" dirty="0">
                <a:effectLst/>
                <a:latin typeface="+mj-lt"/>
              </a:rPr>
              <a:t>)</a:t>
            </a:r>
          </a:p>
          <a:p>
            <a:pPr lvl="1">
              <a:defRPr/>
            </a:pPr>
            <a:r>
              <a:rPr lang="en-US" sz="2000" dirty="0">
                <a:effectLst/>
                <a:latin typeface="+mj-lt"/>
              </a:rPr>
              <a:t>“He rebelled against the Only Begotten Son” (</a:t>
            </a:r>
            <a:r>
              <a:rPr lang="en-US" sz="2000" dirty="0">
                <a:effectLst/>
                <a:latin typeface="+mj-lt"/>
                <a:hlinkClick r:id="rId3"/>
              </a:rPr>
              <a:t>D&amp;C 76:25</a:t>
            </a:r>
            <a:r>
              <a:rPr lang="en-US" sz="2000" dirty="0">
                <a:effectLst/>
                <a:latin typeface="+mj-lt"/>
              </a:rPr>
              <a:t>)</a:t>
            </a:r>
          </a:p>
          <a:p>
            <a:pPr lvl="1">
              <a:defRPr/>
            </a:pPr>
            <a:r>
              <a:rPr lang="en-US" sz="2000" dirty="0">
                <a:effectLst/>
                <a:latin typeface="+mj-lt"/>
              </a:rPr>
              <a:t>“He rebelled against me, saying, Give me thine honor…” (</a:t>
            </a:r>
            <a:r>
              <a:rPr lang="en-US" sz="2000" dirty="0">
                <a:effectLst/>
                <a:latin typeface="+mj-lt"/>
                <a:hlinkClick r:id="rId4"/>
              </a:rPr>
              <a:t>D&amp;C 29:36</a:t>
            </a:r>
            <a:r>
              <a:rPr lang="en-US" sz="2000" dirty="0">
                <a:effectLst/>
                <a:latin typeface="+mj-lt"/>
              </a:rPr>
              <a:t>).</a:t>
            </a:r>
          </a:p>
          <a:p>
            <a:pPr lvl="1">
              <a:defRPr/>
            </a:pPr>
            <a:r>
              <a:rPr lang="en-US" sz="2000" dirty="0">
                <a:effectLst/>
                <a:latin typeface="+mj-lt"/>
              </a:rPr>
              <a:t>“Satan’s proposal was not an innocent suggestion to amend God’s plan. It was a rebellion, a revolt, an attempted mutiny to dethrone God and take over heaven. </a:t>
            </a:r>
            <a:br>
              <a:rPr lang="en-US" sz="2000" dirty="0">
                <a:effectLst/>
                <a:latin typeface="+mj-lt"/>
              </a:rPr>
            </a:br>
            <a:r>
              <a:rPr lang="en-US" sz="2000" dirty="0">
                <a:effectLst/>
                <a:latin typeface="+mj-lt"/>
              </a:rPr>
              <a:t>Those who protest and rebel against God and His prophets, those who demand a lowering of the standards and claim that we can find salvation in sin all support different elements of Satan’s rebellious strategy.” </a:t>
            </a:r>
            <a:r>
              <a:rPr lang="en-US" sz="1400" dirty="0">
                <a:effectLst/>
                <a:latin typeface="+mj-lt"/>
              </a:rPr>
              <a:t>(Brother Mark Matthews, Ensign, March 2015)</a:t>
            </a:r>
          </a:p>
          <a:p>
            <a:pPr eaLnBrk="1" fontAlgn="auto" hangingPunct="1">
              <a:spcAft>
                <a:spcPts val="0"/>
              </a:spcAft>
              <a:defRPr/>
            </a:pPr>
            <a:endParaRPr lang="en-US" sz="2400" dirty="0">
              <a:effectLst/>
              <a:latin typeface="+mj-lt"/>
            </a:endParaRPr>
          </a:p>
        </p:txBody>
      </p:sp>
    </p:spTree>
    <p:extLst>
      <p:ext uri="{BB962C8B-B14F-4D97-AF65-F5344CB8AC3E}">
        <p14:creationId xmlns:p14="http://schemas.microsoft.com/office/powerpoint/2010/main" val="3253695071"/>
      </p:ext>
    </p:extLst>
  </p:cSld>
  <p:clrMapOvr>
    <a:masterClrMapping/>
  </p:clrMapOvr>
  <p:transition spd="slow">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 calcmode="lin" valueType="num">
                                      <p:cBhvr additive="base">
                                        <p:cTn id="7" dur="500" fill="hold"/>
                                        <p:tgtEl>
                                          <p:spTgt spid="1536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36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5363">
                                            <p:txEl>
                                              <p:pRg st="1" end="1"/>
                                            </p:txEl>
                                          </p:spTgt>
                                        </p:tgtEl>
                                        <p:attrNameLst>
                                          <p:attrName>style.visibility</p:attrName>
                                        </p:attrNameLst>
                                      </p:cBhvr>
                                      <p:to>
                                        <p:strVal val="visible"/>
                                      </p:to>
                                    </p:set>
                                    <p:anim calcmode="lin" valueType="num">
                                      <p:cBhvr additive="base">
                                        <p:cTn id="13" dur="500" fill="hold"/>
                                        <p:tgtEl>
                                          <p:spTgt spid="1536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36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5363">
                                            <p:txEl>
                                              <p:pRg st="2" end="2"/>
                                            </p:txEl>
                                          </p:spTgt>
                                        </p:tgtEl>
                                        <p:attrNameLst>
                                          <p:attrName>style.visibility</p:attrName>
                                        </p:attrNameLst>
                                      </p:cBhvr>
                                      <p:to>
                                        <p:strVal val="visible"/>
                                      </p:to>
                                    </p:set>
                                    <p:anim calcmode="lin" valueType="num">
                                      <p:cBhvr additive="base">
                                        <p:cTn id="19" dur="500" fill="hold"/>
                                        <p:tgtEl>
                                          <p:spTgt spid="1536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536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5363">
                                            <p:txEl>
                                              <p:pRg st="3" end="3"/>
                                            </p:txEl>
                                          </p:spTgt>
                                        </p:tgtEl>
                                        <p:attrNameLst>
                                          <p:attrName>style.visibility</p:attrName>
                                        </p:attrNameLst>
                                      </p:cBhvr>
                                      <p:to>
                                        <p:strVal val="visible"/>
                                      </p:to>
                                    </p:set>
                                    <p:anim calcmode="lin" valueType="num">
                                      <p:cBhvr additive="base">
                                        <p:cTn id="25" dur="500" fill="hold"/>
                                        <p:tgtEl>
                                          <p:spTgt spid="1536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5363">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5363">
                                            <p:txEl>
                                              <p:pRg st="4" end="4"/>
                                            </p:txEl>
                                          </p:spTgt>
                                        </p:tgtEl>
                                        <p:attrNameLst>
                                          <p:attrName>style.visibility</p:attrName>
                                        </p:attrNameLst>
                                      </p:cBhvr>
                                      <p:to>
                                        <p:strVal val="visible"/>
                                      </p:to>
                                    </p:set>
                                    <p:anim calcmode="lin" valueType="num">
                                      <p:cBhvr additive="base">
                                        <p:cTn id="29" dur="500" fill="hold"/>
                                        <p:tgtEl>
                                          <p:spTgt spid="1536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5363">
                                            <p:txEl>
                                              <p:pRg st="4" end="4"/>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5363">
                                            <p:txEl>
                                              <p:pRg st="5" end="5"/>
                                            </p:txEl>
                                          </p:spTgt>
                                        </p:tgtEl>
                                        <p:attrNameLst>
                                          <p:attrName>style.visibility</p:attrName>
                                        </p:attrNameLst>
                                      </p:cBhvr>
                                      <p:to>
                                        <p:strVal val="visible"/>
                                      </p:to>
                                    </p:set>
                                    <p:anim calcmode="lin" valueType="num">
                                      <p:cBhvr additive="base">
                                        <p:cTn id="33" dur="500" fill="hold"/>
                                        <p:tgtEl>
                                          <p:spTgt spid="15363">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536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15363">
                                            <p:txEl>
                                              <p:pRg st="6" end="6"/>
                                            </p:txEl>
                                          </p:spTgt>
                                        </p:tgtEl>
                                        <p:attrNameLst>
                                          <p:attrName>style.visibility</p:attrName>
                                        </p:attrNameLst>
                                      </p:cBhvr>
                                      <p:to>
                                        <p:strVal val="visible"/>
                                      </p:to>
                                    </p:set>
                                    <p:anim calcmode="lin" valueType="num">
                                      <p:cBhvr additive="base">
                                        <p:cTn id="39" dur="500" fill="hold"/>
                                        <p:tgtEl>
                                          <p:spTgt spid="15363">
                                            <p:txEl>
                                              <p:pRg st="6" end="6"/>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536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16AE7B63-D295-41BA-AC4A-E390B90E5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43010" name="Rectangle 2"/>
          <p:cNvSpPr>
            <a:spLocks noGrp="1" noChangeArrowheads="1"/>
          </p:cNvSpPr>
          <p:nvPr>
            <p:ph type="title"/>
          </p:nvPr>
        </p:nvSpPr>
        <p:spPr>
          <a:xfrm>
            <a:off x="4927472" y="609600"/>
            <a:ext cx="6340084" cy="1326321"/>
          </a:xfrm>
        </p:spPr>
        <p:txBody>
          <a:bodyPr>
            <a:normAutofit/>
          </a:bodyPr>
          <a:lstStyle/>
          <a:p>
            <a:r>
              <a:rPr lang="en-US" altLang="en-US" b="1" i="1">
                <a:solidFill>
                  <a:srgbClr val="FFFFFF"/>
                </a:solidFill>
                <a:latin typeface="+mj-lt"/>
              </a:rPr>
              <a:t>Revelation 12:7-10</a:t>
            </a:r>
            <a:endParaRPr lang="en-US" b="1">
              <a:solidFill>
                <a:srgbClr val="FFFFFF"/>
              </a:solidFill>
              <a:latin typeface="+mj-lt"/>
            </a:endParaRPr>
          </a:p>
        </p:txBody>
      </p:sp>
      <p:sp>
        <p:nvSpPr>
          <p:cNvPr id="75" name="Rectangle 74">
            <a:extLst>
              <a:ext uri="{FF2B5EF4-FFF2-40B4-BE49-F238E27FC236}">
                <a16:creationId xmlns:a16="http://schemas.microsoft.com/office/drawing/2014/main" id="{786DD7D1-E01C-464B-945C-F6E88018E0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2475" y="733425"/>
            <a:ext cx="3743325" cy="5391150"/>
          </a:xfrm>
          <a:prstGeom prst="rect">
            <a:avLst/>
          </a:prstGeom>
          <a:solidFill>
            <a:schemeClr val="bg1"/>
          </a:solidFill>
          <a:ln w="190500" cap="sq">
            <a:solidFill>
              <a:schemeClr val="bg1"/>
            </a:solidFill>
            <a:miter lim="800000"/>
          </a:ln>
          <a:effectLst>
            <a:outerShdw blurRad="54991" dist="17780" dir="5400000" algn="ctr" rotWithShape="0">
              <a:schemeClr val="bg1">
                <a:alpha val="40000"/>
              </a:schemeClr>
            </a:outerShdw>
          </a:effectLst>
          <a:scene3d>
            <a:camera prst="orthographicFront"/>
            <a:lightRig rig="twoPt" dir="t">
              <a:rot lat="0" lon="0" rev="7200000"/>
            </a:lightRig>
          </a:scene3d>
          <a:sp3d>
            <a:bevelT w="25400" h="190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389" name="Picture 5" descr="http://www.mormonwiki.com/wiki/images/0/0b/Mormon_Jesus_Christ_and_Satan.jpg"/>
          <p:cNvPicPr>
            <a:picLocks noChangeAspect="1" noChangeArrowheads="1"/>
          </p:cNvPicPr>
          <p:nvPr/>
        </p:nvPicPr>
        <p:blipFill>
          <a:blip r:embed="rId2"/>
          <a:stretch>
            <a:fillRect/>
          </a:stretch>
        </p:blipFill>
        <p:spPr bwMode="auto">
          <a:xfrm>
            <a:off x="1293511" y="1114868"/>
            <a:ext cx="2661252" cy="4628265"/>
          </a:xfrm>
          <a:prstGeom prst="rect">
            <a:avLst/>
          </a:prstGeom>
          <a:extLst>
            <a:ext uri="{909E8E84-426E-40DD-AFC4-6F175D3DCCD1}">
              <a14:hiddenFill xmlns:a14="http://schemas.microsoft.com/office/drawing/2010/main">
                <a:solidFill>
                  <a:srgbClr val="FFFFFF"/>
                </a:solidFill>
              </a14:hiddenFill>
            </a:ext>
          </a:extLst>
        </p:spPr>
      </p:pic>
      <p:sp>
        <p:nvSpPr>
          <p:cNvPr id="77" name="Rectangle 76">
            <a:extLst>
              <a:ext uri="{FF2B5EF4-FFF2-40B4-BE49-F238E27FC236}">
                <a16:creationId xmlns:a16="http://schemas.microsoft.com/office/drawing/2014/main" id="{F80E4150-F3C6-4470-AF85-36BFD3E39E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340" y="804806"/>
            <a:ext cx="3625595" cy="5248389"/>
          </a:xfrm>
          <a:prstGeom prst="rect">
            <a:avLst/>
          </a:prstGeom>
          <a:noFill/>
          <a:ln w="12700">
            <a:solidFill>
              <a:srgbClr val="2A5B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63" name="Rectangle 3"/>
          <p:cNvSpPr>
            <a:spLocks noGrp="1" noChangeArrowheads="1"/>
          </p:cNvSpPr>
          <p:nvPr>
            <p:ph idx="1"/>
          </p:nvPr>
        </p:nvSpPr>
        <p:spPr>
          <a:xfrm>
            <a:off x="4927471" y="1618593"/>
            <a:ext cx="6340085" cy="4434601"/>
          </a:xfrm>
        </p:spPr>
        <p:txBody>
          <a:bodyPr>
            <a:noAutofit/>
          </a:bodyPr>
          <a:lstStyle/>
          <a:p>
            <a:pPr eaLnBrk="1" fontAlgn="auto" hangingPunct="1">
              <a:spcAft>
                <a:spcPts val="0"/>
              </a:spcAft>
              <a:defRPr/>
            </a:pPr>
            <a:r>
              <a:rPr lang="en-US" altLang="en-US" sz="2400" b="1" dirty="0">
                <a:solidFill>
                  <a:srgbClr val="FFFFFF"/>
                </a:solidFill>
                <a:latin typeface="+mj-lt"/>
              </a:rPr>
              <a:t>Dragon (vs7)</a:t>
            </a:r>
          </a:p>
          <a:p>
            <a:pPr lvl="1" eaLnBrk="1" fontAlgn="auto" hangingPunct="1">
              <a:spcAft>
                <a:spcPts val="0"/>
              </a:spcAft>
              <a:defRPr/>
            </a:pPr>
            <a:r>
              <a:rPr lang="en-US" sz="2000" b="1" dirty="0">
                <a:solidFill>
                  <a:srgbClr val="FFFFFF"/>
                </a:solidFill>
                <a:effectLst/>
                <a:latin typeface="+mj-lt"/>
              </a:rPr>
              <a:t>Greek</a:t>
            </a:r>
            <a:r>
              <a:rPr lang="en-US" sz="2000" i="1" dirty="0">
                <a:solidFill>
                  <a:srgbClr val="FFFFFF"/>
                </a:solidFill>
                <a:effectLst/>
                <a:latin typeface="+mj-lt"/>
              </a:rPr>
              <a:t>:</a:t>
            </a:r>
            <a:r>
              <a:rPr lang="en-US" sz="2000" dirty="0">
                <a:solidFill>
                  <a:srgbClr val="FFFFFF"/>
                </a:solidFill>
                <a:effectLst/>
                <a:latin typeface="+mj-lt"/>
              </a:rPr>
              <a:t> "to see," or "</a:t>
            </a:r>
            <a:r>
              <a:rPr lang="en-US" sz="2000" i="1" dirty="0">
                <a:solidFill>
                  <a:srgbClr val="FFFFFF"/>
                </a:solidFill>
                <a:effectLst/>
                <a:latin typeface="+mj-lt"/>
              </a:rPr>
              <a:t>seeing one</a:t>
            </a:r>
            <a:r>
              <a:rPr lang="en-US" sz="2000" dirty="0">
                <a:solidFill>
                  <a:srgbClr val="FFFFFF"/>
                </a:solidFill>
                <a:effectLst/>
                <a:latin typeface="+mj-lt"/>
              </a:rPr>
              <a:t>," </a:t>
            </a:r>
          </a:p>
          <a:p>
            <a:pPr eaLnBrk="1" fontAlgn="auto" hangingPunct="1">
              <a:spcAft>
                <a:spcPts val="0"/>
              </a:spcAft>
              <a:defRPr/>
            </a:pPr>
            <a:r>
              <a:rPr lang="en-US" sz="2400" b="1" dirty="0">
                <a:solidFill>
                  <a:srgbClr val="FFFFFF"/>
                </a:solidFill>
                <a:effectLst/>
                <a:latin typeface="+mj-lt"/>
              </a:rPr>
              <a:t>Satan (vs 9)</a:t>
            </a:r>
          </a:p>
          <a:p>
            <a:pPr lvl="1" eaLnBrk="1" fontAlgn="auto" hangingPunct="1">
              <a:spcAft>
                <a:spcPts val="0"/>
              </a:spcAft>
              <a:defRPr/>
            </a:pPr>
            <a:r>
              <a:rPr lang="en-US" sz="2000" b="1" dirty="0">
                <a:solidFill>
                  <a:srgbClr val="FFFFFF"/>
                </a:solidFill>
                <a:effectLst/>
                <a:latin typeface="+mj-lt"/>
              </a:rPr>
              <a:t>Greek</a:t>
            </a:r>
            <a:r>
              <a:rPr lang="en-US" sz="2000" i="1" dirty="0">
                <a:solidFill>
                  <a:srgbClr val="FFFFFF"/>
                </a:solidFill>
                <a:effectLst/>
                <a:latin typeface="+mj-lt"/>
              </a:rPr>
              <a:t>:</a:t>
            </a:r>
            <a:r>
              <a:rPr lang="en-US" sz="2000" dirty="0">
                <a:solidFill>
                  <a:srgbClr val="FFFFFF"/>
                </a:solidFill>
                <a:effectLst/>
                <a:latin typeface="+mj-lt"/>
              </a:rPr>
              <a:t> the adversary, oppose</a:t>
            </a:r>
          </a:p>
          <a:p>
            <a:pPr eaLnBrk="1" fontAlgn="auto" hangingPunct="1">
              <a:spcAft>
                <a:spcPts val="0"/>
              </a:spcAft>
              <a:defRPr/>
            </a:pPr>
            <a:r>
              <a:rPr lang="en-US" sz="2400" b="1" dirty="0">
                <a:solidFill>
                  <a:srgbClr val="FFFFFF"/>
                </a:solidFill>
                <a:effectLst/>
                <a:latin typeface="+mj-lt"/>
              </a:rPr>
              <a:t>Lucifer</a:t>
            </a:r>
          </a:p>
          <a:p>
            <a:pPr lvl="1" eaLnBrk="1" fontAlgn="auto" hangingPunct="1">
              <a:spcAft>
                <a:spcPts val="0"/>
              </a:spcAft>
              <a:defRPr/>
            </a:pPr>
            <a:r>
              <a:rPr lang="en-US" sz="2000" dirty="0">
                <a:solidFill>
                  <a:srgbClr val="FFFFFF"/>
                </a:solidFill>
                <a:effectLst/>
                <a:latin typeface="+mj-lt"/>
              </a:rPr>
              <a:t>“Light Bearer” (Bible Dictionary)</a:t>
            </a:r>
          </a:p>
          <a:p>
            <a:pPr eaLnBrk="1" fontAlgn="auto" hangingPunct="1">
              <a:spcAft>
                <a:spcPts val="0"/>
              </a:spcAft>
              <a:defRPr/>
            </a:pPr>
            <a:r>
              <a:rPr lang="en-US" sz="2400" b="1" dirty="0">
                <a:solidFill>
                  <a:srgbClr val="FFFFFF"/>
                </a:solidFill>
                <a:effectLst/>
                <a:latin typeface="+mj-lt"/>
              </a:rPr>
              <a:t>Devil (vs 9)</a:t>
            </a:r>
          </a:p>
          <a:p>
            <a:pPr lvl="1" eaLnBrk="1" fontAlgn="auto" hangingPunct="1">
              <a:spcAft>
                <a:spcPts val="0"/>
              </a:spcAft>
              <a:defRPr/>
            </a:pPr>
            <a:r>
              <a:rPr lang="en-US" sz="2000" dirty="0">
                <a:solidFill>
                  <a:srgbClr val="FFFFFF"/>
                </a:solidFill>
                <a:effectLst/>
                <a:latin typeface="+mj-lt"/>
              </a:rPr>
              <a:t>D.E.V.I.L.</a:t>
            </a:r>
          </a:p>
          <a:p>
            <a:pPr lvl="1" eaLnBrk="1" fontAlgn="auto" hangingPunct="1">
              <a:spcAft>
                <a:spcPts val="0"/>
              </a:spcAft>
              <a:defRPr/>
            </a:pPr>
            <a:r>
              <a:rPr lang="en-US" sz="2000" dirty="0">
                <a:solidFill>
                  <a:srgbClr val="FFFFFF"/>
                </a:solidFill>
                <a:effectLst/>
                <a:latin typeface="+mj-lt"/>
              </a:rPr>
              <a:t>Slanderer: “One who throws something across the path of another”</a:t>
            </a:r>
          </a:p>
        </p:txBody>
      </p:sp>
    </p:spTree>
    <p:extLst>
      <p:ext uri="{BB962C8B-B14F-4D97-AF65-F5344CB8AC3E}">
        <p14:creationId xmlns:p14="http://schemas.microsoft.com/office/powerpoint/2010/main" val="4151274538"/>
      </p:ext>
    </p:extLst>
  </p:cSld>
  <p:clrMapOvr>
    <a:overrideClrMapping bg1="lt1" tx1="dk1" bg2="lt2" tx2="dk2" accent1="accent1" accent2="accent2" accent3="accent3" accent4="accent4" accent5="accent5" accent6="accent6" hlink="hlink" folHlink="folHlink"/>
  </p:clrMapOvr>
  <p:transition spd="slow">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 calcmode="lin" valueType="num">
                                      <p:cBhvr additive="base">
                                        <p:cTn id="7" dur="500" fill="hold"/>
                                        <p:tgtEl>
                                          <p:spTgt spid="1536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36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5363">
                                            <p:txEl>
                                              <p:pRg st="1" end="1"/>
                                            </p:txEl>
                                          </p:spTgt>
                                        </p:tgtEl>
                                        <p:attrNameLst>
                                          <p:attrName>style.visibility</p:attrName>
                                        </p:attrNameLst>
                                      </p:cBhvr>
                                      <p:to>
                                        <p:strVal val="visible"/>
                                      </p:to>
                                    </p:set>
                                    <p:anim calcmode="lin" valueType="num">
                                      <p:cBhvr additive="base">
                                        <p:cTn id="13" dur="500" fill="hold"/>
                                        <p:tgtEl>
                                          <p:spTgt spid="1536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36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5363">
                                            <p:txEl>
                                              <p:pRg st="2" end="2"/>
                                            </p:txEl>
                                          </p:spTgt>
                                        </p:tgtEl>
                                        <p:attrNameLst>
                                          <p:attrName>style.visibility</p:attrName>
                                        </p:attrNameLst>
                                      </p:cBhvr>
                                      <p:to>
                                        <p:strVal val="visible"/>
                                      </p:to>
                                    </p:set>
                                    <p:anim calcmode="lin" valueType="num">
                                      <p:cBhvr additive="base">
                                        <p:cTn id="19" dur="500" fill="hold"/>
                                        <p:tgtEl>
                                          <p:spTgt spid="1536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536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5363">
                                            <p:txEl>
                                              <p:pRg st="3" end="3"/>
                                            </p:txEl>
                                          </p:spTgt>
                                        </p:tgtEl>
                                        <p:attrNameLst>
                                          <p:attrName>style.visibility</p:attrName>
                                        </p:attrNameLst>
                                      </p:cBhvr>
                                      <p:to>
                                        <p:strVal val="visible"/>
                                      </p:to>
                                    </p:set>
                                    <p:anim calcmode="lin" valueType="num">
                                      <p:cBhvr additive="base">
                                        <p:cTn id="25" dur="500" fill="hold"/>
                                        <p:tgtEl>
                                          <p:spTgt spid="1536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536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5363">
                                            <p:txEl>
                                              <p:pRg st="4" end="4"/>
                                            </p:txEl>
                                          </p:spTgt>
                                        </p:tgtEl>
                                        <p:attrNameLst>
                                          <p:attrName>style.visibility</p:attrName>
                                        </p:attrNameLst>
                                      </p:cBhvr>
                                      <p:to>
                                        <p:strVal val="visible"/>
                                      </p:to>
                                    </p:set>
                                    <p:anim calcmode="lin" valueType="num">
                                      <p:cBhvr additive="base">
                                        <p:cTn id="31" dur="500" fill="hold"/>
                                        <p:tgtEl>
                                          <p:spTgt spid="1536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536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5363">
                                            <p:txEl>
                                              <p:pRg st="5" end="5"/>
                                            </p:txEl>
                                          </p:spTgt>
                                        </p:tgtEl>
                                        <p:attrNameLst>
                                          <p:attrName>style.visibility</p:attrName>
                                        </p:attrNameLst>
                                      </p:cBhvr>
                                      <p:to>
                                        <p:strVal val="visible"/>
                                      </p:to>
                                    </p:set>
                                    <p:anim calcmode="lin" valueType="num">
                                      <p:cBhvr additive="base">
                                        <p:cTn id="37" dur="500" fill="hold"/>
                                        <p:tgtEl>
                                          <p:spTgt spid="1536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536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5363">
                                            <p:txEl>
                                              <p:pRg st="6" end="6"/>
                                            </p:txEl>
                                          </p:spTgt>
                                        </p:tgtEl>
                                        <p:attrNameLst>
                                          <p:attrName>style.visibility</p:attrName>
                                        </p:attrNameLst>
                                      </p:cBhvr>
                                      <p:to>
                                        <p:strVal val="visible"/>
                                      </p:to>
                                    </p:set>
                                    <p:anim calcmode="lin" valueType="num">
                                      <p:cBhvr additive="base">
                                        <p:cTn id="43" dur="500" fill="hold"/>
                                        <p:tgtEl>
                                          <p:spTgt spid="1536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536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5363">
                                            <p:txEl>
                                              <p:pRg st="7" end="7"/>
                                            </p:txEl>
                                          </p:spTgt>
                                        </p:tgtEl>
                                        <p:attrNameLst>
                                          <p:attrName>style.visibility</p:attrName>
                                        </p:attrNameLst>
                                      </p:cBhvr>
                                      <p:to>
                                        <p:strVal val="visible"/>
                                      </p:to>
                                    </p:set>
                                    <p:anim calcmode="lin" valueType="num">
                                      <p:cBhvr additive="base">
                                        <p:cTn id="49" dur="500" fill="hold"/>
                                        <p:tgtEl>
                                          <p:spTgt spid="1536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536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5363">
                                            <p:txEl>
                                              <p:pRg st="8" end="8"/>
                                            </p:txEl>
                                          </p:spTgt>
                                        </p:tgtEl>
                                        <p:attrNameLst>
                                          <p:attrName>style.visibility</p:attrName>
                                        </p:attrNameLst>
                                      </p:cBhvr>
                                      <p:to>
                                        <p:strVal val="visible"/>
                                      </p:to>
                                    </p:set>
                                    <p:anim calcmode="lin" valueType="num">
                                      <p:cBhvr additive="base">
                                        <p:cTn id="55" dur="500" fill="hold"/>
                                        <p:tgtEl>
                                          <p:spTgt spid="1536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536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1690256" y="175492"/>
            <a:ext cx="8977745" cy="1325563"/>
          </a:xfrm>
        </p:spPr>
        <p:txBody>
          <a:bodyPr>
            <a:normAutofit fontScale="90000"/>
          </a:bodyPr>
          <a:lstStyle/>
          <a:p>
            <a:pPr eaLnBrk="1" fontAlgn="auto" hangingPunct="1">
              <a:spcAft>
                <a:spcPts val="0"/>
              </a:spcAft>
              <a:defRPr/>
            </a:pPr>
            <a:r>
              <a:rPr lang="en-US" altLang="en-US" sz="3600" i="1" dirty="0"/>
              <a:t>Revelation 12:10</a:t>
            </a:r>
            <a:br>
              <a:rPr lang="en-US" altLang="en-US" sz="3600" i="1" dirty="0"/>
            </a:br>
            <a:r>
              <a:rPr lang="en-US" altLang="en-US" sz="3600" i="1" dirty="0"/>
              <a:t>  “The Accuser of our Brethren”</a:t>
            </a:r>
          </a:p>
        </p:txBody>
      </p:sp>
      <p:sp>
        <p:nvSpPr>
          <p:cNvPr id="7" name="Rectangle 3">
            <a:extLst>
              <a:ext uri="{FF2B5EF4-FFF2-40B4-BE49-F238E27FC236}">
                <a16:creationId xmlns:a16="http://schemas.microsoft.com/office/drawing/2014/main" id="{222A7E7E-EBA6-4BA5-BFF5-6667E486FC03}"/>
              </a:ext>
            </a:extLst>
          </p:cNvPr>
          <p:cNvSpPr>
            <a:spLocks noGrp="1" noChangeArrowheads="1"/>
          </p:cNvSpPr>
          <p:nvPr>
            <p:ph idx="1"/>
          </p:nvPr>
        </p:nvSpPr>
        <p:spPr>
          <a:xfrm>
            <a:off x="2795752" y="1437373"/>
            <a:ext cx="9196551" cy="4134678"/>
          </a:xfrm>
        </p:spPr>
        <p:txBody>
          <a:bodyPr>
            <a:noAutofit/>
          </a:bodyPr>
          <a:lstStyle/>
          <a:p>
            <a:pPr marL="0" indent="0" eaLnBrk="1" fontAlgn="auto" hangingPunct="1">
              <a:spcAft>
                <a:spcPts val="0"/>
              </a:spcAft>
              <a:buNone/>
              <a:defRPr/>
            </a:pPr>
            <a:r>
              <a:rPr lang="en-US" altLang="en-US" sz="3200" dirty="0">
                <a:latin typeface="Bell MT" panose="02020503060305020303" pitchFamily="18" charset="0"/>
              </a:rPr>
              <a:t>	“Satan is the typical prosecutor; he never defends. Satan finds fault, and where he finds no actual fault, he cleverly creates the appearance of fault. It is his essence to lie and to accuse. We should not be surprised to see good Saints in our day attacked with false accusations in the media.” </a:t>
            </a:r>
            <a:r>
              <a:rPr lang="en-US" altLang="en-US" i="1" dirty="0">
                <a:latin typeface="Bell MT" panose="02020503060305020303" pitchFamily="18" charset="0"/>
              </a:rPr>
              <a:t>Following Christ: The Parable of the Divers and More Good News</a:t>
            </a:r>
            <a:r>
              <a:rPr lang="en-US" altLang="en-US" dirty="0">
                <a:latin typeface="Bell MT" panose="02020503060305020303" pitchFamily="18" charset="0"/>
              </a:rPr>
              <a:t>, Salt Lake City: Deseret Book Co., 1995, 115.</a:t>
            </a:r>
            <a:endParaRPr lang="en-US" altLang="en-US" sz="3200" i="1" dirty="0">
              <a:latin typeface="Bell MT" panose="02020503060305020303" pitchFamily="18" charset="0"/>
            </a:endParaRPr>
          </a:p>
        </p:txBody>
      </p:sp>
      <p:pic>
        <p:nvPicPr>
          <p:cNvPr id="16389" name="Picture 5" descr="http://www.mormonwiki.com/wiki/images/0/0b/Mormon_Jesus_Christ_and_Satan.jpg"/>
          <p:cNvPicPr>
            <a:picLocks noChangeAspect="1" noChangeArrowheads="1"/>
          </p:cNvPicPr>
          <p:nvPr/>
        </p:nvPicPr>
        <p:blipFill>
          <a:blip r:embed="rId2"/>
          <a:srcRect/>
          <a:stretch>
            <a:fillRect/>
          </a:stretch>
        </p:blipFill>
        <p:spPr bwMode="auto">
          <a:xfrm>
            <a:off x="0" y="1437373"/>
            <a:ext cx="2662238" cy="464026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2A3D6712-8E5D-4BEC-B7B9-8336B219FCF0}"/>
              </a:ext>
            </a:extLst>
          </p:cNvPr>
          <p:cNvSpPr/>
          <p:nvPr/>
        </p:nvSpPr>
        <p:spPr>
          <a:xfrm>
            <a:off x="2795752" y="5723692"/>
            <a:ext cx="9196551" cy="707886"/>
          </a:xfrm>
          <a:prstGeom prst="rect">
            <a:avLst/>
          </a:prstGeom>
        </p:spPr>
        <p:txBody>
          <a:bodyPr wrap="square">
            <a:spAutoFit/>
          </a:bodyPr>
          <a:lstStyle/>
          <a:p>
            <a:pPr eaLnBrk="1" fontAlgn="auto" hangingPunct="1">
              <a:spcAft>
                <a:spcPts val="0"/>
              </a:spcAft>
              <a:defRPr/>
            </a:pPr>
            <a:r>
              <a:rPr lang="en-US" sz="2000" dirty="0">
                <a:latin typeface="+mj-lt"/>
              </a:rPr>
              <a:t>1 Corinthians 13:5  Charity “thinketh no evil...” </a:t>
            </a:r>
          </a:p>
          <a:p>
            <a:pPr eaLnBrk="1" fontAlgn="auto" hangingPunct="1">
              <a:spcAft>
                <a:spcPts val="0"/>
              </a:spcAft>
              <a:defRPr/>
            </a:pPr>
            <a:r>
              <a:rPr lang="en-US" sz="2000" dirty="0">
                <a:latin typeface="+mj-lt"/>
              </a:rPr>
              <a:t>NIV: “keeps no record of wrongs”</a:t>
            </a:r>
            <a:endParaRPr lang="en-US" altLang="en-US" sz="2400" i="1" dirty="0">
              <a:latin typeface="+mj-lt"/>
            </a:endParaRPr>
          </a:p>
        </p:txBody>
      </p:sp>
      <p:sp>
        <p:nvSpPr>
          <p:cNvPr id="9" name="Rectangle 1">
            <a:extLst>
              <a:ext uri="{FF2B5EF4-FFF2-40B4-BE49-F238E27FC236}">
                <a16:creationId xmlns:a16="http://schemas.microsoft.com/office/drawing/2014/main" id="{69B73E94-CC64-44FE-993C-8507BF9403A6}"/>
              </a:ext>
            </a:extLst>
          </p:cNvPr>
          <p:cNvSpPr>
            <a:spLocks noChangeArrowheads="1"/>
          </p:cNvSpPr>
          <p:nvPr/>
        </p:nvSpPr>
        <p:spPr bwMode="auto">
          <a:xfrm>
            <a:off x="8368085" y="5420627"/>
            <a:ext cx="4267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742950" indent="-28575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eaLnBrk="1" hangingPunct="1">
              <a:lnSpc>
                <a:spcPct val="100000"/>
              </a:lnSpc>
              <a:spcBef>
                <a:spcPct val="0"/>
              </a:spcBef>
              <a:buFontTx/>
              <a:buNone/>
            </a:pPr>
            <a:r>
              <a:rPr lang="en-US" altLang="en-US" sz="1800" b="1" dirty="0">
                <a:solidFill>
                  <a:srgbClr val="FFC000"/>
                </a:solidFill>
                <a:latin typeface="Arial" panose="020B0604020202020204" pitchFamily="34" charset="0"/>
              </a:rPr>
              <a:t>WHO CAN TESTIFY OF THIS?</a:t>
            </a:r>
          </a:p>
        </p:txBody>
      </p:sp>
      <p:sp>
        <p:nvSpPr>
          <p:cNvPr id="8" name="Rectangle 1">
            <a:extLst>
              <a:ext uri="{FF2B5EF4-FFF2-40B4-BE49-F238E27FC236}">
                <a16:creationId xmlns:a16="http://schemas.microsoft.com/office/drawing/2014/main" id="{040B6A55-ED86-413B-A829-C3D81C98F0CF}"/>
              </a:ext>
            </a:extLst>
          </p:cNvPr>
          <p:cNvSpPr>
            <a:spLocks noChangeArrowheads="1"/>
          </p:cNvSpPr>
          <p:nvPr/>
        </p:nvSpPr>
        <p:spPr bwMode="auto">
          <a:xfrm>
            <a:off x="8368085" y="6297976"/>
            <a:ext cx="4267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742950" indent="-28575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eaLnBrk="1" hangingPunct="1">
              <a:lnSpc>
                <a:spcPct val="100000"/>
              </a:lnSpc>
              <a:spcBef>
                <a:spcPct val="0"/>
              </a:spcBef>
              <a:buFontTx/>
              <a:buNone/>
            </a:pPr>
            <a:r>
              <a:rPr lang="en-US" altLang="en-US" sz="1800" dirty="0">
                <a:latin typeface="Arial" panose="020B0604020202020204" pitchFamily="34" charset="0"/>
                <a:hlinkClick r:id="rId3"/>
              </a:rPr>
              <a:t>http://alfoxshead.blogspot.com</a:t>
            </a:r>
            <a:endParaRPr lang="en-US" altLang="en-US" sz="1800" dirty="0">
              <a:latin typeface="Arial" panose="020B0604020202020204" pitchFamily="34" charset="0"/>
            </a:endParaRPr>
          </a:p>
        </p:txBody>
      </p:sp>
    </p:spTree>
    <p:extLst>
      <p:ext uri="{BB962C8B-B14F-4D97-AF65-F5344CB8AC3E}">
        <p14:creationId xmlns:p14="http://schemas.microsoft.com/office/powerpoint/2010/main" val="2656710079"/>
      </p:ext>
    </p:extLst>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fade">
                                      <p:cBhvr>
                                        <p:cTn id="14" dur="1000"/>
                                        <p:tgtEl>
                                          <p:spTgt spid="4">
                                            <p:txEl>
                                              <p:pRg st="0" end="0"/>
                                            </p:txEl>
                                          </p:spTgt>
                                        </p:tgtEl>
                                      </p:cBhvr>
                                    </p:animEffect>
                                    <p:anim calcmode="lin" valueType="num">
                                      <p:cBhvr>
                                        <p:cTn id="15"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animEffect transition="in" filter="fade">
                                      <p:cBhvr>
                                        <p:cTn id="21" dur="1000"/>
                                        <p:tgtEl>
                                          <p:spTgt spid="4">
                                            <p:txEl>
                                              <p:pRg st="1" end="1"/>
                                            </p:txEl>
                                          </p:spTgt>
                                        </p:tgtEl>
                                      </p:cBhvr>
                                    </p:animEffect>
                                    <p:anim calcmode="lin" valueType="num">
                                      <p:cBhvr>
                                        <p:cTn id="22"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1000"/>
                                        <p:tgtEl>
                                          <p:spTgt spid="8"/>
                                        </p:tgtEl>
                                      </p:cBhvr>
                                    </p:animEffect>
                                    <p:anim calcmode="lin" valueType="num">
                                      <p:cBhvr>
                                        <p:cTn id="36" dur="1000" fill="hold"/>
                                        <p:tgtEl>
                                          <p:spTgt spid="8"/>
                                        </p:tgtEl>
                                        <p:attrNameLst>
                                          <p:attrName>ppt_x</p:attrName>
                                        </p:attrNameLst>
                                      </p:cBhvr>
                                      <p:tavLst>
                                        <p:tav tm="0">
                                          <p:val>
                                            <p:strVal val="#ppt_x"/>
                                          </p:val>
                                        </p:tav>
                                        <p:tav tm="100000">
                                          <p:val>
                                            <p:strVal val="#ppt_x"/>
                                          </p:val>
                                        </p:tav>
                                      </p:tavLst>
                                    </p:anim>
                                    <p:anim calcmode="lin" valueType="num">
                                      <p:cBhvr>
                                        <p:cTn id="3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9"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30" name="Rectangle 3"/>
          <p:cNvSpPr>
            <a:spLocks noGrp="1" noChangeArrowheads="1"/>
          </p:cNvSpPr>
          <p:nvPr>
            <p:ph idx="1"/>
          </p:nvPr>
        </p:nvSpPr>
        <p:spPr>
          <a:xfrm>
            <a:off x="1991360" y="76200"/>
            <a:ext cx="9855200" cy="5715000"/>
          </a:xfrm>
        </p:spPr>
        <p:txBody>
          <a:bodyPr>
            <a:noAutofit/>
          </a:bodyPr>
          <a:lstStyle/>
          <a:p>
            <a:pPr marL="0" indent="0" eaLnBrk="1" fontAlgn="auto" hangingPunct="1">
              <a:spcAft>
                <a:spcPts val="0"/>
              </a:spcAft>
              <a:buNone/>
              <a:defRPr/>
            </a:pPr>
            <a:r>
              <a:rPr lang="en-US" altLang="en-US" sz="3200" dirty="0">
                <a:latin typeface="Bell MT" panose="02020503060305020303" pitchFamily="18" charset="0"/>
              </a:rPr>
              <a:t>	“If something is buried in the past, leave it buried. Don’t keep going back with your little sand pail and beach shovel to dig it up, wave it around, saying, ‘Hey! Do you remember </a:t>
            </a:r>
            <a:r>
              <a:rPr lang="en-US" altLang="en-US" sz="3200" i="1" dirty="0">
                <a:latin typeface="Bell MT" panose="02020503060305020303" pitchFamily="18" charset="0"/>
              </a:rPr>
              <a:t>this?’</a:t>
            </a:r>
            <a:r>
              <a:rPr lang="en-US" altLang="en-US" sz="3200" dirty="0">
                <a:latin typeface="Bell MT" panose="02020503060305020303" pitchFamily="18" charset="0"/>
              </a:rPr>
              <a:t> Splat!  Well, guess what? That is probably going to result in some ugly morsel being dug up out of </a:t>
            </a:r>
            <a:r>
              <a:rPr lang="en-US" altLang="en-US" sz="3200" i="1" dirty="0">
                <a:latin typeface="Bell MT" panose="02020503060305020303" pitchFamily="18" charset="0"/>
              </a:rPr>
              <a:t>your</a:t>
            </a:r>
            <a:r>
              <a:rPr lang="en-US" altLang="en-US" sz="3200" dirty="0">
                <a:latin typeface="Bell MT" panose="02020503060305020303" pitchFamily="18" charset="0"/>
              </a:rPr>
              <a:t> landfill with the reply, ‘Yeah, I remember it. Do </a:t>
            </a:r>
            <a:r>
              <a:rPr lang="en-US" altLang="en-US" sz="3200" i="1" dirty="0">
                <a:latin typeface="Bell MT" panose="02020503060305020303" pitchFamily="18" charset="0"/>
              </a:rPr>
              <a:t>you</a:t>
            </a:r>
            <a:r>
              <a:rPr lang="en-US" altLang="en-US" sz="3200" dirty="0">
                <a:latin typeface="Bell MT" panose="02020503060305020303" pitchFamily="18" charset="0"/>
              </a:rPr>
              <a:t> remember </a:t>
            </a:r>
            <a:r>
              <a:rPr lang="en-US" altLang="en-US" sz="3200" i="1" dirty="0">
                <a:latin typeface="Bell MT" panose="02020503060305020303" pitchFamily="18" charset="0"/>
              </a:rPr>
              <a:t>this?’</a:t>
            </a:r>
            <a:r>
              <a:rPr lang="en-US" altLang="en-US" sz="3200" dirty="0">
                <a:latin typeface="Bell MT" panose="02020503060305020303" pitchFamily="18" charset="0"/>
              </a:rPr>
              <a:t> Splat. And soon enough everyone comes out of that exchange dirty and muddy and unhappy and hurt, when what God pleads for is cleanliness and kindness and happiness and healing.” </a:t>
            </a:r>
            <a:r>
              <a:rPr lang="en-US" altLang="en-US" dirty="0">
                <a:latin typeface="Bell MT" panose="02020503060305020303" pitchFamily="18" charset="0"/>
              </a:rPr>
              <a:t>(Elder Jeffrey R. Holland, BYU Devotional, 13 January 2009)</a:t>
            </a:r>
          </a:p>
        </p:txBody>
      </p:sp>
      <p:pic>
        <p:nvPicPr>
          <p:cNvPr id="5" name="Picture 2" descr="holland"/>
          <p:cNvPicPr>
            <a:picLocks noChangeAspect="1" noChangeArrowheads="1"/>
          </p:cNvPicPr>
          <p:nvPr/>
        </p:nvPicPr>
        <p:blipFill rotWithShape="1">
          <a:blip r:embed="rId2"/>
          <a:srcRect l="10944" r="20689"/>
          <a:stretch/>
        </p:blipFill>
        <p:spPr bwMode="auto">
          <a:xfrm>
            <a:off x="345440" y="274320"/>
            <a:ext cx="1447800" cy="23622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3789219"/>
      </p:ext>
    </p:extLst>
  </p:cSld>
  <p:clrMapOvr>
    <a:masterClrMapping/>
  </p:clrMapOvr>
  <p:transition spd="slow">
    <p:dissolv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101BC85-7B32-4192-9EB3-CF5AC0F55F69}"/>
              </a:ext>
            </a:extLst>
          </p:cNvPr>
          <p:cNvSpPr>
            <a:spLocks noGrp="1" noChangeArrowheads="1"/>
          </p:cNvSpPr>
          <p:nvPr>
            <p:ph type="title"/>
          </p:nvPr>
        </p:nvSpPr>
        <p:spPr>
          <a:xfrm>
            <a:off x="1514475" y="152401"/>
            <a:ext cx="9144000" cy="1325563"/>
          </a:xfrm>
        </p:spPr>
        <p:txBody>
          <a:bodyPr/>
          <a:lstStyle/>
          <a:p>
            <a:pPr eaLnBrk="1" fontAlgn="auto" hangingPunct="1">
              <a:spcAft>
                <a:spcPts val="0"/>
              </a:spcAft>
              <a:defRPr/>
            </a:pPr>
            <a:r>
              <a:rPr lang="en-US" altLang="en-US" i="1" dirty="0"/>
              <a:t>OVERCOMING SATAN: </a:t>
            </a:r>
            <a:br>
              <a:rPr lang="en-US" altLang="en-US" i="1" dirty="0"/>
            </a:br>
            <a:r>
              <a:rPr lang="en-US" altLang="en-US" i="1" dirty="0"/>
              <a:t>Revelation 12:11</a:t>
            </a:r>
            <a:endParaRPr lang="en-US" altLang="en-US" dirty="0"/>
          </a:p>
        </p:txBody>
      </p:sp>
      <p:pic>
        <p:nvPicPr>
          <p:cNvPr id="2" name="Picture 1">
            <a:extLst>
              <a:ext uri="{FF2B5EF4-FFF2-40B4-BE49-F238E27FC236}">
                <a16:creationId xmlns:a16="http://schemas.microsoft.com/office/drawing/2014/main" id="{85652642-A942-4106-84CA-EDFFB9B2C2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90041" y="1365106"/>
            <a:ext cx="6352533" cy="4992537"/>
          </a:xfrm>
          <a:prstGeom prst="rect">
            <a:avLst/>
          </a:prstGeom>
        </p:spPr>
      </p:pic>
      <p:sp>
        <p:nvSpPr>
          <p:cNvPr id="4" name="Rectangle 1">
            <a:extLst>
              <a:ext uri="{FF2B5EF4-FFF2-40B4-BE49-F238E27FC236}">
                <a16:creationId xmlns:a16="http://schemas.microsoft.com/office/drawing/2014/main" id="{16958BFD-AE4D-4232-94E6-1A1BF453696A}"/>
              </a:ext>
            </a:extLst>
          </p:cNvPr>
          <p:cNvSpPr>
            <a:spLocks noChangeArrowheads="1"/>
          </p:cNvSpPr>
          <p:nvPr/>
        </p:nvSpPr>
        <p:spPr bwMode="auto">
          <a:xfrm rot="20555217">
            <a:off x="118329" y="688144"/>
            <a:ext cx="3880551"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742950" indent="-28575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eaLnBrk="1" hangingPunct="1">
              <a:lnSpc>
                <a:spcPct val="100000"/>
              </a:lnSpc>
              <a:spcBef>
                <a:spcPct val="0"/>
              </a:spcBef>
              <a:buFontTx/>
              <a:buNone/>
            </a:pPr>
            <a:r>
              <a:rPr lang="en-US" altLang="en-US" sz="3200" b="1" dirty="0">
                <a:solidFill>
                  <a:srgbClr val="FFC000"/>
                </a:solidFill>
                <a:latin typeface="Arial" panose="020B0604020202020204" pitchFamily="34" charset="0"/>
              </a:rPr>
              <a:t>WHO CAN TESTIFY OF THIS?</a:t>
            </a:r>
          </a:p>
        </p:txBody>
      </p:sp>
    </p:spTree>
    <p:extLst>
      <p:ext uri="{BB962C8B-B14F-4D97-AF65-F5344CB8AC3E}">
        <p14:creationId xmlns:p14="http://schemas.microsoft.com/office/powerpoint/2010/main" val="5481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2589</TotalTime>
  <Words>1389</Words>
  <Application>Microsoft Office PowerPoint</Application>
  <PresentationFormat>Widescreen</PresentationFormat>
  <Paragraphs>93</Paragraphs>
  <Slides>28</Slides>
  <Notes>0</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28</vt:i4>
      </vt:variant>
    </vt:vector>
  </HeadingPairs>
  <TitlesOfParts>
    <vt:vector size="37" baseType="lpstr">
      <vt:lpstr>Arial</vt:lpstr>
      <vt:lpstr>Bell MT</vt:lpstr>
      <vt:lpstr>Bookman Old Style</vt:lpstr>
      <vt:lpstr>Calibri</vt:lpstr>
      <vt:lpstr>Californian FB</vt:lpstr>
      <vt:lpstr>Papyrus</vt:lpstr>
      <vt:lpstr>Rockwell</vt:lpstr>
      <vt:lpstr>Tw Cen MT</vt:lpstr>
      <vt:lpstr>Damask</vt:lpstr>
      <vt:lpstr>The Book of Revelation</vt:lpstr>
      <vt:lpstr>PowerPoint Presentation</vt:lpstr>
      <vt:lpstr>PowerPoint Presentation</vt:lpstr>
      <vt:lpstr>PowerPoint Presentation</vt:lpstr>
      <vt:lpstr>Satan’s “Plan”</vt:lpstr>
      <vt:lpstr>Revelation 12:7-10</vt:lpstr>
      <vt:lpstr>Revelation 12:10   “The Accuser of our Brethren”</vt:lpstr>
      <vt:lpstr>PowerPoint Presentation</vt:lpstr>
      <vt:lpstr>OVERCOMING SATAN:  Revelation 12:11</vt:lpstr>
      <vt:lpstr>PowerPoint Presentation</vt:lpstr>
      <vt:lpstr>PowerPoint Presentation</vt:lpstr>
      <vt:lpstr>True/False</vt:lpstr>
      <vt:lpstr>PowerPoint Presentation</vt:lpstr>
      <vt:lpstr>True/False</vt:lpstr>
      <vt:lpstr>PowerPoint Presentation</vt:lpstr>
      <vt:lpstr>True/False</vt:lpstr>
      <vt:lpstr>PowerPoint Presentation</vt:lpstr>
      <vt:lpstr>True/False</vt:lpstr>
      <vt:lpstr>PowerPoint Presentation</vt:lpstr>
      <vt:lpstr>True/False</vt:lpstr>
      <vt:lpstr>PowerPoint Presentation</vt:lpstr>
      <vt:lpstr>PowerPoint Presentation</vt:lpstr>
      <vt:lpstr>True/False</vt:lpstr>
      <vt:lpstr>PowerPoint Presentation</vt:lpstr>
      <vt:lpstr>True/False</vt:lpstr>
      <vt:lpstr>PowerPoint Presentation</vt:lpstr>
      <vt:lpstr>Revelation 12:12-13, 17</vt:lpstr>
      <vt:lpstr>The Book of Revelation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Book of Revelation</dc:title>
  <dc:creator>Eric Richards</dc:creator>
  <cp:lastModifiedBy>Eric Richards</cp:lastModifiedBy>
  <cp:revision>9</cp:revision>
  <dcterms:created xsi:type="dcterms:W3CDTF">2021-01-25T14:12:40Z</dcterms:created>
  <dcterms:modified xsi:type="dcterms:W3CDTF">2021-01-27T15:33:34Z</dcterms:modified>
</cp:coreProperties>
</file>