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888" r:id="rId2"/>
    <p:sldId id="1080" r:id="rId3"/>
    <p:sldId id="1075" r:id="rId4"/>
    <p:sldId id="1079" r:id="rId5"/>
    <p:sldId id="1001" r:id="rId6"/>
    <p:sldId id="997" r:id="rId7"/>
    <p:sldId id="792" r:id="rId8"/>
    <p:sldId id="409" r:id="rId9"/>
    <p:sldId id="481" r:id="rId10"/>
    <p:sldId id="471" r:id="rId11"/>
    <p:sldId id="739" r:id="rId12"/>
    <p:sldId id="670" r:id="rId13"/>
    <p:sldId id="1081" r:id="rId14"/>
    <p:sldId id="513" r:id="rId15"/>
    <p:sldId id="737" r:id="rId16"/>
    <p:sldId id="793" r:id="rId17"/>
    <p:sldId id="520" r:id="rId18"/>
    <p:sldId id="487" r:id="rId19"/>
    <p:sldId id="690" r:id="rId20"/>
    <p:sldId id="732" r:id="rId21"/>
    <p:sldId id="747" r:id="rId22"/>
    <p:sldId id="757" r:id="rId23"/>
    <p:sldId id="794" r:id="rId24"/>
    <p:sldId id="307" r:id="rId25"/>
    <p:sldId id="731" r:id="rId26"/>
    <p:sldId id="986" r:id="rId27"/>
    <p:sldId id="698" r:id="rId28"/>
    <p:sldId id="600" r:id="rId29"/>
    <p:sldId id="718" r:id="rId30"/>
    <p:sldId id="489" r:id="rId31"/>
    <p:sldId id="591" r:id="rId32"/>
    <p:sldId id="991" r:id="rId33"/>
    <p:sldId id="992" r:id="rId34"/>
    <p:sldId id="993" r:id="rId35"/>
    <p:sldId id="654"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3725" autoAdjust="0"/>
  </p:normalViewPr>
  <p:slideViewPr>
    <p:cSldViewPr snapToGrid="0">
      <p:cViewPr varScale="1">
        <p:scale>
          <a:sx n="68" d="100"/>
          <a:sy n="68" d="100"/>
        </p:scale>
        <p:origin x="528" y="56"/>
      </p:cViewPr>
      <p:guideLst/>
    </p:cSldViewPr>
  </p:slideViewPr>
  <p:notesTextViewPr>
    <p:cViewPr>
      <p:scale>
        <a:sx n="1" d="1"/>
        <a:sy n="1" d="1"/>
      </p:scale>
      <p:origin x="0" y="0"/>
    </p:cViewPr>
  </p:notesTextViewPr>
  <p:sorterViewPr>
    <p:cViewPr>
      <p:scale>
        <a:sx n="44" d="100"/>
        <a:sy n="44" d="100"/>
      </p:scale>
      <p:origin x="0" y="-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D6A56B4-4C40-41FA-A653-119746758803}" type="datetimeFigureOut">
              <a:rPr lang="en-US" smtClean="0"/>
              <a:t>1/19/2021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B60D409-2F59-4083-842D-AB5E74FAE72A}" type="slidenum">
              <a:rPr lang="en-US" smtClean="0"/>
              <a:t>‹#›</a:t>
            </a:fld>
            <a:endParaRPr lang="en-US"/>
          </a:p>
        </p:txBody>
      </p:sp>
    </p:spTree>
    <p:extLst>
      <p:ext uri="{BB962C8B-B14F-4D97-AF65-F5344CB8AC3E}">
        <p14:creationId xmlns:p14="http://schemas.microsoft.com/office/powerpoint/2010/main" val="1017651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9E3D2F-7D84-4625-8087-544EA1CEDD4E}" type="datetimeFigureOut">
              <a:rPr lang="en-US" smtClean="0"/>
              <a:t>1/19/2021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339697-5958-4F93-B04A-F8460716A9F7}" type="slidenum">
              <a:rPr lang="en-US" smtClean="0"/>
              <a:t>‹#›</a:t>
            </a:fld>
            <a:endParaRPr lang="en-US"/>
          </a:p>
        </p:txBody>
      </p:sp>
    </p:spTree>
    <p:extLst>
      <p:ext uri="{BB962C8B-B14F-4D97-AF65-F5344CB8AC3E}">
        <p14:creationId xmlns:p14="http://schemas.microsoft.com/office/powerpoint/2010/main" val="156971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16A45-61C6-4C28-A8B7-1F101EBDA120}" type="slidenum">
              <a:rPr lang="en-US" smtClean="0"/>
              <a:t>29</a:t>
            </a:fld>
            <a:endParaRPr lang="en-US"/>
          </a:p>
        </p:txBody>
      </p:sp>
    </p:spTree>
    <p:extLst>
      <p:ext uri="{BB962C8B-B14F-4D97-AF65-F5344CB8AC3E}">
        <p14:creationId xmlns:p14="http://schemas.microsoft.com/office/powerpoint/2010/main" val="215358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9C5ADB-6AAB-40F3-9D92-5434C99AFB80}"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5A2F6-55AE-49AE-9F09-1C84A982E322}" type="slidenum">
              <a:rPr lang="en-US" smtClean="0"/>
              <a:t>‹#›</a:t>
            </a:fld>
            <a:endParaRPr lang="en-US"/>
          </a:p>
        </p:txBody>
      </p:sp>
    </p:spTree>
    <p:extLst>
      <p:ext uri="{BB962C8B-B14F-4D97-AF65-F5344CB8AC3E}">
        <p14:creationId xmlns:p14="http://schemas.microsoft.com/office/powerpoint/2010/main" val="149389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C5ADB-6AAB-40F3-9D92-5434C99AFB80}"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5A2F6-55AE-49AE-9F09-1C84A982E322}" type="slidenum">
              <a:rPr lang="en-US" smtClean="0"/>
              <a:t>‹#›</a:t>
            </a:fld>
            <a:endParaRPr lang="en-US"/>
          </a:p>
        </p:txBody>
      </p:sp>
    </p:spTree>
    <p:extLst>
      <p:ext uri="{BB962C8B-B14F-4D97-AF65-F5344CB8AC3E}">
        <p14:creationId xmlns:p14="http://schemas.microsoft.com/office/powerpoint/2010/main" val="100270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C5ADB-6AAB-40F3-9D92-5434C99AFB80}"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5A2F6-55AE-49AE-9F09-1C84A982E322}" type="slidenum">
              <a:rPr lang="en-US" smtClean="0"/>
              <a:t>‹#›</a:t>
            </a:fld>
            <a:endParaRPr lang="en-US"/>
          </a:p>
        </p:txBody>
      </p:sp>
    </p:spTree>
    <p:extLst>
      <p:ext uri="{BB962C8B-B14F-4D97-AF65-F5344CB8AC3E}">
        <p14:creationId xmlns:p14="http://schemas.microsoft.com/office/powerpoint/2010/main" val="203382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C5ADB-6AAB-40F3-9D92-5434C99AFB80}"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5A2F6-55AE-49AE-9F09-1C84A982E322}" type="slidenum">
              <a:rPr lang="en-US" smtClean="0"/>
              <a:t>‹#›</a:t>
            </a:fld>
            <a:endParaRPr lang="en-US"/>
          </a:p>
        </p:txBody>
      </p:sp>
    </p:spTree>
    <p:extLst>
      <p:ext uri="{BB962C8B-B14F-4D97-AF65-F5344CB8AC3E}">
        <p14:creationId xmlns:p14="http://schemas.microsoft.com/office/powerpoint/2010/main" val="22762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9C5ADB-6AAB-40F3-9D92-5434C99AFB80}"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5A2F6-55AE-49AE-9F09-1C84A982E322}" type="slidenum">
              <a:rPr lang="en-US" smtClean="0"/>
              <a:t>‹#›</a:t>
            </a:fld>
            <a:endParaRPr lang="en-US"/>
          </a:p>
        </p:txBody>
      </p:sp>
    </p:spTree>
    <p:extLst>
      <p:ext uri="{BB962C8B-B14F-4D97-AF65-F5344CB8AC3E}">
        <p14:creationId xmlns:p14="http://schemas.microsoft.com/office/powerpoint/2010/main" val="126354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9C5ADB-6AAB-40F3-9D92-5434C99AFB80}"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5A2F6-55AE-49AE-9F09-1C84A982E322}" type="slidenum">
              <a:rPr lang="en-US" smtClean="0"/>
              <a:t>‹#›</a:t>
            </a:fld>
            <a:endParaRPr lang="en-US"/>
          </a:p>
        </p:txBody>
      </p:sp>
    </p:spTree>
    <p:extLst>
      <p:ext uri="{BB962C8B-B14F-4D97-AF65-F5344CB8AC3E}">
        <p14:creationId xmlns:p14="http://schemas.microsoft.com/office/powerpoint/2010/main" val="217833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9C5ADB-6AAB-40F3-9D92-5434C99AFB80}"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5A2F6-55AE-49AE-9F09-1C84A982E322}" type="slidenum">
              <a:rPr lang="en-US" smtClean="0"/>
              <a:t>‹#›</a:t>
            </a:fld>
            <a:endParaRPr lang="en-US"/>
          </a:p>
        </p:txBody>
      </p:sp>
    </p:spTree>
    <p:extLst>
      <p:ext uri="{BB962C8B-B14F-4D97-AF65-F5344CB8AC3E}">
        <p14:creationId xmlns:p14="http://schemas.microsoft.com/office/powerpoint/2010/main" val="389852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9C5ADB-6AAB-40F3-9D92-5434C99AFB80}"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5A2F6-55AE-49AE-9F09-1C84A982E322}" type="slidenum">
              <a:rPr lang="en-US" smtClean="0"/>
              <a:t>‹#›</a:t>
            </a:fld>
            <a:endParaRPr lang="en-US"/>
          </a:p>
        </p:txBody>
      </p:sp>
    </p:spTree>
    <p:extLst>
      <p:ext uri="{BB962C8B-B14F-4D97-AF65-F5344CB8AC3E}">
        <p14:creationId xmlns:p14="http://schemas.microsoft.com/office/powerpoint/2010/main" val="58890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C5ADB-6AAB-40F3-9D92-5434C99AFB80}"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5A2F6-55AE-49AE-9F09-1C84A982E322}" type="slidenum">
              <a:rPr lang="en-US" smtClean="0"/>
              <a:t>‹#›</a:t>
            </a:fld>
            <a:endParaRPr lang="en-US"/>
          </a:p>
        </p:txBody>
      </p:sp>
    </p:spTree>
    <p:extLst>
      <p:ext uri="{BB962C8B-B14F-4D97-AF65-F5344CB8AC3E}">
        <p14:creationId xmlns:p14="http://schemas.microsoft.com/office/powerpoint/2010/main" val="208582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9C5ADB-6AAB-40F3-9D92-5434C99AFB80}"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5A2F6-55AE-49AE-9F09-1C84A982E322}" type="slidenum">
              <a:rPr lang="en-US" smtClean="0"/>
              <a:t>‹#›</a:t>
            </a:fld>
            <a:endParaRPr lang="en-US"/>
          </a:p>
        </p:txBody>
      </p:sp>
    </p:spTree>
    <p:extLst>
      <p:ext uri="{BB962C8B-B14F-4D97-AF65-F5344CB8AC3E}">
        <p14:creationId xmlns:p14="http://schemas.microsoft.com/office/powerpoint/2010/main" val="233896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9C5ADB-6AAB-40F3-9D92-5434C99AFB80}"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5A2F6-55AE-49AE-9F09-1C84A982E322}" type="slidenum">
              <a:rPr lang="en-US" smtClean="0"/>
              <a:t>‹#›</a:t>
            </a:fld>
            <a:endParaRPr lang="en-US"/>
          </a:p>
        </p:txBody>
      </p:sp>
    </p:spTree>
    <p:extLst>
      <p:ext uri="{BB962C8B-B14F-4D97-AF65-F5344CB8AC3E}">
        <p14:creationId xmlns:p14="http://schemas.microsoft.com/office/powerpoint/2010/main" val="119870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C5ADB-6AAB-40F3-9D92-5434C99AFB80}"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5A2F6-55AE-49AE-9F09-1C84A982E322}" type="slidenum">
              <a:rPr lang="en-US" smtClean="0"/>
              <a:t>‹#›</a:t>
            </a:fld>
            <a:endParaRPr lang="en-US"/>
          </a:p>
        </p:txBody>
      </p:sp>
    </p:spTree>
    <p:extLst>
      <p:ext uri="{BB962C8B-B14F-4D97-AF65-F5344CB8AC3E}">
        <p14:creationId xmlns:p14="http://schemas.microsoft.com/office/powerpoint/2010/main" val="215177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19.gif"/><Relationship Id="rId3" Type="http://schemas.openxmlformats.org/officeDocument/2006/relationships/image" Target="../media/image6.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8.jpeg"/><Relationship Id="rId2" Type="http://schemas.openxmlformats.org/officeDocument/2006/relationships/image" Target="../media/image5.jpe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6.jpeg"/><Relationship Id="rId10" Type="http://schemas.openxmlformats.org/officeDocument/2006/relationships/image" Target="../media/image12.jpeg"/><Relationship Id="rId19" Type="http://schemas.openxmlformats.org/officeDocument/2006/relationships/image" Target="../media/image20.gif"/><Relationship Id="rId4" Type="http://schemas.microsoft.com/office/2007/relationships/hdphoto" Target="../media/hdphoto1.wdp"/><Relationship Id="rId9" Type="http://schemas.openxmlformats.org/officeDocument/2006/relationships/image" Target="../media/image11.jpeg"/><Relationship Id="rId1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6019" b="8955"/>
          <a:stretch/>
        </p:blipFill>
        <p:spPr>
          <a:xfrm>
            <a:off x="3054285" y="1814860"/>
            <a:ext cx="5479710" cy="3700911"/>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1971368" y="549256"/>
            <a:ext cx="8382000" cy="939116"/>
          </a:xfrm>
        </p:spPr>
        <p:txBody>
          <a:bodyPr>
            <a:normAutofit/>
          </a:bodyPr>
          <a:lstStyle/>
          <a:p>
            <a:r>
              <a:rPr lang="en-US" sz="60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85814968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5526"/>
            <a:ext cx="12192000" cy="2618509"/>
          </a:xfrm>
        </p:spPr>
        <p:txBody>
          <a:bodyPr anchor="ctr">
            <a:noAutofit/>
          </a:bodyPr>
          <a:lstStyle/>
          <a:p>
            <a:pPr fontAlgn="base"/>
            <a:r>
              <a:rPr lang="en-US" sz="5400" b="1" cap="all" dirty="0"/>
              <a:t>D&amp;C 1:31</a:t>
            </a:r>
            <a:endParaRPr lang="en-US" sz="5400" cap="all" dirty="0"/>
          </a:p>
        </p:txBody>
      </p:sp>
      <p:sp>
        <p:nvSpPr>
          <p:cNvPr id="4" name="Rectangle 3">
            <a:extLst>
              <a:ext uri="{FF2B5EF4-FFF2-40B4-BE49-F238E27FC236}">
                <a16:creationId xmlns:a16="http://schemas.microsoft.com/office/drawing/2014/main" id="{C01659AF-AAB4-4767-ABE1-C5AFDC3D076D}"/>
              </a:ext>
            </a:extLst>
          </p:cNvPr>
          <p:cNvSpPr/>
          <p:nvPr/>
        </p:nvSpPr>
        <p:spPr>
          <a:xfrm>
            <a:off x="4035593" y="5037527"/>
            <a:ext cx="6096000" cy="1077218"/>
          </a:xfrm>
          <a:prstGeom prst="rect">
            <a:avLst/>
          </a:prstGeom>
        </p:spPr>
        <p:txBody>
          <a:bodyPr>
            <a:spAutoFit/>
          </a:bodyPr>
          <a:lstStyle/>
          <a:p>
            <a:r>
              <a:rPr lang="en-US" sz="3200" b="1" cap="all" dirty="0"/>
              <a:t>STANDARD: </a:t>
            </a:r>
            <a:r>
              <a:rPr lang="en-US" sz="3200" b="1" cap="all" dirty="0">
                <a:solidFill>
                  <a:srgbClr val="FF0000"/>
                </a:solidFill>
              </a:rPr>
              <a:t>PERFECTION</a:t>
            </a:r>
            <a:br>
              <a:rPr lang="en-US" sz="3200" b="1" cap="all" dirty="0"/>
            </a:br>
            <a:r>
              <a:rPr lang="en-US" sz="3200" b="1" cap="all" dirty="0"/>
              <a:t>1sin </a:t>
            </a:r>
            <a:r>
              <a:rPr lang="en-US" sz="3200" cap="all" dirty="0"/>
              <a:t>= Cut off</a:t>
            </a:r>
            <a:endParaRPr lang="en-US" sz="3200" dirty="0"/>
          </a:p>
        </p:txBody>
      </p:sp>
    </p:spTree>
    <p:extLst>
      <p:ext uri="{BB962C8B-B14F-4D97-AF65-F5344CB8AC3E}">
        <p14:creationId xmlns:p14="http://schemas.microsoft.com/office/powerpoint/2010/main" val="1303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anging off a cliff by a chain">
            <a:extLst>
              <a:ext uri="{FF2B5EF4-FFF2-40B4-BE49-F238E27FC236}">
                <a16:creationId xmlns:a16="http://schemas.microsoft.com/office/drawing/2014/main" id="{A69017CE-88D1-4412-9F86-1F0633BD8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365" y="1403927"/>
            <a:ext cx="24479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issed a flight">
            <a:extLst>
              <a:ext uri="{FF2B5EF4-FFF2-40B4-BE49-F238E27FC236}">
                <a16:creationId xmlns:a16="http://schemas.microsoft.com/office/drawing/2014/main" id="{11F6773E-7AE6-4A4C-8ED4-C6AD95BAC6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87" r="24382"/>
          <a:stretch/>
        </p:blipFill>
        <p:spPr bwMode="auto">
          <a:xfrm>
            <a:off x="3945276" y="1450327"/>
            <a:ext cx="3333992" cy="37171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missed a flight">
            <a:extLst>
              <a:ext uri="{FF2B5EF4-FFF2-40B4-BE49-F238E27FC236}">
                <a16:creationId xmlns:a16="http://schemas.microsoft.com/office/drawing/2014/main" id="{4C94BEDF-111F-47D7-9B19-C081B51837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195" r="18351"/>
          <a:stretch/>
        </p:blipFill>
        <p:spPr bwMode="auto">
          <a:xfrm>
            <a:off x="7862698" y="1450326"/>
            <a:ext cx="4158065" cy="3717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5122EB1-29B7-42D9-82E1-5699F0D4C3D3}"/>
              </a:ext>
            </a:extLst>
          </p:cNvPr>
          <p:cNvSpPr/>
          <p:nvPr/>
        </p:nvSpPr>
        <p:spPr>
          <a:xfrm>
            <a:off x="5048619" y="5407673"/>
            <a:ext cx="1387046" cy="369332"/>
          </a:xfrm>
          <a:prstGeom prst="rect">
            <a:avLst/>
          </a:prstGeom>
        </p:spPr>
        <p:txBody>
          <a:bodyPr wrap="none">
            <a:spAutoFit/>
          </a:bodyPr>
          <a:lstStyle/>
          <a:p>
            <a:r>
              <a:rPr lang="en-US" b="1" dirty="0">
                <a:solidFill>
                  <a:srgbClr val="00B050"/>
                </a:solidFill>
              </a:rPr>
              <a:t>TRAVELER A</a:t>
            </a:r>
            <a:endParaRPr lang="en-US" dirty="0">
              <a:solidFill>
                <a:srgbClr val="00B050"/>
              </a:solidFill>
            </a:endParaRPr>
          </a:p>
        </p:txBody>
      </p:sp>
      <p:sp>
        <p:nvSpPr>
          <p:cNvPr id="6" name="Rectangle 5">
            <a:extLst>
              <a:ext uri="{FF2B5EF4-FFF2-40B4-BE49-F238E27FC236}">
                <a16:creationId xmlns:a16="http://schemas.microsoft.com/office/drawing/2014/main" id="{C3E5F172-AFF9-4C08-87AB-BF72050839C9}"/>
              </a:ext>
            </a:extLst>
          </p:cNvPr>
          <p:cNvSpPr/>
          <p:nvPr/>
        </p:nvSpPr>
        <p:spPr>
          <a:xfrm>
            <a:off x="9248207" y="5407673"/>
            <a:ext cx="1350178" cy="369332"/>
          </a:xfrm>
          <a:prstGeom prst="rect">
            <a:avLst/>
          </a:prstGeom>
        </p:spPr>
        <p:txBody>
          <a:bodyPr wrap="none">
            <a:spAutoFit/>
          </a:bodyPr>
          <a:lstStyle/>
          <a:p>
            <a:r>
              <a:rPr lang="en-US" b="1" dirty="0">
                <a:solidFill>
                  <a:srgbClr val="00B050"/>
                </a:solidFill>
              </a:rPr>
              <a:t>TRAVELER B</a:t>
            </a:r>
            <a:endParaRPr lang="en-US" dirty="0">
              <a:solidFill>
                <a:srgbClr val="00B050"/>
              </a:solidFill>
            </a:endParaRPr>
          </a:p>
        </p:txBody>
      </p:sp>
    </p:spTree>
    <p:extLst>
      <p:ext uri="{BB962C8B-B14F-4D97-AF65-F5344CB8AC3E}">
        <p14:creationId xmlns:p14="http://schemas.microsoft.com/office/powerpoint/2010/main" val="1738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fade">
                                      <p:cBhvr>
                                        <p:cTn id="19" dur="500"/>
                                        <p:tgtEl>
                                          <p:spTgt spid="6150"/>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27522"/>
            <a:ext cx="12192000" cy="6858000"/>
          </a:xfrm>
        </p:spPr>
        <p:txBody>
          <a:bodyPr anchor="ctr">
            <a:noAutofit/>
          </a:bodyPr>
          <a:lstStyle/>
          <a:p>
            <a:pPr fontAlgn="base"/>
            <a:r>
              <a:rPr lang="en-US" sz="8000" cap="all" dirty="0"/>
              <a:t>What if I die with </a:t>
            </a:r>
            <a:br>
              <a:rPr lang="en-US" sz="8000" cap="all" dirty="0"/>
            </a:br>
            <a:r>
              <a:rPr lang="en-US" sz="8000" cap="all" dirty="0"/>
              <a:t>1 unrepented sin?</a:t>
            </a:r>
          </a:p>
        </p:txBody>
      </p:sp>
      <p:sp>
        <p:nvSpPr>
          <p:cNvPr id="3" name="Title 1">
            <a:extLst>
              <a:ext uri="{FF2B5EF4-FFF2-40B4-BE49-F238E27FC236}">
                <a16:creationId xmlns:a16="http://schemas.microsoft.com/office/drawing/2014/main" id="{C4226782-67C0-4AF1-A4E5-8278898E0394}"/>
              </a:ext>
            </a:extLst>
          </p:cNvPr>
          <p:cNvSpPr txBox="1">
            <a:spLocks/>
          </p:cNvSpPr>
          <p:nvPr/>
        </p:nvSpPr>
        <p:spPr>
          <a:xfrm>
            <a:off x="3403077" y="3676453"/>
            <a:ext cx="6096000" cy="10772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en-US" sz="5400" b="1" cap="all" dirty="0"/>
              <a:t>Mosiah 2:38</a:t>
            </a:r>
            <a:endParaRPr lang="en-US" sz="3600" cap="all" dirty="0"/>
          </a:p>
        </p:txBody>
      </p:sp>
    </p:spTree>
    <p:extLst>
      <p:ext uri="{BB962C8B-B14F-4D97-AF65-F5344CB8AC3E}">
        <p14:creationId xmlns:p14="http://schemas.microsoft.com/office/powerpoint/2010/main" val="137353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Autofit/>
          </a:bodyPr>
          <a:lstStyle/>
          <a:p>
            <a:pPr fontAlgn="base"/>
            <a:r>
              <a:rPr lang="en-US" sz="8000" cap="all" dirty="0"/>
              <a:t>What if I die with </a:t>
            </a:r>
            <a:br>
              <a:rPr lang="en-US" sz="8000" cap="all" dirty="0"/>
            </a:br>
            <a:r>
              <a:rPr lang="en-US" sz="8000" cap="all" dirty="0"/>
              <a:t>1 unrepented sin?</a:t>
            </a:r>
          </a:p>
        </p:txBody>
      </p:sp>
      <p:sp>
        <p:nvSpPr>
          <p:cNvPr id="3" name="Title 1">
            <a:extLst>
              <a:ext uri="{FF2B5EF4-FFF2-40B4-BE49-F238E27FC236}">
                <a16:creationId xmlns:a16="http://schemas.microsoft.com/office/drawing/2014/main" id="{C4226782-67C0-4AF1-A4E5-8278898E0394}"/>
              </a:ext>
            </a:extLst>
          </p:cNvPr>
          <p:cNvSpPr txBox="1">
            <a:spLocks/>
          </p:cNvSpPr>
          <p:nvPr/>
        </p:nvSpPr>
        <p:spPr>
          <a:xfrm>
            <a:off x="3403077" y="4703975"/>
            <a:ext cx="6096000" cy="10772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en-US" sz="5400" b="1" cap="all"/>
              <a:t>Mosiah 2:38</a:t>
            </a:r>
            <a:endParaRPr lang="en-US" sz="3600" cap="all" dirty="0"/>
          </a:p>
        </p:txBody>
      </p:sp>
      <p:sp>
        <p:nvSpPr>
          <p:cNvPr id="4" name="Rectangle 3">
            <a:extLst>
              <a:ext uri="{FF2B5EF4-FFF2-40B4-BE49-F238E27FC236}">
                <a16:creationId xmlns:a16="http://schemas.microsoft.com/office/drawing/2014/main" id="{4BC7C313-5464-442F-9EF8-756412EC5550}"/>
              </a:ext>
            </a:extLst>
          </p:cNvPr>
          <p:cNvSpPr/>
          <p:nvPr/>
        </p:nvSpPr>
        <p:spPr>
          <a:xfrm rot="21287903">
            <a:off x="497553" y="755157"/>
            <a:ext cx="8868595" cy="1077218"/>
          </a:xfrm>
          <a:prstGeom prst="rect">
            <a:avLst/>
          </a:prstGeom>
        </p:spPr>
        <p:txBody>
          <a:bodyPr wrap="square">
            <a:spAutoFit/>
          </a:bodyPr>
          <a:lstStyle/>
          <a:p>
            <a:r>
              <a:rPr lang="en-US" sz="3200" b="1" cap="all" dirty="0">
                <a:solidFill>
                  <a:schemeClr val="accent1"/>
                </a:solidFill>
              </a:rPr>
              <a:t>Will we suffer forever?</a:t>
            </a:r>
            <a:br>
              <a:rPr lang="en-US" sz="3200" b="1" cap="all" dirty="0">
                <a:solidFill>
                  <a:schemeClr val="accent1"/>
                </a:solidFill>
              </a:rPr>
            </a:br>
            <a:r>
              <a:rPr lang="en-US" sz="3200" b="1" cap="all" dirty="0">
                <a:solidFill>
                  <a:schemeClr val="accent1"/>
                </a:solidFill>
              </a:rPr>
              <a:t>Even if it’s just one small unrepented sin?</a:t>
            </a:r>
            <a:endParaRPr lang="en-US" sz="3200" b="1" dirty="0">
              <a:solidFill>
                <a:schemeClr val="accent1"/>
              </a:solidFill>
            </a:endParaRPr>
          </a:p>
        </p:txBody>
      </p:sp>
      <p:sp>
        <p:nvSpPr>
          <p:cNvPr id="5" name="Title 1">
            <a:extLst>
              <a:ext uri="{FF2B5EF4-FFF2-40B4-BE49-F238E27FC236}">
                <a16:creationId xmlns:a16="http://schemas.microsoft.com/office/drawing/2014/main" id="{702ECE14-1CEB-49F0-8BAC-7784A6A1132F}"/>
              </a:ext>
            </a:extLst>
          </p:cNvPr>
          <p:cNvSpPr txBox="1">
            <a:spLocks/>
          </p:cNvSpPr>
          <p:nvPr/>
        </p:nvSpPr>
        <p:spPr>
          <a:xfrm>
            <a:off x="6325385" y="1293766"/>
            <a:ext cx="6636470" cy="11453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en-US" cap="all">
                <a:solidFill>
                  <a:schemeClr val="accent1"/>
                </a:solidFill>
              </a:rPr>
              <a:t>JACOB 6:10</a:t>
            </a:r>
            <a:endParaRPr lang="en-US" sz="2800" b="1" cap="all" dirty="0">
              <a:solidFill>
                <a:schemeClr val="accent1"/>
              </a:solidFill>
            </a:endParaRPr>
          </a:p>
        </p:txBody>
      </p:sp>
    </p:spTree>
    <p:extLst>
      <p:ext uri="{BB962C8B-B14F-4D97-AF65-F5344CB8AC3E}">
        <p14:creationId xmlns:p14="http://schemas.microsoft.com/office/powerpoint/2010/main" val="99766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4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4BE4F89-441A-4A37-98E1-B9A47AC18B0C}"/>
              </a:ext>
            </a:extLst>
          </p:cNvPr>
          <p:cNvSpPr/>
          <p:nvPr/>
        </p:nvSpPr>
        <p:spPr>
          <a:xfrm>
            <a:off x="705492" y="460798"/>
            <a:ext cx="7916878" cy="461665"/>
          </a:xfrm>
          <a:prstGeom prst="rect">
            <a:avLst/>
          </a:prstGeom>
        </p:spPr>
        <p:txBody>
          <a:bodyPr wrap="square">
            <a:spAutoFit/>
          </a:bodyPr>
          <a:lstStyle/>
          <a:p>
            <a:r>
              <a:rPr lang="en-US" sz="2400" b="1" cap="all" dirty="0">
                <a:solidFill>
                  <a:srgbClr val="FF0000"/>
                </a:solidFill>
                <a:effectLst>
                  <a:outerShdw blurRad="38100" dist="38100" dir="2700000" algn="tl">
                    <a:srgbClr val="000000">
                      <a:alpha val="43137"/>
                    </a:srgbClr>
                  </a:outerShdw>
                </a:effectLst>
              </a:rPr>
              <a:t>“Can’t God just be merciful? I’m a good person!”</a:t>
            </a:r>
            <a:endParaRPr lang="en-US" sz="2400" dirty="0">
              <a:solidFill>
                <a:srgbClr val="FF000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D82099AA-C58F-4905-8560-45A25D055639}"/>
              </a:ext>
            </a:extLst>
          </p:cNvPr>
          <p:cNvSpPr/>
          <p:nvPr/>
        </p:nvSpPr>
        <p:spPr>
          <a:xfrm>
            <a:off x="8622370" y="460798"/>
            <a:ext cx="3703782" cy="3108543"/>
          </a:xfrm>
          <a:prstGeom prst="rect">
            <a:avLst/>
          </a:prstGeom>
        </p:spPr>
        <p:txBody>
          <a:bodyPr wrap="square">
            <a:spAutoFit/>
          </a:bodyPr>
          <a:lstStyle/>
          <a:p>
            <a:r>
              <a:rPr lang="en-US" sz="2800" b="1" u="sng" cap="all" dirty="0">
                <a:solidFill>
                  <a:srgbClr val="FFFFFF"/>
                </a:solidFill>
              </a:rPr>
              <a:t>How many SINS HAVE YOU committed? </a:t>
            </a:r>
          </a:p>
          <a:p>
            <a:r>
              <a:rPr lang="en-US" sz="2800" cap="all" dirty="0">
                <a:solidFill>
                  <a:srgbClr val="FFFFFF"/>
                </a:solidFill>
              </a:rPr>
              <a:t>30-40/day </a:t>
            </a:r>
          </a:p>
          <a:p>
            <a:r>
              <a:rPr lang="en-US" sz="2800" cap="all" dirty="0">
                <a:solidFill>
                  <a:srgbClr val="FFFFFF"/>
                </a:solidFill>
              </a:rPr>
              <a:t>x 1 year </a:t>
            </a:r>
          </a:p>
          <a:p>
            <a:r>
              <a:rPr lang="en-US" sz="2800" cap="all" dirty="0">
                <a:solidFill>
                  <a:srgbClr val="FFFFFF"/>
                </a:solidFill>
              </a:rPr>
              <a:t>x 80 years</a:t>
            </a:r>
          </a:p>
          <a:p>
            <a:r>
              <a:rPr lang="en-US" sz="2800" cap="all" dirty="0">
                <a:solidFill>
                  <a:srgbClr val="FFFFFF"/>
                </a:solidFill>
              </a:rPr>
              <a:t>= 1 million sins</a:t>
            </a:r>
          </a:p>
        </p:txBody>
      </p:sp>
      <p:pic>
        <p:nvPicPr>
          <p:cNvPr id="7" name="Picture 2" descr="http://snallabolaget.com/images/xray.jpg">
            <a:extLst>
              <a:ext uri="{FF2B5EF4-FFF2-40B4-BE49-F238E27FC236}">
                <a16:creationId xmlns:a16="http://schemas.microsoft.com/office/drawing/2014/main" id="{2F27E84C-EDC5-4E9F-8393-E5DB8F18821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20271" y="946297"/>
            <a:ext cx="6967927" cy="506916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15DA4C3-3DF6-458C-B5D2-5849B3A7AB13}"/>
              </a:ext>
            </a:extLst>
          </p:cNvPr>
          <p:cNvSpPr>
            <a:spLocks noGrp="1"/>
          </p:cNvSpPr>
          <p:nvPr>
            <p:ph type="ctrTitle"/>
          </p:nvPr>
        </p:nvSpPr>
        <p:spPr>
          <a:xfrm>
            <a:off x="1724345" y="2809221"/>
            <a:ext cx="5759777" cy="1343320"/>
          </a:xfrm>
        </p:spPr>
        <p:txBody>
          <a:bodyPr anchor="ctr">
            <a:noAutofit/>
          </a:bodyPr>
          <a:lstStyle/>
          <a:p>
            <a:pPr fontAlgn="base"/>
            <a:r>
              <a:rPr lang="en-US" sz="7200" b="1" cap="all" dirty="0">
                <a:solidFill>
                  <a:schemeClr val="bg1"/>
                </a:solidFill>
                <a:effectLst>
                  <a:outerShdw blurRad="38100" dist="38100" dir="2700000" algn="tl">
                    <a:srgbClr val="000000">
                      <a:alpha val="43137"/>
                    </a:srgbClr>
                  </a:outerShdw>
                </a:effectLst>
              </a:rPr>
              <a:t>Alma 42:25</a:t>
            </a:r>
            <a:endParaRPr lang="en-US" sz="7200" cap="all"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97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110" y="0"/>
            <a:ext cx="6510390" cy="2917861"/>
          </a:xfrm>
        </p:spPr>
        <p:txBody>
          <a:bodyPr anchor="ctr">
            <a:noAutofit/>
          </a:bodyPr>
          <a:lstStyle/>
          <a:p>
            <a:pPr fontAlgn="base"/>
            <a:r>
              <a:rPr lang="en-US" sz="3600" cap="all" dirty="0"/>
              <a:t>Does ‘going’ to </a:t>
            </a:r>
            <a:r>
              <a:rPr lang="en-US" sz="3600" b="1" cap="all" dirty="0"/>
              <a:t>church</a:t>
            </a:r>
            <a:r>
              <a:rPr lang="en-US" sz="3600" cap="all" dirty="0"/>
              <a:t> and ‘going’ the </a:t>
            </a:r>
            <a:r>
              <a:rPr lang="en-US" sz="3600" b="1" cap="all" dirty="0"/>
              <a:t>temple</a:t>
            </a:r>
            <a:r>
              <a:rPr lang="en-US" sz="3600" cap="all" dirty="0"/>
              <a:t> or ‘going’ on </a:t>
            </a:r>
            <a:r>
              <a:rPr lang="en-US" sz="3600" b="1" cap="all" dirty="0"/>
              <a:t>a mission </a:t>
            </a:r>
            <a:br>
              <a:rPr lang="en-US" sz="3600" b="1" cap="all" dirty="0"/>
            </a:br>
            <a:r>
              <a:rPr lang="en-US" sz="3600" cap="all" dirty="0"/>
              <a:t>pay off the debt?</a:t>
            </a:r>
            <a:br>
              <a:rPr lang="en-US" sz="3600" cap="all" dirty="0"/>
            </a:br>
            <a:endParaRPr lang="en-US" sz="4400" b="1" cap="all" dirty="0">
              <a:solidFill>
                <a:srgbClr val="C00000"/>
              </a:solidFill>
              <a:effectLst>
                <a:outerShdw blurRad="38100" dist="38100" dir="2700000" algn="tl">
                  <a:srgbClr val="000000">
                    <a:alpha val="43137"/>
                  </a:srgbClr>
                </a:outerShdw>
              </a:effectLst>
            </a:endParaRPr>
          </a:p>
        </p:txBody>
      </p:sp>
      <p:pic>
        <p:nvPicPr>
          <p:cNvPr id="8194" name="Picture 2" descr="Image result for king benjamin">
            <a:extLst>
              <a:ext uri="{FF2B5EF4-FFF2-40B4-BE49-F238E27FC236}">
                <a16:creationId xmlns:a16="http://schemas.microsoft.com/office/drawing/2014/main" id="{87057A77-ECB8-402C-837E-1A84661BA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149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rotten eggs">
            <a:extLst>
              <a:ext uri="{FF2B5EF4-FFF2-40B4-BE49-F238E27FC236}">
                <a16:creationId xmlns:a16="http://schemas.microsoft.com/office/drawing/2014/main" id="{B0C5C934-FEBC-4440-A373-AA482357C1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267"/>
          <a:stretch/>
        </p:blipFill>
        <p:spPr bwMode="auto">
          <a:xfrm>
            <a:off x="6322690" y="3123344"/>
            <a:ext cx="4689066" cy="322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912C9-F8DE-4E5A-A8DF-EAA652ABBBC9}"/>
              </a:ext>
            </a:extLst>
          </p:cNvPr>
          <p:cNvSpPr>
            <a:spLocks noGrp="1"/>
          </p:cNvSpPr>
          <p:nvPr>
            <p:ph idx="1"/>
          </p:nvPr>
        </p:nvSpPr>
        <p:spPr>
          <a:xfrm>
            <a:off x="967509" y="2238674"/>
            <a:ext cx="10515600" cy="3683145"/>
          </a:xfrm>
        </p:spPr>
        <p:txBody>
          <a:bodyPr>
            <a:normAutofit lnSpcReduction="10000"/>
          </a:bodyPr>
          <a:lstStyle/>
          <a:p>
            <a:pPr marL="0" indent="0" algn="ctr">
              <a:buNone/>
            </a:pPr>
            <a:r>
              <a:rPr lang="en-US" sz="4000" b="1" cap="all" dirty="0"/>
              <a:t>“Well, Maybe my angel that is assigned to record my sins isn’t a great writer?”</a:t>
            </a:r>
          </a:p>
          <a:p>
            <a:pPr marL="0" indent="0" algn="ctr">
              <a:buNone/>
            </a:pPr>
            <a:r>
              <a:rPr lang="en-US" sz="4000" u="sng" cap="all" dirty="0"/>
              <a:t>2 problems: </a:t>
            </a:r>
          </a:p>
          <a:p>
            <a:pPr marL="0" indent="0" algn="ctr">
              <a:buNone/>
            </a:pPr>
            <a:r>
              <a:rPr lang="en-US" sz="4000" cap="all" dirty="0"/>
              <a:t>HOW MANY SINS CUT YOU off?</a:t>
            </a:r>
          </a:p>
          <a:p>
            <a:pPr marL="0" indent="0" algn="ctr">
              <a:buNone/>
            </a:pPr>
            <a:r>
              <a:rPr lang="en-US" sz="4000" b="1" cap="all" dirty="0"/>
              <a:t>Second problem: </a:t>
            </a:r>
          </a:p>
          <a:p>
            <a:pPr marL="0" indent="0" algn="ctr">
              <a:buNone/>
            </a:pPr>
            <a:r>
              <a:rPr lang="en-US" sz="4000" cap="all" dirty="0"/>
              <a:t>The Book of life</a:t>
            </a:r>
            <a:endParaRPr lang="en-US" sz="4000" dirty="0"/>
          </a:p>
        </p:txBody>
      </p:sp>
      <p:pic>
        <p:nvPicPr>
          <p:cNvPr id="4" name="Picture 2" descr="Image result for maybe">
            <a:extLst>
              <a:ext uri="{FF2B5EF4-FFF2-40B4-BE49-F238E27FC236}">
                <a16:creationId xmlns:a16="http://schemas.microsoft.com/office/drawing/2014/main" id="{FC85EB48-A481-48DB-A0BE-B77C01379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788" y="0"/>
            <a:ext cx="3109269" cy="223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7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Autofit/>
          </a:bodyPr>
          <a:lstStyle/>
          <a:p>
            <a:r>
              <a:rPr lang="en-US" b="1" cap="all" dirty="0"/>
              <a:t>“The book of life is written in the body,  </a:t>
            </a:r>
            <a:r>
              <a:rPr lang="en-US" b="1" cap="all" dirty="0" err="1"/>
              <a:t>engraven</a:t>
            </a:r>
            <a:r>
              <a:rPr lang="en-US" b="1" cap="all" dirty="0"/>
              <a:t> on the bones, sinews, and flesh. Every thought, word, and deed has an effect on the human body and leave their marks which God can read like a book.” </a:t>
            </a:r>
            <a:br>
              <a:rPr lang="en-US" b="1" cap="all" dirty="0"/>
            </a:br>
            <a:r>
              <a:rPr lang="en-US" sz="3600" dirty="0"/>
              <a:t>(Bruce R </a:t>
            </a:r>
            <a:r>
              <a:rPr lang="en-US" sz="3600" dirty="0" err="1"/>
              <a:t>McConkie</a:t>
            </a:r>
            <a:r>
              <a:rPr lang="en-US" sz="3600" dirty="0"/>
              <a:t>, Mormon Doctrine, p. 97.) </a:t>
            </a:r>
            <a:endParaRPr lang="en-US" sz="3600" u="sng" cap="all" dirty="0"/>
          </a:p>
        </p:txBody>
      </p:sp>
    </p:spTree>
    <p:extLst>
      <p:ext uri="{BB962C8B-B14F-4D97-AF65-F5344CB8AC3E}">
        <p14:creationId xmlns:p14="http://schemas.microsoft.com/office/powerpoint/2010/main" val="2119006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606495" y="0"/>
            <a:ext cx="5384399" cy="2889114"/>
          </a:xfrm>
        </p:spPr>
        <p:txBody>
          <a:bodyPr anchor="b">
            <a:normAutofit/>
          </a:bodyPr>
          <a:lstStyle/>
          <a:p>
            <a:pPr algn="l" fontAlgn="base"/>
            <a:r>
              <a:rPr lang="en-US" sz="3800" b="1" cap="all" dirty="0">
                <a:solidFill>
                  <a:schemeClr val="bg1"/>
                </a:solidFill>
              </a:rPr>
              <a:t>Fine! I’ll just not repent. Suffering won’t be </a:t>
            </a:r>
            <a:r>
              <a:rPr lang="en-US" sz="3800" b="1" u="sng" cap="all" dirty="0">
                <a:solidFill>
                  <a:schemeClr val="bg1"/>
                </a:solidFill>
              </a:rPr>
              <a:t>that</a:t>
            </a:r>
            <a:r>
              <a:rPr lang="en-US" sz="3800" b="1" cap="all" dirty="0">
                <a:solidFill>
                  <a:schemeClr val="bg1"/>
                </a:solidFill>
              </a:rPr>
              <a:t> bad, right?</a:t>
            </a:r>
          </a:p>
        </p:txBody>
      </p:sp>
      <p:pic>
        <p:nvPicPr>
          <p:cNvPr id="10242" name="Picture 2" descr="Image result for i give up">
            <a:extLst>
              <a:ext uri="{FF2B5EF4-FFF2-40B4-BE49-F238E27FC236}">
                <a16:creationId xmlns:a16="http://schemas.microsoft.com/office/drawing/2014/main" id="{B917DE63-892C-45C5-BFED-EE61A9FC5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42" y="489204"/>
            <a:ext cx="3721922" cy="451142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2EEA9B9-4C2F-4F04-8BC3-4E6CA38F72C6}"/>
              </a:ext>
            </a:extLst>
          </p:cNvPr>
          <p:cNvSpPr txBox="1">
            <a:spLocks/>
          </p:cNvSpPr>
          <p:nvPr/>
        </p:nvSpPr>
        <p:spPr>
          <a:xfrm>
            <a:off x="5781090" y="3272853"/>
            <a:ext cx="5097442" cy="106713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en-US" b="1" dirty="0">
                <a:solidFill>
                  <a:schemeClr val="bg1"/>
                </a:solidFill>
              </a:rPr>
              <a:t>D&amp;C 19:15</a:t>
            </a:r>
            <a:br>
              <a:rPr lang="en-US" dirty="0">
                <a:solidFill>
                  <a:schemeClr val="bg1"/>
                </a:solidFill>
              </a:rPr>
            </a:br>
            <a:endParaRPr lang="en-US" sz="5400" b="1" cap="all" dirty="0">
              <a:solidFill>
                <a:schemeClr val="bg1"/>
              </a:solidFill>
            </a:endParaRPr>
          </a:p>
        </p:txBody>
      </p:sp>
      <p:sp>
        <p:nvSpPr>
          <p:cNvPr id="8" name="Rectangle 7">
            <a:extLst>
              <a:ext uri="{FF2B5EF4-FFF2-40B4-BE49-F238E27FC236}">
                <a16:creationId xmlns:a16="http://schemas.microsoft.com/office/drawing/2014/main" id="{A5896AC7-86BD-41DB-AA7F-B80387B3937F}"/>
              </a:ext>
            </a:extLst>
          </p:cNvPr>
          <p:cNvSpPr/>
          <p:nvPr/>
        </p:nvSpPr>
        <p:spPr>
          <a:xfrm>
            <a:off x="5081047" y="5000625"/>
            <a:ext cx="6765055" cy="2123658"/>
          </a:xfrm>
          <a:prstGeom prst="rect">
            <a:avLst/>
          </a:prstGeom>
        </p:spPr>
        <p:txBody>
          <a:bodyPr wrap="square">
            <a:spAutoFit/>
          </a:bodyPr>
          <a:lstStyle/>
          <a:p>
            <a:r>
              <a:rPr lang="en-US" sz="4400" cap="all" dirty="0">
                <a:solidFill>
                  <a:schemeClr val="accent5">
                    <a:lumMod val="60000"/>
                    <a:lumOff val="40000"/>
                  </a:schemeClr>
                </a:solidFill>
              </a:rPr>
              <a:t>So what am I supposed to do? I’m not perfect!</a:t>
            </a:r>
            <a:br>
              <a:rPr lang="en-US" sz="4400" cap="all" dirty="0">
                <a:solidFill>
                  <a:schemeClr val="accent5">
                    <a:lumMod val="60000"/>
                    <a:lumOff val="40000"/>
                  </a:schemeClr>
                </a:solidFill>
              </a:rPr>
            </a:br>
            <a:endParaRPr lang="en-US" sz="4400" dirty="0">
              <a:solidFill>
                <a:schemeClr val="accent5">
                  <a:lumMod val="60000"/>
                  <a:lumOff val="40000"/>
                </a:schemeClr>
              </a:solidFill>
            </a:endParaRPr>
          </a:p>
        </p:txBody>
      </p:sp>
      <p:pic>
        <p:nvPicPr>
          <p:cNvPr id="9" name="Picture 2" descr="Image result for frustration">
            <a:extLst>
              <a:ext uri="{FF2B5EF4-FFF2-40B4-BE49-F238E27FC236}">
                <a16:creationId xmlns:a16="http://schemas.microsoft.com/office/drawing/2014/main" id="{11103AA0-8504-4AA4-91C6-87CA86220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434" y="4339989"/>
            <a:ext cx="2541356" cy="25413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815C67E-25F9-4051-902D-30151E0DED5E}"/>
              </a:ext>
            </a:extLst>
          </p:cNvPr>
          <p:cNvSpPr/>
          <p:nvPr/>
        </p:nvSpPr>
        <p:spPr>
          <a:xfrm>
            <a:off x="6304616" y="3751497"/>
            <a:ext cx="5027338" cy="1200329"/>
          </a:xfrm>
          <a:prstGeom prst="rect">
            <a:avLst/>
          </a:prstGeom>
        </p:spPr>
        <p:txBody>
          <a:bodyPr wrap="none">
            <a:spAutoFit/>
          </a:bodyPr>
          <a:lstStyle/>
          <a:p>
            <a:r>
              <a:rPr lang="en-US" sz="7200" b="1" cap="all" dirty="0">
                <a:solidFill>
                  <a:schemeClr val="accent5">
                    <a:lumMod val="60000"/>
                    <a:lumOff val="40000"/>
                  </a:schemeClr>
                </a:solidFill>
              </a:rPr>
              <a:t>Alma 12:33</a:t>
            </a:r>
            <a:endParaRPr lang="en-US" sz="7200" dirty="0">
              <a:solidFill>
                <a:schemeClr val="accent5">
                  <a:lumMod val="60000"/>
                  <a:lumOff val="40000"/>
                </a:schemeClr>
              </a:solidFill>
            </a:endParaRPr>
          </a:p>
        </p:txBody>
      </p:sp>
    </p:spTree>
    <p:extLst>
      <p:ext uri="{BB962C8B-B14F-4D97-AF65-F5344CB8AC3E}">
        <p14:creationId xmlns:p14="http://schemas.microsoft.com/office/powerpoint/2010/main" val="150092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84775"/>
            <a:ext cx="12192000" cy="4079590"/>
          </a:xfrm>
        </p:spPr>
        <p:txBody>
          <a:bodyPr anchor="ctr">
            <a:noAutofit/>
          </a:bodyPr>
          <a:lstStyle/>
          <a:p>
            <a:r>
              <a:rPr lang="en-US" sz="7200" b="1" u="sng" cap="all" dirty="0">
                <a:effectLst>
                  <a:outerShdw blurRad="38100" dist="38100" dir="2700000" algn="tl">
                    <a:srgbClr val="000000">
                      <a:alpha val="43137"/>
                    </a:srgbClr>
                  </a:outerShdw>
                </a:effectLst>
              </a:rPr>
              <a:t>Mosiah 26:30</a:t>
            </a:r>
            <a:endParaRPr lang="en-US" sz="7200" b="1" cap="all" dirty="0">
              <a:solidFill>
                <a:srgbClr val="FF000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5B0A6A9B-27E3-4634-A910-E01FE91E64AB}"/>
              </a:ext>
            </a:extLst>
          </p:cNvPr>
          <p:cNvSpPr/>
          <p:nvPr/>
        </p:nvSpPr>
        <p:spPr>
          <a:xfrm>
            <a:off x="683489" y="5645881"/>
            <a:ext cx="11074401" cy="954107"/>
          </a:xfrm>
          <a:prstGeom prst="rect">
            <a:avLst/>
          </a:prstGeom>
        </p:spPr>
        <p:txBody>
          <a:bodyPr wrap="square">
            <a:spAutoFit/>
          </a:bodyPr>
          <a:lstStyle/>
          <a:p>
            <a:pPr algn="ctr"/>
            <a:r>
              <a:rPr lang="en-US" sz="2800" b="1" cap="all" dirty="0"/>
              <a:t>(Cross-Reference Moroni 6:8) “As often as they repented and sought forgiveness with real intent, they were forgiven.”</a:t>
            </a:r>
            <a:endParaRPr lang="en-US" sz="2800" dirty="0"/>
          </a:p>
        </p:txBody>
      </p:sp>
    </p:spTree>
    <p:extLst>
      <p:ext uri="{BB962C8B-B14F-4D97-AF65-F5344CB8AC3E}">
        <p14:creationId xmlns:p14="http://schemas.microsoft.com/office/powerpoint/2010/main" val="61586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0" cap="none">
                <a:solidFill>
                  <a:srgbClr val="FFFFFF"/>
                </a:solidFill>
              </a:rPr>
              <a:t>The Book of Revelation</a:t>
            </a:r>
          </a:p>
        </p:txBody>
      </p:sp>
      <p:pic>
        <p:nvPicPr>
          <p:cNvPr id="1026" name="Picture 2" descr="World of Proverbs on Twitter: &quot;The palest ink is better than the best memory.  — Chinese proverb §… &quot;">
            <a:extLst>
              <a:ext uri="{FF2B5EF4-FFF2-40B4-BE49-F238E27FC236}">
                <a16:creationId xmlns:a16="http://schemas.microsoft.com/office/drawing/2014/main" id="{A2435749-E308-4998-AA08-A1D8345454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88" r="7016"/>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0EC48B-C8CC-4CFD-9AA6-377D543583CE}"/>
              </a:ext>
            </a:extLst>
          </p:cNvPr>
          <p:cNvSpPr txBox="1"/>
          <p:nvPr/>
        </p:nvSpPr>
        <p:spPr>
          <a:xfrm>
            <a:off x="7674796" y="491260"/>
            <a:ext cx="4068565" cy="5278827"/>
          </a:xfrm>
          <a:prstGeom prst="rect">
            <a:avLst/>
          </a:prstGeom>
        </p:spPr>
        <p:txBody>
          <a:bodyPr vert="horz" lIns="91440" tIns="45720" rIns="91440" bIns="45720" rtlCol="0" anchor="ctr">
            <a:normAutofit/>
          </a:bodyPr>
          <a:lstStyle/>
          <a:p>
            <a:pPr>
              <a:lnSpc>
                <a:spcPct val="90000"/>
              </a:lnSpc>
              <a:spcAft>
                <a:spcPts val="600"/>
              </a:spcAft>
            </a:pPr>
            <a:r>
              <a:rPr lang="en-US" sz="3200" b="0" i="0" dirty="0">
                <a:solidFill>
                  <a:srgbClr val="FFFFFF"/>
                </a:solidFill>
                <a:effectLst/>
              </a:rPr>
              <a:t>"Knowledge carefully recorded is knowledge available in time of need. [Notes] should be kept </a:t>
            </a:r>
            <a:r>
              <a:rPr lang="en-US" sz="3200" dirty="0">
                <a:solidFill>
                  <a:srgbClr val="FFFFFF"/>
                </a:solidFill>
              </a:rPr>
              <a:t>to </a:t>
            </a:r>
            <a:r>
              <a:rPr lang="en-US" sz="3200" b="0" i="0" dirty="0">
                <a:solidFill>
                  <a:srgbClr val="FFFFFF"/>
                </a:solidFill>
                <a:effectLst/>
              </a:rPr>
              <a:t>communicate to the Lord how you treasure His word. That practice enhances the likelihood of your receiving further light.”</a:t>
            </a:r>
          </a:p>
          <a:p>
            <a:pPr algn="r">
              <a:lnSpc>
                <a:spcPct val="90000"/>
              </a:lnSpc>
              <a:spcAft>
                <a:spcPts val="600"/>
              </a:spcAft>
            </a:pPr>
            <a:r>
              <a:rPr lang="en-US" sz="2000" b="0" i="0" dirty="0">
                <a:solidFill>
                  <a:srgbClr val="FFFFFF"/>
                </a:solidFill>
                <a:effectLst/>
              </a:rPr>
              <a:t>Elder Richard G. Scott</a:t>
            </a:r>
            <a:endParaRPr lang="en-US" sz="2000" dirty="0">
              <a:solidFill>
                <a:srgbClr val="FFFFFF"/>
              </a:solidFill>
            </a:endParaRPr>
          </a:p>
        </p:txBody>
      </p:sp>
    </p:spTree>
    <p:extLst>
      <p:ext uri="{BB962C8B-B14F-4D97-AF65-F5344CB8AC3E}">
        <p14:creationId xmlns:p14="http://schemas.microsoft.com/office/powerpoint/2010/main" val="2781420759"/>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3400" cap="all">
                <a:solidFill>
                  <a:schemeClr val="bg1">
                    <a:lumMod val="95000"/>
                    <a:lumOff val="5000"/>
                  </a:schemeClr>
                </a:solidFill>
              </a:rPr>
              <a:t>Elder Holland: “</a:t>
            </a:r>
            <a:r>
              <a:rPr lang="en-US" sz="3400" b="1" cap="all">
                <a:solidFill>
                  <a:schemeClr val="bg1">
                    <a:lumMod val="95000"/>
                    <a:lumOff val="5000"/>
                  </a:schemeClr>
                </a:solidFill>
              </a:rPr>
              <a:t>You can change and you can do it very fast. repentance can come instantaneously, even if you have serious amends to make. Repentance takes exactly as long as it takes you to say, “I’ll change”—and mean it.”</a:t>
            </a:r>
            <a:endParaRPr lang="en-US" sz="3400" b="1" cap="all">
              <a:solidFill>
                <a:schemeClr val="bg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828784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97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22369" y="484632"/>
            <a:ext cx="3439491" cy="5858193"/>
          </a:xfrm>
        </p:spPr>
        <p:txBody>
          <a:bodyPr vert="horz" lIns="91440" tIns="45720" rIns="91440" bIns="45720" rtlCol="0" anchor="ctr">
            <a:normAutofit fontScale="90000"/>
          </a:bodyPr>
          <a:lstStyle/>
          <a:p>
            <a:pPr algn="l" fontAlgn="base"/>
            <a:r>
              <a:rPr lang="en-US" sz="2300" dirty="0">
                <a:solidFill>
                  <a:schemeClr val="bg1"/>
                </a:solidFill>
              </a:rPr>
              <a:t>The source of your righteousness is not from a law you have kept. </a:t>
            </a:r>
            <a:br>
              <a:rPr lang="en-US" sz="2300" dirty="0">
                <a:solidFill>
                  <a:schemeClr val="bg1"/>
                </a:solidFill>
              </a:rPr>
            </a:br>
            <a:r>
              <a:rPr lang="en-US" sz="2300" dirty="0">
                <a:solidFill>
                  <a:schemeClr val="bg1"/>
                </a:solidFill>
              </a:rPr>
              <a:t>You do not create your own righteousness. </a:t>
            </a:r>
            <a:br>
              <a:rPr lang="en-US" sz="2300" dirty="0">
                <a:solidFill>
                  <a:schemeClr val="bg1"/>
                </a:solidFill>
              </a:rPr>
            </a:br>
            <a:r>
              <a:rPr lang="en-US" sz="2300" dirty="0">
                <a:solidFill>
                  <a:schemeClr val="bg1"/>
                </a:solidFill>
              </a:rPr>
              <a:t>Righteousness is found in Christ.</a:t>
            </a:r>
            <a:br>
              <a:rPr lang="en-US" sz="2300" dirty="0">
                <a:solidFill>
                  <a:schemeClr val="bg1"/>
                </a:solidFill>
              </a:rPr>
            </a:br>
            <a:br>
              <a:rPr lang="en-US" sz="2300" dirty="0">
                <a:solidFill>
                  <a:schemeClr val="bg1"/>
                </a:solidFill>
              </a:rPr>
            </a:br>
            <a:r>
              <a:rPr lang="en-US" sz="2400" dirty="0">
                <a:solidFill>
                  <a:schemeClr val="bg1"/>
                </a:solidFill>
              </a:rPr>
              <a:t>Going to church, on a mission, attending the temple </a:t>
            </a:r>
            <a:r>
              <a:rPr lang="en-US" sz="2400" b="1" dirty="0">
                <a:solidFill>
                  <a:schemeClr val="bg1"/>
                </a:solidFill>
              </a:rPr>
              <a:t>keep us from sin.</a:t>
            </a:r>
            <a:br>
              <a:rPr lang="en-US" sz="2400" b="1" dirty="0">
                <a:solidFill>
                  <a:schemeClr val="bg1"/>
                </a:solidFill>
              </a:rPr>
            </a:br>
            <a:br>
              <a:rPr lang="en-US" sz="2400" b="1" dirty="0">
                <a:solidFill>
                  <a:schemeClr val="bg1"/>
                </a:solidFill>
              </a:rPr>
            </a:br>
            <a:r>
              <a:rPr lang="en-US" sz="2400" b="1" dirty="0">
                <a:solidFill>
                  <a:schemeClr val="bg1"/>
                </a:solidFill>
              </a:rPr>
              <a:t>We are not saving ourselves by these actions -</a:t>
            </a:r>
            <a:br>
              <a:rPr lang="en-US" sz="2400" b="1" dirty="0">
                <a:solidFill>
                  <a:schemeClr val="bg1"/>
                </a:solidFill>
              </a:rPr>
            </a:br>
            <a:r>
              <a:rPr lang="en-US" sz="2400" b="1" dirty="0">
                <a:solidFill>
                  <a:schemeClr val="bg1"/>
                </a:solidFill>
              </a:rPr>
              <a:t>but we are begging for the Power of the Atonement.</a:t>
            </a:r>
            <a:endParaRPr lang="en-US" sz="2300" b="1" dirty="0">
              <a:solidFill>
                <a:schemeClr val="bg1"/>
              </a:solidFill>
              <a:effectLst>
                <a:outerShdw blurRad="38100" dist="38100" dir="2700000" algn="tl">
                  <a:srgbClr val="000000">
                    <a:alpha val="43137"/>
                  </a:srgbClr>
                </a:outerShdw>
              </a:effectLst>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Related image">
            <a:extLst>
              <a:ext uri="{FF2B5EF4-FFF2-40B4-BE49-F238E27FC236}">
                <a16:creationId xmlns:a16="http://schemas.microsoft.com/office/drawing/2014/main" id="{6C4EFAC5-B646-4608-A6A5-816B4CDA64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93"/>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4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8D4E5-4629-4A5E-93D3-71593F4ABA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207" y="206527"/>
            <a:ext cx="9301786" cy="6444945"/>
          </a:xfrm>
          <a:prstGeom prst="rect">
            <a:avLst/>
          </a:prstGeom>
        </p:spPr>
      </p:pic>
    </p:spTree>
    <p:extLst>
      <p:ext uri="{BB962C8B-B14F-4D97-AF65-F5344CB8AC3E}">
        <p14:creationId xmlns:p14="http://schemas.microsoft.com/office/powerpoint/2010/main" val="3296105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Image result for 1500 explorers">
            <a:extLst>
              <a:ext uri="{FF2B5EF4-FFF2-40B4-BE49-F238E27FC236}">
                <a16:creationId xmlns:a16="http://schemas.microsoft.com/office/drawing/2014/main" id="{21F766C5-EDA6-4C1E-B91A-9BF8ACC23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724" y="643467"/>
            <a:ext cx="776455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51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A9078-92F7-4827-8B71-1C110925073A}"/>
              </a:ext>
            </a:extLst>
          </p:cNvPr>
          <p:cNvSpPr>
            <a:spLocks noGrp="1"/>
          </p:cNvSpPr>
          <p:nvPr>
            <p:ph type="title"/>
          </p:nvPr>
        </p:nvSpPr>
        <p:spPr>
          <a:xfrm>
            <a:off x="4654295" y="4522156"/>
            <a:ext cx="5609222" cy="1363215"/>
          </a:xfrm>
        </p:spPr>
        <p:txBody>
          <a:bodyPr vert="horz" lIns="91440" tIns="45720" rIns="91440" bIns="45720" rtlCol="0" anchor="t">
            <a:normAutofit/>
          </a:bodyPr>
          <a:lstStyle/>
          <a:p>
            <a:r>
              <a:rPr lang="en-US" sz="4800" kern="1200" dirty="0">
                <a:solidFill>
                  <a:schemeClr val="tx1"/>
                </a:solidFill>
                <a:latin typeface="+mj-lt"/>
                <a:ea typeface="+mj-ea"/>
                <a:cs typeface="+mj-cs"/>
              </a:rPr>
              <a:t>FORSAKE</a:t>
            </a:r>
          </a:p>
        </p:txBody>
      </p:sp>
      <p:sp>
        <p:nvSpPr>
          <p:cNvPr id="73" name="Freeform: Shape 72">
            <a:extLst>
              <a:ext uri="{FF2B5EF4-FFF2-40B4-BE49-F238E27FC236}">
                <a16:creationId xmlns:a16="http://schemas.microsoft.com/office/drawing/2014/main" id="{83FA766D-3260-4E0A-9E7F-A2C93DFF1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C:\Users\RichardsED\Desktop\481694_4486397051123_339659066_n.jpg"/>
          <p:cNvPicPr>
            <a:picLocks noChangeAspect="1" noChangeArrowheads="1"/>
          </p:cNvPicPr>
          <p:nvPr/>
        </p:nvPicPr>
        <p:blipFill rotWithShape="1">
          <a:blip r:embed="rId2">
            <a:extLst>
              <a:ext uri="{28A0092B-C50C-407E-A947-70E740481C1C}">
                <a14:useLocalDpi xmlns:a14="http://schemas.microsoft.com/office/drawing/2010/main" val="0"/>
              </a:ext>
            </a:extLst>
          </a:blip>
          <a:srcRect r="-2" b="10591"/>
          <a:stretch/>
        </p:blipFill>
        <p:spPr bwMode="auto">
          <a:xfrm>
            <a:off x="20" y="413156"/>
            <a:ext cx="3933420" cy="5861304"/>
          </a:xfrm>
          <a:custGeom>
            <a:avLst/>
            <a:gdLst>
              <a:gd name="connsiteX0" fmla="*/ 1002788 w 3933440"/>
              <a:gd name="connsiteY0" fmla="*/ 0 h 5861304"/>
              <a:gd name="connsiteX1" fmla="*/ 3933440 w 3933440"/>
              <a:gd name="connsiteY1" fmla="*/ 2930652 h 5861304"/>
              <a:gd name="connsiteX2" fmla="*/ 1002788 w 3933440"/>
              <a:gd name="connsiteY2" fmla="*/ 5861304 h 5861304"/>
              <a:gd name="connsiteX3" fmla="*/ 131302 w 3933440"/>
              <a:gd name="connsiteY3" fmla="*/ 5729548 h 5861304"/>
              <a:gd name="connsiteX4" fmla="*/ 0 w 3933440"/>
              <a:gd name="connsiteY4" fmla="*/ 5681491 h 5861304"/>
              <a:gd name="connsiteX5" fmla="*/ 0 w 3933440"/>
              <a:gd name="connsiteY5" fmla="*/ 179814 h 5861304"/>
              <a:gd name="connsiteX6" fmla="*/ 131302 w 3933440"/>
              <a:gd name="connsiteY6" fmla="*/ 131756 h 5861304"/>
              <a:gd name="connsiteX7" fmla="*/ 1002788 w 3933440"/>
              <a:gd name="connsiteY7" fmla="*/ 0 h 586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CB435A06-5FFD-4CF8-BE06-3796EC420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7" name="Picture 3" descr="C:\Users\RichardsED\Desktop\12840_329697995012_620601_n.jpg"/>
          <p:cNvPicPr>
            <a:picLocks noChangeAspect="1" noChangeArrowheads="1"/>
          </p:cNvPicPr>
          <p:nvPr/>
        </p:nvPicPr>
        <p:blipFill rotWithShape="1">
          <a:blip r:embed="rId3">
            <a:extLst>
              <a:ext uri="{28A0092B-C50C-407E-A947-70E740481C1C}">
                <a14:useLocalDpi xmlns:a14="http://schemas.microsoft.com/office/drawing/2010/main" val="0"/>
              </a:ext>
            </a:extLst>
          </a:blip>
          <a:srcRect r="18750" b="3"/>
          <a:stretch/>
        </p:blipFill>
        <p:spPr bwMode="auto">
          <a:xfrm>
            <a:off x="4518135" y="10"/>
            <a:ext cx="3236976" cy="2995146"/>
          </a:xfrm>
          <a:custGeom>
            <a:avLst/>
            <a:gdLst>
              <a:gd name="connsiteX0" fmla="*/ 770517 w 3236976"/>
              <a:gd name="connsiteY0" fmla="*/ 0 h 2995156"/>
              <a:gd name="connsiteX1" fmla="*/ 2466460 w 3236976"/>
              <a:gd name="connsiteY1" fmla="*/ 0 h 2995156"/>
              <a:gd name="connsiteX2" fmla="*/ 2523400 w 3236976"/>
              <a:gd name="connsiteY2" fmla="*/ 34592 h 2995156"/>
              <a:gd name="connsiteX3" fmla="*/ 3236976 w 3236976"/>
              <a:gd name="connsiteY3" fmla="*/ 1376668 h 2995156"/>
              <a:gd name="connsiteX4" fmla="*/ 1618488 w 3236976"/>
              <a:gd name="connsiteY4" fmla="*/ 2995156 h 2995156"/>
              <a:gd name="connsiteX5" fmla="*/ 0 w 3236976"/>
              <a:gd name="connsiteY5" fmla="*/ 1376668 h 2995156"/>
              <a:gd name="connsiteX6" fmla="*/ 713576 w 3236976"/>
              <a:gd name="connsiteY6" fmla="*/ 34592 h 299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5E10DA6E-C3FF-4539-BF84-4775BB7E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Users\RichardsED\Desktop\395165_2470275116381_2023833063_n.jpg"/>
          <p:cNvPicPr>
            <a:picLocks noChangeAspect="1" noChangeArrowheads="1"/>
          </p:cNvPicPr>
          <p:nvPr/>
        </p:nvPicPr>
        <p:blipFill rotWithShape="1">
          <a:blip r:embed="rId4">
            <a:extLst>
              <a:ext uri="{28A0092B-C50C-407E-A947-70E740481C1C}">
                <a14:useLocalDpi xmlns:a14="http://schemas.microsoft.com/office/drawing/2010/main" val="0"/>
              </a:ext>
            </a:extLst>
          </a:blip>
          <a:srcRect l="20064" r="24201" b="1"/>
          <a:stretch/>
        </p:blipFill>
        <p:spPr bwMode="auto">
          <a:xfrm>
            <a:off x="8967592" y="2042"/>
            <a:ext cx="3224421" cy="4020664"/>
          </a:xfrm>
          <a:custGeom>
            <a:avLst/>
            <a:gdLst>
              <a:gd name="connsiteX0" fmla="*/ 449733 w 3224421"/>
              <a:gd name="connsiteY0" fmla="*/ 0 h 4020664"/>
              <a:gd name="connsiteX1" fmla="*/ 3224421 w 3224421"/>
              <a:gd name="connsiteY1" fmla="*/ 0 h 4020664"/>
              <a:gd name="connsiteX2" fmla="*/ 3224421 w 3224421"/>
              <a:gd name="connsiteY2" fmla="*/ 3933205 h 4020664"/>
              <a:gd name="connsiteX3" fmla="*/ 3087301 w 3224421"/>
              <a:gd name="connsiteY3" fmla="*/ 3968462 h 4020664"/>
              <a:gd name="connsiteX4" fmla="*/ 2569464 w 3224421"/>
              <a:gd name="connsiteY4" fmla="*/ 4020664 h 4020664"/>
              <a:gd name="connsiteX5" fmla="*/ 0 w 3224421"/>
              <a:gd name="connsiteY5" fmla="*/ 1451200 h 4020664"/>
              <a:gd name="connsiteX6" fmla="*/ 438824 w 3224421"/>
              <a:gd name="connsiteY6" fmla="*/ 14588 h 402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623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4479636"/>
          </a:xfrm>
        </p:spPr>
        <p:txBody>
          <a:bodyPr anchor="ctr">
            <a:noAutofit/>
          </a:bodyPr>
          <a:lstStyle/>
          <a:p>
            <a:r>
              <a:rPr lang="en-US" cap="all" dirty="0"/>
              <a:t>3 Nephi 27:13</a:t>
            </a:r>
          </a:p>
        </p:txBody>
      </p:sp>
      <p:sp>
        <p:nvSpPr>
          <p:cNvPr id="3" name="Rectangle 2"/>
          <p:cNvSpPr/>
          <p:nvPr/>
        </p:nvSpPr>
        <p:spPr>
          <a:xfrm>
            <a:off x="4893587" y="0"/>
            <a:ext cx="2404826" cy="584775"/>
          </a:xfrm>
          <a:prstGeom prst="rect">
            <a:avLst/>
          </a:prstGeom>
        </p:spPr>
        <p:txBody>
          <a:bodyPr wrap="none">
            <a:spAutoFit/>
          </a:bodyPr>
          <a:lstStyle/>
          <a:p>
            <a:r>
              <a:rPr lang="en-US" sz="3200" b="1" cap="all" dirty="0">
                <a:solidFill>
                  <a:srgbClr val="0070C0"/>
                </a:solidFill>
                <a:effectLst>
                  <a:outerShdw blurRad="38100" dist="38100" dir="2700000" algn="tl">
                    <a:srgbClr val="000000">
                      <a:alpha val="43137"/>
                    </a:srgbClr>
                  </a:outerShdw>
                </a:effectLst>
              </a:rPr>
              <a:t>SCRIPTURE 9</a:t>
            </a:r>
            <a:endParaRPr lang="en-US" sz="3200" dirty="0">
              <a:solidFill>
                <a:srgbClr val="0070C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2C9874B3-F1A0-4653-BA5B-7D2BA678095C}"/>
              </a:ext>
            </a:extLst>
          </p:cNvPr>
          <p:cNvSpPr/>
          <p:nvPr/>
        </p:nvSpPr>
        <p:spPr>
          <a:xfrm>
            <a:off x="1108363" y="4823844"/>
            <a:ext cx="10243127" cy="1569660"/>
          </a:xfrm>
          <a:prstGeom prst="rect">
            <a:avLst/>
          </a:prstGeom>
        </p:spPr>
        <p:txBody>
          <a:bodyPr wrap="square">
            <a:spAutoFit/>
          </a:bodyPr>
          <a:lstStyle/>
          <a:p>
            <a:pPr lvl="0" algn="ctr"/>
            <a:r>
              <a:rPr lang="en-US" sz="3200" dirty="0"/>
              <a:t>“Once we have repented, there is no black mark on our right ankle that says “2018 sin” or brown stain behind our left ear that says “2017 trespass.” (LDS.org)</a:t>
            </a:r>
            <a:endParaRPr lang="en-US" sz="8800" b="1" cap="all" dirty="0"/>
          </a:p>
        </p:txBody>
      </p:sp>
    </p:spTree>
    <p:extLst>
      <p:ext uri="{BB962C8B-B14F-4D97-AF65-F5344CB8AC3E}">
        <p14:creationId xmlns:p14="http://schemas.microsoft.com/office/powerpoint/2010/main" val="53613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7945" y="1346200"/>
            <a:ext cx="9531617" cy="4165600"/>
          </a:xfrm>
        </p:spPr>
        <p:txBody>
          <a:bodyPr anchor="ctr">
            <a:noAutofit/>
          </a:bodyPr>
          <a:lstStyle/>
          <a:p>
            <a:pPr fontAlgn="base"/>
            <a:r>
              <a:rPr lang="en-US" sz="4800" dirty="0"/>
              <a:t>“Let me be direct and clear. You are going to make it as long as you keep repenting and do not rationalize or rebel. God is not a heartless referee looking for any excuse to throw us out of the game. Please take hope and comfort from this eternal truth: He intends for us to make it!” </a:t>
            </a:r>
            <a:r>
              <a:rPr lang="en-US" sz="3200" dirty="0"/>
              <a:t>(Elder Cornish, October 2016 General Conference</a:t>
            </a:r>
            <a:endParaRPr lang="en-US" sz="2400" dirty="0"/>
          </a:p>
        </p:txBody>
      </p:sp>
      <p:pic>
        <p:nvPicPr>
          <p:cNvPr id="2050" name="Picture 2" descr="Image result for elder cornish">
            <a:extLst>
              <a:ext uri="{FF2B5EF4-FFF2-40B4-BE49-F238E27FC236}">
                <a16:creationId xmlns:a16="http://schemas.microsoft.com/office/drawing/2014/main" id="{337161C0-B44B-45BB-B672-CAAA101FC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56" y="666741"/>
            <a:ext cx="1866053" cy="232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36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277456"/>
          </a:xfrm>
        </p:spPr>
        <p:txBody>
          <a:bodyPr anchor="ctr">
            <a:noAutofit/>
          </a:bodyPr>
          <a:lstStyle/>
          <a:p>
            <a:pPr fontAlgn="base"/>
            <a:r>
              <a:rPr lang="en-US" sz="6600" b="1" u="sng" cap="all" dirty="0"/>
              <a:t>Back to our debt…</a:t>
            </a:r>
            <a:br>
              <a:rPr lang="en-US" sz="6600" b="1" u="sng" cap="all" dirty="0"/>
            </a:br>
            <a:r>
              <a:rPr lang="en-US" sz="6600" b="1" cap="all" dirty="0"/>
              <a:t>What do people do with a bill they can’t pay? </a:t>
            </a:r>
          </a:p>
        </p:txBody>
      </p:sp>
      <p:pic>
        <p:nvPicPr>
          <p:cNvPr id="19458" name="Picture 2" descr="Image result for bankruptcy">
            <a:extLst>
              <a:ext uri="{FF2B5EF4-FFF2-40B4-BE49-F238E27FC236}">
                <a16:creationId xmlns:a16="http://schemas.microsoft.com/office/drawing/2014/main" id="{C642BCB9-F0D5-4F8D-8FBA-17810C725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232" y="3246426"/>
            <a:ext cx="5426950" cy="361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0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362036"/>
          </a:xfrm>
        </p:spPr>
        <p:txBody>
          <a:bodyPr anchor="ctr">
            <a:noAutofit/>
          </a:bodyPr>
          <a:lstStyle/>
          <a:p>
            <a:pPr fontAlgn="base"/>
            <a:r>
              <a:rPr lang="en-US" sz="4800" cap="all" dirty="0"/>
              <a:t>One day God ask, </a:t>
            </a:r>
            <a:r>
              <a:rPr lang="en-US" sz="4800" b="1" cap="all" dirty="0"/>
              <a:t>“You owe me perfection. Where is the payment?”  </a:t>
            </a:r>
            <a:br>
              <a:rPr lang="en-US" sz="4800" b="1" cap="all" dirty="0"/>
            </a:br>
            <a:r>
              <a:rPr lang="en-US" sz="4800" cap="all" dirty="0"/>
              <a:t>It should be a short conversation...  </a:t>
            </a:r>
            <a:endParaRPr lang="en-US" sz="4800" b="1" cap="all" dirty="0"/>
          </a:p>
        </p:txBody>
      </p:sp>
      <p:pic>
        <p:nvPicPr>
          <p:cNvPr id="20482" name="Picture 2" descr="Image result for jesus garden of gethsemane">
            <a:extLst>
              <a:ext uri="{FF2B5EF4-FFF2-40B4-BE49-F238E27FC236}">
                <a16:creationId xmlns:a16="http://schemas.microsoft.com/office/drawing/2014/main" id="{3A902548-13E4-4537-9C67-0A8EEAE4E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088" y="3495965"/>
            <a:ext cx="2965824" cy="322560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jesus scourged">
            <a:extLst>
              <a:ext uri="{FF2B5EF4-FFF2-40B4-BE49-F238E27FC236}">
                <a16:creationId xmlns:a16="http://schemas.microsoft.com/office/drawing/2014/main" id="{8BACE228-8857-4566-9982-B82B2A4630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5" y="3580303"/>
            <a:ext cx="4384497" cy="292299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 result for jesus on the cross">
            <a:extLst>
              <a:ext uri="{FF2B5EF4-FFF2-40B4-BE49-F238E27FC236}">
                <a16:creationId xmlns:a16="http://schemas.microsoft.com/office/drawing/2014/main" id="{2989DD2E-3C29-49CD-8382-A82269A5BF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938"/>
          <a:stretch/>
        </p:blipFill>
        <p:spPr bwMode="auto">
          <a:xfrm>
            <a:off x="7654695" y="3504651"/>
            <a:ext cx="4437988" cy="307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46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fade">
                                      <p:cBhvr>
                                        <p:cTn id="1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1508" name="Rectangle 7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9" name="Rectangle 7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Image result for jesus paid a debt he did not owe">
            <a:extLst>
              <a:ext uri="{FF2B5EF4-FFF2-40B4-BE49-F238E27FC236}">
                <a16:creationId xmlns:a16="http://schemas.microsoft.com/office/drawing/2014/main" id="{10DACA58-FB89-43ED-80FF-970E5E5763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93597" y="1123527"/>
            <a:ext cx="4604800"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0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97018" y="383007"/>
            <a:ext cx="6163979" cy="646331"/>
          </a:xfrm>
          <a:prstGeom prst="rect">
            <a:avLst/>
          </a:prstGeom>
          <a:noFill/>
        </p:spPr>
        <p:txBody>
          <a:bodyPr wrap="square" rtlCol="0">
            <a:spAutoFit/>
          </a:bodyPr>
          <a:lstStyle/>
          <a:p>
            <a:pPr algn="ctr"/>
            <a:r>
              <a:rPr lang="en-US" sz="3600" dirty="0">
                <a:latin typeface="+mj-lt"/>
              </a:rPr>
              <a:t>King Herod “The Great”</a:t>
            </a:r>
          </a:p>
        </p:txBody>
      </p:sp>
      <p:pic>
        <p:nvPicPr>
          <p:cNvPr id="1026" name="Picture 2" descr="Image result for herod">
            <a:extLst>
              <a:ext uri="{FF2B5EF4-FFF2-40B4-BE49-F238E27FC236}">
                <a16:creationId xmlns:a16="http://schemas.microsoft.com/office/drawing/2014/main" id="{EBA37006-DFF6-493B-9D2B-F754FF937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0997" y="139148"/>
            <a:ext cx="1677794" cy="1689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A530BC-3CBE-4B80-9D47-39B29A109A67}"/>
              </a:ext>
            </a:extLst>
          </p:cNvPr>
          <p:cNvSpPr txBox="1"/>
          <p:nvPr/>
        </p:nvSpPr>
        <p:spPr>
          <a:xfrm>
            <a:off x="537329" y="1212016"/>
            <a:ext cx="11265030"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j-lt"/>
              </a:rPr>
              <a:t>Wanted a legacy</a:t>
            </a:r>
          </a:p>
          <a:p>
            <a:pPr marL="285750" indent="-285750">
              <a:buFont typeface="Arial" panose="020B0604020202020204" pitchFamily="34" charset="0"/>
              <a:buChar char="•"/>
            </a:pPr>
            <a:r>
              <a:rPr lang="en-US" sz="2800" dirty="0">
                <a:latin typeface="+mj-lt"/>
              </a:rPr>
              <a:t>Builds roads and aqueducts</a:t>
            </a:r>
          </a:p>
          <a:p>
            <a:pPr marL="285750" indent="-285750">
              <a:buFont typeface="Arial" panose="020B0604020202020204" pitchFamily="34" charset="0"/>
              <a:buChar char="•"/>
            </a:pPr>
            <a:r>
              <a:rPr lang="en-US" sz="2800" dirty="0">
                <a:latin typeface="+mj-lt"/>
              </a:rPr>
              <a:t>10 wives; executed multiple sons </a:t>
            </a:r>
          </a:p>
          <a:p>
            <a:pPr marL="285750" indent="-285750">
              <a:buFont typeface="Arial" panose="020B0604020202020204" pitchFamily="34" charset="0"/>
              <a:buChar char="•"/>
            </a:pPr>
            <a:r>
              <a:rPr lang="en-US" sz="2800" dirty="0">
                <a:latin typeface="+mj-lt"/>
              </a:rPr>
              <a:t>Age 70, suffering with painful kidney disease</a:t>
            </a:r>
          </a:p>
          <a:p>
            <a:pPr marL="285750" indent="-285750">
              <a:buFont typeface="Arial" panose="020B0604020202020204" pitchFamily="34" charset="0"/>
              <a:buChar char="•"/>
            </a:pPr>
            <a:r>
              <a:rPr lang="en-US" sz="2800" dirty="0">
                <a:latin typeface="+mj-lt"/>
              </a:rPr>
              <a:t>Imprisoned Rabbis and wealthy men and ordered their execution to take place...</a:t>
            </a:r>
          </a:p>
          <a:p>
            <a:r>
              <a:rPr lang="en-US" sz="2800" dirty="0">
                <a:latin typeface="+mj-lt"/>
              </a:rPr>
              <a:t>	…on the day he died (so somebody would mourn at his passing)</a:t>
            </a:r>
          </a:p>
          <a:p>
            <a:pPr marL="285750" indent="-285750">
              <a:buFont typeface="Arial" panose="020B0604020202020204" pitchFamily="34" charset="0"/>
              <a:buChar char="•"/>
            </a:pPr>
            <a:r>
              <a:rPr lang="en-US" sz="2800" dirty="0">
                <a:latin typeface="+mj-lt"/>
              </a:rPr>
              <a:t>Worst news ever…</a:t>
            </a:r>
          </a:p>
          <a:p>
            <a:pPr lvl="1"/>
            <a:r>
              <a:rPr lang="en-US" sz="2800" dirty="0">
                <a:latin typeface="+mj-lt"/>
              </a:rPr>
              <a:t>	Wise Men (Magi)</a:t>
            </a:r>
          </a:p>
          <a:p>
            <a:pPr lvl="3"/>
            <a:r>
              <a:rPr lang="en-US" sz="2800" b="1" dirty="0">
                <a:latin typeface="+mj-lt"/>
              </a:rPr>
              <a:t>5 miles away….</a:t>
            </a:r>
          </a:p>
          <a:p>
            <a:r>
              <a:rPr lang="en-US" sz="2800" dirty="0">
                <a:latin typeface="+mj-lt"/>
              </a:rPr>
              <a:t>		The New King is learning to walk</a:t>
            </a:r>
          </a:p>
          <a:p>
            <a:pPr marL="285750" indent="-285750">
              <a:buFont typeface="Arial" panose="020B0604020202020204" pitchFamily="34" charset="0"/>
              <a:buChar char="•"/>
            </a:pPr>
            <a:r>
              <a:rPr lang="en-US" sz="2800" dirty="0">
                <a:latin typeface="+mj-lt"/>
              </a:rPr>
              <a:t>Matthew 2:1-16 (Outsmarted)</a:t>
            </a:r>
          </a:p>
        </p:txBody>
      </p:sp>
    </p:spTree>
    <p:extLst>
      <p:ext uri="{BB962C8B-B14F-4D97-AF65-F5344CB8AC3E}">
        <p14:creationId xmlns:p14="http://schemas.microsoft.com/office/powerpoint/2010/main" val="12906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91" y="2721688"/>
            <a:ext cx="12192000" cy="898989"/>
          </a:xfrm>
        </p:spPr>
        <p:txBody>
          <a:bodyPr anchor="ctr">
            <a:noAutofit/>
          </a:bodyPr>
          <a:lstStyle/>
          <a:p>
            <a:pPr fontAlgn="base"/>
            <a:r>
              <a:rPr lang="en-US" sz="7200" b="1" cap="all" dirty="0"/>
              <a:t>D&amp;C 45:3-5</a:t>
            </a:r>
            <a:endParaRPr lang="en-US" sz="7200" cap="all" dirty="0"/>
          </a:p>
        </p:txBody>
      </p:sp>
    </p:spTree>
    <p:extLst>
      <p:ext uri="{BB962C8B-B14F-4D97-AF65-F5344CB8AC3E}">
        <p14:creationId xmlns:p14="http://schemas.microsoft.com/office/powerpoint/2010/main" val="230142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4221" y="321701"/>
            <a:ext cx="6287366" cy="6536299"/>
          </a:xfrm>
        </p:spPr>
        <p:txBody>
          <a:bodyPr anchor="t">
            <a:noAutofit/>
          </a:bodyPr>
          <a:lstStyle/>
          <a:p>
            <a:pPr algn="l"/>
            <a:r>
              <a:rPr lang="en-US" sz="2800" cap="all" dirty="0"/>
              <a:t>Being born in a barn in Bethlehem didn’t burden him.</a:t>
            </a:r>
            <a:br>
              <a:rPr lang="en-US" sz="2800" cap="all" dirty="0"/>
            </a:br>
            <a:r>
              <a:rPr lang="en-US" sz="2800" cap="all" dirty="0"/>
              <a:t>The mocking didn’t move him.</a:t>
            </a:r>
            <a:br>
              <a:rPr lang="en-US" sz="2800" cap="all" dirty="0"/>
            </a:br>
            <a:r>
              <a:rPr lang="en-US" sz="2800" cap="all" dirty="0"/>
              <a:t>The banter didn’t bother him.</a:t>
            </a:r>
            <a:br>
              <a:rPr lang="en-US" sz="2800" cap="all" dirty="0"/>
            </a:br>
            <a:r>
              <a:rPr lang="en-US" sz="2800" cap="all" dirty="0"/>
              <a:t>The harassment didn’t hinder him.</a:t>
            </a:r>
            <a:br>
              <a:rPr lang="en-US" sz="2800" cap="all" dirty="0"/>
            </a:br>
            <a:r>
              <a:rPr lang="en-US" sz="2800" cap="all" dirty="0"/>
              <a:t>Sadducees couldn't stop him. </a:t>
            </a:r>
            <a:br>
              <a:rPr lang="en-US" sz="2800" cap="all" dirty="0"/>
            </a:br>
            <a:r>
              <a:rPr lang="en-US" sz="2800" cap="all" dirty="0"/>
              <a:t>Pharisees couldn’t finish him</a:t>
            </a:r>
            <a:br>
              <a:rPr lang="en-US" sz="2800" cap="all" dirty="0"/>
            </a:br>
            <a:r>
              <a:rPr lang="en-US" sz="2800" cap="all" dirty="0"/>
              <a:t>Peter’s Denial couldn’t derail him. </a:t>
            </a:r>
            <a:br>
              <a:rPr lang="en-US" sz="2800" cap="all" dirty="0"/>
            </a:br>
            <a:r>
              <a:rPr lang="en-US" sz="2800" cap="all" dirty="0"/>
              <a:t>Herod couldn’t halt Him.  </a:t>
            </a:r>
            <a:br>
              <a:rPr lang="en-US" sz="2800" cap="all" dirty="0"/>
            </a:br>
            <a:r>
              <a:rPr lang="en-US" sz="2800" cap="all" dirty="0"/>
              <a:t>Pilate couldn’t pressure him.</a:t>
            </a:r>
            <a:br>
              <a:rPr lang="en-US" sz="2800" cap="all" dirty="0"/>
            </a:br>
            <a:r>
              <a:rPr lang="en-US" sz="2800" cap="all" dirty="0"/>
              <a:t>Judas couldn’t jinx Him. </a:t>
            </a:r>
            <a:br>
              <a:rPr lang="en-US" sz="2800" cap="all" dirty="0"/>
            </a:br>
            <a:r>
              <a:rPr lang="en-US" sz="2800" cap="all" dirty="0"/>
              <a:t>Satan couldn’t slow Him.  </a:t>
            </a:r>
            <a:br>
              <a:rPr lang="en-US" sz="2800" cap="all" dirty="0"/>
            </a:br>
            <a:endParaRPr lang="en-US" sz="2800" cap="all" dirty="0"/>
          </a:p>
        </p:txBody>
      </p:sp>
      <p:sp>
        <p:nvSpPr>
          <p:cNvPr id="71" name="Freeform: Shape 70">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554" name="Picture 2" descr="Image result for christ sketch">
            <a:extLst>
              <a:ext uri="{FF2B5EF4-FFF2-40B4-BE49-F238E27FC236}">
                <a16:creationId xmlns:a16="http://schemas.microsoft.com/office/drawing/2014/main" id="{7B7FB55B-9B48-4977-80A2-4C08EF1487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68" r="8532" b="3"/>
          <a:stretch/>
        </p:blipFill>
        <p:spPr bwMode="auto">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14346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4221" y="321701"/>
            <a:ext cx="6287366" cy="6536299"/>
          </a:xfrm>
        </p:spPr>
        <p:txBody>
          <a:bodyPr anchor="t">
            <a:noAutofit/>
          </a:bodyPr>
          <a:lstStyle/>
          <a:p>
            <a:pPr algn="l"/>
            <a:r>
              <a:rPr lang="en-US" sz="2800" cap="all" dirty="0"/>
              <a:t>The Romans didn’t rattle Him.</a:t>
            </a:r>
            <a:br>
              <a:rPr lang="en-US" sz="2800" cap="all" dirty="0"/>
            </a:br>
            <a:r>
              <a:rPr lang="en-US" sz="2800" cap="all" dirty="0"/>
              <a:t>Soldiers didn’t slow him.</a:t>
            </a:r>
            <a:br>
              <a:rPr lang="en-US" sz="2800" cap="all" dirty="0"/>
            </a:br>
            <a:r>
              <a:rPr lang="en-US" sz="2800" cap="all" dirty="0"/>
              <a:t>The garden didn’t grip him.</a:t>
            </a:r>
            <a:br>
              <a:rPr lang="en-US" sz="2800" cap="all" dirty="0"/>
            </a:br>
            <a:r>
              <a:rPr lang="en-US" sz="2800" cap="all" dirty="0"/>
              <a:t>The scourging didn’t stall him.</a:t>
            </a:r>
            <a:br>
              <a:rPr lang="en-US" sz="2800" cap="all" dirty="0"/>
            </a:br>
            <a:r>
              <a:rPr lang="en-US" sz="2800" cap="all" dirty="0"/>
              <a:t>The thorns didn’t thwart him.</a:t>
            </a:r>
            <a:br>
              <a:rPr lang="en-US" sz="2800" cap="all" dirty="0"/>
            </a:br>
            <a:r>
              <a:rPr lang="en-US" sz="2800" cap="all" dirty="0"/>
              <a:t>Calvary couldn’t quell him.</a:t>
            </a:r>
            <a:br>
              <a:rPr lang="en-US" sz="2800" cap="all" dirty="0"/>
            </a:br>
            <a:r>
              <a:rPr lang="en-US" sz="2800" cap="all" dirty="0"/>
              <a:t>The cross couldn't conquer him.</a:t>
            </a:r>
            <a:br>
              <a:rPr lang="en-US" sz="2800" cap="all" dirty="0"/>
            </a:br>
            <a:r>
              <a:rPr lang="en-US" sz="2800" cap="all" dirty="0"/>
              <a:t>The tomb couldn’t retain him. </a:t>
            </a:r>
            <a:br>
              <a:rPr lang="en-US" sz="2800" cap="all" dirty="0"/>
            </a:br>
            <a:r>
              <a:rPr lang="en-US" sz="2800" cap="all" dirty="0"/>
              <a:t>Even death couldn't disrupt him.</a:t>
            </a:r>
          </a:p>
        </p:txBody>
      </p:sp>
      <p:sp>
        <p:nvSpPr>
          <p:cNvPr id="71" name="Freeform: Shape 70">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554" name="Picture 2" descr="Image result for christ sketch">
            <a:extLst>
              <a:ext uri="{FF2B5EF4-FFF2-40B4-BE49-F238E27FC236}">
                <a16:creationId xmlns:a16="http://schemas.microsoft.com/office/drawing/2014/main" id="{7B7FB55B-9B48-4977-80A2-4C08EF1487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68" r="8532" b="3"/>
          <a:stretch/>
        </p:blipFill>
        <p:spPr bwMode="auto">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27289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4221" y="321701"/>
            <a:ext cx="6287366" cy="6536299"/>
          </a:xfrm>
        </p:spPr>
        <p:txBody>
          <a:bodyPr anchor="t">
            <a:noAutofit/>
          </a:bodyPr>
          <a:lstStyle/>
          <a:p>
            <a:pPr algn="l"/>
            <a:r>
              <a:rPr lang="en-US" sz="2800" cap="all" dirty="0"/>
              <a:t>Mountain move. </a:t>
            </a:r>
            <a:br>
              <a:rPr lang="en-US" sz="2800" cap="all" dirty="0"/>
            </a:br>
            <a:r>
              <a:rPr lang="en-US" sz="2800" cap="all" dirty="0"/>
              <a:t>Storms stop. </a:t>
            </a:r>
            <a:br>
              <a:rPr lang="en-US" sz="2800" cap="all" dirty="0"/>
            </a:br>
            <a:r>
              <a:rPr lang="en-US" sz="2800" cap="all" dirty="0"/>
              <a:t>wrongs Retreat.</a:t>
            </a:r>
            <a:br>
              <a:rPr lang="en-US" sz="2800" cap="all" dirty="0"/>
            </a:br>
            <a:r>
              <a:rPr lang="en-US" sz="2800" cap="all" dirty="0"/>
              <a:t>confusions quit.</a:t>
            </a:r>
            <a:br>
              <a:rPr lang="en-US" sz="2800" cap="all" dirty="0"/>
            </a:br>
            <a:r>
              <a:rPr lang="en-US" sz="2800" cap="all" dirty="0"/>
              <a:t>Diseases depart.</a:t>
            </a:r>
            <a:br>
              <a:rPr lang="en-US" sz="2800" cap="all" dirty="0"/>
            </a:br>
            <a:r>
              <a:rPr lang="en-US" sz="2800" cap="all" dirty="0"/>
              <a:t>Restlessness retires.</a:t>
            </a:r>
            <a:br>
              <a:rPr lang="en-US" sz="2800" cap="all" dirty="0"/>
            </a:br>
            <a:r>
              <a:rPr lang="en-US" sz="2800" cap="all" dirty="0"/>
              <a:t>Filth flees.</a:t>
            </a:r>
            <a:br>
              <a:rPr lang="en-US" sz="2800" cap="all" dirty="0"/>
            </a:br>
            <a:r>
              <a:rPr lang="en-US" sz="2800" cap="all" dirty="0"/>
              <a:t>problems perish.</a:t>
            </a:r>
            <a:br>
              <a:rPr lang="en-US" sz="2800" cap="all" dirty="0"/>
            </a:br>
            <a:r>
              <a:rPr lang="en-US" sz="2800" cap="all" dirty="0"/>
              <a:t>doubts disappear.</a:t>
            </a:r>
            <a:br>
              <a:rPr lang="en-US" sz="2800" cap="all" dirty="0"/>
            </a:br>
            <a:r>
              <a:rPr lang="en-US" sz="2800" cap="all" dirty="0"/>
              <a:t>weakness withdraws.</a:t>
            </a:r>
            <a:br>
              <a:rPr lang="en-US" sz="2800" cap="all" dirty="0"/>
            </a:br>
            <a:r>
              <a:rPr lang="en-US" sz="2800" cap="all" dirty="0"/>
              <a:t>Hurts are healed.</a:t>
            </a:r>
            <a:br>
              <a:rPr lang="en-US" sz="2800" cap="all" dirty="0"/>
            </a:br>
            <a:r>
              <a:rPr lang="en-US" sz="2800" cap="all" dirty="0"/>
              <a:t>The Grave grumbles</a:t>
            </a:r>
          </a:p>
        </p:txBody>
      </p:sp>
      <p:sp>
        <p:nvSpPr>
          <p:cNvPr id="71" name="Freeform: Shape 70">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554" name="Picture 2" descr="Image result for christ sketch">
            <a:extLst>
              <a:ext uri="{FF2B5EF4-FFF2-40B4-BE49-F238E27FC236}">
                <a16:creationId xmlns:a16="http://schemas.microsoft.com/office/drawing/2014/main" id="{7B7FB55B-9B48-4977-80A2-4C08EF1487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68" r="8532" b="3"/>
          <a:stretch/>
        </p:blipFill>
        <p:spPr bwMode="auto">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34855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4221" y="2216727"/>
            <a:ext cx="6287366" cy="4641273"/>
          </a:xfrm>
        </p:spPr>
        <p:txBody>
          <a:bodyPr anchor="t">
            <a:noAutofit/>
          </a:bodyPr>
          <a:lstStyle/>
          <a:p>
            <a:pPr algn="l"/>
            <a:br>
              <a:rPr lang="en-US" sz="2800" cap="all" dirty="0"/>
            </a:br>
            <a:r>
              <a:rPr lang="en-US" sz="2800" cap="all" dirty="0"/>
              <a:t>Christ’s death certificate </a:t>
            </a:r>
            <a:br>
              <a:rPr lang="en-US" sz="2800" cap="all" dirty="0"/>
            </a:br>
            <a:r>
              <a:rPr lang="en-US" sz="2800" cap="all" dirty="0"/>
              <a:t>is our Birth Certificate</a:t>
            </a:r>
            <a:br>
              <a:rPr lang="en-US" sz="2800" cap="all" dirty="0"/>
            </a:br>
            <a:r>
              <a:rPr lang="en-US" sz="2800" cap="all" dirty="0"/>
              <a:t>...If we surrender our will to him.</a:t>
            </a:r>
          </a:p>
        </p:txBody>
      </p:sp>
      <p:sp>
        <p:nvSpPr>
          <p:cNvPr id="71" name="Freeform: Shape 70">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554" name="Picture 2" descr="Image result for christ sketch">
            <a:extLst>
              <a:ext uri="{FF2B5EF4-FFF2-40B4-BE49-F238E27FC236}">
                <a16:creationId xmlns:a16="http://schemas.microsoft.com/office/drawing/2014/main" id="{7B7FB55B-9B48-4977-80A2-4C08EF1487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68" r="8532" b="3"/>
          <a:stretch/>
        </p:blipFill>
        <p:spPr bwMode="auto">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17303"/>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lds christ">
            <a:extLst>
              <a:ext uri="{FF2B5EF4-FFF2-40B4-BE49-F238E27FC236}">
                <a16:creationId xmlns:a16="http://schemas.microsoft.com/office/drawing/2014/main" id="{E1D6B6CB-6AB6-4E00-A69B-4307A6A09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927244"/>
            <a:ext cx="9382125" cy="4486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9327" y="964188"/>
            <a:ext cx="11709400" cy="3970318"/>
          </a:xfrm>
          <a:prstGeom prst="rect">
            <a:avLst/>
          </a:prstGeom>
        </p:spPr>
        <p:txBody>
          <a:bodyPr wrap="square">
            <a:spAutoFit/>
          </a:bodyPr>
          <a:lstStyle/>
          <a:p>
            <a:pPr algn="ctr"/>
            <a:r>
              <a:rPr lang="en-US" sz="3600" b="1" u="sng" cap="all" dirty="0"/>
              <a:t>Remember</a:t>
            </a:r>
            <a:r>
              <a:rPr lang="en-US" sz="3600" b="1" cap="all" dirty="0"/>
              <a:t>: </a:t>
            </a:r>
          </a:p>
          <a:p>
            <a:pPr marL="571500" indent="-571500">
              <a:buFont typeface="Arial" panose="020B0604020202020204" pitchFamily="34" charset="0"/>
              <a:buChar char="•"/>
            </a:pPr>
            <a:r>
              <a:rPr lang="en-US" sz="3600" dirty="0"/>
              <a:t>You are cut off</a:t>
            </a:r>
          </a:p>
          <a:p>
            <a:pPr marL="571500" indent="-571500">
              <a:buFont typeface="Arial" panose="020B0604020202020204" pitchFamily="34" charset="0"/>
              <a:buChar char="•"/>
            </a:pPr>
            <a:r>
              <a:rPr lang="en-US" sz="3600" dirty="0"/>
              <a:t>Boreholes drilled 2000 years ago. </a:t>
            </a:r>
          </a:p>
          <a:p>
            <a:pPr marL="571500" indent="-571500">
              <a:buFont typeface="Arial" panose="020B0604020202020204" pitchFamily="34" charset="0"/>
              <a:buChar char="•"/>
            </a:pPr>
            <a:r>
              <a:rPr lang="en-US" sz="3600" dirty="0"/>
              <a:t>Go through the X-ray.</a:t>
            </a:r>
          </a:p>
          <a:p>
            <a:pPr marL="571500" indent="-571500">
              <a:buFont typeface="Arial" panose="020B0604020202020204" pitchFamily="34" charset="0"/>
              <a:buChar char="•"/>
            </a:pPr>
            <a:r>
              <a:rPr lang="en-US" sz="3600" dirty="0"/>
              <a:t>Stop trying to cover-up your rotten eggs. </a:t>
            </a:r>
          </a:p>
          <a:p>
            <a:pPr marL="571500" indent="-571500">
              <a:buFont typeface="Arial" panose="020B0604020202020204" pitchFamily="34" charset="0"/>
              <a:buChar char="•"/>
            </a:pPr>
            <a:r>
              <a:rPr lang="en-US" sz="3600" dirty="0"/>
              <a:t>Take your Vitamin J. </a:t>
            </a:r>
          </a:p>
          <a:p>
            <a:pPr marL="571500" indent="-571500">
              <a:buFont typeface="Arial" panose="020B0604020202020204" pitchFamily="34" charset="0"/>
              <a:buChar char="•"/>
            </a:pPr>
            <a:r>
              <a:rPr lang="en-US" sz="3600" dirty="0"/>
              <a:t>He’s paid the bill. He just needs you to come to him.</a:t>
            </a:r>
          </a:p>
        </p:txBody>
      </p:sp>
    </p:spTree>
    <p:extLst>
      <p:ext uri="{BB962C8B-B14F-4D97-AF65-F5344CB8AC3E}">
        <p14:creationId xmlns:p14="http://schemas.microsoft.com/office/powerpoint/2010/main" val="212491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883843" y="411578"/>
            <a:ext cx="799393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alibri" panose="020F050202020403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alibri" panose="020F050202020403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alibri" panose="020F050202020403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defRPr/>
            </a:pPr>
            <a:r>
              <a:rPr lang="en-US" altLang="en-US" sz="4000" dirty="0">
                <a:latin typeface="+mj-lt"/>
              </a:rPr>
              <a:t>“During this time, all the Apostles except John had been killed. </a:t>
            </a:r>
            <a:r>
              <a:rPr lang="en-US" sz="4000" dirty="0">
                <a:latin typeface="+mj-lt"/>
              </a:rPr>
              <a:t>John</a:t>
            </a:r>
            <a:r>
              <a:rPr lang="en-US" sz="4000" b="1" dirty="0">
                <a:latin typeface="+mj-lt"/>
              </a:rPr>
              <a:t> </a:t>
            </a:r>
            <a:r>
              <a:rPr lang="en-US" sz="4000" dirty="0">
                <a:latin typeface="+mj-lt"/>
              </a:rPr>
              <a:t>was banished to Patmos after being plunged into boiling</a:t>
            </a:r>
            <a:r>
              <a:rPr lang="en-US" sz="4000" b="1" dirty="0">
                <a:latin typeface="+mj-lt"/>
              </a:rPr>
              <a:t> </a:t>
            </a:r>
            <a:r>
              <a:rPr lang="en-US" sz="4000" dirty="0">
                <a:latin typeface="+mj-lt"/>
              </a:rPr>
              <a:t>oil in Rome by Domitian. He did not suffer anything from it. It is said that all in the audience of the  Colosseum were converted to Christianity upon witnessing this miracle.</a:t>
            </a:r>
            <a:r>
              <a:rPr lang="en-US" altLang="en-US" sz="4000" dirty="0">
                <a:latin typeface="+mj-lt"/>
              </a:rPr>
              <a:t>” </a:t>
            </a:r>
            <a:r>
              <a:rPr lang="en-US" altLang="en-US" dirty="0">
                <a:latin typeface="+mj-lt"/>
              </a:rPr>
              <a:t>(New Testament Seminary Student Manual, 2015).</a:t>
            </a:r>
          </a:p>
        </p:txBody>
      </p:sp>
      <p:pic>
        <p:nvPicPr>
          <p:cNvPr id="2050" name="Picture 2" descr="Image result for luke skywalker brush dust off shoulder">
            <a:extLst>
              <a:ext uri="{FF2B5EF4-FFF2-40B4-BE49-F238E27FC236}">
                <a16:creationId xmlns:a16="http://schemas.microsoft.com/office/drawing/2014/main" id="{A9BBDBB4-6E6A-4ED6-A437-231325B6824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8198" y="518942"/>
            <a:ext cx="3189366" cy="35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018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ddle east landscape clipart"/>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1066" b="63722"/>
          <a:stretch/>
        </p:blipFill>
        <p:spPr bwMode="auto">
          <a:xfrm>
            <a:off x="1532736" y="4982871"/>
            <a:ext cx="2601843" cy="123822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peaceful clipart"/>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83766" y="5057002"/>
            <a:ext cx="1098461" cy="10984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33123" y="4307278"/>
            <a:ext cx="2892119" cy="253916"/>
          </a:xfrm>
          <a:prstGeom prst="rect">
            <a:avLst/>
          </a:prstGeom>
        </p:spPr>
        <p:txBody>
          <a:bodyPr wrap="square">
            <a:spAutoFit/>
          </a:bodyPr>
          <a:lstStyle/>
          <a:p>
            <a:pPr algn="ctr"/>
            <a:r>
              <a:rPr lang="en-US" sz="1050" dirty="0">
                <a:latin typeface="Tw Cen MT" panose="020B0602020104020603" pitchFamily="34" charset="0"/>
              </a:rPr>
              <a:t>The Dragon, The Beast, and the Victory</a:t>
            </a:r>
          </a:p>
        </p:txBody>
      </p:sp>
      <p:sp>
        <p:nvSpPr>
          <p:cNvPr id="7" name="Rectangle 6"/>
          <p:cNvSpPr/>
          <p:nvPr/>
        </p:nvSpPr>
        <p:spPr>
          <a:xfrm>
            <a:off x="6211402" y="4492541"/>
            <a:ext cx="1749774" cy="338554"/>
          </a:xfrm>
          <a:prstGeom prst="rect">
            <a:avLst/>
          </a:prstGeom>
        </p:spPr>
        <p:txBody>
          <a:bodyPr wrap="square">
            <a:spAutoFit/>
          </a:bodyPr>
          <a:lstStyle/>
          <a:p>
            <a:pPr algn="ctr"/>
            <a:r>
              <a:rPr lang="en-US" sz="1600" b="1" dirty="0">
                <a:latin typeface="Tw Cen MT" panose="020B0602020104020603" pitchFamily="34" charset="0"/>
              </a:rPr>
              <a:t>Revelation 12-14</a:t>
            </a:r>
          </a:p>
        </p:txBody>
      </p:sp>
      <p:sp>
        <p:nvSpPr>
          <p:cNvPr id="15" name="Cloud"/>
          <p:cNvSpPr>
            <a:spLocks noChangeAspect="1" noEditPoints="1" noChangeArrowheads="1"/>
          </p:cNvSpPr>
          <p:nvPr/>
        </p:nvSpPr>
        <p:spPr bwMode="auto">
          <a:xfrm>
            <a:off x="5968037" y="3396431"/>
            <a:ext cx="1250116" cy="89174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a:p>
        </p:txBody>
      </p:sp>
      <p:pic>
        <p:nvPicPr>
          <p:cNvPr id="16" name="Picture 12" descr="https://encrypted-tbn3.gstatic.com/images?q=tbn:ANd9GcTlQVgfanFf3k4ruDEPK3WR5iruPT8n-wKO8DLlZF9FKxZKrxFAZ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027" y="1601414"/>
            <a:ext cx="1803453" cy="9316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bad weather clipar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134579" y="5264278"/>
            <a:ext cx="1543069" cy="891185"/>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2383740" y="6077258"/>
            <a:ext cx="889987" cy="253916"/>
          </a:xfrm>
          <a:prstGeom prst="rect">
            <a:avLst/>
          </a:prstGeom>
        </p:spPr>
        <p:txBody>
          <a:bodyPr wrap="none">
            <a:spAutoFit/>
          </a:bodyPr>
          <a:lstStyle/>
          <a:p>
            <a:r>
              <a:rPr lang="en-US" sz="1050" dirty="0">
                <a:latin typeface="Tw Cen MT" panose="020B0602020104020603" pitchFamily="34" charset="0"/>
              </a:rPr>
              <a:t>Armageddon</a:t>
            </a:r>
          </a:p>
        </p:txBody>
      </p:sp>
      <p:sp>
        <p:nvSpPr>
          <p:cNvPr id="34" name="Rectangle 33"/>
          <p:cNvSpPr/>
          <p:nvPr/>
        </p:nvSpPr>
        <p:spPr>
          <a:xfrm>
            <a:off x="1965089" y="6270982"/>
            <a:ext cx="1683929" cy="338554"/>
          </a:xfrm>
          <a:prstGeom prst="rect">
            <a:avLst/>
          </a:prstGeom>
        </p:spPr>
        <p:txBody>
          <a:bodyPr wrap="square">
            <a:spAutoFit/>
          </a:bodyPr>
          <a:lstStyle/>
          <a:p>
            <a:pPr algn="ctr"/>
            <a:r>
              <a:rPr lang="en-US" sz="1600" b="1" dirty="0">
                <a:latin typeface="Tw Cen MT" panose="020B0602020104020603" pitchFamily="34" charset="0"/>
              </a:rPr>
              <a:t>Revelation 16</a:t>
            </a:r>
          </a:p>
        </p:txBody>
      </p:sp>
      <p:sp>
        <p:nvSpPr>
          <p:cNvPr id="35" name="Rectangle 34"/>
          <p:cNvSpPr/>
          <p:nvPr/>
        </p:nvSpPr>
        <p:spPr>
          <a:xfrm>
            <a:off x="4109318" y="4316818"/>
            <a:ext cx="1452642" cy="253916"/>
          </a:xfrm>
          <a:prstGeom prst="rect">
            <a:avLst/>
          </a:prstGeom>
        </p:spPr>
        <p:txBody>
          <a:bodyPr wrap="none">
            <a:spAutoFit/>
          </a:bodyPr>
          <a:lstStyle/>
          <a:p>
            <a:r>
              <a:rPr lang="en-US" sz="1050">
                <a:latin typeface="Tw Cen MT" panose="020B0602020104020603" pitchFamily="34" charset="0"/>
              </a:rPr>
              <a:t>2 </a:t>
            </a:r>
            <a:r>
              <a:rPr lang="en-US" sz="1050" dirty="0">
                <a:latin typeface="Tw Cen MT" panose="020B0602020104020603" pitchFamily="34" charset="0"/>
              </a:rPr>
              <a:t>prophets in Jerusalem</a:t>
            </a:r>
          </a:p>
        </p:txBody>
      </p:sp>
      <p:sp>
        <p:nvSpPr>
          <p:cNvPr id="36" name="Rectangle 35"/>
          <p:cNvSpPr/>
          <p:nvPr/>
        </p:nvSpPr>
        <p:spPr>
          <a:xfrm>
            <a:off x="3983762" y="4517963"/>
            <a:ext cx="1683929" cy="338554"/>
          </a:xfrm>
          <a:prstGeom prst="rect">
            <a:avLst/>
          </a:prstGeom>
        </p:spPr>
        <p:txBody>
          <a:bodyPr wrap="square">
            <a:spAutoFit/>
          </a:bodyPr>
          <a:lstStyle/>
          <a:p>
            <a:pPr algn="ctr"/>
            <a:r>
              <a:rPr lang="en-US" sz="1600" b="1" dirty="0">
                <a:latin typeface="Tw Cen MT" panose="020B0602020104020603" pitchFamily="34" charset="0"/>
              </a:rPr>
              <a:t>Revelation 11</a:t>
            </a:r>
          </a:p>
        </p:txBody>
      </p:sp>
      <p:sp>
        <p:nvSpPr>
          <p:cNvPr id="38" name="Rectangle 37"/>
          <p:cNvSpPr/>
          <p:nvPr/>
        </p:nvSpPr>
        <p:spPr>
          <a:xfrm>
            <a:off x="8844442" y="4327884"/>
            <a:ext cx="1284326" cy="253916"/>
          </a:xfrm>
          <a:prstGeom prst="rect">
            <a:avLst/>
          </a:prstGeom>
        </p:spPr>
        <p:txBody>
          <a:bodyPr wrap="none">
            <a:spAutoFit/>
          </a:bodyPr>
          <a:lstStyle/>
          <a:p>
            <a:r>
              <a:rPr lang="en-US" sz="1050" dirty="0">
                <a:latin typeface="Tw Cen MT" panose="020B0602020104020603" pitchFamily="34" charset="0"/>
              </a:rPr>
              <a:t>Righteous Rewarded</a:t>
            </a:r>
          </a:p>
        </p:txBody>
      </p:sp>
      <p:pic>
        <p:nvPicPr>
          <p:cNvPr id="40" name="Picture 14" descr="http://www.allthingsclipart.com/06/jesus.with.apostles.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9881" y="3202045"/>
            <a:ext cx="1399266" cy="8702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6" descr="C:\Users\RichardsED\Desktop\ur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2687" y="1309595"/>
            <a:ext cx="919388" cy="1310617"/>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4321740" y="6124178"/>
            <a:ext cx="1188146" cy="253916"/>
          </a:xfrm>
          <a:prstGeom prst="rect">
            <a:avLst/>
          </a:prstGeom>
        </p:spPr>
        <p:txBody>
          <a:bodyPr wrap="none">
            <a:spAutoFit/>
          </a:bodyPr>
          <a:lstStyle/>
          <a:p>
            <a:r>
              <a:rPr lang="en-US" sz="1050" dirty="0">
                <a:latin typeface="Tw Cen MT" panose="020B0602020104020603" pitchFamily="34" charset="0"/>
              </a:rPr>
              <a:t>Wicked Destroyed</a:t>
            </a:r>
          </a:p>
        </p:txBody>
      </p:sp>
      <p:pic>
        <p:nvPicPr>
          <p:cNvPr id="44" name="Picture 30" descr="C:\Users\RichardsED\Desktop\ur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0654"/>
          <a:stretch/>
        </p:blipFill>
        <p:spPr bwMode="auto">
          <a:xfrm>
            <a:off x="5789497" y="4992490"/>
            <a:ext cx="1037765" cy="1153243"/>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5762356" y="6115545"/>
            <a:ext cx="1231427" cy="253916"/>
          </a:xfrm>
          <a:prstGeom prst="rect">
            <a:avLst/>
          </a:prstGeom>
        </p:spPr>
        <p:txBody>
          <a:bodyPr wrap="none">
            <a:spAutoFit/>
          </a:bodyPr>
          <a:lstStyle/>
          <a:p>
            <a:r>
              <a:rPr lang="en-US" sz="1050" dirty="0">
                <a:latin typeface="Tw Cen MT" panose="020B0602020104020603" pitchFamily="34" charset="0"/>
              </a:rPr>
              <a:t>The Second Coming</a:t>
            </a:r>
          </a:p>
        </p:txBody>
      </p:sp>
      <p:sp>
        <p:nvSpPr>
          <p:cNvPr id="48" name="Rectangle 47"/>
          <p:cNvSpPr/>
          <p:nvPr/>
        </p:nvSpPr>
        <p:spPr>
          <a:xfrm>
            <a:off x="7130791" y="6082671"/>
            <a:ext cx="1701107" cy="253916"/>
          </a:xfrm>
          <a:prstGeom prst="rect">
            <a:avLst/>
          </a:prstGeom>
        </p:spPr>
        <p:txBody>
          <a:bodyPr wrap="none">
            <a:spAutoFit/>
          </a:bodyPr>
          <a:lstStyle/>
          <a:p>
            <a:r>
              <a:rPr lang="en-US" sz="1050" dirty="0">
                <a:latin typeface="Tw Cen MT" panose="020B0602020104020603" pitchFamily="34" charset="0"/>
              </a:rPr>
              <a:t>Millennium &amp; Final Judgment</a:t>
            </a:r>
          </a:p>
        </p:txBody>
      </p:sp>
      <p:pic>
        <p:nvPicPr>
          <p:cNvPr id="1030" name="Picture 6" descr="Image result for happy earth clipart black and whit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93856" y="4992489"/>
            <a:ext cx="1274985" cy="1115612"/>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9152833" y="6093201"/>
            <a:ext cx="1183337" cy="253916"/>
          </a:xfrm>
          <a:prstGeom prst="rect">
            <a:avLst/>
          </a:prstGeom>
        </p:spPr>
        <p:txBody>
          <a:bodyPr wrap="none">
            <a:spAutoFit/>
          </a:bodyPr>
          <a:lstStyle/>
          <a:p>
            <a:r>
              <a:rPr lang="en-US" sz="1050" dirty="0" err="1">
                <a:latin typeface="Tw Cen MT" panose="020B0602020104020603" pitchFamily="34" charset="0"/>
              </a:rPr>
              <a:t>Celestialized</a:t>
            </a:r>
            <a:r>
              <a:rPr lang="en-US" sz="1050" dirty="0">
                <a:latin typeface="Tw Cen MT" panose="020B0602020104020603" pitchFamily="34" charset="0"/>
              </a:rPr>
              <a:t> Earth</a:t>
            </a:r>
          </a:p>
        </p:txBody>
      </p:sp>
      <p:sp>
        <p:nvSpPr>
          <p:cNvPr id="52" name="TextBox 51"/>
          <p:cNvSpPr txBox="1"/>
          <p:nvPr/>
        </p:nvSpPr>
        <p:spPr>
          <a:xfrm>
            <a:off x="1524000" y="349246"/>
            <a:ext cx="9144000" cy="715581"/>
          </a:xfrm>
          <a:prstGeom prst="rect">
            <a:avLst/>
          </a:prstGeom>
          <a:noFill/>
        </p:spPr>
        <p:txBody>
          <a:bodyPr wrap="square" rtlCol="0" anchor="b">
            <a:spAutoFit/>
          </a:bodyPr>
          <a:lstStyle/>
          <a:p>
            <a:pPr algn="ctr"/>
            <a:r>
              <a:rPr lang="en-US" sz="4050" b="1" dirty="0">
                <a:latin typeface="Papyrus" panose="03070502060502030205" pitchFamily="66" charset="0"/>
              </a:rPr>
              <a:t>The Book of Revelation</a:t>
            </a:r>
          </a:p>
        </p:txBody>
      </p:sp>
      <p:sp>
        <p:nvSpPr>
          <p:cNvPr id="54" name="Cloud"/>
          <p:cNvSpPr>
            <a:spLocks noChangeAspect="1" noEditPoints="1" noChangeArrowheads="1"/>
          </p:cNvSpPr>
          <p:nvPr/>
        </p:nvSpPr>
        <p:spPr bwMode="auto">
          <a:xfrm>
            <a:off x="6487447" y="3332243"/>
            <a:ext cx="1434414" cy="89174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a:p>
        </p:txBody>
      </p:sp>
      <p:sp>
        <p:nvSpPr>
          <p:cNvPr id="58" name="Rectangle 57"/>
          <p:cNvSpPr/>
          <p:nvPr/>
        </p:nvSpPr>
        <p:spPr>
          <a:xfrm>
            <a:off x="1357807" y="6272219"/>
            <a:ext cx="9139850" cy="23159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8690674" y="4497368"/>
            <a:ext cx="1550953" cy="338554"/>
          </a:xfrm>
          <a:prstGeom prst="rect">
            <a:avLst/>
          </a:prstGeom>
        </p:spPr>
        <p:txBody>
          <a:bodyPr wrap="square">
            <a:spAutoFit/>
          </a:bodyPr>
          <a:lstStyle/>
          <a:p>
            <a:pPr algn="ctr"/>
            <a:r>
              <a:rPr lang="en-US" sz="1600" b="1" dirty="0">
                <a:latin typeface="Tw Cen MT" panose="020B0602020104020603" pitchFamily="34" charset="0"/>
              </a:rPr>
              <a:t>Revelation 15</a:t>
            </a:r>
          </a:p>
        </p:txBody>
      </p:sp>
      <p:sp>
        <p:nvSpPr>
          <p:cNvPr id="43" name="Rectangle 42"/>
          <p:cNvSpPr/>
          <p:nvPr/>
        </p:nvSpPr>
        <p:spPr>
          <a:xfrm>
            <a:off x="4052812" y="6299880"/>
            <a:ext cx="1736684" cy="338554"/>
          </a:xfrm>
          <a:prstGeom prst="rect">
            <a:avLst/>
          </a:prstGeom>
        </p:spPr>
        <p:txBody>
          <a:bodyPr wrap="square">
            <a:spAutoFit/>
          </a:bodyPr>
          <a:lstStyle/>
          <a:p>
            <a:pPr algn="ctr"/>
            <a:r>
              <a:rPr lang="en-US" sz="1600" b="1" dirty="0">
                <a:latin typeface="Tw Cen MT" panose="020B0602020104020603" pitchFamily="34" charset="0"/>
              </a:rPr>
              <a:t>Revelation 17-18</a:t>
            </a:r>
          </a:p>
        </p:txBody>
      </p:sp>
      <p:sp>
        <p:nvSpPr>
          <p:cNvPr id="46" name="Rectangle 45"/>
          <p:cNvSpPr/>
          <p:nvPr/>
        </p:nvSpPr>
        <p:spPr>
          <a:xfrm>
            <a:off x="5591707" y="6294946"/>
            <a:ext cx="1566722" cy="338554"/>
          </a:xfrm>
          <a:prstGeom prst="rect">
            <a:avLst/>
          </a:prstGeom>
        </p:spPr>
        <p:txBody>
          <a:bodyPr wrap="square">
            <a:spAutoFit/>
          </a:bodyPr>
          <a:lstStyle/>
          <a:p>
            <a:pPr algn="ctr"/>
            <a:r>
              <a:rPr lang="en-US" sz="1600" b="1" dirty="0">
                <a:latin typeface="Tw Cen MT" panose="020B0602020104020603" pitchFamily="34" charset="0"/>
              </a:rPr>
              <a:t>Revelation 19</a:t>
            </a:r>
          </a:p>
        </p:txBody>
      </p:sp>
      <p:sp>
        <p:nvSpPr>
          <p:cNvPr id="49" name="Rectangle 48"/>
          <p:cNvSpPr/>
          <p:nvPr/>
        </p:nvSpPr>
        <p:spPr>
          <a:xfrm>
            <a:off x="7064784" y="6281583"/>
            <a:ext cx="1897301" cy="338554"/>
          </a:xfrm>
          <a:prstGeom prst="rect">
            <a:avLst/>
          </a:prstGeom>
        </p:spPr>
        <p:txBody>
          <a:bodyPr wrap="square">
            <a:spAutoFit/>
          </a:bodyPr>
          <a:lstStyle/>
          <a:p>
            <a:pPr algn="ctr"/>
            <a:r>
              <a:rPr lang="en-US" sz="1600" b="1" dirty="0">
                <a:latin typeface="Tw Cen MT" panose="020B0602020104020603" pitchFamily="34" charset="0"/>
              </a:rPr>
              <a:t>Revelation 20</a:t>
            </a:r>
          </a:p>
        </p:txBody>
      </p:sp>
      <p:sp>
        <p:nvSpPr>
          <p:cNvPr id="50" name="Rectangle 49"/>
          <p:cNvSpPr/>
          <p:nvPr/>
        </p:nvSpPr>
        <p:spPr>
          <a:xfrm>
            <a:off x="8791105" y="6273654"/>
            <a:ext cx="1897301" cy="338554"/>
          </a:xfrm>
          <a:prstGeom prst="rect">
            <a:avLst/>
          </a:prstGeom>
        </p:spPr>
        <p:txBody>
          <a:bodyPr wrap="square">
            <a:spAutoFit/>
          </a:bodyPr>
          <a:lstStyle/>
          <a:p>
            <a:pPr algn="ctr"/>
            <a:r>
              <a:rPr lang="en-US" sz="1600" b="1" dirty="0">
                <a:latin typeface="Tw Cen MT" panose="020B0602020104020603" pitchFamily="34" charset="0"/>
              </a:rPr>
              <a:t>Revelation 21-22</a:t>
            </a:r>
          </a:p>
        </p:txBody>
      </p:sp>
      <p:sp>
        <p:nvSpPr>
          <p:cNvPr id="60" name="Rectangle 59"/>
          <p:cNvSpPr/>
          <p:nvPr/>
        </p:nvSpPr>
        <p:spPr>
          <a:xfrm>
            <a:off x="3834161" y="2694408"/>
            <a:ext cx="1560764" cy="338554"/>
          </a:xfrm>
          <a:prstGeom prst="rect">
            <a:avLst/>
          </a:prstGeom>
        </p:spPr>
        <p:txBody>
          <a:bodyPr wrap="square">
            <a:spAutoFit/>
          </a:bodyPr>
          <a:lstStyle/>
          <a:p>
            <a:pPr algn="ctr"/>
            <a:r>
              <a:rPr lang="en-US" sz="1600" b="1" dirty="0">
                <a:latin typeface="Tw Cen MT" panose="020B0602020104020603" pitchFamily="34" charset="0"/>
              </a:rPr>
              <a:t>Revelation 2-3</a:t>
            </a:r>
          </a:p>
        </p:txBody>
      </p:sp>
      <p:sp>
        <p:nvSpPr>
          <p:cNvPr id="61" name="Rectangle 60"/>
          <p:cNvSpPr/>
          <p:nvPr/>
        </p:nvSpPr>
        <p:spPr>
          <a:xfrm>
            <a:off x="3756644" y="2465686"/>
            <a:ext cx="1749197" cy="253916"/>
          </a:xfrm>
          <a:prstGeom prst="rect">
            <a:avLst/>
          </a:prstGeom>
        </p:spPr>
        <p:txBody>
          <a:bodyPr wrap="none">
            <a:spAutoFit/>
          </a:bodyPr>
          <a:lstStyle/>
          <a:p>
            <a:r>
              <a:rPr lang="en-US" sz="1050" dirty="0">
                <a:latin typeface="Tw Cen MT" panose="020B0602020104020603" pitchFamily="34" charset="0"/>
              </a:rPr>
              <a:t>John’s 7 Letters to 7 Churches</a:t>
            </a:r>
          </a:p>
        </p:txBody>
      </p:sp>
      <p:sp>
        <p:nvSpPr>
          <p:cNvPr id="62" name="Cloud"/>
          <p:cNvSpPr>
            <a:spLocks noChangeAspect="1" noEditPoints="1" noChangeArrowheads="1"/>
          </p:cNvSpPr>
          <p:nvPr/>
        </p:nvSpPr>
        <p:spPr bwMode="auto">
          <a:xfrm>
            <a:off x="8802662" y="3929583"/>
            <a:ext cx="723295" cy="3295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dirty="0"/>
          </a:p>
        </p:txBody>
      </p:sp>
      <p:sp>
        <p:nvSpPr>
          <p:cNvPr id="63" name="Cloud"/>
          <p:cNvSpPr>
            <a:spLocks noChangeAspect="1" noEditPoints="1" noChangeArrowheads="1"/>
          </p:cNvSpPr>
          <p:nvPr/>
        </p:nvSpPr>
        <p:spPr bwMode="auto">
          <a:xfrm>
            <a:off x="9251467" y="3933780"/>
            <a:ext cx="723295" cy="3295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dirty="0"/>
          </a:p>
        </p:txBody>
      </p:sp>
      <p:pic>
        <p:nvPicPr>
          <p:cNvPr id="1028" name="Picture 4" descr="Image result for prophets silhouette clip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73442" y="3112118"/>
            <a:ext cx="557965" cy="12693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Image result for prophets silhouette clip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4855991" y="3289058"/>
            <a:ext cx="557966" cy="1077614"/>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3B29CF43-3B3E-4F64-A5FF-E19941E645C2}"/>
              </a:ext>
            </a:extLst>
          </p:cNvPr>
          <p:cNvSpPr/>
          <p:nvPr/>
        </p:nvSpPr>
        <p:spPr>
          <a:xfrm>
            <a:off x="2435836" y="2454631"/>
            <a:ext cx="785793" cy="253916"/>
          </a:xfrm>
          <a:prstGeom prst="rect">
            <a:avLst/>
          </a:prstGeom>
        </p:spPr>
        <p:txBody>
          <a:bodyPr wrap="none">
            <a:spAutoFit/>
          </a:bodyPr>
          <a:lstStyle/>
          <a:p>
            <a:r>
              <a:rPr lang="en-US" sz="1050" dirty="0">
                <a:latin typeface="Tw Cen MT" panose="020B0602020104020603" pitchFamily="34" charset="0"/>
              </a:rPr>
              <a:t>Jesus Christ</a:t>
            </a:r>
          </a:p>
        </p:txBody>
      </p:sp>
      <p:sp>
        <p:nvSpPr>
          <p:cNvPr id="67" name="Rectangle 66">
            <a:extLst>
              <a:ext uri="{FF2B5EF4-FFF2-40B4-BE49-F238E27FC236}">
                <a16:creationId xmlns:a16="http://schemas.microsoft.com/office/drawing/2014/main" id="{72005ACB-45C2-4578-B2EC-B767032DD30B}"/>
              </a:ext>
            </a:extLst>
          </p:cNvPr>
          <p:cNvSpPr/>
          <p:nvPr/>
        </p:nvSpPr>
        <p:spPr>
          <a:xfrm>
            <a:off x="2295592" y="2678039"/>
            <a:ext cx="1303261" cy="338554"/>
          </a:xfrm>
          <a:prstGeom prst="rect">
            <a:avLst/>
          </a:prstGeom>
        </p:spPr>
        <p:txBody>
          <a:bodyPr wrap="square">
            <a:spAutoFit/>
          </a:bodyPr>
          <a:lstStyle/>
          <a:p>
            <a:pPr algn="ctr"/>
            <a:r>
              <a:rPr lang="en-US" sz="1600" b="1" dirty="0">
                <a:latin typeface="Tw Cen MT" panose="020B0602020104020603" pitchFamily="34" charset="0"/>
              </a:rPr>
              <a:t>Revelation 1</a:t>
            </a:r>
          </a:p>
        </p:txBody>
      </p:sp>
      <p:pic>
        <p:nvPicPr>
          <p:cNvPr id="68" name="Picture 30" descr="C:\Users\RichardsED\Desktop\url.jpg">
            <a:extLst>
              <a:ext uri="{FF2B5EF4-FFF2-40B4-BE49-F238E27FC236}">
                <a16:creationId xmlns:a16="http://schemas.microsoft.com/office/drawing/2014/main" id="{D925FC5E-C159-4E3D-A34B-61F1C76A638E}"/>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sharpenSoften amount="50000"/>
                    </a14:imgEffect>
                    <a14:imgEffect>
                      <a14:saturation sat="0"/>
                    </a14:imgEffect>
                  </a14:imgLayer>
                </a14:imgProps>
              </a:ext>
              <a:ext uri="{28A0092B-C50C-407E-A947-70E740481C1C}">
                <a14:useLocalDpi xmlns:a14="http://schemas.microsoft.com/office/drawing/2010/main" val="0"/>
              </a:ext>
            </a:extLst>
          </a:blip>
          <a:srcRect b="10654"/>
          <a:stretch/>
        </p:blipFill>
        <p:spPr bwMode="auto">
          <a:xfrm>
            <a:off x="2185515" y="1116120"/>
            <a:ext cx="1252939" cy="1392363"/>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BBF72BDC-98CA-4C45-8A19-29CB5CBFCCA5}"/>
              </a:ext>
            </a:extLst>
          </p:cNvPr>
          <p:cNvSpPr/>
          <p:nvPr/>
        </p:nvSpPr>
        <p:spPr>
          <a:xfrm>
            <a:off x="7647719" y="2476396"/>
            <a:ext cx="2734317" cy="253916"/>
          </a:xfrm>
          <a:prstGeom prst="rect">
            <a:avLst/>
          </a:prstGeom>
        </p:spPr>
        <p:txBody>
          <a:bodyPr wrap="square">
            <a:spAutoFit/>
          </a:bodyPr>
          <a:lstStyle/>
          <a:p>
            <a:pPr algn="ctr"/>
            <a:r>
              <a:rPr lang="en-US" sz="1050" dirty="0">
                <a:latin typeface="Tw Cen MT" panose="020B0602020104020603" pitchFamily="34" charset="0"/>
              </a:rPr>
              <a:t>Seven Seals Overview</a:t>
            </a:r>
          </a:p>
        </p:txBody>
      </p:sp>
      <p:pic>
        <p:nvPicPr>
          <p:cNvPr id="70" name="Picture 56" descr="http://www.graffitikids.net/wp-content/uploads/2013/12/Apple-Tree-Many-Fruit-Coloring-Page.jpg">
            <a:extLst>
              <a:ext uri="{FF2B5EF4-FFF2-40B4-BE49-F238E27FC236}">
                <a16:creationId xmlns:a16="http://schemas.microsoft.com/office/drawing/2014/main" id="{C4D6CDBB-9DDB-4EFA-89AE-6EF5F30E53F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15832" y="1799073"/>
            <a:ext cx="439766" cy="68569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http://www.coloringbooks.net/assets/images/thumbs/adameve.png">
            <a:extLst>
              <a:ext uri="{FF2B5EF4-FFF2-40B4-BE49-F238E27FC236}">
                <a16:creationId xmlns:a16="http://schemas.microsoft.com/office/drawing/2014/main" id="{605B05B8-4D30-4101-9FA4-A0F236D9382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7832997" y="1406027"/>
            <a:ext cx="858703" cy="1293955"/>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A36C4FBE-5DCE-4460-8F50-65F58C27FCAE}"/>
              </a:ext>
            </a:extLst>
          </p:cNvPr>
          <p:cNvSpPr/>
          <p:nvPr/>
        </p:nvSpPr>
        <p:spPr>
          <a:xfrm>
            <a:off x="8251079" y="2643747"/>
            <a:ext cx="1504136" cy="338554"/>
          </a:xfrm>
          <a:prstGeom prst="rect">
            <a:avLst/>
          </a:prstGeom>
        </p:spPr>
        <p:txBody>
          <a:bodyPr wrap="square">
            <a:spAutoFit/>
          </a:bodyPr>
          <a:lstStyle/>
          <a:p>
            <a:pPr algn="ctr"/>
            <a:r>
              <a:rPr lang="en-US" sz="1600" b="1" dirty="0">
                <a:latin typeface="Tw Cen MT" panose="020B0602020104020603" pitchFamily="34" charset="0"/>
              </a:rPr>
              <a:t>Revelation 6-9</a:t>
            </a:r>
          </a:p>
        </p:txBody>
      </p:sp>
      <p:pic>
        <p:nvPicPr>
          <p:cNvPr id="73" name="Picture 2" descr="http://www.netart.us/wp-content/uploads/2014/03/Isaac-Give-His-Blessing-to-Jacob-in-Jacob-and-Esau-Coloring-Page.jpg">
            <a:extLst>
              <a:ext uri="{FF2B5EF4-FFF2-40B4-BE49-F238E27FC236}">
                <a16:creationId xmlns:a16="http://schemas.microsoft.com/office/drawing/2014/main" id="{0BFB8667-5E95-487F-8414-9F90972D20A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68474" y="1461462"/>
            <a:ext cx="862525" cy="105515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4" name="Picture 30" descr="http://www.thedisciplinedinvestor.com/blog/wp-content/uploads/2007/08/bushredsea.jpg">
            <a:extLst>
              <a:ext uri="{FF2B5EF4-FFF2-40B4-BE49-F238E27FC236}">
                <a16:creationId xmlns:a16="http://schemas.microsoft.com/office/drawing/2014/main" id="{268F861D-EBEF-42BD-A7FD-BE7FE906696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69249" y="1475010"/>
            <a:ext cx="1005719" cy="99242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E86AE6C-3CE0-4DD1-8A1F-83CC320206C7}"/>
              </a:ext>
            </a:extLst>
          </p:cNvPr>
          <p:cNvSpPr/>
          <p:nvPr/>
        </p:nvSpPr>
        <p:spPr>
          <a:xfrm>
            <a:off x="5824030" y="2671156"/>
            <a:ext cx="1504136" cy="338554"/>
          </a:xfrm>
          <a:prstGeom prst="rect">
            <a:avLst/>
          </a:prstGeom>
        </p:spPr>
        <p:txBody>
          <a:bodyPr wrap="square">
            <a:spAutoFit/>
          </a:bodyPr>
          <a:lstStyle/>
          <a:p>
            <a:pPr algn="ctr"/>
            <a:r>
              <a:rPr lang="en-US" sz="1600" b="1" dirty="0">
                <a:latin typeface="Tw Cen MT" panose="020B0602020104020603" pitchFamily="34" charset="0"/>
              </a:rPr>
              <a:t>Revelation 4-5</a:t>
            </a:r>
          </a:p>
        </p:txBody>
      </p:sp>
      <p:sp>
        <p:nvSpPr>
          <p:cNvPr id="76" name="Rectangle 75">
            <a:extLst>
              <a:ext uri="{FF2B5EF4-FFF2-40B4-BE49-F238E27FC236}">
                <a16:creationId xmlns:a16="http://schemas.microsoft.com/office/drawing/2014/main" id="{2D315256-0F27-40DF-A74C-E546B5DDA1CE}"/>
              </a:ext>
            </a:extLst>
          </p:cNvPr>
          <p:cNvSpPr/>
          <p:nvPr/>
        </p:nvSpPr>
        <p:spPr>
          <a:xfrm>
            <a:off x="6021023" y="2474245"/>
            <a:ext cx="1165704" cy="253916"/>
          </a:xfrm>
          <a:prstGeom prst="rect">
            <a:avLst/>
          </a:prstGeom>
        </p:spPr>
        <p:txBody>
          <a:bodyPr wrap="none">
            <a:spAutoFit/>
          </a:bodyPr>
          <a:lstStyle/>
          <a:p>
            <a:r>
              <a:rPr lang="en-US" sz="1050" dirty="0">
                <a:latin typeface="Tw Cen MT" panose="020B0602020104020603" pitchFamily="34" charset="0"/>
              </a:rPr>
              <a:t>Throne Theophany</a:t>
            </a:r>
          </a:p>
        </p:txBody>
      </p:sp>
      <p:sp>
        <p:nvSpPr>
          <p:cNvPr id="77" name="Rectangle 76">
            <a:extLst>
              <a:ext uri="{FF2B5EF4-FFF2-40B4-BE49-F238E27FC236}">
                <a16:creationId xmlns:a16="http://schemas.microsoft.com/office/drawing/2014/main" id="{D4A255BC-5B44-47C0-92BC-CEDE06BF19DD}"/>
              </a:ext>
            </a:extLst>
          </p:cNvPr>
          <p:cNvSpPr/>
          <p:nvPr/>
        </p:nvSpPr>
        <p:spPr>
          <a:xfrm>
            <a:off x="2248681" y="4291879"/>
            <a:ext cx="955711" cy="253916"/>
          </a:xfrm>
          <a:prstGeom prst="rect">
            <a:avLst/>
          </a:prstGeom>
        </p:spPr>
        <p:txBody>
          <a:bodyPr wrap="none">
            <a:spAutoFit/>
          </a:bodyPr>
          <a:lstStyle/>
          <a:p>
            <a:r>
              <a:rPr lang="en-US" sz="1050" dirty="0">
                <a:latin typeface="Tw Cen MT" panose="020B0602020104020603" pitchFamily="34" charset="0"/>
              </a:rPr>
              <a:t>The Little Book</a:t>
            </a:r>
          </a:p>
        </p:txBody>
      </p:sp>
      <p:sp>
        <p:nvSpPr>
          <p:cNvPr id="78" name="Rectangle 77">
            <a:extLst>
              <a:ext uri="{FF2B5EF4-FFF2-40B4-BE49-F238E27FC236}">
                <a16:creationId xmlns:a16="http://schemas.microsoft.com/office/drawing/2014/main" id="{B99A96E4-6DB7-4A34-AD9C-C676196FDAD7}"/>
              </a:ext>
            </a:extLst>
          </p:cNvPr>
          <p:cNvSpPr/>
          <p:nvPr/>
        </p:nvSpPr>
        <p:spPr>
          <a:xfrm>
            <a:off x="1919277" y="4493025"/>
            <a:ext cx="1683929" cy="338554"/>
          </a:xfrm>
          <a:prstGeom prst="rect">
            <a:avLst/>
          </a:prstGeom>
        </p:spPr>
        <p:txBody>
          <a:bodyPr wrap="square">
            <a:spAutoFit/>
          </a:bodyPr>
          <a:lstStyle/>
          <a:p>
            <a:pPr algn="ctr"/>
            <a:r>
              <a:rPr lang="en-US" sz="1600" b="1" dirty="0">
                <a:latin typeface="Tw Cen MT" panose="020B0602020104020603" pitchFamily="34" charset="0"/>
              </a:rPr>
              <a:t>Revelation 10</a:t>
            </a:r>
          </a:p>
        </p:txBody>
      </p:sp>
      <p:pic>
        <p:nvPicPr>
          <p:cNvPr id="3" name="Picture 2" descr="Image result for scriptures clipart">
            <a:extLst>
              <a:ext uri="{FF2B5EF4-FFF2-40B4-BE49-F238E27FC236}">
                <a16:creationId xmlns:a16="http://schemas.microsoft.com/office/drawing/2014/main" id="{EAB3361D-B6E0-4009-A8C6-7172375F0DD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83143" y="3453111"/>
            <a:ext cx="1598563" cy="90714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6BC9B77-E82B-439C-ABEF-08603A24C76E}"/>
              </a:ext>
            </a:extLst>
          </p:cNvPr>
          <p:cNvCxnSpPr/>
          <p:nvPr/>
        </p:nvCxnSpPr>
        <p:spPr>
          <a:xfrm>
            <a:off x="1892950" y="3112117"/>
            <a:ext cx="84420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6BA3155-065A-40C3-8B7F-93116F41D30F}"/>
              </a:ext>
            </a:extLst>
          </p:cNvPr>
          <p:cNvCxnSpPr/>
          <p:nvPr/>
        </p:nvCxnSpPr>
        <p:spPr>
          <a:xfrm>
            <a:off x="1874987" y="4906299"/>
            <a:ext cx="84420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E036E1B-1DC6-4081-91C1-484CF96E3CC2}"/>
              </a:ext>
            </a:extLst>
          </p:cNvPr>
          <p:cNvCxnSpPr>
            <a:cxnSpLocks/>
          </p:cNvCxnSpPr>
          <p:nvPr/>
        </p:nvCxnSpPr>
        <p:spPr>
          <a:xfrm>
            <a:off x="3468310" y="1134591"/>
            <a:ext cx="53227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4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anim calcmode="lin" valueType="num">
                                      <p:cBhvr>
                                        <p:cTn id="30" dur="1000" fill="hold"/>
                                        <p:tgtEl>
                                          <p:spTgt spid="75"/>
                                        </p:tgtEl>
                                        <p:attrNameLst>
                                          <p:attrName>ppt_x</p:attrName>
                                        </p:attrNameLst>
                                      </p:cBhvr>
                                      <p:tavLst>
                                        <p:tav tm="0">
                                          <p:val>
                                            <p:strVal val="#ppt_x"/>
                                          </p:val>
                                        </p:tav>
                                        <p:tav tm="100000">
                                          <p:val>
                                            <p:strVal val="#ppt_x"/>
                                          </p:val>
                                        </p:tav>
                                      </p:tavLst>
                                    </p:anim>
                                    <p:anim calcmode="lin" valueType="num">
                                      <p:cBhvr>
                                        <p:cTn id="31" dur="1000" fill="hold"/>
                                        <p:tgtEl>
                                          <p:spTgt spid="7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anim calcmode="lin" valueType="num">
                                      <p:cBhvr>
                                        <p:cTn id="42" dur="1000" fill="hold"/>
                                        <p:tgtEl>
                                          <p:spTgt spid="69"/>
                                        </p:tgtEl>
                                        <p:attrNameLst>
                                          <p:attrName>ppt_x</p:attrName>
                                        </p:attrNameLst>
                                      </p:cBhvr>
                                      <p:tavLst>
                                        <p:tav tm="0">
                                          <p:val>
                                            <p:strVal val="#ppt_x"/>
                                          </p:val>
                                        </p:tav>
                                        <p:tav tm="100000">
                                          <p:val>
                                            <p:strVal val="#ppt_x"/>
                                          </p:val>
                                        </p:tav>
                                      </p:tavLst>
                                    </p:anim>
                                    <p:anim calcmode="lin" valueType="num">
                                      <p:cBhvr>
                                        <p:cTn id="43" dur="10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1000"/>
                                        <p:tgtEl>
                                          <p:spTgt spid="70"/>
                                        </p:tgtEl>
                                      </p:cBhvr>
                                    </p:animEffect>
                                    <p:anim calcmode="lin" valueType="num">
                                      <p:cBhvr>
                                        <p:cTn id="47" dur="1000" fill="hold"/>
                                        <p:tgtEl>
                                          <p:spTgt spid="70"/>
                                        </p:tgtEl>
                                        <p:attrNameLst>
                                          <p:attrName>ppt_x</p:attrName>
                                        </p:attrNameLst>
                                      </p:cBhvr>
                                      <p:tavLst>
                                        <p:tav tm="0">
                                          <p:val>
                                            <p:strVal val="#ppt_x"/>
                                          </p:val>
                                        </p:tav>
                                        <p:tav tm="100000">
                                          <p:val>
                                            <p:strVal val="#ppt_x"/>
                                          </p:val>
                                        </p:tav>
                                      </p:tavLst>
                                    </p:anim>
                                    <p:anim calcmode="lin" valueType="num">
                                      <p:cBhvr>
                                        <p:cTn id="48" dur="1000" fill="hold"/>
                                        <p:tgtEl>
                                          <p:spTgt spid="7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anim calcmode="lin" valueType="num">
                                      <p:cBhvr>
                                        <p:cTn id="52" dur="1000" fill="hold"/>
                                        <p:tgtEl>
                                          <p:spTgt spid="71"/>
                                        </p:tgtEl>
                                        <p:attrNameLst>
                                          <p:attrName>ppt_x</p:attrName>
                                        </p:attrNameLst>
                                      </p:cBhvr>
                                      <p:tavLst>
                                        <p:tav tm="0">
                                          <p:val>
                                            <p:strVal val="#ppt_x"/>
                                          </p:val>
                                        </p:tav>
                                        <p:tav tm="100000">
                                          <p:val>
                                            <p:strVal val="#ppt_x"/>
                                          </p:val>
                                        </p:tav>
                                      </p:tavLst>
                                    </p:anim>
                                    <p:anim calcmode="lin" valueType="num">
                                      <p:cBhvr>
                                        <p:cTn id="53" dur="1000" fill="hold"/>
                                        <p:tgtEl>
                                          <p:spTgt spid="7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1000"/>
                                        <p:tgtEl>
                                          <p:spTgt spid="72"/>
                                        </p:tgtEl>
                                      </p:cBhvr>
                                    </p:animEffect>
                                    <p:anim calcmode="lin" valueType="num">
                                      <p:cBhvr>
                                        <p:cTn id="57" dur="1000" fill="hold"/>
                                        <p:tgtEl>
                                          <p:spTgt spid="72"/>
                                        </p:tgtEl>
                                        <p:attrNameLst>
                                          <p:attrName>ppt_x</p:attrName>
                                        </p:attrNameLst>
                                      </p:cBhvr>
                                      <p:tavLst>
                                        <p:tav tm="0">
                                          <p:val>
                                            <p:strVal val="#ppt_x"/>
                                          </p:val>
                                        </p:tav>
                                        <p:tav tm="100000">
                                          <p:val>
                                            <p:strVal val="#ppt_x"/>
                                          </p:val>
                                        </p:tav>
                                      </p:tavLst>
                                    </p:anim>
                                    <p:anim calcmode="lin" valueType="num">
                                      <p:cBhvr>
                                        <p:cTn id="58" dur="1000" fill="hold"/>
                                        <p:tgtEl>
                                          <p:spTgt spid="7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1000"/>
                                        <p:tgtEl>
                                          <p:spTgt spid="74"/>
                                        </p:tgtEl>
                                      </p:cBhvr>
                                    </p:animEffect>
                                    <p:anim calcmode="lin" valueType="num">
                                      <p:cBhvr>
                                        <p:cTn id="67" dur="1000" fill="hold"/>
                                        <p:tgtEl>
                                          <p:spTgt spid="74"/>
                                        </p:tgtEl>
                                        <p:attrNameLst>
                                          <p:attrName>ppt_x</p:attrName>
                                        </p:attrNameLst>
                                      </p:cBhvr>
                                      <p:tavLst>
                                        <p:tav tm="0">
                                          <p:val>
                                            <p:strVal val="#ppt_x"/>
                                          </p:val>
                                        </p:tav>
                                        <p:tav tm="100000">
                                          <p:val>
                                            <p:strVal val="#ppt_x"/>
                                          </p:val>
                                        </p:tav>
                                      </p:tavLst>
                                    </p:anim>
                                    <p:anim calcmode="lin" valueType="num">
                                      <p:cBhvr>
                                        <p:cTn id="6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1000"/>
                                        <p:tgtEl>
                                          <p:spTgt spid="77"/>
                                        </p:tgtEl>
                                      </p:cBhvr>
                                    </p:animEffect>
                                    <p:anim calcmode="lin" valueType="num">
                                      <p:cBhvr>
                                        <p:cTn id="74" dur="1000" fill="hold"/>
                                        <p:tgtEl>
                                          <p:spTgt spid="77"/>
                                        </p:tgtEl>
                                        <p:attrNameLst>
                                          <p:attrName>ppt_x</p:attrName>
                                        </p:attrNameLst>
                                      </p:cBhvr>
                                      <p:tavLst>
                                        <p:tav tm="0">
                                          <p:val>
                                            <p:strVal val="#ppt_x"/>
                                          </p:val>
                                        </p:tav>
                                        <p:tav tm="100000">
                                          <p:val>
                                            <p:strVal val="#ppt_x"/>
                                          </p:val>
                                        </p:tav>
                                      </p:tavLst>
                                    </p:anim>
                                    <p:anim calcmode="lin" valueType="num">
                                      <p:cBhvr>
                                        <p:cTn id="75" dur="1000" fill="hold"/>
                                        <p:tgtEl>
                                          <p:spTgt spid="7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1000"/>
                                        <p:tgtEl>
                                          <p:spTgt spid="78"/>
                                        </p:tgtEl>
                                      </p:cBhvr>
                                    </p:animEffect>
                                    <p:anim calcmode="lin" valueType="num">
                                      <p:cBhvr>
                                        <p:cTn id="79" dur="1000" fill="hold"/>
                                        <p:tgtEl>
                                          <p:spTgt spid="78"/>
                                        </p:tgtEl>
                                        <p:attrNameLst>
                                          <p:attrName>ppt_x</p:attrName>
                                        </p:attrNameLst>
                                      </p:cBhvr>
                                      <p:tavLst>
                                        <p:tav tm="0">
                                          <p:val>
                                            <p:strVal val="#ppt_x"/>
                                          </p:val>
                                        </p:tav>
                                        <p:tav tm="100000">
                                          <p:val>
                                            <p:strVal val="#ppt_x"/>
                                          </p:val>
                                        </p:tav>
                                      </p:tavLst>
                                    </p:anim>
                                    <p:anim calcmode="lin" valueType="num">
                                      <p:cBhvr>
                                        <p:cTn id="80" dur="1000" fill="hold"/>
                                        <p:tgtEl>
                                          <p:spTgt spid="7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1000"/>
                                        <p:tgtEl>
                                          <p:spTgt spid="3"/>
                                        </p:tgtEl>
                                      </p:cBhvr>
                                    </p:animEffect>
                                    <p:anim calcmode="lin" valueType="num">
                                      <p:cBhvr>
                                        <p:cTn id="84" dur="1000" fill="hold"/>
                                        <p:tgtEl>
                                          <p:spTgt spid="3"/>
                                        </p:tgtEl>
                                        <p:attrNameLst>
                                          <p:attrName>ppt_x</p:attrName>
                                        </p:attrNameLst>
                                      </p:cBhvr>
                                      <p:tavLst>
                                        <p:tav tm="0">
                                          <p:val>
                                            <p:strVal val="#ppt_x"/>
                                          </p:val>
                                        </p:tav>
                                        <p:tav tm="100000">
                                          <p:val>
                                            <p:strVal val="#ppt_x"/>
                                          </p:val>
                                        </p:tav>
                                      </p:tavLst>
                                    </p:anim>
                                    <p:anim calcmode="lin" valueType="num">
                                      <p:cBhvr>
                                        <p:cTn id="8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028"/>
                                        </p:tgtEl>
                                        <p:attrNameLst>
                                          <p:attrName>style.visibility</p:attrName>
                                        </p:attrNameLst>
                                      </p:cBhvr>
                                      <p:to>
                                        <p:strVal val="visible"/>
                                      </p:to>
                                    </p:set>
                                    <p:animEffect transition="in" filter="fade">
                                      <p:cBhvr>
                                        <p:cTn id="90" dur="1000"/>
                                        <p:tgtEl>
                                          <p:spTgt spid="1028"/>
                                        </p:tgtEl>
                                      </p:cBhvr>
                                    </p:animEffect>
                                    <p:anim calcmode="lin" valueType="num">
                                      <p:cBhvr>
                                        <p:cTn id="91" dur="1000" fill="hold"/>
                                        <p:tgtEl>
                                          <p:spTgt spid="1028"/>
                                        </p:tgtEl>
                                        <p:attrNameLst>
                                          <p:attrName>ppt_x</p:attrName>
                                        </p:attrNameLst>
                                      </p:cBhvr>
                                      <p:tavLst>
                                        <p:tav tm="0">
                                          <p:val>
                                            <p:strVal val="#ppt_x"/>
                                          </p:val>
                                        </p:tav>
                                        <p:tav tm="100000">
                                          <p:val>
                                            <p:strVal val="#ppt_x"/>
                                          </p:val>
                                        </p:tav>
                                      </p:tavLst>
                                    </p:anim>
                                    <p:anim calcmode="lin" valueType="num">
                                      <p:cBhvr>
                                        <p:cTn id="92" dur="1000" fill="hold"/>
                                        <p:tgtEl>
                                          <p:spTgt spid="10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1000"/>
                                        <p:tgtEl>
                                          <p:spTgt spid="35"/>
                                        </p:tgtEl>
                                      </p:cBhvr>
                                    </p:animEffect>
                                    <p:anim calcmode="lin" valueType="num">
                                      <p:cBhvr>
                                        <p:cTn id="101" dur="1000" fill="hold"/>
                                        <p:tgtEl>
                                          <p:spTgt spid="35"/>
                                        </p:tgtEl>
                                        <p:attrNameLst>
                                          <p:attrName>ppt_x</p:attrName>
                                        </p:attrNameLst>
                                      </p:cBhvr>
                                      <p:tavLst>
                                        <p:tav tm="0">
                                          <p:val>
                                            <p:strVal val="#ppt_x"/>
                                          </p:val>
                                        </p:tav>
                                        <p:tav tm="100000">
                                          <p:val>
                                            <p:strVal val="#ppt_x"/>
                                          </p:val>
                                        </p:tav>
                                      </p:tavLst>
                                    </p:anim>
                                    <p:anim calcmode="lin" valueType="num">
                                      <p:cBhvr>
                                        <p:cTn id="102" dur="1000" fill="hold"/>
                                        <p:tgtEl>
                                          <p:spTgt spid="3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1000"/>
                                        <p:tgtEl>
                                          <p:spTgt spid="2"/>
                                        </p:tgtEl>
                                      </p:cBhvr>
                                    </p:animEffect>
                                    <p:anim calcmode="lin" valueType="num">
                                      <p:cBhvr>
                                        <p:cTn id="106" dur="1000" fill="hold"/>
                                        <p:tgtEl>
                                          <p:spTgt spid="2"/>
                                        </p:tgtEl>
                                        <p:attrNameLst>
                                          <p:attrName>ppt_x</p:attrName>
                                        </p:attrNameLst>
                                      </p:cBhvr>
                                      <p:tavLst>
                                        <p:tav tm="0">
                                          <p:val>
                                            <p:strVal val="#ppt_x"/>
                                          </p:val>
                                        </p:tav>
                                        <p:tav tm="100000">
                                          <p:val>
                                            <p:strVal val="#ppt_x"/>
                                          </p:val>
                                        </p:tav>
                                      </p:tavLst>
                                    </p:anim>
                                    <p:anim calcmode="lin" valueType="num">
                                      <p:cBhvr>
                                        <p:cTn id="10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1000"/>
                                        <p:tgtEl>
                                          <p:spTgt spid="54"/>
                                        </p:tgtEl>
                                      </p:cBhvr>
                                    </p:animEffect>
                                    <p:anim calcmode="lin" valueType="num">
                                      <p:cBhvr>
                                        <p:cTn id="113" dur="1000" fill="hold"/>
                                        <p:tgtEl>
                                          <p:spTgt spid="54"/>
                                        </p:tgtEl>
                                        <p:attrNameLst>
                                          <p:attrName>ppt_x</p:attrName>
                                        </p:attrNameLst>
                                      </p:cBhvr>
                                      <p:tavLst>
                                        <p:tav tm="0">
                                          <p:val>
                                            <p:strVal val="#ppt_x"/>
                                          </p:val>
                                        </p:tav>
                                        <p:tav tm="100000">
                                          <p:val>
                                            <p:strVal val="#ppt_x"/>
                                          </p:val>
                                        </p:tav>
                                      </p:tavLst>
                                    </p:anim>
                                    <p:anim calcmode="lin" valueType="num">
                                      <p:cBhvr>
                                        <p:cTn id="114" dur="1000" fill="hold"/>
                                        <p:tgtEl>
                                          <p:spTgt spid="5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1000"/>
                                        <p:tgtEl>
                                          <p:spTgt spid="15"/>
                                        </p:tgtEl>
                                      </p:cBhvr>
                                    </p:animEffect>
                                    <p:anim calcmode="lin" valueType="num">
                                      <p:cBhvr>
                                        <p:cTn id="118" dur="1000" fill="hold"/>
                                        <p:tgtEl>
                                          <p:spTgt spid="15"/>
                                        </p:tgtEl>
                                        <p:attrNameLst>
                                          <p:attrName>ppt_x</p:attrName>
                                        </p:attrNameLst>
                                      </p:cBhvr>
                                      <p:tavLst>
                                        <p:tav tm="0">
                                          <p:val>
                                            <p:strVal val="#ppt_x"/>
                                          </p:val>
                                        </p:tav>
                                        <p:tav tm="100000">
                                          <p:val>
                                            <p:strVal val="#ppt_x"/>
                                          </p:val>
                                        </p:tav>
                                      </p:tavLst>
                                    </p:anim>
                                    <p:anim calcmode="lin" valueType="num">
                                      <p:cBhvr>
                                        <p:cTn id="119" dur="1000" fill="hold"/>
                                        <p:tgtEl>
                                          <p:spTgt spid="1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
                                        </p:tgtEl>
                                        <p:attrNameLst>
                                          <p:attrName>style.visibility</p:attrName>
                                        </p:attrNameLst>
                                      </p:cBhvr>
                                      <p:to>
                                        <p:strVal val="visible"/>
                                      </p:to>
                                    </p:set>
                                    <p:animEffect transition="in" filter="fade">
                                      <p:cBhvr>
                                        <p:cTn id="122" dur="1000"/>
                                        <p:tgtEl>
                                          <p:spTgt spid="4"/>
                                        </p:tgtEl>
                                      </p:cBhvr>
                                    </p:animEffect>
                                    <p:anim calcmode="lin" valueType="num">
                                      <p:cBhvr>
                                        <p:cTn id="123" dur="1000" fill="hold"/>
                                        <p:tgtEl>
                                          <p:spTgt spid="4"/>
                                        </p:tgtEl>
                                        <p:attrNameLst>
                                          <p:attrName>ppt_x</p:attrName>
                                        </p:attrNameLst>
                                      </p:cBhvr>
                                      <p:tavLst>
                                        <p:tav tm="0">
                                          <p:val>
                                            <p:strVal val="#ppt_x"/>
                                          </p:val>
                                        </p:tav>
                                        <p:tav tm="100000">
                                          <p:val>
                                            <p:strVal val="#ppt_x"/>
                                          </p:val>
                                        </p:tav>
                                      </p:tavLst>
                                    </p:anim>
                                    <p:anim calcmode="lin" valueType="num">
                                      <p:cBhvr>
                                        <p:cTn id="124" dur="1000" fill="hold"/>
                                        <p:tgtEl>
                                          <p:spTgt spid="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1000"/>
                                        <p:tgtEl>
                                          <p:spTgt spid="7"/>
                                        </p:tgtEl>
                                      </p:cBhvr>
                                    </p:animEffect>
                                    <p:anim calcmode="lin" valueType="num">
                                      <p:cBhvr>
                                        <p:cTn id="128" dur="1000" fill="hold"/>
                                        <p:tgtEl>
                                          <p:spTgt spid="7"/>
                                        </p:tgtEl>
                                        <p:attrNameLst>
                                          <p:attrName>ppt_x</p:attrName>
                                        </p:attrNameLst>
                                      </p:cBhvr>
                                      <p:tavLst>
                                        <p:tav tm="0">
                                          <p:val>
                                            <p:strVal val="#ppt_x"/>
                                          </p:val>
                                        </p:tav>
                                        <p:tav tm="100000">
                                          <p:val>
                                            <p:strVal val="#ppt_x"/>
                                          </p:val>
                                        </p:tav>
                                      </p:tavLst>
                                    </p:anim>
                                    <p:anim calcmode="lin" valueType="num">
                                      <p:cBhvr>
                                        <p:cTn id="1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1000"/>
                                        <p:tgtEl>
                                          <p:spTgt spid="38"/>
                                        </p:tgtEl>
                                      </p:cBhvr>
                                    </p:animEffect>
                                    <p:anim calcmode="lin" valueType="num">
                                      <p:cBhvr>
                                        <p:cTn id="135" dur="1000" fill="hold"/>
                                        <p:tgtEl>
                                          <p:spTgt spid="38"/>
                                        </p:tgtEl>
                                        <p:attrNameLst>
                                          <p:attrName>ppt_x</p:attrName>
                                        </p:attrNameLst>
                                      </p:cBhvr>
                                      <p:tavLst>
                                        <p:tav tm="0">
                                          <p:val>
                                            <p:strVal val="#ppt_x"/>
                                          </p:val>
                                        </p:tav>
                                        <p:tav tm="100000">
                                          <p:val>
                                            <p:strVal val="#ppt_x"/>
                                          </p:val>
                                        </p:tav>
                                      </p:tavLst>
                                    </p:anim>
                                    <p:anim calcmode="lin" valueType="num">
                                      <p:cBhvr>
                                        <p:cTn id="136" dur="1000" fill="hold"/>
                                        <p:tgtEl>
                                          <p:spTgt spid="38"/>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1000"/>
                                        <p:tgtEl>
                                          <p:spTgt spid="40"/>
                                        </p:tgtEl>
                                      </p:cBhvr>
                                    </p:animEffect>
                                    <p:anim calcmode="lin" valueType="num">
                                      <p:cBhvr>
                                        <p:cTn id="140" dur="1000" fill="hold"/>
                                        <p:tgtEl>
                                          <p:spTgt spid="40"/>
                                        </p:tgtEl>
                                        <p:attrNameLst>
                                          <p:attrName>ppt_x</p:attrName>
                                        </p:attrNameLst>
                                      </p:cBhvr>
                                      <p:tavLst>
                                        <p:tav tm="0">
                                          <p:val>
                                            <p:strVal val="#ppt_x"/>
                                          </p:val>
                                        </p:tav>
                                        <p:tav tm="100000">
                                          <p:val>
                                            <p:strVal val="#ppt_x"/>
                                          </p:val>
                                        </p:tav>
                                      </p:tavLst>
                                    </p:anim>
                                    <p:anim calcmode="lin" valueType="num">
                                      <p:cBhvr>
                                        <p:cTn id="141" dur="1000" fill="hold"/>
                                        <p:tgtEl>
                                          <p:spTgt spid="4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1000"/>
                                        <p:tgtEl>
                                          <p:spTgt spid="39"/>
                                        </p:tgtEl>
                                      </p:cBhvr>
                                    </p:animEffect>
                                    <p:anim calcmode="lin" valueType="num">
                                      <p:cBhvr>
                                        <p:cTn id="145" dur="1000" fill="hold"/>
                                        <p:tgtEl>
                                          <p:spTgt spid="39"/>
                                        </p:tgtEl>
                                        <p:attrNameLst>
                                          <p:attrName>ppt_x</p:attrName>
                                        </p:attrNameLst>
                                      </p:cBhvr>
                                      <p:tavLst>
                                        <p:tav tm="0">
                                          <p:val>
                                            <p:strVal val="#ppt_x"/>
                                          </p:val>
                                        </p:tav>
                                        <p:tav tm="100000">
                                          <p:val>
                                            <p:strVal val="#ppt_x"/>
                                          </p:val>
                                        </p:tav>
                                      </p:tavLst>
                                    </p:anim>
                                    <p:anim calcmode="lin" valueType="num">
                                      <p:cBhvr>
                                        <p:cTn id="146" dur="1000" fill="hold"/>
                                        <p:tgtEl>
                                          <p:spTgt spid="3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fade">
                                      <p:cBhvr>
                                        <p:cTn id="149" dur="1000"/>
                                        <p:tgtEl>
                                          <p:spTgt spid="62"/>
                                        </p:tgtEl>
                                      </p:cBhvr>
                                    </p:animEffect>
                                    <p:anim calcmode="lin" valueType="num">
                                      <p:cBhvr>
                                        <p:cTn id="150" dur="1000" fill="hold"/>
                                        <p:tgtEl>
                                          <p:spTgt spid="62"/>
                                        </p:tgtEl>
                                        <p:attrNameLst>
                                          <p:attrName>ppt_x</p:attrName>
                                        </p:attrNameLst>
                                      </p:cBhvr>
                                      <p:tavLst>
                                        <p:tav tm="0">
                                          <p:val>
                                            <p:strVal val="#ppt_x"/>
                                          </p:val>
                                        </p:tav>
                                        <p:tav tm="100000">
                                          <p:val>
                                            <p:strVal val="#ppt_x"/>
                                          </p:val>
                                        </p:tav>
                                      </p:tavLst>
                                    </p:anim>
                                    <p:anim calcmode="lin" valueType="num">
                                      <p:cBhvr>
                                        <p:cTn id="151" dur="1000" fill="hold"/>
                                        <p:tgtEl>
                                          <p:spTgt spid="62"/>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fade">
                                      <p:cBhvr>
                                        <p:cTn id="154" dur="1000"/>
                                        <p:tgtEl>
                                          <p:spTgt spid="63"/>
                                        </p:tgtEl>
                                      </p:cBhvr>
                                    </p:animEffect>
                                    <p:anim calcmode="lin" valueType="num">
                                      <p:cBhvr>
                                        <p:cTn id="155" dur="1000" fill="hold"/>
                                        <p:tgtEl>
                                          <p:spTgt spid="63"/>
                                        </p:tgtEl>
                                        <p:attrNameLst>
                                          <p:attrName>ppt_x</p:attrName>
                                        </p:attrNameLst>
                                      </p:cBhvr>
                                      <p:tavLst>
                                        <p:tav tm="0">
                                          <p:val>
                                            <p:strVal val="#ppt_x"/>
                                          </p:val>
                                        </p:tav>
                                        <p:tav tm="100000">
                                          <p:val>
                                            <p:strVal val="#ppt_x"/>
                                          </p:val>
                                        </p:tav>
                                      </p:tavLst>
                                    </p:anim>
                                    <p:anim calcmode="lin" valueType="num">
                                      <p:cBhvr>
                                        <p:cTn id="15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1026"/>
                                        </p:tgtEl>
                                        <p:attrNameLst>
                                          <p:attrName>style.visibility</p:attrName>
                                        </p:attrNameLst>
                                      </p:cBhvr>
                                      <p:to>
                                        <p:strVal val="visible"/>
                                      </p:to>
                                    </p:set>
                                    <p:animEffect transition="in" filter="fade">
                                      <p:cBhvr>
                                        <p:cTn id="161" dur="1000"/>
                                        <p:tgtEl>
                                          <p:spTgt spid="1026"/>
                                        </p:tgtEl>
                                      </p:cBhvr>
                                    </p:animEffect>
                                    <p:anim calcmode="lin" valueType="num">
                                      <p:cBhvr>
                                        <p:cTn id="162" dur="1000" fill="hold"/>
                                        <p:tgtEl>
                                          <p:spTgt spid="1026"/>
                                        </p:tgtEl>
                                        <p:attrNameLst>
                                          <p:attrName>ppt_x</p:attrName>
                                        </p:attrNameLst>
                                      </p:cBhvr>
                                      <p:tavLst>
                                        <p:tav tm="0">
                                          <p:val>
                                            <p:strVal val="#ppt_x"/>
                                          </p:val>
                                        </p:tav>
                                        <p:tav tm="100000">
                                          <p:val>
                                            <p:strVal val="#ppt_x"/>
                                          </p:val>
                                        </p:tav>
                                      </p:tavLst>
                                    </p:anim>
                                    <p:anim calcmode="lin" valueType="num">
                                      <p:cBhvr>
                                        <p:cTn id="163" dur="1000" fill="hold"/>
                                        <p:tgtEl>
                                          <p:spTgt spid="1026"/>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33"/>
                                        </p:tgtEl>
                                        <p:attrNameLst>
                                          <p:attrName>style.visibility</p:attrName>
                                        </p:attrNameLst>
                                      </p:cBhvr>
                                      <p:to>
                                        <p:strVal val="visible"/>
                                      </p:to>
                                    </p:set>
                                    <p:animEffect transition="in" filter="fade">
                                      <p:cBhvr>
                                        <p:cTn id="166" dur="1000"/>
                                        <p:tgtEl>
                                          <p:spTgt spid="33"/>
                                        </p:tgtEl>
                                      </p:cBhvr>
                                    </p:animEffect>
                                    <p:anim calcmode="lin" valueType="num">
                                      <p:cBhvr>
                                        <p:cTn id="167" dur="1000" fill="hold"/>
                                        <p:tgtEl>
                                          <p:spTgt spid="33"/>
                                        </p:tgtEl>
                                        <p:attrNameLst>
                                          <p:attrName>ppt_x</p:attrName>
                                        </p:attrNameLst>
                                      </p:cBhvr>
                                      <p:tavLst>
                                        <p:tav tm="0">
                                          <p:val>
                                            <p:strVal val="#ppt_x"/>
                                          </p:val>
                                        </p:tav>
                                        <p:tav tm="100000">
                                          <p:val>
                                            <p:strVal val="#ppt_x"/>
                                          </p:val>
                                        </p:tav>
                                      </p:tavLst>
                                    </p:anim>
                                    <p:anim calcmode="lin" valueType="num">
                                      <p:cBhvr>
                                        <p:cTn id="168" dur="1000" fill="hold"/>
                                        <p:tgtEl>
                                          <p:spTgt spid="33"/>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34"/>
                                        </p:tgtEl>
                                        <p:attrNameLst>
                                          <p:attrName>style.visibility</p:attrName>
                                        </p:attrNameLst>
                                      </p:cBhvr>
                                      <p:to>
                                        <p:strVal val="visible"/>
                                      </p:to>
                                    </p:set>
                                    <p:animEffect transition="in" filter="fade">
                                      <p:cBhvr>
                                        <p:cTn id="171" dur="1000"/>
                                        <p:tgtEl>
                                          <p:spTgt spid="34"/>
                                        </p:tgtEl>
                                      </p:cBhvr>
                                    </p:animEffect>
                                    <p:anim calcmode="lin" valueType="num">
                                      <p:cBhvr>
                                        <p:cTn id="172" dur="1000" fill="hold"/>
                                        <p:tgtEl>
                                          <p:spTgt spid="34"/>
                                        </p:tgtEl>
                                        <p:attrNameLst>
                                          <p:attrName>ppt_x</p:attrName>
                                        </p:attrNameLst>
                                      </p:cBhvr>
                                      <p:tavLst>
                                        <p:tav tm="0">
                                          <p:val>
                                            <p:strVal val="#ppt_x"/>
                                          </p:val>
                                        </p:tav>
                                        <p:tav tm="100000">
                                          <p:val>
                                            <p:strVal val="#ppt_x"/>
                                          </p:val>
                                        </p:tav>
                                      </p:tavLst>
                                    </p:anim>
                                    <p:anim calcmode="lin" valueType="num">
                                      <p:cBhvr>
                                        <p:cTn id="17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1027"/>
                                        </p:tgtEl>
                                        <p:attrNameLst>
                                          <p:attrName>style.visibility</p:attrName>
                                        </p:attrNameLst>
                                      </p:cBhvr>
                                      <p:to>
                                        <p:strVal val="visible"/>
                                      </p:to>
                                    </p:set>
                                    <p:animEffect transition="in" filter="fade">
                                      <p:cBhvr>
                                        <p:cTn id="178" dur="1000"/>
                                        <p:tgtEl>
                                          <p:spTgt spid="1027"/>
                                        </p:tgtEl>
                                      </p:cBhvr>
                                    </p:animEffect>
                                    <p:anim calcmode="lin" valueType="num">
                                      <p:cBhvr>
                                        <p:cTn id="179" dur="1000" fill="hold"/>
                                        <p:tgtEl>
                                          <p:spTgt spid="1027"/>
                                        </p:tgtEl>
                                        <p:attrNameLst>
                                          <p:attrName>ppt_x</p:attrName>
                                        </p:attrNameLst>
                                      </p:cBhvr>
                                      <p:tavLst>
                                        <p:tav tm="0">
                                          <p:val>
                                            <p:strVal val="#ppt_x"/>
                                          </p:val>
                                        </p:tav>
                                        <p:tav tm="100000">
                                          <p:val>
                                            <p:strVal val="#ppt_x"/>
                                          </p:val>
                                        </p:tav>
                                      </p:tavLst>
                                    </p:anim>
                                    <p:anim calcmode="lin" valueType="num">
                                      <p:cBhvr>
                                        <p:cTn id="180" dur="1000" fill="hold"/>
                                        <p:tgtEl>
                                          <p:spTgt spid="1027"/>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42"/>
                                        </p:tgtEl>
                                        <p:attrNameLst>
                                          <p:attrName>style.visibility</p:attrName>
                                        </p:attrNameLst>
                                      </p:cBhvr>
                                      <p:to>
                                        <p:strVal val="visible"/>
                                      </p:to>
                                    </p:set>
                                    <p:animEffect transition="in" filter="fade">
                                      <p:cBhvr>
                                        <p:cTn id="183" dur="1000"/>
                                        <p:tgtEl>
                                          <p:spTgt spid="42"/>
                                        </p:tgtEl>
                                      </p:cBhvr>
                                    </p:animEffect>
                                    <p:anim calcmode="lin" valueType="num">
                                      <p:cBhvr>
                                        <p:cTn id="184" dur="1000" fill="hold"/>
                                        <p:tgtEl>
                                          <p:spTgt spid="42"/>
                                        </p:tgtEl>
                                        <p:attrNameLst>
                                          <p:attrName>ppt_x</p:attrName>
                                        </p:attrNameLst>
                                      </p:cBhvr>
                                      <p:tavLst>
                                        <p:tav tm="0">
                                          <p:val>
                                            <p:strVal val="#ppt_x"/>
                                          </p:val>
                                        </p:tav>
                                        <p:tav tm="100000">
                                          <p:val>
                                            <p:strVal val="#ppt_x"/>
                                          </p:val>
                                        </p:tav>
                                      </p:tavLst>
                                    </p:anim>
                                    <p:anim calcmode="lin" valueType="num">
                                      <p:cBhvr>
                                        <p:cTn id="185" dur="1000" fill="hold"/>
                                        <p:tgtEl>
                                          <p:spTgt spid="42"/>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43"/>
                                        </p:tgtEl>
                                        <p:attrNameLst>
                                          <p:attrName>style.visibility</p:attrName>
                                        </p:attrNameLst>
                                      </p:cBhvr>
                                      <p:to>
                                        <p:strVal val="visible"/>
                                      </p:to>
                                    </p:set>
                                    <p:animEffect transition="in" filter="fade">
                                      <p:cBhvr>
                                        <p:cTn id="188" dur="1000"/>
                                        <p:tgtEl>
                                          <p:spTgt spid="43"/>
                                        </p:tgtEl>
                                      </p:cBhvr>
                                    </p:animEffect>
                                    <p:anim calcmode="lin" valueType="num">
                                      <p:cBhvr>
                                        <p:cTn id="189" dur="1000" fill="hold"/>
                                        <p:tgtEl>
                                          <p:spTgt spid="43"/>
                                        </p:tgtEl>
                                        <p:attrNameLst>
                                          <p:attrName>ppt_x</p:attrName>
                                        </p:attrNameLst>
                                      </p:cBhvr>
                                      <p:tavLst>
                                        <p:tav tm="0">
                                          <p:val>
                                            <p:strVal val="#ppt_x"/>
                                          </p:val>
                                        </p:tav>
                                        <p:tav tm="100000">
                                          <p:val>
                                            <p:strVal val="#ppt_x"/>
                                          </p:val>
                                        </p:tav>
                                      </p:tavLst>
                                    </p:anim>
                                    <p:anim calcmode="lin" valueType="num">
                                      <p:cBhvr>
                                        <p:cTn id="1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nodeType="clickEffect">
                                  <p:stCondLst>
                                    <p:cond delay="0"/>
                                  </p:stCondLst>
                                  <p:childTnLst>
                                    <p:set>
                                      <p:cBhvr>
                                        <p:cTn id="194" dur="1" fill="hold">
                                          <p:stCondLst>
                                            <p:cond delay="0"/>
                                          </p:stCondLst>
                                        </p:cTn>
                                        <p:tgtEl>
                                          <p:spTgt spid="44"/>
                                        </p:tgtEl>
                                        <p:attrNameLst>
                                          <p:attrName>style.visibility</p:attrName>
                                        </p:attrNameLst>
                                      </p:cBhvr>
                                      <p:to>
                                        <p:strVal val="visible"/>
                                      </p:to>
                                    </p:set>
                                    <p:animEffect transition="in" filter="fade">
                                      <p:cBhvr>
                                        <p:cTn id="195" dur="1000"/>
                                        <p:tgtEl>
                                          <p:spTgt spid="44"/>
                                        </p:tgtEl>
                                      </p:cBhvr>
                                    </p:animEffect>
                                    <p:anim calcmode="lin" valueType="num">
                                      <p:cBhvr>
                                        <p:cTn id="196" dur="1000" fill="hold"/>
                                        <p:tgtEl>
                                          <p:spTgt spid="44"/>
                                        </p:tgtEl>
                                        <p:attrNameLst>
                                          <p:attrName>ppt_x</p:attrName>
                                        </p:attrNameLst>
                                      </p:cBhvr>
                                      <p:tavLst>
                                        <p:tav tm="0">
                                          <p:val>
                                            <p:strVal val="#ppt_x"/>
                                          </p:val>
                                        </p:tav>
                                        <p:tav tm="100000">
                                          <p:val>
                                            <p:strVal val="#ppt_x"/>
                                          </p:val>
                                        </p:tav>
                                      </p:tavLst>
                                    </p:anim>
                                    <p:anim calcmode="lin" valueType="num">
                                      <p:cBhvr>
                                        <p:cTn id="197" dur="1000" fill="hold"/>
                                        <p:tgtEl>
                                          <p:spTgt spid="4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45"/>
                                        </p:tgtEl>
                                        <p:attrNameLst>
                                          <p:attrName>style.visibility</p:attrName>
                                        </p:attrNameLst>
                                      </p:cBhvr>
                                      <p:to>
                                        <p:strVal val="visible"/>
                                      </p:to>
                                    </p:set>
                                    <p:animEffect transition="in" filter="fade">
                                      <p:cBhvr>
                                        <p:cTn id="200" dur="1000"/>
                                        <p:tgtEl>
                                          <p:spTgt spid="45"/>
                                        </p:tgtEl>
                                      </p:cBhvr>
                                    </p:animEffect>
                                    <p:anim calcmode="lin" valueType="num">
                                      <p:cBhvr>
                                        <p:cTn id="201" dur="1000" fill="hold"/>
                                        <p:tgtEl>
                                          <p:spTgt spid="45"/>
                                        </p:tgtEl>
                                        <p:attrNameLst>
                                          <p:attrName>ppt_x</p:attrName>
                                        </p:attrNameLst>
                                      </p:cBhvr>
                                      <p:tavLst>
                                        <p:tav tm="0">
                                          <p:val>
                                            <p:strVal val="#ppt_x"/>
                                          </p:val>
                                        </p:tav>
                                        <p:tav tm="100000">
                                          <p:val>
                                            <p:strVal val="#ppt_x"/>
                                          </p:val>
                                        </p:tav>
                                      </p:tavLst>
                                    </p:anim>
                                    <p:anim calcmode="lin" valueType="num">
                                      <p:cBhvr>
                                        <p:cTn id="202" dur="1000" fill="hold"/>
                                        <p:tgtEl>
                                          <p:spTgt spid="4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46"/>
                                        </p:tgtEl>
                                        <p:attrNameLst>
                                          <p:attrName>style.visibility</p:attrName>
                                        </p:attrNameLst>
                                      </p:cBhvr>
                                      <p:to>
                                        <p:strVal val="visible"/>
                                      </p:to>
                                    </p:set>
                                    <p:animEffect transition="in" filter="fade">
                                      <p:cBhvr>
                                        <p:cTn id="205" dur="1000"/>
                                        <p:tgtEl>
                                          <p:spTgt spid="46"/>
                                        </p:tgtEl>
                                      </p:cBhvr>
                                    </p:animEffect>
                                    <p:anim calcmode="lin" valueType="num">
                                      <p:cBhvr>
                                        <p:cTn id="206" dur="1000" fill="hold"/>
                                        <p:tgtEl>
                                          <p:spTgt spid="46"/>
                                        </p:tgtEl>
                                        <p:attrNameLst>
                                          <p:attrName>ppt_x</p:attrName>
                                        </p:attrNameLst>
                                      </p:cBhvr>
                                      <p:tavLst>
                                        <p:tav tm="0">
                                          <p:val>
                                            <p:strVal val="#ppt_x"/>
                                          </p:val>
                                        </p:tav>
                                        <p:tav tm="100000">
                                          <p:val>
                                            <p:strVal val="#ppt_x"/>
                                          </p:val>
                                        </p:tav>
                                      </p:tavLst>
                                    </p:anim>
                                    <p:anim calcmode="lin" valueType="num">
                                      <p:cBhvr>
                                        <p:cTn id="20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nodeType="clickEffect">
                                  <p:stCondLst>
                                    <p:cond delay="0"/>
                                  </p:stCondLst>
                                  <p:childTnLst>
                                    <p:set>
                                      <p:cBhvr>
                                        <p:cTn id="211" dur="1" fill="hold">
                                          <p:stCondLst>
                                            <p:cond delay="0"/>
                                          </p:stCondLst>
                                        </p:cTn>
                                        <p:tgtEl>
                                          <p:spTgt spid="1035"/>
                                        </p:tgtEl>
                                        <p:attrNameLst>
                                          <p:attrName>style.visibility</p:attrName>
                                        </p:attrNameLst>
                                      </p:cBhvr>
                                      <p:to>
                                        <p:strVal val="visible"/>
                                      </p:to>
                                    </p:set>
                                    <p:animEffect transition="in" filter="fade">
                                      <p:cBhvr>
                                        <p:cTn id="212" dur="1000"/>
                                        <p:tgtEl>
                                          <p:spTgt spid="1035"/>
                                        </p:tgtEl>
                                      </p:cBhvr>
                                    </p:animEffect>
                                    <p:anim calcmode="lin" valueType="num">
                                      <p:cBhvr>
                                        <p:cTn id="213" dur="1000" fill="hold"/>
                                        <p:tgtEl>
                                          <p:spTgt spid="1035"/>
                                        </p:tgtEl>
                                        <p:attrNameLst>
                                          <p:attrName>ppt_x</p:attrName>
                                        </p:attrNameLst>
                                      </p:cBhvr>
                                      <p:tavLst>
                                        <p:tav tm="0">
                                          <p:val>
                                            <p:strVal val="#ppt_x"/>
                                          </p:val>
                                        </p:tav>
                                        <p:tav tm="100000">
                                          <p:val>
                                            <p:strVal val="#ppt_x"/>
                                          </p:val>
                                        </p:tav>
                                      </p:tavLst>
                                    </p:anim>
                                    <p:anim calcmode="lin" valueType="num">
                                      <p:cBhvr>
                                        <p:cTn id="214" dur="1000" fill="hold"/>
                                        <p:tgtEl>
                                          <p:spTgt spid="1035"/>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48"/>
                                        </p:tgtEl>
                                        <p:attrNameLst>
                                          <p:attrName>style.visibility</p:attrName>
                                        </p:attrNameLst>
                                      </p:cBhvr>
                                      <p:to>
                                        <p:strVal val="visible"/>
                                      </p:to>
                                    </p:set>
                                    <p:animEffect transition="in" filter="fade">
                                      <p:cBhvr>
                                        <p:cTn id="217" dur="1000"/>
                                        <p:tgtEl>
                                          <p:spTgt spid="48"/>
                                        </p:tgtEl>
                                      </p:cBhvr>
                                    </p:animEffect>
                                    <p:anim calcmode="lin" valueType="num">
                                      <p:cBhvr>
                                        <p:cTn id="218" dur="1000" fill="hold"/>
                                        <p:tgtEl>
                                          <p:spTgt spid="48"/>
                                        </p:tgtEl>
                                        <p:attrNameLst>
                                          <p:attrName>ppt_x</p:attrName>
                                        </p:attrNameLst>
                                      </p:cBhvr>
                                      <p:tavLst>
                                        <p:tav tm="0">
                                          <p:val>
                                            <p:strVal val="#ppt_x"/>
                                          </p:val>
                                        </p:tav>
                                        <p:tav tm="100000">
                                          <p:val>
                                            <p:strVal val="#ppt_x"/>
                                          </p:val>
                                        </p:tav>
                                      </p:tavLst>
                                    </p:anim>
                                    <p:anim calcmode="lin" valueType="num">
                                      <p:cBhvr>
                                        <p:cTn id="219" dur="1000" fill="hold"/>
                                        <p:tgtEl>
                                          <p:spTgt spid="48"/>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Effect transition="in" filter="fade">
                                      <p:cBhvr>
                                        <p:cTn id="222" dur="1000"/>
                                        <p:tgtEl>
                                          <p:spTgt spid="49"/>
                                        </p:tgtEl>
                                      </p:cBhvr>
                                    </p:animEffect>
                                    <p:anim calcmode="lin" valueType="num">
                                      <p:cBhvr>
                                        <p:cTn id="223" dur="1000" fill="hold"/>
                                        <p:tgtEl>
                                          <p:spTgt spid="49"/>
                                        </p:tgtEl>
                                        <p:attrNameLst>
                                          <p:attrName>ppt_x</p:attrName>
                                        </p:attrNameLst>
                                      </p:cBhvr>
                                      <p:tavLst>
                                        <p:tav tm="0">
                                          <p:val>
                                            <p:strVal val="#ppt_x"/>
                                          </p:val>
                                        </p:tav>
                                        <p:tav tm="100000">
                                          <p:val>
                                            <p:strVal val="#ppt_x"/>
                                          </p:val>
                                        </p:tav>
                                      </p:tavLst>
                                    </p:anim>
                                    <p:anim calcmode="lin" valueType="num">
                                      <p:cBhvr>
                                        <p:cTn id="2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42" presetClass="entr" presetSubtype="0" fill="hold" nodeType="clickEffect">
                                  <p:stCondLst>
                                    <p:cond delay="0"/>
                                  </p:stCondLst>
                                  <p:childTnLst>
                                    <p:set>
                                      <p:cBhvr>
                                        <p:cTn id="228" dur="1" fill="hold">
                                          <p:stCondLst>
                                            <p:cond delay="0"/>
                                          </p:stCondLst>
                                        </p:cTn>
                                        <p:tgtEl>
                                          <p:spTgt spid="1030"/>
                                        </p:tgtEl>
                                        <p:attrNameLst>
                                          <p:attrName>style.visibility</p:attrName>
                                        </p:attrNameLst>
                                      </p:cBhvr>
                                      <p:to>
                                        <p:strVal val="visible"/>
                                      </p:to>
                                    </p:set>
                                    <p:animEffect transition="in" filter="fade">
                                      <p:cBhvr>
                                        <p:cTn id="229" dur="1000"/>
                                        <p:tgtEl>
                                          <p:spTgt spid="1030"/>
                                        </p:tgtEl>
                                      </p:cBhvr>
                                    </p:animEffect>
                                    <p:anim calcmode="lin" valueType="num">
                                      <p:cBhvr>
                                        <p:cTn id="230" dur="1000" fill="hold"/>
                                        <p:tgtEl>
                                          <p:spTgt spid="1030"/>
                                        </p:tgtEl>
                                        <p:attrNameLst>
                                          <p:attrName>ppt_x</p:attrName>
                                        </p:attrNameLst>
                                      </p:cBhvr>
                                      <p:tavLst>
                                        <p:tav tm="0">
                                          <p:val>
                                            <p:strVal val="#ppt_x"/>
                                          </p:val>
                                        </p:tav>
                                        <p:tav tm="100000">
                                          <p:val>
                                            <p:strVal val="#ppt_x"/>
                                          </p:val>
                                        </p:tav>
                                      </p:tavLst>
                                    </p:anim>
                                    <p:anim calcmode="lin" valueType="num">
                                      <p:cBhvr>
                                        <p:cTn id="231" dur="1000" fill="hold"/>
                                        <p:tgtEl>
                                          <p:spTgt spid="1030"/>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47"/>
                                        </p:tgtEl>
                                        <p:attrNameLst>
                                          <p:attrName>style.visibility</p:attrName>
                                        </p:attrNameLst>
                                      </p:cBhvr>
                                      <p:to>
                                        <p:strVal val="visible"/>
                                      </p:to>
                                    </p:set>
                                    <p:animEffect transition="in" filter="fade">
                                      <p:cBhvr>
                                        <p:cTn id="234" dur="1000"/>
                                        <p:tgtEl>
                                          <p:spTgt spid="47"/>
                                        </p:tgtEl>
                                      </p:cBhvr>
                                    </p:animEffect>
                                    <p:anim calcmode="lin" valueType="num">
                                      <p:cBhvr>
                                        <p:cTn id="235" dur="1000" fill="hold"/>
                                        <p:tgtEl>
                                          <p:spTgt spid="47"/>
                                        </p:tgtEl>
                                        <p:attrNameLst>
                                          <p:attrName>ppt_x</p:attrName>
                                        </p:attrNameLst>
                                      </p:cBhvr>
                                      <p:tavLst>
                                        <p:tav tm="0">
                                          <p:val>
                                            <p:strVal val="#ppt_x"/>
                                          </p:val>
                                        </p:tav>
                                        <p:tav tm="100000">
                                          <p:val>
                                            <p:strVal val="#ppt_x"/>
                                          </p:val>
                                        </p:tav>
                                      </p:tavLst>
                                    </p:anim>
                                    <p:anim calcmode="lin" valueType="num">
                                      <p:cBhvr>
                                        <p:cTn id="236" dur="1000" fill="hold"/>
                                        <p:tgtEl>
                                          <p:spTgt spid="47"/>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50"/>
                                        </p:tgtEl>
                                        <p:attrNameLst>
                                          <p:attrName>style.visibility</p:attrName>
                                        </p:attrNameLst>
                                      </p:cBhvr>
                                      <p:to>
                                        <p:strVal val="visible"/>
                                      </p:to>
                                    </p:set>
                                    <p:animEffect transition="in" filter="fade">
                                      <p:cBhvr>
                                        <p:cTn id="239" dur="1000"/>
                                        <p:tgtEl>
                                          <p:spTgt spid="50"/>
                                        </p:tgtEl>
                                      </p:cBhvr>
                                    </p:animEffect>
                                    <p:anim calcmode="lin" valueType="num">
                                      <p:cBhvr>
                                        <p:cTn id="240" dur="1000" fill="hold"/>
                                        <p:tgtEl>
                                          <p:spTgt spid="50"/>
                                        </p:tgtEl>
                                        <p:attrNameLst>
                                          <p:attrName>ppt_x</p:attrName>
                                        </p:attrNameLst>
                                      </p:cBhvr>
                                      <p:tavLst>
                                        <p:tav tm="0">
                                          <p:val>
                                            <p:strVal val="#ppt_x"/>
                                          </p:val>
                                        </p:tav>
                                        <p:tav tm="100000">
                                          <p:val>
                                            <p:strVal val="#ppt_x"/>
                                          </p:val>
                                        </p:tav>
                                      </p:tavLst>
                                    </p:anim>
                                    <p:anim calcmode="lin" valueType="num">
                                      <p:cBhvr>
                                        <p:cTn id="24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5" grpId="0" animBg="1"/>
      <p:bldP spid="33" grpId="0"/>
      <p:bldP spid="34" grpId="0"/>
      <p:bldP spid="35" grpId="0"/>
      <p:bldP spid="36" grpId="0"/>
      <p:bldP spid="38" grpId="0"/>
      <p:bldP spid="42" grpId="0"/>
      <p:bldP spid="45" grpId="0"/>
      <p:bldP spid="48" grpId="0"/>
      <p:bldP spid="47" grpId="0"/>
      <p:bldP spid="54" grpId="0" animBg="1"/>
      <p:bldP spid="39" grpId="0"/>
      <p:bldP spid="43" grpId="0"/>
      <p:bldP spid="46" grpId="0"/>
      <p:bldP spid="49" grpId="0"/>
      <p:bldP spid="50" grpId="0"/>
      <p:bldP spid="60" grpId="0"/>
      <p:bldP spid="61" grpId="0"/>
      <p:bldP spid="62" grpId="0" animBg="1"/>
      <p:bldP spid="63" grpId="0" animBg="1"/>
      <p:bldP spid="69" grpId="0"/>
      <p:bldP spid="72" grpId="0"/>
      <p:bldP spid="75" grpId="0"/>
      <p:bldP spid="76" grpId="0"/>
      <p:bldP spid="77" grpId="0"/>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Autofit/>
          </a:bodyPr>
          <a:lstStyle/>
          <a:p>
            <a:r>
              <a:rPr lang="en-US" sz="8000" b="1" cap="all" dirty="0"/>
              <a:t>A time you needed help in a </a:t>
            </a:r>
            <a:r>
              <a:rPr lang="en-US" sz="8000" b="1" cap="all" dirty="0">
                <a:solidFill>
                  <a:srgbClr val="00B0F0"/>
                </a:solidFill>
                <a:effectLst>
                  <a:outerShdw blurRad="38100" dist="38100" dir="2700000" algn="tl">
                    <a:srgbClr val="000000">
                      <a:alpha val="43137"/>
                    </a:srgbClr>
                  </a:outerShdw>
                </a:effectLst>
              </a:rPr>
              <a:t>major</a:t>
            </a:r>
            <a:r>
              <a:rPr lang="en-US" sz="8000" b="1" cap="all" dirty="0">
                <a:effectLst>
                  <a:outerShdw blurRad="38100" dist="38100" dir="2700000" algn="tl">
                    <a:srgbClr val="000000">
                      <a:alpha val="43137"/>
                    </a:srgbClr>
                  </a:outerShdw>
                </a:effectLst>
              </a:rPr>
              <a:t> </a:t>
            </a:r>
            <a:r>
              <a:rPr lang="en-US" sz="8000" b="1" cap="all" dirty="0"/>
              <a:t>way?</a:t>
            </a:r>
            <a:br>
              <a:rPr lang="en-US" sz="8000" b="1" cap="all" dirty="0"/>
            </a:br>
            <a:br>
              <a:rPr lang="en-US" sz="8000" b="1" cap="all" dirty="0"/>
            </a:br>
            <a:br>
              <a:rPr lang="en-US" sz="8000" b="1" cap="all" dirty="0"/>
            </a:br>
            <a:br>
              <a:rPr lang="en-US" sz="8000" b="1" cap="all" dirty="0"/>
            </a:br>
            <a:endParaRPr lang="en-US" sz="5400" b="1" cap="all" dirty="0"/>
          </a:p>
        </p:txBody>
      </p:sp>
      <p:sp>
        <p:nvSpPr>
          <p:cNvPr id="3" name="Rectangle 2"/>
          <p:cNvSpPr/>
          <p:nvPr/>
        </p:nvSpPr>
        <p:spPr>
          <a:xfrm>
            <a:off x="2070100" y="2372836"/>
            <a:ext cx="7747000" cy="4524315"/>
          </a:xfrm>
          <a:prstGeom prst="rect">
            <a:avLst/>
          </a:prstGeom>
        </p:spPr>
        <p:txBody>
          <a:bodyPr wrap="square">
            <a:spAutoFit/>
          </a:bodyPr>
          <a:lstStyle/>
          <a:p>
            <a:r>
              <a:rPr lang="en-US" sz="4800" b="1" cap="all" dirty="0"/>
              <a:t>~car broke down</a:t>
            </a:r>
            <a:br>
              <a:rPr lang="en-US" sz="4800" b="1" cap="all" dirty="0"/>
            </a:br>
            <a:r>
              <a:rPr lang="en-US" sz="4800" b="1" cap="all" dirty="0"/>
              <a:t>~lost at Disneyland</a:t>
            </a:r>
            <a:br>
              <a:rPr lang="en-US" sz="4800" b="1" cap="all" dirty="0"/>
            </a:br>
            <a:r>
              <a:rPr lang="en-US" sz="4800" b="1" cap="all" dirty="0"/>
              <a:t>~locked keys in car</a:t>
            </a:r>
            <a:br>
              <a:rPr lang="en-US" sz="4800" b="1" cap="all" dirty="0"/>
            </a:br>
            <a:r>
              <a:rPr lang="en-US" sz="4800" b="1" cap="all" dirty="0"/>
              <a:t>~SPRAINED ANKLE ~broken bone</a:t>
            </a:r>
            <a:br>
              <a:rPr lang="en-US" sz="4800" b="1" cap="all" dirty="0"/>
            </a:br>
            <a:r>
              <a:rPr lang="en-US" sz="4800" b="1" cap="all" dirty="0"/>
              <a:t>~ran out of Nutella</a:t>
            </a:r>
            <a:endParaRPr lang="en-US" sz="4800" dirty="0"/>
          </a:p>
        </p:txBody>
      </p:sp>
      <p:pic>
        <p:nvPicPr>
          <p:cNvPr id="2050" name="Picture 2" descr="Image result for help">
            <a:extLst>
              <a:ext uri="{FF2B5EF4-FFF2-40B4-BE49-F238E27FC236}">
                <a16:creationId xmlns:a16="http://schemas.microsoft.com/office/drawing/2014/main" id="{4292E137-C615-4BC9-8D9B-96BC7330A2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0432" y="4300764"/>
            <a:ext cx="2942936" cy="197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78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ile copper mine earthquake">
            <a:extLst>
              <a:ext uri="{FF2B5EF4-FFF2-40B4-BE49-F238E27FC236}">
                <a16:creationId xmlns:a16="http://schemas.microsoft.com/office/drawing/2014/main" id="{B25D1E83-2940-4F60-9E47-DFCEF41EE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79" y="209465"/>
            <a:ext cx="10143241" cy="63477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8733743-03F5-45A9-AF27-E8106DA9F577}"/>
              </a:ext>
            </a:extLst>
          </p:cNvPr>
          <p:cNvSpPr/>
          <p:nvPr/>
        </p:nvSpPr>
        <p:spPr>
          <a:xfrm>
            <a:off x="1159497" y="5530892"/>
            <a:ext cx="9473938" cy="1200329"/>
          </a:xfrm>
          <a:prstGeom prst="rect">
            <a:avLst/>
          </a:prstGeom>
        </p:spPr>
        <p:txBody>
          <a:bodyPr wrap="square">
            <a:spAutoFit/>
          </a:bodyPr>
          <a:lstStyle/>
          <a:p>
            <a:r>
              <a:rPr lang="en-US" sz="3600" cap="all" dirty="0"/>
              <a:t>5 August </a:t>
            </a:r>
            <a:r>
              <a:rPr lang="en-US" sz="3600" b="1" cap="all" dirty="0"/>
              <a:t>2010</a:t>
            </a:r>
            <a:r>
              <a:rPr lang="en-US" sz="3600" cap="all" dirty="0"/>
              <a:t>.</a:t>
            </a:r>
            <a:br>
              <a:rPr lang="en-US" sz="3600" cap="all" dirty="0"/>
            </a:br>
            <a:r>
              <a:rPr lang="en-US" sz="3600" b="1" cap="all" dirty="0"/>
              <a:t>$20 million. </a:t>
            </a:r>
            <a:endParaRPr lang="en-US" sz="3600" dirty="0"/>
          </a:p>
        </p:txBody>
      </p:sp>
    </p:spTree>
    <p:extLst>
      <p:ext uri="{BB962C8B-B14F-4D97-AF65-F5344CB8AC3E}">
        <p14:creationId xmlns:p14="http://schemas.microsoft.com/office/powerpoint/2010/main" val="300260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7538" y="4756638"/>
            <a:ext cx="11139854" cy="930447"/>
          </a:xfrm>
        </p:spPr>
        <p:txBody>
          <a:bodyPr>
            <a:normAutofit/>
          </a:bodyPr>
          <a:lstStyle/>
          <a:p>
            <a:pPr fontAlgn="base"/>
            <a:r>
              <a:rPr lang="en-US" sz="2800" cap="all" dirty="0">
                <a:solidFill>
                  <a:srgbClr val="FFFFFF"/>
                </a:solidFill>
              </a:rPr>
              <a:t>8 boreholes</a:t>
            </a:r>
            <a:br>
              <a:rPr lang="en-US" sz="2800" cap="all" dirty="0">
                <a:solidFill>
                  <a:srgbClr val="FFFFFF"/>
                </a:solidFill>
              </a:rPr>
            </a:br>
            <a:r>
              <a:rPr lang="en-US" sz="2800" cap="all" dirty="0">
                <a:solidFill>
                  <a:srgbClr val="FFFFFF"/>
                </a:solidFill>
              </a:rPr>
              <a:t>17 days (2,300’)</a:t>
            </a:r>
          </a:p>
        </p:txBody>
      </p:sp>
      <p:pic>
        <p:nvPicPr>
          <p:cNvPr id="4098" name="Picture 2" descr="Image result for los 33">
            <a:extLst>
              <a:ext uri="{FF2B5EF4-FFF2-40B4-BE49-F238E27FC236}">
                <a16:creationId xmlns:a16="http://schemas.microsoft.com/office/drawing/2014/main" id="{7967C347-4F86-442B-B546-D6931B92D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7" y="307731"/>
            <a:ext cx="5330182" cy="39976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los 33">
            <a:extLst>
              <a:ext uri="{FF2B5EF4-FFF2-40B4-BE49-F238E27FC236}">
                <a16:creationId xmlns:a16="http://schemas.microsoft.com/office/drawing/2014/main" id="{456F93A9-90D1-4CA5-8587-0378851AD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043" y="1269925"/>
            <a:ext cx="5455917" cy="207324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14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los 33">
            <a:extLst>
              <a:ext uri="{FF2B5EF4-FFF2-40B4-BE49-F238E27FC236}">
                <a16:creationId xmlns:a16="http://schemas.microsoft.com/office/drawing/2014/main" id="{F9F33631-77B2-44D9-AFA9-82F69EA3E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95" y="181434"/>
            <a:ext cx="10392210" cy="64951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59643" y="6127422"/>
            <a:ext cx="3632462" cy="645423"/>
          </a:xfrm>
        </p:spPr>
        <p:txBody>
          <a:bodyPr anchor="ctr">
            <a:noAutofit/>
          </a:bodyPr>
          <a:lstStyle/>
          <a:p>
            <a:r>
              <a:rPr lang="en-US" sz="2800" b="1" cap="all" dirty="0"/>
              <a:t>Literally cut off</a:t>
            </a:r>
            <a:endParaRPr lang="en-US" sz="2800" b="1" cap="al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228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1138</Words>
  <Application>Microsoft Office PowerPoint</Application>
  <PresentationFormat>Widescreen</PresentationFormat>
  <Paragraphs>101</Paragraphs>
  <Slides>35</Slides>
  <Notes>1</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Papyrus</vt:lpstr>
      <vt:lpstr>Tw Cen MT</vt:lpstr>
      <vt:lpstr>Vladimir Script</vt:lpstr>
      <vt:lpstr>Office Theme</vt:lpstr>
      <vt:lpstr>The Book of Revelation</vt:lpstr>
      <vt:lpstr>The Book of Revelation</vt:lpstr>
      <vt:lpstr>PowerPoint Presentation</vt:lpstr>
      <vt:lpstr>PowerPoint Presentation</vt:lpstr>
      <vt:lpstr>PowerPoint Presentation</vt:lpstr>
      <vt:lpstr>A time you needed help in a major way?    </vt:lpstr>
      <vt:lpstr>PowerPoint Presentation</vt:lpstr>
      <vt:lpstr>8 boreholes 17 days (2,300’)</vt:lpstr>
      <vt:lpstr>Literally cut off</vt:lpstr>
      <vt:lpstr>D&amp;C 1:31</vt:lpstr>
      <vt:lpstr>PowerPoint Presentation</vt:lpstr>
      <vt:lpstr>What if I die with  1 unrepented sin?</vt:lpstr>
      <vt:lpstr>What if I die with  1 unrepented sin?</vt:lpstr>
      <vt:lpstr>Alma 42:25</vt:lpstr>
      <vt:lpstr>Does ‘going’ to church and ‘going’ the temple or ‘going’ on a mission  pay off the debt? </vt:lpstr>
      <vt:lpstr>PowerPoint Presentation</vt:lpstr>
      <vt:lpstr>“The book of life is written in the body,  engraven on the bones, sinews, and flesh. Every thought, word, and deed has an effect on the human body and leave their marks which God can read like a book.”  (Bruce R McConkie, Mormon Doctrine, p. 97.) </vt:lpstr>
      <vt:lpstr>Fine! I’ll just not repent. Suffering won’t be that bad, right?</vt:lpstr>
      <vt:lpstr>Mosiah 26:30</vt:lpstr>
      <vt:lpstr>Elder Holland: “You can change and you can do it very fast. repentance can come instantaneously, even if you have serious amends to make. Repentance takes exactly as long as it takes you to say, “I’ll change”—and mean it.”</vt:lpstr>
      <vt:lpstr>The source of your righteousness is not from a law you have kept.  You do not create your own righteousness.  Righteousness is found in Christ.  Going to church, on a mission, attending the temple keep us from sin.  We are not saving ourselves by these actions - but we are begging for the Power of the Atonement.</vt:lpstr>
      <vt:lpstr>PowerPoint Presentation</vt:lpstr>
      <vt:lpstr>PowerPoint Presentation</vt:lpstr>
      <vt:lpstr>FORSAKE</vt:lpstr>
      <vt:lpstr>3 Nephi 27:13</vt:lpstr>
      <vt:lpstr>“Let me be direct and clear. You are going to make it as long as you keep repenting and do not rationalize or rebel. God is not a heartless referee looking for any excuse to throw us out of the game. Please take hope and comfort from this eternal truth: He intends for us to make it!” (Elder Cornish, October 2016 General Conference</vt:lpstr>
      <vt:lpstr>Back to our debt… What do people do with a bill they can’t pay? </vt:lpstr>
      <vt:lpstr>One day God ask, “You owe me perfection. Where is the payment?”   It should be a short conversation...  </vt:lpstr>
      <vt:lpstr>PowerPoint Presentation</vt:lpstr>
      <vt:lpstr>D&amp;C 45:3-5</vt:lpstr>
      <vt:lpstr>Being born in a barn in Bethlehem didn’t burden him. The mocking didn’t move him. The banter didn’t bother him. The harassment didn’t hinder him. Sadducees couldn't stop him.  Pharisees couldn’t finish him Peter’s Denial couldn’t derail him.  Herod couldn’t halt Him.   Pilate couldn’t pressure him. Judas couldn’t jinx Him.  Satan couldn’t slow Him.   </vt:lpstr>
      <vt:lpstr>The Romans didn’t rattle Him. Soldiers didn’t slow him. The garden didn’t grip him. The scourging didn’t stall him. The thorns didn’t thwart him. Calvary couldn’t quell him. The cross couldn't conquer him. The tomb couldn’t retain him.  Even death couldn't disrupt him.</vt:lpstr>
      <vt:lpstr>Mountain move.  Storms stop.  wrongs Retreat. confusions quit. Diseases depart. Restlessness retires. Filth flees. problems perish. doubts disappear. weakness withdraws. Hurts are healed. The Grave grumbles</vt:lpstr>
      <vt:lpstr> Christ’s death certificate  is our Birth Certificate ...If we surrender our will to him.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Eric Richards</dc:creator>
  <cp:lastModifiedBy>Eric Richards</cp:lastModifiedBy>
  <cp:revision>7</cp:revision>
  <dcterms:created xsi:type="dcterms:W3CDTF">2020-12-08T14:37:15Z</dcterms:created>
  <dcterms:modified xsi:type="dcterms:W3CDTF">2021-01-20T19:58:10Z</dcterms:modified>
</cp:coreProperties>
</file>