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9" r:id="rId3"/>
    <p:sldId id="290" r:id="rId4"/>
    <p:sldId id="296" r:id="rId5"/>
    <p:sldId id="279" r:id="rId6"/>
    <p:sldId id="295" r:id="rId7"/>
    <p:sldId id="283" r:id="rId8"/>
    <p:sldId id="297" r:id="rId9"/>
    <p:sldId id="292" r:id="rId10"/>
    <p:sldId id="294" r:id="rId11"/>
    <p:sldId id="286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B9E563-42AA-450F-9531-70A4832A955E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4D2311-59CA-4F0B-A4FF-870FE1D35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ds.org/manual/new-testament-student-manual/introduction-to-matthew/chapter-7.p61?lang=e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microsoft.com/office/2007/relationships/media" Target="file:///C:\Users\Brotherichards\OneDrive%20-%20LDS%20Church\Large%20Files\Jesus%20triumphant%20entry%20into%20Jerusalem%20%5bPalm%20Sunday%5d.mp4" TargetMode="External"/><Relationship Id="rId1" Type="http://schemas.openxmlformats.org/officeDocument/2006/relationships/video" Target="NULL" TargetMode="External"/><Relationship Id="rId6" Type="http://schemas.openxmlformats.org/officeDocument/2006/relationships/image" Target="../media/image6.png"/><Relationship Id="rId5" Type="http://schemas.openxmlformats.org/officeDocument/2006/relationships/hyperlink" Target="https://www.youtube.com/watch?v=rdyJO-_aAv8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video" Target="file:///C:\Users\Brotherichards\OneDrive%20-%20LDS%20Church\Large%20Files\What%20is%20the%20significance%20of%20the%20triumphal%20entry.mp4" TargetMode="External"/><Relationship Id="rId1" Type="http://schemas.microsoft.com/office/2007/relationships/media" Target="file:///C:\Users\Brotherichards\OneDrive%20-%20LDS%20Church\Large%20Files\What%20is%20the%20significance%20of%20the%20triumphal%20entry.mp4" TargetMode="External"/><Relationship Id="rId6" Type="http://schemas.openxmlformats.org/officeDocument/2006/relationships/image" Target="../media/image6.png"/><Relationship Id="rId5" Type="http://schemas.openxmlformats.org/officeDocument/2006/relationships/hyperlink" Target="https://www.youtube.com/watch?v=RSY0YN5aQwE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s.org/youth/video/nine-ways-to-use-technology-to-share-your-belief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800601"/>
            <a:ext cx="8062912" cy="1470025"/>
          </a:xfrm>
        </p:spPr>
        <p:txBody>
          <a:bodyPr/>
          <a:lstStyle/>
          <a:p>
            <a:r>
              <a:rPr lang="en-US" dirty="0"/>
              <a:t>The Triumphal Entry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6270625"/>
            <a:ext cx="8062912" cy="1752600"/>
          </a:xfrm>
        </p:spPr>
        <p:txBody>
          <a:bodyPr/>
          <a:lstStyle/>
          <a:p>
            <a:r>
              <a:rPr lang="en-US" dirty="0"/>
              <a:t>Mark 11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9940"/>
            <a:ext cx="9118661" cy="458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7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724400"/>
            <a:ext cx="11353800" cy="1981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TUESDAY</a:t>
            </a:r>
          </a:p>
          <a:p>
            <a:pPr algn="ctr"/>
            <a:r>
              <a:rPr lang="en-US" sz="2800" dirty="0"/>
              <a:t>Jesus only cursed one thing during his ministry.  What was it? </a:t>
            </a:r>
          </a:p>
          <a:p>
            <a:pPr algn="ctr"/>
            <a:r>
              <a:rPr lang="en-US" sz="2800" b="1" dirty="0"/>
              <a:t>Matthew 21:17-20 (</a:t>
            </a:r>
            <a:r>
              <a:rPr lang="en-US" sz="2800" dirty="0"/>
              <a:t>What is the symbolism?)</a:t>
            </a:r>
          </a:p>
        </p:txBody>
      </p:sp>
      <p:pic>
        <p:nvPicPr>
          <p:cNvPr id="1026" name="Picture 2" descr="http://www.realbiblestories.com/wp-content/uploads/2013/03/Jesus-curses-fig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"/>
            <a:ext cx="6098472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6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800601"/>
            <a:ext cx="8062912" cy="1470025"/>
          </a:xfrm>
        </p:spPr>
        <p:txBody>
          <a:bodyPr/>
          <a:lstStyle/>
          <a:p>
            <a:r>
              <a:rPr lang="en-US" dirty="0"/>
              <a:t>The Triumphal Entry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6270625"/>
            <a:ext cx="8062912" cy="1752600"/>
          </a:xfrm>
        </p:spPr>
        <p:txBody>
          <a:bodyPr/>
          <a:lstStyle/>
          <a:p>
            <a:r>
              <a:rPr lang="en-US" dirty="0"/>
              <a:t>John 12</a:t>
            </a:r>
          </a:p>
        </p:txBody>
      </p:sp>
      <p:pic>
        <p:nvPicPr>
          <p:cNvPr id="1026" name="Picture 2" descr="C:\Users\RichardsED\Desktop\triumphal_ent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305152"/>
            <a:ext cx="4419600" cy="3485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71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09800" y="7620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riding a colt?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981200" y="1882808"/>
            <a:ext cx="8229600" cy="2460592"/>
          </a:xfrm>
        </p:spPr>
        <p:txBody>
          <a:bodyPr>
            <a:normAutofit/>
          </a:bodyPr>
          <a:lstStyle/>
          <a:p>
            <a:r>
              <a:rPr lang="en-US" sz="2000" dirty="0"/>
              <a:t>“He came riding on a donkey, in token of peace, acclaimed by the Hosanna shouts of multitudes; not on a caparisoned steed with the panoply of combat and the accompaniment of bugle blasts and fanfare of trumpets. . . . The donkey has been designated in literature as ‘the ancient symbol of Jewish royalty,’ and one riding upon an ass as the type of peaceful progress” </a:t>
            </a:r>
            <a:r>
              <a:rPr lang="en-US" sz="1400" dirty="0"/>
              <a:t>(James E. </a:t>
            </a:r>
            <a:r>
              <a:rPr lang="en-US" sz="1400" dirty="0" err="1"/>
              <a:t>Talmage</a:t>
            </a:r>
            <a:r>
              <a:rPr lang="en-US" sz="1400" dirty="0"/>
              <a:t>, </a:t>
            </a:r>
            <a:r>
              <a:rPr lang="en-US" sz="1400" i="1" dirty="0"/>
              <a:t>Jesus the Christ, </a:t>
            </a:r>
            <a:r>
              <a:rPr lang="en-US" sz="1400" dirty="0"/>
              <a:t>3rd ed. [1916], 516–17).</a:t>
            </a:r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1981200" y="4343400"/>
            <a:ext cx="8229600" cy="211140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donkey “was a symbol of Jewish royalty. … Riding on a donkey … showed that Jesus came as a peaceful and ‘lowly’ Savior, not as a conqueror upon a warhorse” </a:t>
            </a:r>
            <a:r>
              <a:rPr lang="en-US" sz="1800" dirty="0"/>
              <a:t>(</a:t>
            </a:r>
            <a:r>
              <a:rPr lang="en-US" sz="1800" i="1" dirty="0"/>
              <a:t>New Testament Student Manual</a:t>
            </a:r>
            <a:r>
              <a:rPr lang="en-US" sz="1800" dirty="0"/>
              <a:t> [Church Educational System manual, 2014], </a:t>
            </a:r>
            <a:r>
              <a:rPr lang="en-US" sz="1800" dirty="0">
                <a:hlinkClick r:id="rId2"/>
              </a:rPr>
              <a:t>64</a:t>
            </a:r>
            <a:r>
              <a:rPr lang="en-US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3471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chardsED\Desktop\ojerusa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38800" y="609600"/>
            <a:ext cx="45720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had one week to live... how would you spend it?</a:t>
            </a:r>
          </a:p>
          <a:p>
            <a:pPr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72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7317154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95601" y="5009322"/>
            <a:ext cx="3097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11:1-9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5600" y="5494682"/>
            <a:ext cx="69717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Reference Luke 19:40</a:t>
            </a:r>
          </a:p>
        </p:txBody>
      </p:sp>
    </p:spTree>
    <p:extLst>
      <p:ext uri="{BB962C8B-B14F-4D97-AF65-F5344CB8AC3E}">
        <p14:creationId xmlns:p14="http://schemas.microsoft.com/office/powerpoint/2010/main" val="203920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Triumphal entry.bmp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tretch>
            <a:fillRect/>
          </a:stretch>
        </p:blipFill>
        <p:spPr>
          <a:xfrm>
            <a:off x="152400" y="267452"/>
            <a:ext cx="4881563" cy="63230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5181600" y="6019800"/>
            <a:ext cx="6616192" cy="57074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Jesus Triumphant Entry: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https://www.youtube.com/watch?v=rdyJO-_aAv8</a:t>
            </a:r>
            <a:r>
              <a:rPr lang="en-US" sz="1600" dirty="0"/>
              <a:t> (3:45)</a:t>
            </a:r>
          </a:p>
        </p:txBody>
      </p:sp>
      <p:pic>
        <p:nvPicPr>
          <p:cNvPr id="2" name="Jesus triumphant entry into Jerusalem [Palm Sunday]">
            <a:hlinkClick r:id="" action="ppaction://media"/>
            <a:extLst>
              <a:ext uri="{FF2B5EF4-FFF2-40B4-BE49-F238E27FC236}">
                <a16:creationId xmlns:a16="http://schemas.microsoft.com/office/drawing/2014/main" id="{FF517CAC-55D7-4193-9F0A-7E3A8B3479EA}"/>
              </a:ext>
            </a:extLst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>
                  <p14:trim end="220655.5376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248400" y="1143000"/>
            <a:ext cx="514773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2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would you have been?</a:t>
            </a:r>
          </a:p>
        </p:txBody>
      </p:sp>
      <p:pic>
        <p:nvPicPr>
          <p:cNvPr id="9" name="Picture Placeholder 8" descr="Triumphal entry.bmp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3200400" y="150896"/>
            <a:ext cx="4881563" cy="63230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305800" y="1905000"/>
            <a:ext cx="3568192" cy="1143000"/>
          </a:xfrm>
        </p:spPr>
        <p:txBody>
          <a:bodyPr>
            <a:normAutofit/>
          </a:bodyPr>
          <a:lstStyle/>
          <a:p>
            <a:r>
              <a:rPr lang="en-US" sz="1800" dirty="0"/>
              <a:t>What might you have said or done? How would you have felt?</a:t>
            </a:r>
          </a:p>
        </p:txBody>
      </p:sp>
    </p:spTree>
    <p:extLst>
      <p:ext uri="{BB962C8B-B14F-4D97-AF65-F5344CB8AC3E}">
        <p14:creationId xmlns:p14="http://schemas.microsoft.com/office/powerpoint/2010/main" val="85979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Triumphal entry.bmp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267452"/>
            <a:ext cx="4881563" cy="63230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5181600" y="267452"/>
            <a:ext cx="6616192" cy="6323094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does “Hosanna” mean?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is the Hosanna shout?  Have you ever done  one?</a:t>
            </a:r>
          </a:p>
          <a:p>
            <a:pPr marL="1108710" lvl="1">
              <a:buFont typeface="Arial" panose="020B0604020202020204" pitchFamily="34" charset="0"/>
              <a:buChar char="•"/>
            </a:pPr>
            <a:r>
              <a:rPr lang="en-US" sz="2600" dirty="0"/>
              <a:t>The Hosanna Shout memorializes the pre-earthly Council in Heaven, as "when all the sons of God shouted for joy" (Job 38:7).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Is it just a Latter-Day Saint practice?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When is the next Hosanna Shout planned for?</a:t>
            </a:r>
          </a:p>
          <a:p>
            <a:pPr marL="1108710" lvl="1">
              <a:buFont typeface="Arial" panose="020B0604020202020204" pitchFamily="34" charset="0"/>
              <a:buChar char="•"/>
            </a:pPr>
            <a:r>
              <a:rPr lang="en-US" sz="2400" dirty="0"/>
              <a:t>President Lorenzo Snow taught that this shout will herald the Messiah at His Second Coming (1 </a:t>
            </a:r>
            <a:r>
              <a:rPr lang="en-US" sz="2400" dirty="0" err="1"/>
              <a:t>Thes</a:t>
            </a:r>
            <a:r>
              <a:rPr lang="en-US" sz="2400" dirty="0"/>
              <a:t>. 4:16).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Why did Jesus ride a colt? (See </a:t>
            </a:r>
            <a:r>
              <a:rPr lang="en-US" sz="2800" dirty="0" err="1"/>
              <a:t>Zech</a:t>
            </a:r>
            <a:r>
              <a:rPr lang="en-US" sz="2800" dirty="0"/>
              <a:t> 9:9)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Of all animals, why was Jesus riding a colt?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does the colt’s actions say about Jesus?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How are you like the donkey?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266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Triumphal entry.bmp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tretch>
            <a:fillRect/>
          </a:stretch>
        </p:blipFill>
        <p:spPr>
          <a:xfrm>
            <a:off x="7772400" y="361950"/>
            <a:ext cx="4271963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04800" y="5788164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dirty="0">
                <a:hlinkClick r:id="rId5"/>
              </a:rPr>
              <a:t>What is the significance of the triumphal entry?</a:t>
            </a:r>
          </a:p>
          <a:p>
            <a:pPr fontAlgn="base"/>
            <a:r>
              <a:rPr lang="en-US" sz="2000" dirty="0">
                <a:hlinkClick r:id="rId5"/>
              </a:rPr>
              <a:t>https://www.youtube.com/watch?v=RSY0YN5aQwE</a:t>
            </a:r>
            <a:endParaRPr lang="en-US" sz="2000" dirty="0">
              <a:latin typeface="Open Sans"/>
            </a:endParaRPr>
          </a:p>
        </p:txBody>
      </p:sp>
      <p:pic>
        <p:nvPicPr>
          <p:cNvPr id="2" name="What is the significance of the triumphal entry">
            <a:hlinkClick r:id="" action="ppaction://media"/>
            <a:extLst>
              <a:ext uri="{FF2B5EF4-FFF2-40B4-BE49-F238E27FC236}">
                <a16:creationId xmlns:a16="http://schemas.microsoft.com/office/drawing/2014/main" id="{78F78E6F-E205-4CC7-93A9-685FBECD15E4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5800" y="860286"/>
            <a:ext cx="5960533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6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99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Triumphal entry.bmp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7772400" y="361950"/>
            <a:ext cx="4271963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81000" y="6096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dirty="0">
                <a:latin typeface="Open Sans"/>
              </a:rPr>
              <a:t>As illustrated in this account, what can happen as we publicly acknowledge and speak about Jesus Christ?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0B8F4-F1D0-484D-B3AA-ED2F86F0CD74}"/>
              </a:ext>
            </a:extLst>
          </p:cNvPr>
          <p:cNvSpPr/>
          <p:nvPr/>
        </p:nvSpPr>
        <p:spPr>
          <a:xfrm>
            <a:off x="381000" y="6172884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Open Sans"/>
              </a:rPr>
              <a:t>Mormon Messages for Youth</a:t>
            </a:r>
            <a:r>
              <a:rPr lang="en-US" dirty="0">
                <a:latin typeface="Open Sans"/>
              </a:rPr>
              <a:t> </a:t>
            </a:r>
            <a:r>
              <a:rPr lang="en-US" dirty="0" err="1">
                <a:latin typeface="Open Sans"/>
              </a:rPr>
              <a:t>video</a:t>
            </a:r>
            <a:r>
              <a:rPr lang="en-US" dirty="0" err="1">
                <a:latin typeface="Open Sans"/>
                <a:hlinkClick r:id="rId3"/>
              </a:rPr>
              <a:t>“Nine</a:t>
            </a:r>
            <a:r>
              <a:rPr lang="en-US" dirty="0">
                <a:latin typeface="Open Sans"/>
                <a:hlinkClick r:id="rId3"/>
              </a:rPr>
              <a:t> Ways to Use Technology to Share Your Beliefs”</a:t>
            </a:r>
            <a:r>
              <a:rPr lang="en-US" dirty="0">
                <a:latin typeface="Open Sans"/>
              </a:rPr>
              <a:t> (2:02),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2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867400" y="1219200"/>
            <a:ext cx="6019801" cy="719296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b="1" dirty="0">
                <a:latin typeface="Andalus" pitchFamily="18" charset="-78"/>
                <a:cs typeface="Andalus" pitchFamily="18" charset="-78"/>
              </a:rPr>
              <a:t>MONDAY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en-US" sz="2800" dirty="0"/>
              <a:t>Matthew 21:12–13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What is the temple mount? How did he clear that area?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can we show reverence for the house of the Lord?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the result (</a:t>
            </a:r>
            <a:r>
              <a:rPr lang="en-US" sz="2400" b="1" dirty="0"/>
              <a:t>See Matt 21:14</a:t>
            </a:r>
            <a:r>
              <a:rPr lang="en-US" sz="2400" dirty="0"/>
              <a:t>)</a:t>
            </a:r>
          </a:p>
          <a:p>
            <a:pPr marL="717804" lvl="1" indent="-342900">
              <a:buFont typeface="Arial" panose="020B0604020202020204" pitchFamily="34" charset="0"/>
              <a:buChar char="•"/>
            </a:pPr>
            <a:r>
              <a:rPr lang="en-US" dirty="0"/>
              <a:t>When have you, or someone you know, experienced the Lord’s healing influence by worshipping in the temple?</a:t>
            </a:r>
          </a:p>
          <a:p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2" descr="last week monday"/>
          <p:cNvPicPr>
            <a:picLocks noChangeAspect="1" noChangeArrowheads="1"/>
          </p:cNvPicPr>
          <p:nvPr/>
        </p:nvPicPr>
        <p:blipFill>
          <a:blip r:embed="rId2" cstate="print"/>
          <a:srcRect l="31818" t="16667" r="21970" b="37255"/>
          <a:stretch>
            <a:fillRect/>
          </a:stretch>
        </p:blipFill>
        <p:spPr bwMode="auto">
          <a:xfrm>
            <a:off x="76200" y="838200"/>
            <a:ext cx="5657850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40218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1634</TotalTime>
  <Words>482</Words>
  <Application>Microsoft Office PowerPoint</Application>
  <PresentationFormat>Widescreen</PresentationFormat>
  <Paragraphs>38</Paragraphs>
  <Slides>12</Slides>
  <Notes>0</Notes>
  <HiddenSlides>3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Andalus</vt:lpstr>
      <vt:lpstr>Arial</vt:lpstr>
      <vt:lpstr>Century Gothic</vt:lpstr>
      <vt:lpstr>Open Sans</vt:lpstr>
      <vt:lpstr>Verdana</vt:lpstr>
      <vt:lpstr>Wingdings 2</vt:lpstr>
      <vt:lpstr>Verve</vt:lpstr>
      <vt:lpstr>The Triumphal Entry</vt:lpstr>
      <vt:lpstr>PowerPoint Presentation</vt:lpstr>
      <vt:lpstr>PowerPoint Presentation</vt:lpstr>
      <vt:lpstr>PowerPoint Presentation</vt:lpstr>
      <vt:lpstr>Where would you have been?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Triumphal Entry</vt:lpstr>
      <vt:lpstr>Why riding a colt?</vt:lpstr>
    </vt:vector>
  </TitlesOfParts>
  <Company>LDS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Triumphal Entry</dc:title>
  <dc:creator>CESUSER</dc:creator>
  <cp:lastModifiedBy>Eric Richards</cp:lastModifiedBy>
  <cp:revision>34</cp:revision>
  <dcterms:created xsi:type="dcterms:W3CDTF">2009-01-08T20:21:55Z</dcterms:created>
  <dcterms:modified xsi:type="dcterms:W3CDTF">2019-11-01T20:05:01Z</dcterms:modified>
</cp:coreProperties>
</file>