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7" r:id="rId3"/>
    <p:sldId id="287" r:id="rId4"/>
    <p:sldId id="278" r:id="rId5"/>
    <p:sldId id="296" r:id="rId6"/>
    <p:sldId id="302" r:id="rId7"/>
    <p:sldId id="299" r:id="rId8"/>
    <p:sldId id="300" r:id="rId9"/>
    <p:sldId id="297" r:id="rId10"/>
    <p:sldId id="305" r:id="rId11"/>
    <p:sldId id="293" r:id="rId12"/>
    <p:sldId id="271" r:id="rId13"/>
    <p:sldId id="291" r:id="rId14"/>
    <p:sldId id="341" r:id="rId15"/>
    <p:sldId id="342" r:id="rId16"/>
    <p:sldId id="343" r:id="rId17"/>
    <p:sldId id="281" r:id="rId18"/>
    <p:sldId id="344" r:id="rId19"/>
    <p:sldId id="306" r:id="rId20"/>
    <p:sldId id="285" r:id="rId21"/>
    <p:sldId id="340" r:id="rId22"/>
    <p:sldId id="303"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39" autoAdjust="0"/>
  </p:normalViewPr>
  <p:slideViewPr>
    <p:cSldViewPr>
      <p:cViewPr varScale="1">
        <p:scale>
          <a:sx n="54" d="100"/>
          <a:sy n="54" d="100"/>
        </p:scale>
        <p:origin x="112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B5693-FC88-498A-96F1-8434A104E77B}"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F525F-5319-4C3C-B835-D244778C211B}" type="slidenum">
              <a:rPr lang="en-US" smtClean="0"/>
              <a:t>‹#›</a:t>
            </a:fld>
            <a:endParaRPr lang="en-US"/>
          </a:p>
        </p:txBody>
      </p:sp>
    </p:spTree>
    <p:extLst>
      <p:ext uri="{BB962C8B-B14F-4D97-AF65-F5344CB8AC3E}">
        <p14:creationId xmlns:p14="http://schemas.microsoft.com/office/powerpoint/2010/main" val="283492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F05F8867-CA8B-4109-BB43-1DCCC398344F}" type="datetimeFigureOut">
              <a:rPr lang="en-US" smtClean="0"/>
              <a:t>11/4/2019</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D77DD2E9-9F02-4854-A563-F1CC7066C9B4}" type="slidenum">
              <a:rPr lang="en-US" smtClean="0"/>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5F8867-CA8B-4109-BB43-1DCCC398344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2E9-9F02-4854-A563-F1CC7066C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5F8867-CA8B-4109-BB43-1DCCC398344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2E9-9F02-4854-A563-F1CC7066C9B4}" type="slidenum">
              <a:rPr lang="en-US" smtClean="0"/>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05F8867-CA8B-4109-BB43-1DCCC398344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2E9-9F02-4854-A563-F1CC7066C9B4}" type="slidenum">
              <a:rPr lang="en-US" smtClean="0"/>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F05F8867-CA8B-4109-BB43-1DCCC398344F}" type="datetimeFigureOut">
              <a:rPr lang="en-US" smtClean="0"/>
              <a:t>11/4/2019</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D77DD2E9-9F02-4854-A563-F1CC7066C9B4}" type="slidenum">
              <a:rPr lang="en-US" smtClean="0"/>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05F8867-CA8B-4109-BB43-1DCCC398344F}"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D2E9-9F02-4854-A563-F1CC7066C9B4}" type="slidenum">
              <a:rPr lang="en-US" smtClean="0"/>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05F8867-CA8B-4109-BB43-1DCCC398344F}"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DD2E9-9F02-4854-A563-F1CC7066C9B4}" type="slidenum">
              <a:rPr lang="en-US" smtClean="0"/>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5F8867-CA8B-4109-BB43-1DCCC398344F}"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DD2E9-9F02-4854-A563-F1CC7066C9B4}" type="slidenum">
              <a:rPr lang="en-US" smtClean="0"/>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F8867-CA8B-4109-BB43-1DCCC398344F}"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DD2E9-9F02-4854-A563-F1CC7066C9B4}" type="slidenum">
              <a:rPr lang="en-US" smtClean="0"/>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5F8867-CA8B-4109-BB43-1DCCC398344F}"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D2E9-9F02-4854-A563-F1CC7066C9B4}" type="slidenum">
              <a:rPr lang="en-US" smtClean="0"/>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5F8867-CA8B-4109-BB43-1DCCC398344F}"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D2E9-9F02-4854-A563-F1CC7066C9B4}" type="slidenum">
              <a:rPr lang="en-US" smtClean="0"/>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F05F8867-CA8B-4109-BB43-1DCCC398344F}" type="datetimeFigureOut">
              <a:rPr lang="en-US" smtClean="0"/>
              <a:t>11/4/2019</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D77DD2E9-9F02-4854-A563-F1CC7066C9B4}" type="slidenum">
              <a:rPr lang="en-US" smtClean="0"/>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video" Target="file:///C:\Users\Brotherichards\OneDrive%20-%20LDS%20Church\Large%20Files\The%20Other%20Prodigal%20Son.mp4" TargetMode="External"/><Relationship Id="rId1" Type="http://schemas.microsoft.com/office/2007/relationships/media" Target="file:///C:\Users\Brotherichards\OneDrive%20-%20LDS%20Church\Large%20Files\The%20Other%20Prodigal%20Son.mp4" TargetMode="External"/><Relationship Id="rId6" Type="http://schemas.openxmlformats.org/officeDocument/2006/relationships/hyperlink" Target="https://www.youtube.com/watch?v=Jve8Y9x35iE" TargetMode="External"/><Relationship Id="rId5" Type="http://schemas.openxmlformats.org/officeDocument/2006/relationships/hyperlink" Target="https://www.lds.org/scriptures/bible?lang=eng" TargetMode="External"/><Relationship Id="rId4" Type="http://schemas.openxmlformats.org/officeDocument/2006/relationships/hyperlink" Target="http://www.lds.org/bible-videos/videos/the-prodigal-s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ds.org/scriptures/bible?lang=eng" TargetMode="External"/><Relationship Id="rId2" Type="http://schemas.openxmlformats.org/officeDocument/2006/relationships/hyperlink" Target="http://www.lds.org/bible-videos/videos/the-prodigal-son" TargetMode="External"/><Relationship Id="rId1" Type="http://schemas.openxmlformats.org/officeDocument/2006/relationships/slideLayout" Target="../slideLayouts/slideLayout2.xml"/><Relationship Id="rId4" Type="http://schemas.openxmlformats.org/officeDocument/2006/relationships/hyperlink" Target="https://www.youtube.com/watch?v=Jve8Y9x35i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ds.org/scriptures/nt/luke/15.3-7?lang=eng#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809999"/>
            <a:ext cx="6858000" cy="990600"/>
          </a:xfrm>
        </p:spPr>
        <p:txBody>
          <a:bodyPr/>
          <a:lstStyle/>
          <a:p>
            <a:r>
              <a:rPr lang="en-US" dirty="0"/>
              <a:t>Lost sheep, lost coin, lost son</a:t>
            </a:r>
          </a:p>
        </p:txBody>
      </p:sp>
      <p:sp>
        <p:nvSpPr>
          <p:cNvPr id="3" name="Subtitle 2"/>
          <p:cNvSpPr>
            <a:spLocks noGrp="1"/>
          </p:cNvSpPr>
          <p:nvPr>
            <p:ph type="subTitle" idx="1"/>
          </p:nvPr>
        </p:nvSpPr>
        <p:spPr>
          <a:xfrm>
            <a:off x="2743200" y="5048249"/>
            <a:ext cx="6858000" cy="533400"/>
          </a:xfrm>
        </p:spPr>
        <p:txBody>
          <a:bodyPr/>
          <a:lstStyle/>
          <a:p>
            <a:r>
              <a:rPr lang="en-US" dirty="0"/>
              <a:t>Luke 15</a:t>
            </a:r>
          </a:p>
        </p:txBody>
      </p:sp>
      <p:pic>
        <p:nvPicPr>
          <p:cNvPr id="1026" name="Picture 2" descr="C:\Users\RichardsED\Desktop\lost031109.jpg"/>
          <p:cNvPicPr>
            <a:picLocks noChangeAspect="1" noChangeArrowheads="1"/>
          </p:cNvPicPr>
          <p:nvPr/>
        </p:nvPicPr>
        <p:blipFill>
          <a:blip r:embed="rId2" cstate="print"/>
          <a:srcRect/>
          <a:stretch>
            <a:fillRect/>
          </a:stretch>
        </p:blipFill>
        <p:spPr bwMode="auto">
          <a:xfrm>
            <a:off x="3886200" y="152400"/>
            <a:ext cx="4419600" cy="33147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15:11-32</a:t>
            </a:r>
          </a:p>
        </p:txBody>
      </p:sp>
      <p:sp>
        <p:nvSpPr>
          <p:cNvPr id="5" name="Rectangle 4"/>
          <p:cNvSpPr/>
          <p:nvPr/>
        </p:nvSpPr>
        <p:spPr>
          <a:xfrm>
            <a:off x="457200" y="1137822"/>
            <a:ext cx="11277600" cy="2862322"/>
          </a:xfrm>
          <a:prstGeom prst="rect">
            <a:avLst/>
          </a:prstGeom>
        </p:spPr>
        <p:txBody>
          <a:bodyPr wrap="square">
            <a:spAutoFit/>
          </a:bodyPr>
          <a:lstStyle/>
          <a:p>
            <a:pPr lvl="1" fontAlgn="base"/>
            <a:r>
              <a:rPr lang="en-US" sz="3000" b="1" u="sng" dirty="0">
                <a:latin typeface="Nirmala UI" panose="020B0502040204020203" pitchFamily="34" charset="0"/>
                <a:cs typeface="Nirmala UI" panose="020B0502040204020203" pitchFamily="34" charset="0"/>
              </a:rPr>
              <a:t>QUESTIONS</a:t>
            </a:r>
          </a:p>
          <a:p>
            <a:pPr marL="800100" lvl="1" indent="-342900" fontAlgn="base">
              <a:buFont typeface="Arial" panose="020B0604020202020204" pitchFamily="34" charset="0"/>
              <a:buChar char="•"/>
            </a:pPr>
            <a:r>
              <a:rPr lang="en-US" sz="3000" dirty="0">
                <a:latin typeface="Nirmala UI" panose="020B0502040204020203" pitchFamily="34" charset="0"/>
                <a:cs typeface="Nirmala UI" panose="020B0502040204020203" pitchFamily="34" charset="0"/>
              </a:rPr>
              <a:t>Does the Prodigal have a deeper understanding of the Atonement than his brother?</a:t>
            </a:r>
          </a:p>
          <a:p>
            <a:pPr marL="800100" lvl="1" indent="-342900" fontAlgn="base">
              <a:buFont typeface="Arial" panose="020B0604020202020204" pitchFamily="34" charset="0"/>
              <a:buChar char="•"/>
            </a:pPr>
            <a:r>
              <a:rPr lang="en-US" sz="3000" dirty="0">
                <a:latin typeface="Nirmala UI" panose="020B0502040204020203" pitchFamily="34" charset="0"/>
                <a:cs typeface="Nirmala UI" panose="020B0502040204020203" pitchFamily="34" charset="0"/>
              </a:rPr>
              <a:t>What gave the Prodigal Son courage to return home?</a:t>
            </a:r>
          </a:p>
          <a:p>
            <a:pPr marL="800100" lvl="1" indent="-342900" fontAlgn="base">
              <a:buFont typeface="Arial" panose="020B0604020202020204" pitchFamily="34" charset="0"/>
              <a:buChar char="•"/>
            </a:pPr>
            <a:r>
              <a:rPr lang="en-US" sz="3000" dirty="0">
                <a:latin typeface="Nirmala UI" panose="020B0502040204020203" pitchFamily="34" charset="0"/>
                <a:cs typeface="Nirmala UI" panose="020B0502040204020203" pitchFamily="34" charset="0"/>
              </a:rPr>
              <a:t>If you were to choose a ‘moral’ for the story, what might it be?</a:t>
            </a:r>
          </a:p>
        </p:txBody>
      </p:sp>
      <p:pic>
        <p:nvPicPr>
          <p:cNvPr id="4" name="Picture 2" descr="Image result for the prodigal son">
            <a:extLst>
              <a:ext uri="{FF2B5EF4-FFF2-40B4-BE49-F238E27FC236}">
                <a16:creationId xmlns:a16="http://schemas.microsoft.com/office/drawing/2014/main" id="{3F451834-C0CF-425A-8F2B-481C6F43C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74" b="18172"/>
          <a:stretch/>
        </p:blipFill>
        <p:spPr bwMode="auto">
          <a:xfrm>
            <a:off x="1524000" y="4177284"/>
            <a:ext cx="9144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5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2" name="Picture 8" descr="Image result for the prodigal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095"/>
            <a:ext cx="8686800" cy="689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27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2743200"/>
            <a:ext cx="8229600" cy="1371600"/>
          </a:xfrm>
        </p:spPr>
        <p:txBody>
          <a:bodyPr>
            <a:noAutofit/>
          </a:bodyPr>
          <a:lstStyle/>
          <a:p>
            <a:pPr algn="ctr">
              <a:buNone/>
            </a:pPr>
            <a:r>
              <a:rPr lang="en-US" sz="2400" dirty="0"/>
              <a:t>Luke 15:11–32  Video</a:t>
            </a:r>
          </a:p>
        </p:txBody>
      </p:sp>
      <p:pic>
        <p:nvPicPr>
          <p:cNvPr id="1028" name="Picture 4" descr="Image result for the prodigal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1430000" cy="644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9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garywallin.files.wordpress.com/2010/10/prodiga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9144000" cy="769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7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age result for the prodigal son">
            <a:extLst>
              <a:ext uri="{FF2B5EF4-FFF2-40B4-BE49-F238E27FC236}">
                <a16:creationId xmlns:a16="http://schemas.microsoft.com/office/drawing/2014/main" id="{FB6B1D2B-5775-4A20-B609-2A4E05A3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97" y="0"/>
            <a:ext cx="7543800" cy="68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4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0DA553-6A06-4259-A3D3-E30AFD499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4572000" cy="6858000"/>
          </a:xfrm>
          <a:prstGeom prst="rect">
            <a:avLst/>
          </a:prstGeom>
        </p:spPr>
      </p:pic>
      <p:pic>
        <p:nvPicPr>
          <p:cNvPr id="5" name="Picture 4">
            <a:extLst>
              <a:ext uri="{FF2B5EF4-FFF2-40B4-BE49-F238E27FC236}">
                <a16:creationId xmlns:a16="http://schemas.microsoft.com/office/drawing/2014/main" id="{92119F6A-1778-48A4-8972-6FD10F29D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5181600" cy="6977888"/>
          </a:xfrm>
          <a:prstGeom prst="rect">
            <a:avLst/>
          </a:prstGeom>
        </p:spPr>
      </p:pic>
    </p:spTree>
    <p:extLst>
      <p:ext uri="{BB962C8B-B14F-4D97-AF65-F5344CB8AC3E}">
        <p14:creationId xmlns:p14="http://schemas.microsoft.com/office/powerpoint/2010/main" val="37422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Image result for james tissot the prodigal son in modern life">
            <a:extLst>
              <a:ext uri="{FF2B5EF4-FFF2-40B4-BE49-F238E27FC236}">
                <a16:creationId xmlns:a16="http://schemas.microsoft.com/office/drawing/2014/main" id="{7045B747-4BB2-4451-8B53-6F3F8615B2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447800" y="34290"/>
            <a:ext cx="9144000" cy="678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6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a:t>
            </a:r>
          </a:p>
        </p:txBody>
      </p:sp>
      <p:sp>
        <p:nvSpPr>
          <p:cNvPr id="3" name="Content Placeholder 2"/>
          <p:cNvSpPr>
            <a:spLocks noGrp="1"/>
          </p:cNvSpPr>
          <p:nvPr>
            <p:ph sz="quarter" idx="1"/>
          </p:nvPr>
        </p:nvSpPr>
        <p:spPr>
          <a:xfrm>
            <a:off x="1981200" y="1143000"/>
            <a:ext cx="8229600" cy="1371600"/>
          </a:xfrm>
        </p:spPr>
        <p:txBody>
          <a:bodyPr>
            <a:noAutofit/>
          </a:bodyPr>
          <a:lstStyle/>
          <a:p>
            <a:pPr algn="ctr">
              <a:buNone/>
            </a:pPr>
            <a:r>
              <a:rPr lang="en-US" sz="2400" dirty="0"/>
              <a:t>Luke 15:11–32  Video</a:t>
            </a:r>
          </a:p>
        </p:txBody>
      </p:sp>
      <p:sp>
        <p:nvSpPr>
          <p:cNvPr id="4" name="Rectangle 3"/>
          <p:cNvSpPr/>
          <p:nvPr/>
        </p:nvSpPr>
        <p:spPr>
          <a:xfrm>
            <a:off x="2667000" y="5811959"/>
            <a:ext cx="8763000" cy="923330"/>
          </a:xfrm>
          <a:prstGeom prst="rect">
            <a:avLst/>
          </a:prstGeom>
        </p:spPr>
        <p:txBody>
          <a:bodyPr wrap="square">
            <a:spAutoFit/>
          </a:bodyPr>
          <a:lstStyle/>
          <a:p>
            <a:r>
              <a:rPr lang="en-US" dirty="0">
                <a:solidFill>
                  <a:srgbClr val="333333"/>
                </a:solidFill>
                <a:latin typeface="Open Sans"/>
              </a:rPr>
              <a:t> </a:t>
            </a:r>
            <a:r>
              <a:rPr lang="en-US" dirty="0">
                <a:solidFill>
                  <a:srgbClr val="0091BC"/>
                </a:solidFill>
                <a:latin typeface="Open Sans"/>
                <a:hlinkClick r:id="rId4"/>
              </a:rPr>
              <a:t>“The Prodigal Son”</a:t>
            </a:r>
            <a:r>
              <a:rPr lang="en-US" dirty="0">
                <a:solidFill>
                  <a:srgbClr val="333333"/>
                </a:solidFill>
                <a:latin typeface="Open Sans"/>
              </a:rPr>
              <a:t>(5:35) from </a:t>
            </a:r>
            <a:r>
              <a:rPr lang="en-US" i="1" dirty="0">
                <a:solidFill>
                  <a:srgbClr val="333333"/>
                </a:solidFill>
                <a:latin typeface="Open Sans"/>
              </a:rPr>
              <a:t>The Life of Jesus Christ </a:t>
            </a:r>
            <a:r>
              <a:rPr lang="en-US" i="1" dirty="0">
                <a:solidFill>
                  <a:srgbClr val="2F393A"/>
                </a:solidFill>
                <a:latin typeface="Open Sans"/>
                <a:hlinkClick r:id="rId5"/>
              </a:rPr>
              <a:t>Bible</a:t>
            </a:r>
            <a:r>
              <a:rPr lang="en-US" i="1" dirty="0">
                <a:solidFill>
                  <a:srgbClr val="333333"/>
                </a:solidFill>
                <a:latin typeface="Open Sans"/>
              </a:rPr>
              <a:t> Videos.</a:t>
            </a:r>
            <a:r>
              <a:rPr lang="en-US" dirty="0">
                <a:solidFill>
                  <a:srgbClr val="333333"/>
                </a:solidFill>
                <a:latin typeface="Open Sans"/>
              </a:rPr>
              <a:t> </a:t>
            </a:r>
          </a:p>
          <a:p>
            <a:endParaRPr lang="en-US" dirty="0">
              <a:solidFill>
                <a:srgbClr val="333333"/>
              </a:solidFill>
              <a:latin typeface="Open Sans"/>
            </a:endParaRPr>
          </a:p>
          <a:p>
            <a:r>
              <a:rPr lang="en-US" dirty="0">
                <a:solidFill>
                  <a:srgbClr val="333333"/>
                </a:solidFill>
                <a:latin typeface="Open Sans"/>
              </a:rPr>
              <a:t>Or </a:t>
            </a:r>
            <a:r>
              <a:rPr lang="en-US" u="sng" dirty="0">
                <a:hlinkClick r:id="rId6"/>
              </a:rPr>
              <a:t>https://www.youtube.com/watch?v=Jve8Y9x35iE</a:t>
            </a:r>
            <a:endParaRPr lang="en-US" dirty="0"/>
          </a:p>
        </p:txBody>
      </p:sp>
      <p:pic>
        <p:nvPicPr>
          <p:cNvPr id="5" name="The Other Prodigal Son">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tretch>
            <a:fillRect/>
          </a:stretch>
        </p:blipFill>
        <p:spPr>
          <a:xfrm>
            <a:off x="3073400" y="1628776"/>
            <a:ext cx="6045200" cy="3400425"/>
          </a:xfrm>
          <a:prstGeom prst="rect">
            <a:avLst/>
          </a:prstGeom>
        </p:spPr>
      </p:pic>
    </p:spTree>
    <p:extLst>
      <p:ext uri="{BB962C8B-B14F-4D97-AF65-F5344CB8AC3E}">
        <p14:creationId xmlns:p14="http://schemas.microsoft.com/office/powerpoint/2010/main" val="22462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3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a:t>
            </a:r>
          </a:p>
        </p:txBody>
      </p:sp>
      <p:sp>
        <p:nvSpPr>
          <p:cNvPr id="3" name="Content Placeholder 2"/>
          <p:cNvSpPr>
            <a:spLocks noGrp="1"/>
          </p:cNvSpPr>
          <p:nvPr>
            <p:ph sz="quarter" idx="1"/>
          </p:nvPr>
        </p:nvSpPr>
        <p:spPr>
          <a:xfrm>
            <a:off x="1981200" y="1143000"/>
            <a:ext cx="8229600" cy="1371600"/>
          </a:xfrm>
        </p:spPr>
        <p:txBody>
          <a:bodyPr>
            <a:noAutofit/>
          </a:bodyPr>
          <a:lstStyle/>
          <a:p>
            <a:pPr algn="ctr">
              <a:buNone/>
            </a:pPr>
            <a:r>
              <a:rPr lang="en-US" sz="2400" dirty="0"/>
              <a:t>Luke 15:11–32  Video</a:t>
            </a:r>
          </a:p>
        </p:txBody>
      </p:sp>
      <p:sp>
        <p:nvSpPr>
          <p:cNvPr id="4" name="Rectangle 3"/>
          <p:cNvSpPr/>
          <p:nvPr/>
        </p:nvSpPr>
        <p:spPr>
          <a:xfrm>
            <a:off x="2667000" y="5811959"/>
            <a:ext cx="8763000" cy="923330"/>
          </a:xfrm>
          <a:prstGeom prst="rect">
            <a:avLst/>
          </a:prstGeom>
        </p:spPr>
        <p:txBody>
          <a:bodyPr wrap="square">
            <a:spAutoFit/>
          </a:bodyPr>
          <a:lstStyle/>
          <a:p>
            <a:r>
              <a:rPr lang="en-US" dirty="0">
                <a:solidFill>
                  <a:srgbClr val="333333"/>
                </a:solidFill>
                <a:latin typeface="Open Sans"/>
              </a:rPr>
              <a:t> </a:t>
            </a:r>
            <a:r>
              <a:rPr lang="en-US" dirty="0">
                <a:solidFill>
                  <a:srgbClr val="0091BC"/>
                </a:solidFill>
                <a:latin typeface="Open Sans"/>
                <a:hlinkClick r:id="rId2"/>
              </a:rPr>
              <a:t>“The Prodigal Son”</a:t>
            </a:r>
            <a:r>
              <a:rPr lang="en-US" dirty="0">
                <a:solidFill>
                  <a:srgbClr val="333333"/>
                </a:solidFill>
                <a:latin typeface="Open Sans"/>
              </a:rPr>
              <a:t>(5:35) from </a:t>
            </a:r>
            <a:r>
              <a:rPr lang="en-US" i="1" dirty="0">
                <a:solidFill>
                  <a:srgbClr val="333333"/>
                </a:solidFill>
                <a:latin typeface="Open Sans"/>
              </a:rPr>
              <a:t>The Life of Jesus Christ </a:t>
            </a:r>
            <a:r>
              <a:rPr lang="en-US" i="1" dirty="0">
                <a:solidFill>
                  <a:srgbClr val="2F393A"/>
                </a:solidFill>
                <a:latin typeface="Open Sans"/>
                <a:hlinkClick r:id="rId3"/>
              </a:rPr>
              <a:t>Bible</a:t>
            </a:r>
            <a:r>
              <a:rPr lang="en-US" i="1" dirty="0">
                <a:solidFill>
                  <a:srgbClr val="333333"/>
                </a:solidFill>
                <a:latin typeface="Open Sans"/>
              </a:rPr>
              <a:t> Videos.</a:t>
            </a:r>
            <a:r>
              <a:rPr lang="en-US" dirty="0">
                <a:solidFill>
                  <a:srgbClr val="333333"/>
                </a:solidFill>
                <a:latin typeface="Open Sans"/>
              </a:rPr>
              <a:t> </a:t>
            </a:r>
          </a:p>
          <a:p>
            <a:endParaRPr lang="en-US" dirty="0">
              <a:solidFill>
                <a:srgbClr val="333333"/>
              </a:solidFill>
              <a:latin typeface="Open Sans"/>
            </a:endParaRPr>
          </a:p>
          <a:p>
            <a:r>
              <a:rPr lang="en-US" dirty="0">
                <a:solidFill>
                  <a:srgbClr val="333333"/>
                </a:solidFill>
                <a:latin typeface="Open Sans"/>
              </a:rPr>
              <a:t>Or </a:t>
            </a:r>
            <a:r>
              <a:rPr lang="en-US" u="sng" dirty="0">
                <a:hlinkClick r:id="rId4"/>
              </a:rPr>
              <a:t>https://www.youtube.com/watch?v=Jve8Y9x35iE</a:t>
            </a:r>
            <a:endParaRPr lang="en-US" dirty="0"/>
          </a:p>
        </p:txBody>
      </p:sp>
    </p:spTree>
    <p:extLst>
      <p:ext uri="{BB962C8B-B14F-4D97-AF65-F5344CB8AC3E}">
        <p14:creationId xmlns:p14="http://schemas.microsoft.com/office/powerpoint/2010/main" val="20492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prodigal just come home"/>
          <p:cNvPicPr>
            <a:picLocks noChangeAspect="1" noChangeArrowheads="1"/>
          </p:cNvPicPr>
          <p:nvPr/>
        </p:nvPicPr>
        <p:blipFill rotWithShape="1">
          <a:blip r:embed="rId2">
            <a:extLst>
              <a:ext uri="{28A0092B-C50C-407E-A947-70E740481C1C}">
                <a14:useLocalDpi xmlns:a14="http://schemas.microsoft.com/office/drawing/2010/main" val="0"/>
              </a:ext>
            </a:extLst>
          </a:blip>
          <a:srcRect b="12222"/>
          <a:stretch/>
        </p:blipFill>
        <p:spPr bwMode="auto">
          <a:xfrm>
            <a:off x="2286000" y="-8239"/>
            <a:ext cx="7848600" cy="688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2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4000"/>
            <a:ext cx="11125200" cy="2057400"/>
          </a:xfrm>
        </p:spPr>
        <p:txBody>
          <a:bodyPr>
            <a:noAutofit/>
          </a:bodyPr>
          <a:lstStyle/>
          <a:p>
            <a:pPr algn="ctr">
              <a:buNone/>
            </a:pPr>
            <a:r>
              <a:rPr lang="en-US" sz="4400" dirty="0"/>
              <a:t>	Have you ever lost something that was important to you?</a:t>
            </a:r>
          </a:p>
          <a:p>
            <a:pPr algn="ctr">
              <a:buNone/>
            </a:pPr>
            <a:r>
              <a:rPr lang="en-US" sz="4400" dirty="0"/>
              <a:t>	</a:t>
            </a:r>
            <a:endParaRPr lang="en-US" sz="3600" dirty="0"/>
          </a:p>
        </p:txBody>
      </p:sp>
      <p:pic>
        <p:nvPicPr>
          <p:cNvPr id="1026" name="Picture 2" descr="https://s-media-cache-ak0.pinimg.com/736x/74/04/a4/7404a4e22de1618ca1643b8b387d3a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35433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990600"/>
          </a:xfrm>
        </p:spPr>
        <p:txBody>
          <a:bodyPr/>
          <a:lstStyle/>
          <a:p>
            <a:r>
              <a:rPr lang="en-US" dirty="0"/>
              <a:t>Luke 15</a:t>
            </a:r>
          </a:p>
        </p:txBody>
      </p:sp>
      <p:sp>
        <p:nvSpPr>
          <p:cNvPr id="4" name="Content Placeholder 3"/>
          <p:cNvSpPr>
            <a:spLocks noGrp="1"/>
          </p:cNvSpPr>
          <p:nvPr>
            <p:ph sz="quarter" idx="1"/>
          </p:nvPr>
        </p:nvSpPr>
        <p:spPr>
          <a:xfrm>
            <a:off x="5257800" y="228600"/>
            <a:ext cx="7010400" cy="5547360"/>
          </a:xfrm>
        </p:spPr>
        <p:txBody>
          <a:bodyPr>
            <a:noAutofit/>
          </a:bodyPr>
          <a:lstStyle/>
          <a:p>
            <a:pPr marL="0" indent="0" fontAlgn="base">
              <a:buNone/>
            </a:pPr>
            <a:r>
              <a:rPr lang="en-US" sz="2300" dirty="0"/>
              <a:t>“Some of our own cry out in pain and suffering and loneliness and fear. Ours is a great and solemn duty to reach out and help them, to lift them, to feed them if they are hungry, to nurture their spirits if they thirst for truth and righteousness. …</a:t>
            </a:r>
          </a:p>
          <a:p>
            <a:pPr marL="0" indent="0" fontAlgn="base">
              <a:buNone/>
            </a:pPr>
            <a:r>
              <a:rPr lang="en-US" sz="2300" dirty="0"/>
              <a:t>“There are those who were once warm in the faith, but whose faith has grown cold. Many of them wish to come back but do not know quite how to do it. They need friendly hands reaching out to them. With a little effort, many of them can be brought back to feast again at the table of the Lord.</a:t>
            </a:r>
          </a:p>
          <a:p>
            <a:pPr marL="0" indent="0" fontAlgn="base">
              <a:buNone/>
            </a:pPr>
            <a:r>
              <a:rPr lang="en-US" sz="2300" dirty="0"/>
              <a:t>“I would pray that each of us would resolve to seek those who need help, who are in desperate and difficult circumstances, and lift them in the spirit of love into the embrace of the Church, where strong hands and loving hearts will warm them, comfort them, sustain them, and put them on the way of happy and productive lives” </a:t>
            </a:r>
            <a:r>
              <a:rPr lang="en-US" sz="1600" dirty="0"/>
              <a:t>(“Reach with a Rescuing Hand,”</a:t>
            </a:r>
            <a:r>
              <a:rPr lang="en-US" sz="1600" i="1" dirty="0"/>
              <a:t> Ensign,</a:t>
            </a:r>
            <a:r>
              <a:rPr lang="en-US" sz="1600" dirty="0"/>
              <a:t> Nov. 1996, 86).</a:t>
            </a:r>
          </a:p>
          <a:p>
            <a:pPr marL="0" indent="0">
              <a:buNone/>
            </a:pPr>
            <a:endParaRPr lang="en-US" sz="2000" dirty="0"/>
          </a:p>
        </p:txBody>
      </p:sp>
      <p:pic>
        <p:nvPicPr>
          <p:cNvPr id="1026" name="Picture 2" descr="Image result for president hinckley&quot;">
            <a:extLst>
              <a:ext uri="{FF2B5EF4-FFF2-40B4-BE49-F238E27FC236}">
                <a16:creationId xmlns:a16="http://schemas.microsoft.com/office/drawing/2014/main" id="{E94A3CC0-6866-40F4-805E-3CA789281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 y="3958"/>
            <a:ext cx="51855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66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31569" y="12954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Think about Lazarus being raised from the dead.</a:t>
            </a:r>
          </a:p>
        </p:txBody>
      </p:sp>
    </p:spTree>
    <p:extLst>
      <p:ext uri="{BB962C8B-B14F-4D97-AF65-F5344CB8AC3E}">
        <p14:creationId xmlns:p14="http://schemas.microsoft.com/office/powerpoint/2010/main" val="137481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Prodigal Son</a:t>
            </a:r>
          </a:p>
        </p:txBody>
      </p:sp>
      <p:sp>
        <p:nvSpPr>
          <p:cNvPr id="3" name="Content Placeholder 2"/>
          <p:cNvSpPr>
            <a:spLocks noGrp="1"/>
          </p:cNvSpPr>
          <p:nvPr>
            <p:ph sz="quarter" idx="1"/>
          </p:nvPr>
        </p:nvSpPr>
        <p:spPr>
          <a:xfrm>
            <a:off x="762000" y="1219200"/>
            <a:ext cx="10972800" cy="5334000"/>
          </a:xfrm>
        </p:spPr>
        <p:txBody>
          <a:bodyPr>
            <a:normAutofit fontScale="92500" lnSpcReduction="10000"/>
          </a:bodyPr>
          <a:lstStyle/>
          <a:p>
            <a:r>
              <a:rPr lang="en-US" b="1" dirty="0"/>
              <a:t>Unprecedented</a:t>
            </a:r>
            <a:r>
              <a:rPr lang="en-US" dirty="0"/>
              <a:t>: In all of Middle Eastern literature from ancient times to the present, there is no case of any son, older or younger, asking for his inheritance from a father who is still in good health.</a:t>
            </a:r>
          </a:p>
          <a:p>
            <a:r>
              <a:rPr lang="en-US" b="1" dirty="0"/>
              <a:t>Shocking</a:t>
            </a:r>
            <a:r>
              <a:rPr lang="en-US" dirty="0"/>
              <a:t>: By asking for his inheritance, the son is effectively saying to his father "I wish you were dead." Jesus probably had to pause regularly to accommodate the gasps and shouts of incredulity from his original audience. </a:t>
            </a:r>
          </a:p>
          <a:p>
            <a:r>
              <a:rPr lang="en-US" b="1" dirty="0"/>
              <a:t>Embarrassing</a:t>
            </a:r>
            <a:r>
              <a:rPr lang="en-US" dirty="0"/>
              <a:t>: The polite way a Middle-Easterner gets rid of unwanted hangers-on is to assign them as task he knows they will refuse... However, to the amazement of the listener, the citizen's attempt to get rid of the younger son fails and the prodigal convinces himself that he can still win by working his way back up from the very bottom. </a:t>
            </a:r>
          </a:p>
          <a:p>
            <a:r>
              <a:rPr lang="en-US" b="1" dirty="0"/>
              <a:t>Repentance</a:t>
            </a:r>
            <a:r>
              <a:rPr lang="en-US" dirty="0"/>
              <a:t>: Eventually the son realizes that he's going to starve to death, and it's this realization, rather than actual repentance, which drives him to leave the farm and travel back to his father's village [look at his </a:t>
            </a:r>
            <a:r>
              <a:rPr lang="en-US" i="1" dirty="0"/>
              <a:t>plans</a:t>
            </a:r>
            <a:r>
              <a:rPr lang="en-US" dirty="0"/>
              <a:t> to say (v18-19), and what he actually says when he meets his dad (v21)].</a:t>
            </a:r>
          </a:p>
        </p:txBody>
      </p:sp>
    </p:spTree>
    <p:extLst>
      <p:ext uri="{BB962C8B-B14F-4D97-AF65-F5344CB8AC3E}">
        <p14:creationId xmlns:p14="http://schemas.microsoft.com/office/powerpoint/2010/main" val="413379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Prodigal Son</a:t>
            </a:r>
          </a:p>
        </p:txBody>
      </p:sp>
      <p:sp>
        <p:nvSpPr>
          <p:cNvPr id="3" name="Content Placeholder 2"/>
          <p:cNvSpPr>
            <a:spLocks noGrp="1"/>
          </p:cNvSpPr>
          <p:nvPr>
            <p:ph sz="quarter" idx="1"/>
          </p:nvPr>
        </p:nvSpPr>
        <p:spPr>
          <a:xfrm>
            <a:off x="609600" y="1219200"/>
            <a:ext cx="11125200" cy="5334000"/>
          </a:xfrm>
        </p:spPr>
        <p:txBody>
          <a:bodyPr>
            <a:normAutofit/>
          </a:bodyPr>
          <a:lstStyle/>
          <a:p>
            <a:r>
              <a:rPr lang="en-US" dirty="0"/>
              <a:t>Aristotle said, "Great men never run in public," yet the father runs probably because his son would have been subject to a ceremony on his return to the village called the </a:t>
            </a:r>
            <a:r>
              <a:rPr lang="en-US" i="1" dirty="0" err="1"/>
              <a:t>kezazah</a:t>
            </a:r>
            <a:r>
              <a:rPr lang="en-US" dirty="0"/>
              <a:t>, in which the villagers would have broken a large pot at his feet and yelled at him, telling him that he was now cut off from his people. So when the father runs, it's at least partly because he wants to reach the son before the rest of the village can get to him. He is literally </a:t>
            </a:r>
            <a:r>
              <a:rPr lang="en-US" i="1" dirty="0"/>
              <a:t>running to save him</a:t>
            </a:r>
            <a:r>
              <a:rPr lang="en-US" dirty="0"/>
              <a:t>. Instead of subjecting him to the utter shame of the </a:t>
            </a:r>
            <a:r>
              <a:rPr lang="en-US" i="1" dirty="0" err="1"/>
              <a:t>kezazah</a:t>
            </a:r>
            <a:r>
              <a:rPr lang="en-US" i="1" dirty="0"/>
              <a:t>,</a:t>
            </a:r>
            <a:r>
              <a:rPr lang="en-US" dirty="0"/>
              <a:t> he embraces him, shows the village that his son is forgiven, and then moves to quickly restore him through the killing of the fattened calf – another moment that would have had the audience's heads spinning.</a:t>
            </a:r>
          </a:p>
        </p:txBody>
      </p:sp>
    </p:spTree>
    <p:extLst>
      <p:ext uri="{BB962C8B-B14F-4D97-AF65-F5344CB8AC3E}">
        <p14:creationId xmlns:p14="http://schemas.microsoft.com/office/powerpoint/2010/main" val="320600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Story board</a:t>
            </a:r>
            <a:r>
              <a:rPr lang="en-US" sz="2800">
                <a:solidFill>
                  <a:schemeClr val="tx1"/>
                </a:solidFill>
                <a:latin typeface="Teen" panose="02000400000000000000" pitchFamily="2" charset="0"/>
              </a:rPr>
              <a:t>; diagram</a:t>
            </a:r>
            <a:endParaRPr lang="en-US" sz="2800" dirty="0">
              <a:solidFill>
                <a:schemeClr val="tx1"/>
              </a:solidFill>
              <a:latin typeface="Teen" panose="02000400000000000000" pitchFamily="2" charset="0"/>
            </a:endParaRPr>
          </a:p>
        </p:txBody>
      </p:sp>
    </p:spTree>
    <p:extLst>
      <p:ext uri="{BB962C8B-B14F-4D97-AF65-F5344CB8AC3E}">
        <p14:creationId xmlns:p14="http://schemas.microsoft.com/office/powerpoint/2010/main" val="142966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a:t>
            </a:r>
          </a:p>
        </p:txBody>
      </p:sp>
      <p:graphicFrame>
        <p:nvGraphicFramePr>
          <p:cNvPr id="7" name="Table 6"/>
          <p:cNvGraphicFramePr>
            <a:graphicFrameLocks noGrp="1"/>
          </p:cNvGraphicFramePr>
          <p:nvPr>
            <p:extLst>
              <p:ext uri="{D42A27DB-BD31-4B8C-83A1-F6EECF244321}">
                <p14:modId xmlns:p14="http://schemas.microsoft.com/office/powerpoint/2010/main" val="2096841175"/>
              </p:ext>
            </p:extLst>
          </p:nvPr>
        </p:nvGraphicFramePr>
        <p:xfrm>
          <a:off x="762000" y="1504716"/>
          <a:ext cx="8305800" cy="4197470"/>
        </p:xfrm>
        <a:graphic>
          <a:graphicData uri="http://schemas.openxmlformats.org/drawingml/2006/table">
            <a:tbl>
              <a:tblPr/>
              <a:tblGrid>
                <a:gridCol w="2915866">
                  <a:extLst>
                    <a:ext uri="{9D8B030D-6E8A-4147-A177-3AD203B41FA5}">
                      <a16:colId xmlns:a16="http://schemas.microsoft.com/office/drawing/2014/main" val="20000"/>
                    </a:ext>
                  </a:extLst>
                </a:gridCol>
                <a:gridCol w="2369643">
                  <a:extLst>
                    <a:ext uri="{9D8B030D-6E8A-4147-A177-3AD203B41FA5}">
                      <a16:colId xmlns:a16="http://schemas.microsoft.com/office/drawing/2014/main" val="20001"/>
                    </a:ext>
                  </a:extLst>
                </a:gridCol>
                <a:gridCol w="2867820">
                  <a:extLst>
                    <a:ext uri="{9D8B030D-6E8A-4147-A177-3AD203B41FA5}">
                      <a16:colId xmlns:a16="http://schemas.microsoft.com/office/drawing/2014/main" val="20002"/>
                    </a:ext>
                  </a:extLst>
                </a:gridCol>
                <a:gridCol w="152471">
                  <a:extLst>
                    <a:ext uri="{9D8B030D-6E8A-4147-A177-3AD203B41FA5}">
                      <a16:colId xmlns:a16="http://schemas.microsoft.com/office/drawing/2014/main" val="20003"/>
                    </a:ext>
                  </a:extLst>
                </a:gridCol>
              </a:tblGrid>
              <a:tr h="847626">
                <a:tc>
                  <a:txBody>
                    <a:bodyPr/>
                    <a:lstStyle/>
                    <a:p>
                      <a:pPr algn="l" fontAlgn="base"/>
                      <a:br>
                        <a:rPr lang="en-US" sz="2800" b="0" i="0" u="none" strike="noStrike" cap="all" dirty="0">
                          <a:solidFill>
                            <a:srgbClr val="0091BC"/>
                          </a:solidFill>
                          <a:effectLst/>
                          <a:latin typeface="Lucida Sans" panose="020B0602030504020204" pitchFamily="34" charset="0"/>
                          <a:hlinkClick r:id="rId2"/>
                        </a:rPr>
                      </a:br>
                      <a:endParaRPr lang="en-US" sz="2800" b="0" i="0" cap="all" dirty="0">
                        <a:solidFill>
                          <a:srgbClr val="737373"/>
                        </a:solidFill>
                        <a:effectLst/>
                        <a:latin typeface="Lucida Sans" panose="020B0602030504020204" pitchFamily="34" charset="0"/>
                      </a:endParaRPr>
                    </a:p>
                  </a:txBody>
                  <a:tcPr marL="50999" marR="50999" marT="35699" marB="3569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l" fontAlgn="base"/>
                      <a:r>
                        <a:rPr lang="en-US" sz="2800" b="0" i="0" u="sng" strike="noStrike" cap="all" dirty="0">
                          <a:solidFill>
                            <a:srgbClr val="0091BC"/>
                          </a:solidFill>
                          <a:effectLst/>
                          <a:latin typeface="Lucida Sans" panose="020B0602030504020204" pitchFamily="34" charset="0"/>
                        </a:rPr>
                        <a:t>LUKE 15:3-7</a:t>
                      </a:r>
                      <a:endParaRPr lang="en-US" sz="2800" b="0" i="0" u="sng" cap="all" dirty="0">
                        <a:solidFill>
                          <a:srgbClr val="737373"/>
                        </a:solidFill>
                        <a:effectLst/>
                        <a:latin typeface="Lucida Sans" panose="020B0602030504020204" pitchFamily="34" charset="0"/>
                      </a:endParaRPr>
                    </a:p>
                  </a:txBody>
                  <a:tcPr marL="50999" marR="50999" marT="35699" marB="3569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l" fontAlgn="base"/>
                      <a:r>
                        <a:rPr lang="en-US" sz="2800" b="0" i="0" u="sng" strike="noStrike" cap="all" dirty="0">
                          <a:solidFill>
                            <a:srgbClr val="0091BC"/>
                          </a:solidFill>
                          <a:effectLst/>
                          <a:latin typeface="Lucida Sans" panose="020B0602030504020204" pitchFamily="34" charset="0"/>
                        </a:rPr>
                        <a:t>LUKE 15:8-10</a:t>
                      </a:r>
                      <a:endParaRPr lang="en-US" sz="2800" b="0" i="0" u="sng" cap="all" dirty="0">
                        <a:solidFill>
                          <a:srgbClr val="737373"/>
                        </a:solidFill>
                        <a:effectLst/>
                        <a:latin typeface="Lucida Sans" panose="020B0602030504020204" pitchFamily="34" charset="0"/>
                      </a:endParaRPr>
                    </a:p>
                  </a:txBody>
                  <a:tcPr marL="50999" marR="50999" marT="35699" marB="35699" anchor="b">
                    <a:lnL w="9525" cap="flat" cmpd="sng" algn="ctr">
                      <a:solidFill>
                        <a:srgbClr val="CCCCCC"/>
                      </a:solidFill>
                      <a:prstDash val="solid"/>
                      <a:round/>
                      <a:headEnd type="none" w="med" len="med"/>
                      <a:tailEnd type="none" w="med" len="med"/>
                    </a:lnL>
                    <a:lnR>
                      <a:noFill/>
                    </a:lnR>
                    <a:lnT>
                      <a:noFill/>
                    </a:lnT>
                    <a:lnB w="9525" cap="flat" cmpd="sng" algn="ctr">
                      <a:solidFill>
                        <a:srgbClr val="E5E5E5"/>
                      </a:solidFill>
                      <a:prstDash val="solid"/>
                      <a:round/>
                      <a:headEnd type="none" w="med" len="med"/>
                      <a:tailEnd type="none" w="med" len="med"/>
                    </a:lnB>
                  </a:tcPr>
                </a:tc>
                <a:tc>
                  <a:txBody>
                    <a:bodyPr/>
                    <a:lstStyle/>
                    <a:p>
                      <a:endParaRPr lang="en-US" sz="2800"/>
                    </a:p>
                  </a:txBody>
                  <a:tcPr marL="48959" marR="48959" marT="24479" marB="24479">
                    <a:lnL>
                      <a:noFill/>
                    </a:lnL>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0"/>
                  </a:ext>
                </a:extLst>
              </a:tr>
              <a:tr h="437158">
                <a:tc>
                  <a:txBody>
                    <a:bodyPr/>
                    <a:lstStyle/>
                    <a:p>
                      <a:pPr algn="l" fontAlgn="base"/>
                      <a:r>
                        <a:rPr lang="en-US" sz="2800" dirty="0">
                          <a:solidFill>
                            <a:srgbClr val="434444"/>
                          </a:solidFill>
                          <a:effectLst/>
                        </a:rPr>
                        <a:t>What was lost?</a:t>
                      </a:r>
                    </a:p>
                  </a:txBody>
                  <a:tcPr marL="50999" marR="50999" marT="35699" marB="35699"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1"/>
                  </a:ext>
                </a:extLst>
              </a:tr>
              <a:tr h="437158">
                <a:tc>
                  <a:txBody>
                    <a:bodyPr/>
                    <a:lstStyle/>
                    <a:p>
                      <a:pPr algn="l" fontAlgn="base"/>
                      <a:r>
                        <a:rPr lang="en-US" sz="2800" dirty="0">
                          <a:solidFill>
                            <a:srgbClr val="434444"/>
                          </a:solidFill>
                          <a:effectLst/>
                        </a:rPr>
                        <a:t>How was it lost?</a:t>
                      </a:r>
                    </a:p>
                  </a:txBody>
                  <a:tcPr marL="50999" marR="50999" marT="35699" marB="35699"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dirty="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dirty="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2"/>
                  </a:ext>
                </a:extLst>
              </a:tr>
              <a:tr h="437158">
                <a:tc>
                  <a:txBody>
                    <a:bodyPr/>
                    <a:lstStyle/>
                    <a:p>
                      <a:pPr algn="l" fontAlgn="base"/>
                      <a:r>
                        <a:rPr lang="en-US" sz="2800">
                          <a:solidFill>
                            <a:srgbClr val="434444"/>
                          </a:solidFill>
                          <a:effectLst/>
                        </a:rPr>
                        <a:t>How was it found?</a:t>
                      </a:r>
                    </a:p>
                  </a:txBody>
                  <a:tcPr marL="50999" marR="50999" marT="35699" marB="35699"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dirty="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3"/>
                  </a:ext>
                </a:extLst>
              </a:tr>
              <a:tr h="1534438">
                <a:tc>
                  <a:txBody>
                    <a:bodyPr/>
                    <a:lstStyle/>
                    <a:p>
                      <a:pPr algn="l" fontAlgn="base"/>
                      <a:r>
                        <a:rPr lang="en-US" sz="2800" dirty="0">
                          <a:solidFill>
                            <a:srgbClr val="434444"/>
                          </a:solidFill>
                          <a:effectLst/>
                        </a:rPr>
                        <a:t>What words describe the reaction to it being found?</a:t>
                      </a:r>
                    </a:p>
                  </a:txBody>
                  <a:tcPr marL="50999" marR="50999" marT="35699" marB="35699"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ctr"/>
                      <a:r>
                        <a:rPr lang="en-US" sz="2800" dirty="0">
                          <a:solidFill>
                            <a:srgbClr val="434444"/>
                          </a:solidFill>
                          <a:effectLst/>
                        </a:rPr>
                        <a:t> </a:t>
                      </a:r>
                    </a:p>
                  </a:txBody>
                  <a:tcPr marL="50999" marR="50999" marT="35699" marB="35699"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Picture 2" descr="C:\Users\RichardsED\Desktop\lost sheep.jpg"/>
          <p:cNvPicPr>
            <a:picLocks noChangeAspect="1" noChangeArrowheads="1"/>
          </p:cNvPicPr>
          <p:nvPr/>
        </p:nvPicPr>
        <p:blipFill>
          <a:blip r:embed="rId3" cstate="print"/>
          <a:srcRect/>
          <a:stretch>
            <a:fillRect/>
          </a:stretch>
        </p:blipFill>
        <p:spPr bwMode="auto">
          <a:xfrm>
            <a:off x="9148492" y="1504716"/>
            <a:ext cx="2891108" cy="3829284"/>
          </a:xfrm>
          <a:prstGeom prst="rect">
            <a:avLst/>
          </a:prstGeom>
          <a:noFill/>
        </p:spPr>
      </p:pic>
      <p:sp>
        <p:nvSpPr>
          <p:cNvPr id="3" name="Rectangle 2"/>
          <p:cNvSpPr/>
          <p:nvPr/>
        </p:nvSpPr>
        <p:spPr>
          <a:xfrm>
            <a:off x="5524500" y="5879236"/>
            <a:ext cx="7086600" cy="369332"/>
          </a:xfrm>
          <a:prstGeom prst="rect">
            <a:avLst/>
          </a:prstGeom>
        </p:spPr>
        <p:txBody>
          <a:bodyPr wrap="square">
            <a:spAutoFit/>
          </a:bodyPr>
          <a:lstStyle/>
          <a:p>
            <a:pPr algn="ctr">
              <a:buNone/>
            </a:pPr>
            <a:r>
              <a:rPr lang="en-US" b="1" dirty="0"/>
              <a:t>Cross Reference Doctrine and Covenants 18:10‑‑16. </a:t>
            </a:r>
          </a:p>
        </p:txBody>
      </p:sp>
    </p:spTree>
    <p:extLst>
      <p:ext uri="{BB962C8B-B14F-4D97-AF65-F5344CB8AC3E}">
        <p14:creationId xmlns:p14="http://schemas.microsoft.com/office/powerpoint/2010/main" val="202662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15:11-32</a:t>
            </a:r>
          </a:p>
        </p:txBody>
      </p:sp>
      <p:pic>
        <p:nvPicPr>
          <p:cNvPr id="1026" name="Picture 2" descr="Image result for the prodigal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9144000" cy="43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2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a:t>
            </a:r>
          </a:p>
        </p:txBody>
      </p:sp>
      <p:sp>
        <p:nvSpPr>
          <p:cNvPr id="3" name="Content Placeholder 2"/>
          <p:cNvSpPr>
            <a:spLocks noGrp="1"/>
          </p:cNvSpPr>
          <p:nvPr>
            <p:ph sz="quarter" idx="1"/>
          </p:nvPr>
        </p:nvSpPr>
        <p:spPr/>
        <p:txBody>
          <a:bodyPr>
            <a:normAutofit lnSpcReduction="10000"/>
          </a:bodyPr>
          <a:lstStyle/>
          <a:p>
            <a:pPr marL="0" indent="0">
              <a:buNone/>
            </a:pPr>
            <a:r>
              <a:rPr lang="en-US" sz="2800" dirty="0"/>
              <a:t>Feeling footloose and frisky, a featherbrained fellow forced his father to fork over his farthings.  Fast he flew to foreign fields and frittered his family's fortune, feasting fabulously with floozies and faithless friends. Flooded with flattery, he financed a </a:t>
            </a:r>
            <a:r>
              <a:rPr lang="en-US" sz="2800" dirty="0" err="1"/>
              <a:t>full‑fledged</a:t>
            </a:r>
            <a:r>
              <a:rPr lang="en-US" sz="2800" dirty="0"/>
              <a:t> fling of "funny foam" and fast food. Fleeced by his fellows in folly, facing famine, and feeling faintly fuzzy, he found himself a </a:t>
            </a:r>
            <a:r>
              <a:rPr lang="en-US" sz="2800" dirty="0" err="1"/>
              <a:t>feed‑flinger</a:t>
            </a:r>
            <a:r>
              <a:rPr lang="en-US" sz="2800" dirty="0"/>
              <a:t> in a filthy foreign farmyard. Feeling frail and fairly famished, he fain would have filled his frame with foraged food from the fodder fragments. </a:t>
            </a:r>
          </a:p>
          <a:p>
            <a:pPr marL="0" indent="0">
              <a:buNone/>
            </a:pPr>
            <a:r>
              <a:rPr lang="en-US" sz="2800" dirty="0"/>
              <a:t>"</a:t>
            </a:r>
            <a:r>
              <a:rPr lang="en-US" sz="2800" dirty="0" err="1"/>
              <a:t>Fooey</a:t>
            </a:r>
            <a:r>
              <a:rPr lang="en-US" sz="2800" dirty="0"/>
              <a:t>," he figured, "my father's flunkies fare far fancier," the frazzled fugitive fumed feverishly, facing the facts.  Finally, frustrated from failure and filled with foreboding (but following his feelings) he fled from the filthy foreign farmyard. </a:t>
            </a:r>
          </a:p>
        </p:txBody>
      </p:sp>
    </p:spTree>
    <p:extLst>
      <p:ext uri="{BB962C8B-B14F-4D97-AF65-F5344CB8AC3E}">
        <p14:creationId xmlns:p14="http://schemas.microsoft.com/office/powerpoint/2010/main" val="118453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a:t>
            </a:r>
          </a:p>
        </p:txBody>
      </p:sp>
      <p:sp>
        <p:nvSpPr>
          <p:cNvPr id="3" name="Content Placeholder 2"/>
          <p:cNvSpPr>
            <a:spLocks noGrp="1"/>
          </p:cNvSpPr>
          <p:nvPr>
            <p:ph sz="quarter" idx="1"/>
          </p:nvPr>
        </p:nvSpPr>
        <p:spPr/>
        <p:txBody>
          <a:bodyPr>
            <a:normAutofit lnSpcReduction="10000"/>
          </a:bodyPr>
          <a:lstStyle/>
          <a:p>
            <a:pPr marL="0" indent="0">
              <a:buNone/>
            </a:pPr>
            <a:r>
              <a:rPr lang="en-US" dirty="0"/>
              <a:t>Faraway, the father focused on the fretful familiar form in the field and flew to him and fondly flung his forearms around the fatigued fugitive. Falling at his father's feet, the fugitive floundered forlornly, "Father, I have flunked and fruitlessly forfeited family favor." Finally, the faithful Father, forbidding and forestalling further flinching, frantically flagged the flunkies to fetch forth the finest fatling and fix a feast. </a:t>
            </a:r>
          </a:p>
          <a:p>
            <a:pPr marL="0" indent="0">
              <a:buNone/>
            </a:pPr>
            <a:r>
              <a:rPr lang="en-US" dirty="0"/>
              <a:t>Faithfully, the father's first‑born was in a fertile field fixing fences while father and fugitive were feeling festive.  The foreman felt fantastic as he flashed the fortunate news of a familiar family face that had forsaken fatal foolishness.  </a:t>
            </a:r>
            <a:r>
              <a:rPr lang="en-US" dirty="0" err="1"/>
              <a:t>Forty‑four</a:t>
            </a:r>
            <a:r>
              <a:rPr lang="en-US" dirty="0"/>
              <a:t> feet from the farmhouse the first‑born found a farmhand fixing a fatling. Frowning and finding fault, he found father and fumed, "Floozies and foam from frittered family funds and you fix a feast following the  fugitive's folderol?"  The first‑born's fury flashed, but fussing was futile. </a:t>
            </a:r>
          </a:p>
        </p:txBody>
      </p:sp>
    </p:spTree>
    <p:extLst>
      <p:ext uri="{BB962C8B-B14F-4D97-AF65-F5344CB8AC3E}">
        <p14:creationId xmlns:p14="http://schemas.microsoft.com/office/powerpoint/2010/main" val="346266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15</a:t>
            </a:r>
          </a:p>
        </p:txBody>
      </p:sp>
      <p:sp>
        <p:nvSpPr>
          <p:cNvPr id="3" name="Content Placeholder 2"/>
          <p:cNvSpPr>
            <a:spLocks noGrp="1"/>
          </p:cNvSpPr>
          <p:nvPr>
            <p:ph sz="quarter" idx="1"/>
          </p:nvPr>
        </p:nvSpPr>
        <p:spPr/>
        <p:txBody>
          <a:bodyPr>
            <a:noAutofit/>
          </a:bodyPr>
          <a:lstStyle/>
          <a:p>
            <a:pPr marL="0" indent="0">
              <a:buNone/>
            </a:pPr>
            <a:r>
              <a:rPr lang="en-US" dirty="0"/>
              <a:t>The frugal first‑born felt it was fitting to feel "favored" for his faithfulness and fidelity to family, father, and farm.  In  foolhardy fashion, he faulted the father for failing to furnish a fatling and feast for his friends. His folly was not in feeling fit for feast and fatling for friends; rather his flaw was in his feeling  about the fairness of the festival for the found fugitive. His fundamental fallacy was a fixation on favoritism, not forgiveness. </a:t>
            </a:r>
          </a:p>
          <a:p>
            <a:pPr marL="0" indent="0">
              <a:buNone/>
            </a:pPr>
            <a:r>
              <a:rPr lang="en-US" dirty="0"/>
              <a:t>	Four facets of the father's fathomless fondness for faltering fugitives are:</a:t>
            </a:r>
          </a:p>
          <a:p>
            <a:pPr marL="0" indent="0">
              <a:buNone/>
            </a:pPr>
            <a:r>
              <a:rPr lang="en-US" dirty="0"/>
              <a:t> &gt; 1) Forgiveness</a:t>
            </a:r>
          </a:p>
          <a:p>
            <a:pPr marL="0" indent="0">
              <a:buNone/>
            </a:pPr>
            <a:r>
              <a:rPr lang="en-US" dirty="0"/>
              <a:t> &gt; 2) Forever faithful friendship</a:t>
            </a:r>
          </a:p>
          <a:p>
            <a:pPr marL="0" indent="0">
              <a:buNone/>
            </a:pPr>
            <a:r>
              <a:rPr lang="en-US" dirty="0"/>
              <a:t> &gt; 3) Fadeless love, and</a:t>
            </a:r>
          </a:p>
          <a:p>
            <a:pPr marL="0" indent="0">
              <a:buNone/>
            </a:pPr>
            <a:r>
              <a:rPr lang="en-US" dirty="0"/>
              <a:t> &gt; 4) A facility for forgetting flaws</a:t>
            </a:r>
          </a:p>
        </p:txBody>
      </p:sp>
    </p:spTree>
    <p:extLst>
      <p:ext uri="{BB962C8B-B14F-4D97-AF65-F5344CB8AC3E}">
        <p14:creationId xmlns:p14="http://schemas.microsoft.com/office/powerpoint/2010/main" val="92066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2588" y="-2969"/>
            <a:ext cx="10972800" cy="990600"/>
          </a:xfrm>
        </p:spPr>
        <p:txBody>
          <a:bodyPr/>
          <a:lstStyle/>
          <a:p>
            <a:r>
              <a:rPr lang="en-US" dirty="0"/>
              <a:t>DISCUSSION</a:t>
            </a:r>
          </a:p>
        </p:txBody>
      </p:sp>
      <p:sp>
        <p:nvSpPr>
          <p:cNvPr id="5" name="Rectangle 4"/>
          <p:cNvSpPr/>
          <p:nvPr/>
        </p:nvSpPr>
        <p:spPr>
          <a:xfrm>
            <a:off x="29688" y="914400"/>
            <a:ext cx="11658600" cy="5693866"/>
          </a:xfrm>
          <a:prstGeom prst="rect">
            <a:avLst/>
          </a:prstGeom>
        </p:spPr>
        <p:txBody>
          <a:bodyPr wrap="square">
            <a:spAutoFit/>
          </a:bodyPr>
          <a:lstStyle/>
          <a:p>
            <a:pPr lvl="1" algn="ctr" fontAlgn="base"/>
            <a:r>
              <a:rPr lang="en-US" sz="2600" b="1" dirty="0">
                <a:solidFill>
                  <a:srgbClr val="333333"/>
                </a:solidFill>
                <a:latin typeface="Open Sans"/>
              </a:rPr>
              <a:t>Prodigal Son</a:t>
            </a:r>
          </a:p>
          <a:p>
            <a:pPr lvl="2" fontAlgn="base">
              <a:buFont typeface="Arial" panose="020B0604020202020204" pitchFamily="34" charset="0"/>
              <a:buChar char="•"/>
            </a:pPr>
            <a:r>
              <a:rPr lang="en-US" sz="2600" dirty="0">
                <a:solidFill>
                  <a:srgbClr val="333333"/>
                </a:solidFill>
                <a:latin typeface="Open Sans"/>
              </a:rPr>
              <a:t>What helped him come to himself and recognize his awful situation?</a:t>
            </a:r>
          </a:p>
          <a:p>
            <a:pPr lvl="2" fontAlgn="base">
              <a:buFont typeface="Arial" panose="020B0604020202020204" pitchFamily="34" charset="0"/>
              <a:buChar char="•"/>
            </a:pPr>
            <a:r>
              <a:rPr lang="en-US" sz="2600" dirty="0">
                <a:solidFill>
                  <a:srgbClr val="333333"/>
                </a:solidFill>
                <a:latin typeface="Open Sans"/>
              </a:rPr>
              <a:t>How did he expect his father to respond to his return home?</a:t>
            </a:r>
          </a:p>
          <a:p>
            <a:pPr lvl="2" fontAlgn="base">
              <a:buFont typeface="Arial" panose="020B0604020202020204" pitchFamily="34" charset="0"/>
              <a:buChar char="•"/>
            </a:pPr>
            <a:r>
              <a:rPr lang="en-US" sz="2600" dirty="0">
                <a:solidFill>
                  <a:srgbClr val="333333"/>
                </a:solidFill>
                <a:latin typeface="Open Sans"/>
              </a:rPr>
              <a:t>What do you think he felt when his father treated him as he did when he returned?</a:t>
            </a:r>
          </a:p>
          <a:p>
            <a:pPr lvl="1" algn="ctr" fontAlgn="base"/>
            <a:r>
              <a:rPr lang="en-US" sz="2600" b="1" dirty="0">
                <a:solidFill>
                  <a:srgbClr val="333333"/>
                </a:solidFill>
                <a:latin typeface="Open Sans"/>
              </a:rPr>
              <a:t>The Father</a:t>
            </a:r>
          </a:p>
          <a:p>
            <a:pPr lvl="2" fontAlgn="base">
              <a:buFont typeface="Arial" panose="020B0604020202020204" pitchFamily="34" charset="0"/>
              <a:buChar char="•"/>
            </a:pPr>
            <a:r>
              <a:rPr lang="en-US" sz="2600" dirty="0">
                <a:solidFill>
                  <a:srgbClr val="333333"/>
                </a:solidFill>
                <a:latin typeface="Open Sans"/>
              </a:rPr>
              <a:t>What might he have felt while his son was gone?</a:t>
            </a:r>
          </a:p>
          <a:p>
            <a:pPr lvl="2" fontAlgn="base">
              <a:buFont typeface="Arial" panose="020B0604020202020204" pitchFamily="34" charset="0"/>
              <a:buChar char="•"/>
            </a:pPr>
            <a:r>
              <a:rPr lang="en-US" sz="2600" dirty="0">
                <a:solidFill>
                  <a:srgbClr val="333333"/>
                </a:solidFill>
                <a:latin typeface="Open Sans"/>
              </a:rPr>
              <a:t>When his elder son resented how he treated his younger brother, what could the father have said to help him understand the situation?</a:t>
            </a:r>
          </a:p>
          <a:p>
            <a:pPr lvl="1" algn="ctr" fontAlgn="base"/>
            <a:r>
              <a:rPr lang="en-US" sz="2600" b="1" dirty="0">
                <a:solidFill>
                  <a:srgbClr val="333333"/>
                </a:solidFill>
                <a:latin typeface="Open Sans"/>
              </a:rPr>
              <a:t>Older Brother</a:t>
            </a:r>
          </a:p>
          <a:p>
            <a:pPr lvl="2" fontAlgn="base">
              <a:buFont typeface="Arial" panose="020B0604020202020204" pitchFamily="34" charset="0"/>
              <a:buChar char="•"/>
            </a:pPr>
            <a:r>
              <a:rPr lang="en-US" sz="2600" dirty="0">
                <a:solidFill>
                  <a:srgbClr val="333333"/>
                </a:solidFill>
                <a:latin typeface="Open Sans"/>
              </a:rPr>
              <a:t>What might he had been thinking and feeling while his brother was gone?</a:t>
            </a:r>
          </a:p>
          <a:p>
            <a:pPr lvl="2" fontAlgn="base">
              <a:buFont typeface="Arial" panose="020B0604020202020204" pitchFamily="34" charset="0"/>
              <a:buChar char="•"/>
            </a:pPr>
            <a:r>
              <a:rPr lang="en-US" sz="2600" dirty="0">
                <a:solidFill>
                  <a:srgbClr val="333333"/>
                </a:solidFill>
                <a:latin typeface="Open Sans"/>
              </a:rPr>
              <a:t>Why was it difficult for him to rejoice in his brother’s return?</a:t>
            </a:r>
          </a:p>
          <a:p>
            <a:pPr lvl="2" fontAlgn="base">
              <a:buFont typeface="Arial" panose="020B0604020202020204" pitchFamily="34" charset="0"/>
              <a:buChar char="•"/>
            </a:pPr>
            <a:r>
              <a:rPr lang="en-US" sz="2600" dirty="0">
                <a:solidFill>
                  <a:srgbClr val="333333"/>
                </a:solidFill>
                <a:latin typeface="Open Sans"/>
              </a:rPr>
              <a:t>What blessings had he received for being faithful to his father?</a:t>
            </a:r>
          </a:p>
        </p:txBody>
      </p:sp>
    </p:spTree>
    <p:extLst>
      <p:ext uri="{BB962C8B-B14F-4D97-AF65-F5344CB8AC3E}">
        <p14:creationId xmlns:p14="http://schemas.microsoft.com/office/powerpoint/2010/main" val="508933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2047</TotalTime>
  <Words>1412</Words>
  <Application>Microsoft Office PowerPoint</Application>
  <PresentationFormat>Widescreen</PresentationFormat>
  <Paragraphs>84</Paragraphs>
  <Slides>23</Slides>
  <Notes>0</Notes>
  <HiddenSlides>3</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Bookman Old Style</vt:lpstr>
      <vt:lpstr>Calibri</vt:lpstr>
      <vt:lpstr>Corbel</vt:lpstr>
      <vt:lpstr>Gill Sans MT</vt:lpstr>
      <vt:lpstr>Hurry Up</vt:lpstr>
      <vt:lpstr>Lucida Sans</vt:lpstr>
      <vt:lpstr>Nirmala UI</vt:lpstr>
      <vt:lpstr>Open Sans</vt:lpstr>
      <vt:lpstr>Pupcat</vt:lpstr>
      <vt:lpstr>Teen</vt:lpstr>
      <vt:lpstr>Wingdings</vt:lpstr>
      <vt:lpstr>Wingdings 3</vt:lpstr>
      <vt:lpstr>Origin</vt:lpstr>
      <vt:lpstr>Lost sheep, lost coin, lost son</vt:lpstr>
      <vt:lpstr>PowerPoint Presentation</vt:lpstr>
      <vt:lpstr>PowerPoint Presentation</vt:lpstr>
      <vt:lpstr>Luke 15</vt:lpstr>
      <vt:lpstr>Luke 15:11-32</vt:lpstr>
      <vt:lpstr>Luke 15</vt:lpstr>
      <vt:lpstr>Luke 15</vt:lpstr>
      <vt:lpstr>Luke 15</vt:lpstr>
      <vt:lpstr>DISCUSSION</vt:lpstr>
      <vt:lpstr>Luke 15:11-32</vt:lpstr>
      <vt:lpstr>PowerPoint Presentation</vt:lpstr>
      <vt:lpstr>PowerPoint Presentation</vt:lpstr>
      <vt:lpstr>PowerPoint Presentation</vt:lpstr>
      <vt:lpstr>PowerPoint Presentation</vt:lpstr>
      <vt:lpstr>PowerPoint Presentation</vt:lpstr>
      <vt:lpstr>PowerPoint Presentation</vt:lpstr>
      <vt:lpstr>Luke 15</vt:lpstr>
      <vt:lpstr>Luke 15</vt:lpstr>
      <vt:lpstr>PowerPoint Presentation</vt:lpstr>
      <vt:lpstr>Luke 15</vt:lpstr>
      <vt:lpstr>PowerPoint Presentation</vt:lpstr>
      <vt:lpstr>The Prodigal Son</vt:lpstr>
      <vt:lpstr>The Prodigal Son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sheep, lost coin, lost son</dc:title>
  <dc:creator>RichardsED</dc:creator>
  <cp:lastModifiedBy>Eric Richards</cp:lastModifiedBy>
  <cp:revision>34</cp:revision>
  <dcterms:created xsi:type="dcterms:W3CDTF">2012-10-22T15:26:05Z</dcterms:created>
  <dcterms:modified xsi:type="dcterms:W3CDTF">2019-11-04T21:59:35Z</dcterms:modified>
</cp:coreProperties>
</file>