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275" r:id="rId4"/>
    <p:sldId id="277" r:id="rId5"/>
    <p:sldId id="298" r:id="rId6"/>
    <p:sldId id="290" r:id="rId7"/>
    <p:sldId id="285" r:id="rId8"/>
    <p:sldId id="341" r:id="rId9"/>
    <p:sldId id="287" r:id="rId10"/>
    <p:sldId id="276" r:id="rId11"/>
    <p:sldId id="295" r:id="rId12"/>
    <p:sldId id="296" r:id="rId13"/>
    <p:sldId id="292" r:id="rId14"/>
    <p:sldId id="299" r:id="rId15"/>
    <p:sldId id="293" r:id="rId16"/>
    <p:sldId id="283" r:id="rId17"/>
    <p:sldId id="294" r:id="rId18"/>
    <p:sldId id="264" r:id="rId19"/>
    <p:sldId id="342" r:id="rId20"/>
    <p:sldId id="3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80"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65F8BD-18B7-406F-9B31-D6DE2267B221}" type="datetimeFigureOut">
              <a:rPr lang="en-US" smtClean="0"/>
              <a:t>10/25/2019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44D97E9-B7AC-4303-8034-EA07A211D798}"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65F8BD-18B7-406F-9B31-D6DE2267B221}"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D97E9-B7AC-4303-8034-EA07A211D7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65F8BD-18B7-406F-9B31-D6DE2267B221}"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D97E9-B7AC-4303-8034-EA07A211D7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065F8BD-18B7-406F-9B31-D6DE2267B221}"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D97E9-B7AC-4303-8034-EA07A211D798}"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065F8BD-18B7-406F-9B31-D6DE2267B221}" type="datetimeFigureOut">
              <a:rPr lang="en-US" smtClean="0"/>
              <a:t>10/25/2019</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744D97E9-B7AC-4303-8034-EA07A211D79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065F8BD-18B7-406F-9B31-D6DE2267B221}"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D97E9-B7AC-4303-8034-EA07A211D798}"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065F8BD-18B7-406F-9B31-D6DE2267B221}"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4D97E9-B7AC-4303-8034-EA07A211D798}"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065F8BD-18B7-406F-9B31-D6DE2267B221}" type="datetimeFigureOut">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4D97E9-B7AC-4303-8034-EA07A211D7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5F8BD-18B7-406F-9B31-D6DE2267B221}" type="datetimeFigureOut">
              <a:rPr lang="en-US" smtClean="0"/>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4D97E9-B7AC-4303-8034-EA07A211D7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065F8BD-18B7-406F-9B31-D6DE2267B221}"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D97E9-B7AC-4303-8034-EA07A211D798}"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065F8BD-18B7-406F-9B31-D6DE2267B221}" type="datetimeFigureOut">
              <a:rPr lang="en-US" smtClean="0"/>
              <a:t>10/25/2019</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744D97E9-B7AC-4303-8034-EA07A211D798}"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D065F8BD-18B7-406F-9B31-D6DE2267B221}" type="datetimeFigureOut">
              <a:rPr lang="en-US" smtClean="0"/>
              <a:t>10/25/2019</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44D97E9-B7AC-4303-8034-EA07A211D7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Marriage%20and%20Divorce.mp4" TargetMode="External"/><Relationship Id="rId1" Type="http://schemas.microsoft.com/office/2007/relationships/media" Target="file:///C:\Users\Brotherichards\OneDrive%20-%20LDS%20Church\Large%20Files\Marriage%20and%20Divorce.mp4"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Matthew 19</a:t>
            </a:r>
          </a:p>
        </p:txBody>
      </p:sp>
    </p:spTree>
    <p:extLst>
      <p:ext uri="{BB962C8B-B14F-4D97-AF65-F5344CB8AC3E}">
        <p14:creationId xmlns:p14="http://schemas.microsoft.com/office/powerpoint/2010/main" val="350561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MARRIAGE</a:t>
            </a:r>
          </a:p>
        </p:txBody>
      </p:sp>
      <p:sp>
        <p:nvSpPr>
          <p:cNvPr id="3" name="Content Placeholder 2"/>
          <p:cNvSpPr>
            <a:spLocks noGrp="1"/>
          </p:cNvSpPr>
          <p:nvPr>
            <p:ph sz="quarter" idx="1"/>
          </p:nvPr>
        </p:nvSpPr>
        <p:spPr>
          <a:xfrm>
            <a:off x="685800" y="1524000"/>
            <a:ext cx="10896600" cy="4572000"/>
          </a:xfrm>
        </p:spPr>
        <p:txBody>
          <a:bodyPr>
            <a:normAutofit/>
          </a:bodyPr>
          <a:lstStyle/>
          <a:p>
            <a:r>
              <a:rPr lang="en-US" dirty="0">
                <a:solidFill>
                  <a:srgbClr val="002060"/>
                </a:solidFill>
              </a:rPr>
              <a:t>Read Matthew 19:7-9</a:t>
            </a:r>
          </a:p>
          <a:p>
            <a:r>
              <a:rPr lang="en-US" dirty="0">
                <a:solidFill>
                  <a:srgbClr val="002060"/>
                </a:solidFill>
              </a:rPr>
              <a:t>Cross Reference D&amp;C 131:1-4.  </a:t>
            </a:r>
          </a:p>
          <a:p>
            <a:r>
              <a:rPr lang="en-US" dirty="0">
                <a:solidFill>
                  <a:srgbClr val="002060"/>
                </a:solidFill>
              </a:rPr>
              <a:t>3 types of marriage: </a:t>
            </a:r>
          </a:p>
          <a:p>
            <a:pPr lvl="2"/>
            <a:r>
              <a:rPr lang="en-US" dirty="0">
                <a:solidFill>
                  <a:srgbClr val="002060"/>
                </a:solidFill>
              </a:rPr>
              <a:t>D&amp;C 132:13 		</a:t>
            </a:r>
          </a:p>
          <a:p>
            <a:pPr lvl="2"/>
            <a:r>
              <a:rPr lang="en-US" dirty="0">
                <a:solidFill>
                  <a:srgbClr val="002060"/>
                </a:solidFill>
              </a:rPr>
              <a:t>D&amp;C 132:15  	</a:t>
            </a:r>
          </a:p>
          <a:p>
            <a:pPr lvl="2"/>
            <a:r>
              <a:rPr lang="en-US" dirty="0">
                <a:solidFill>
                  <a:srgbClr val="002060"/>
                </a:solidFill>
              </a:rPr>
              <a:t>D&amp;C 132:19</a:t>
            </a:r>
          </a:p>
          <a:p>
            <a:pPr lvl="1"/>
            <a:r>
              <a:rPr lang="en-US" dirty="0">
                <a:solidFill>
                  <a:srgbClr val="002060"/>
                </a:solidFill>
              </a:rPr>
              <a:t>Celestial Law = No divorce</a:t>
            </a:r>
          </a:p>
          <a:p>
            <a:pPr lvl="1"/>
            <a:r>
              <a:rPr lang="en-US" dirty="0">
                <a:solidFill>
                  <a:srgbClr val="002060"/>
                </a:solidFill>
              </a:rPr>
              <a:t>Telestial Law= Divorce permitted (vs 8)</a:t>
            </a:r>
          </a:p>
          <a:p>
            <a:pPr lvl="2"/>
            <a:r>
              <a:rPr lang="en-US" dirty="0">
                <a:solidFill>
                  <a:srgbClr val="002060"/>
                </a:solidFill>
              </a:rPr>
              <a:t>United Order vs Tithing  </a:t>
            </a:r>
          </a:p>
          <a:p>
            <a:r>
              <a:rPr lang="en-US" dirty="0">
                <a:solidFill>
                  <a:srgbClr val="002060"/>
                </a:solidFill>
              </a:rPr>
              <a:t>When is Divorce permitted?</a:t>
            </a:r>
          </a:p>
          <a:p>
            <a:endParaRPr lang="en-US" dirty="0">
              <a:solidFill>
                <a:srgbClr val="002060"/>
              </a:solidFill>
            </a:endParaRPr>
          </a:p>
        </p:txBody>
      </p:sp>
      <p:pic>
        <p:nvPicPr>
          <p:cNvPr id="3074" name="Picture 2" descr="C:\Users\RichardsED\Desktop\Jesus-Teaching-On-Divorce-300x225.jpg"/>
          <p:cNvPicPr>
            <a:picLocks noChangeAspect="1" noChangeArrowheads="1"/>
          </p:cNvPicPr>
          <p:nvPr/>
        </p:nvPicPr>
        <p:blipFill>
          <a:blip r:embed="rId2" cstate="print"/>
          <a:srcRect l="2204"/>
          <a:stretch>
            <a:fillRect/>
          </a:stretch>
        </p:blipFill>
        <p:spPr bwMode="auto">
          <a:xfrm>
            <a:off x="8001000" y="3719909"/>
            <a:ext cx="3733800" cy="2863453"/>
          </a:xfrm>
          <a:prstGeom prst="rect">
            <a:avLst/>
          </a:prstGeom>
          <a:noFill/>
        </p:spPr>
      </p:pic>
    </p:spTree>
    <p:extLst>
      <p:ext uri="{BB962C8B-B14F-4D97-AF65-F5344CB8AC3E}">
        <p14:creationId xmlns:p14="http://schemas.microsoft.com/office/powerpoint/2010/main" val="216175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19</a:t>
            </a:r>
          </a:p>
        </p:txBody>
      </p:sp>
      <p:sp>
        <p:nvSpPr>
          <p:cNvPr id="3" name="Content Placeholder 2"/>
          <p:cNvSpPr>
            <a:spLocks noGrp="1"/>
          </p:cNvSpPr>
          <p:nvPr>
            <p:ph sz="quarter" idx="1"/>
          </p:nvPr>
        </p:nvSpPr>
        <p:spPr>
          <a:xfrm>
            <a:off x="609600" y="1417638"/>
            <a:ext cx="11277600" cy="4572000"/>
          </a:xfrm>
        </p:spPr>
        <p:txBody>
          <a:bodyPr>
            <a:normAutofit/>
          </a:bodyPr>
          <a:lstStyle/>
          <a:p>
            <a:pPr marL="0" indent="0">
              <a:buNone/>
            </a:pPr>
            <a:r>
              <a:rPr lang="en-US" sz="3200" dirty="0"/>
              <a:t>"Divorce is not part of the gospel plan no matter what kind of marriage is involved. But because men in practice do not always live in harmony with gospel standards, the Lord permits divorce for one reason or another, depending upon the spiritual stability of the people involved. . . . Under the most perfect conditions there would be no divorce permitted except where sex sin was involved. In this day divorces are permitted in accordance with civil statutes" </a:t>
            </a:r>
            <a:r>
              <a:rPr lang="en-US" sz="2400" dirty="0"/>
              <a:t>(Doctrinal New Testament Commentary, 1:547).</a:t>
            </a:r>
          </a:p>
        </p:txBody>
      </p:sp>
      <p:pic>
        <p:nvPicPr>
          <p:cNvPr id="4098" name="Picture 2" descr="C:\Users\RichardsED\Desktop\weddingrings.jpg"/>
          <p:cNvPicPr>
            <a:picLocks noChangeAspect="1" noChangeArrowheads="1"/>
          </p:cNvPicPr>
          <p:nvPr/>
        </p:nvPicPr>
        <p:blipFill>
          <a:blip r:embed="rId2" cstate="print"/>
          <a:srcRect/>
          <a:stretch>
            <a:fillRect/>
          </a:stretch>
        </p:blipFill>
        <p:spPr bwMode="auto">
          <a:xfrm>
            <a:off x="10363200" y="5414962"/>
            <a:ext cx="1619250" cy="1295400"/>
          </a:xfrm>
          <a:prstGeom prst="rect">
            <a:avLst/>
          </a:prstGeom>
          <a:noFill/>
        </p:spPr>
      </p:pic>
    </p:spTree>
    <p:extLst>
      <p:ext uri="{BB962C8B-B14F-4D97-AF65-F5344CB8AC3E}">
        <p14:creationId xmlns:p14="http://schemas.microsoft.com/office/powerpoint/2010/main" val="125219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pPr algn="ctr"/>
            <a:r>
              <a:rPr lang="en-US" dirty="0"/>
              <a:t>Mormon Message: Love and Marriage</a:t>
            </a:r>
          </a:p>
        </p:txBody>
      </p:sp>
      <p:pic>
        <p:nvPicPr>
          <p:cNvPr id="5" name="Marriage and Divorce">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3276600" y="2286000"/>
            <a:ext cx="6096000" cy="3429000"/>
          </a:xfrm>
          <a:prstGeom prst="rect">
            <a:avLst/>
          </a:prstGeom>
        </p:spPr>
      </p:pic>
    </p:spTree>
    <p:extLst>
      <p:ext uri="{BB962C8B-B14F-4D97-AF65-F5344CB8AC3E}">
        <p14:creationId xmlns:p14="http://schemas.microsoft.com/office/powerpoint/2010/main" val="25453882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lds.org/bc/content/shared/content/images/gospel-library/manual/06195/adam-eve-garden-art-lds_1298393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381001"/>
            <a:ext cx="4162425" cy="623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18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28599" y="533400"/>
            <a:ext cx="9401175" cy="6370975"/>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222222"/>
                </a:solidFill>
                <a:latin typeface="Arial" panose="020B0604020202020204" pitchFamily="34" charset="0"/>
              </a:rPr>
              <a:t>Why were Adam and Eve family created?  (Genesis 1:26-27).  </a:t>
            </a:r>
          </a:p>
          <a:p>
            <a:pPr marL="285750" indent="-285750">
              <a:buFont typeface="Arial" panose="020B0604020202020204" pitchFamily="34" charset="0"/>
              <a:buChar char="•"/>
            </a:pPr>
            <a:endParaRPr lang="en-US" sz="2400" dirty="0">
              <a:solidFill>
                <a:srgbClr val="222222"/>
              </a:solidFill>
              <a:latin typeface="Arial" panose="020B0604020202020204" pitchFamily="34" charset="0"/>
            </a:endParaRPr>
          </a:p>
          <a:p>
            <a:pPr marL="285750" indent="-285750">
              <a:buFont typeface="Arial" panose="020B0604020202020204" pitchFamily="34" charset="0"/>
              <a:buChar char="•"/>
            </a:pPr>
            <a:r>
              <a:rPr lang="en-US" sz="2400" dirty="0">
                <a:solidFill>
                  <a:srgbClr val="222222"/>
                </a:solidFill>
                <a:latin typeface="Arial" panose="020B0604020202020204" pitchFamily="34" charset="0"/>
              </a:rPr>
              <a:t>Why was Eve created?  </a:t>
            </a:r>
          </a:p>
          <a:p>
            <a:pPr marL="742950" lvl="1" indent="-285750">
              <a:buFont typeface="Arial" panose="020B0604020202020204" pitchFamily="34" charset="0"/>
              <a:buChar char="•"/>
            </a:pPr>
            <a:r>
              <a:rPr lang="en-US" sz="2400" dirty="0">
                <a:solidFill>
                  <a:srgbClr val="222222"/>
                </a:solidFill>
                <a:latin typeface="Arial" panose="020B0604020202020204" pitchFamily="34" charset="0"/>
              </a:rPr>
              <a:t>To help Adam rule and give helpful feedback and suggestion so they can rule together.  </a:t>
            </a:r>
          </a:p>
          <a:p>
            <a:pPr marL="742950" lvl="1" indent="-285750">
              <a:buFont typeface="Arial" panose="020B0604020202020204" pitchFamily="34" charset="0"/>
              <a:buChar char="•"/>
            </a:pPr>
            <a:r>
              <a:rPr lang="en-US" sz="2400" dirty="0">
                <a:solidFill>
                  <a:srgbClr val="222222"/>
                </a:solidFill>
                <a:latin typeface="Arial" panose="020B0604020202020204" pitchFamily="34" charset="0"/>
              </a:rPr>
              <a:t>Her mind, personality, her attributes are perfect to help them rule together as equal partners.  </a:t>
            </a:r>
          </a:p>
          <a:p>
            <a:pPr marL="742950" lvl="1" indent="-285750">
              <a:buFont typeface="Arial" panose="020B0604020202020204" pitchFamily="34" charset="0"/>
              <a:buChar char="•"/>
            </a:pPr>
            <a:r>
              <a:rPr lang="en-US" sz="2400" dirty="0">
                <a:solidFill>
                  <a:srgbClr val="222222"/>
                </a:solidFill>
                <a:latin typeface="Arial" panose="020B0604020202020204" pitchFamily="34" charset="0"/>
              </a:rPr>
              <a:t>If she’s never consulted, he is helpless (and hopeless).  </a:t>
            </a:r>
          </a:p>
          <a:p>
            <a:pPr marL="742950" lvl="1" indent="-285750">
              <a:buFont typeface="Arial" panose="020B0604020202020204" pitchFamily="34" charset="0"/>
              <a:buChar char="•"/>
            </a:pPr>
            <a:r>
              <a:rPr lang="en-US" sz="2400" dirty="0">
                <a:solidFill>
                  <a:srgbClr val="222222"/>
                </a:solidFill>
                <a:latin typeface="Arial" panose="020B0604020202020204" pitchFamily="34" charset="0"/>
              </a:rPr>
              <a:t>1 Peter 3:7 </a:t>
            </a:r>
          </a:p>
          <a:p>
            <a:pPr marL="285750" indent="-285750">
              <a:buFont typeface="Arial" panose="020B0604020202020204" pitchFamily="34" charset="0"/>
              <a:buChar char="•"/>
            </a:pPr>
            <a:endParaRPr lang="en-US" sz="2400" dirty="0">
              <a:solidFill>
                <a:srgbClr val="222222"/>
              </a:solidFill>
              <a:latin typeface="Arial" panose="020B0604020202020204" pitchFamily="34" charset="0"/>
            </a:endParaRPr>
          </a:p>
          <a:p>
            <a:pPr marL="285750" indent="-285750">
              <a:buFont typeface="Arial" panose="020B0604020202020204" pitchFamily="34" charset="0"/>
              <a:buChar char="•"/>
            </a:pPr>
            <a:r>
              <a:rPr lang="en-US" sz="2400" dirty="0">
                <a:solidFill>
                  <a:srgbClr val="222222"/>
                </a:solidFill>
                <a:latin typeface="Arial" panose="020B0604020202020204" pitchFamily="34" charset="0"/>
              </a:rPr>
              <a:t>Why did Adam </a:t>
            </a:r>
            <a:r>
              <a:rPr lang="en-US" sz="2400" i="1" dirty="0">
                <a:solidFill>
                  <a:srgbClr val="222222"/>
                </a:solidFill>
                <a:latin typeface="Arial" panose="020B0604020202020204" pitchFamily="34" charset="0"/>
              </a:rPr>
              <a:t>name</a:t>
            </a:r>
            <a:r>
              <a:rPr lang="en-US" sz="2400" dirty="0">
                <a:solidFill>
                  <a:srgbClr val="222222"/>
                </a:solidFill>
                <a:latin typeface="Arial" panose="020B0604020202020204" pitchFamily="34" charset="0"/>
              </a:rPr>
              <a:t> Eve? What does naming things imply?</a:t>
            </a:r>
          </a:p>
          <a:p>
            <a:pPr marL="742950" lvl="1" indent="-285750">
              <a:buFont typeface="Arial" panose="020B0604020202020204" pitchFamily="34" charset="0"/>
              <a:buChar char="•"/>
            </a:pPr>
            <a:r>
              <a:rPr lang="en-US" sz="2400" dirty="0">
                <a:solidFill>
                  <a:srgbClr val="222222"/>
                </a:solidFill>
                <a:latin typeface="Arial" panose="020B0604020202020204" pitchFamily="34" charset="0"/>
              </a:rPr>
              <a:t>(1) Authority and (2) Responsibility</a:t>
            </a:r>
          </a:p>
          <a:p>
            <a:pPr marL="1200150" lvl="2" indent="-285750">
              <a:buFont typeface="Arial" panose="020B0604020202020204" pitchFamily="34" charset="0"/>
              <a:buChar char="•"/>
            </a:pPr>
            <a:r>
              <a:rPr lang="en-US" sz="2400" dirty="0">
                <a:solidFill>
                  <a:srgbClr val="222222"/>
                </a:solidFill>
                <a:latin typeface="Arial" panose="020B0604020202020204" pitchFamily="34" charset="0"/>
              </a:rPr>
              <a:t>Remember that Adam doesn’t have absolute authority - he has authority under the one he’s submitted to </a:t>
            </a:r>
          </a:p>
          <a:p>
            <a:pPr marL="1200150" lvl="2" indent="-285750">
              <a:buFont typeface="Arial" panose="020B0604020202020204" pitchFamily="34" charset="0"/>
              <a:buChar char="•"/>
            </a:pPr>
            <a:r>
              <a:rPr lang="en-US" sz="2400" dirty="0">
                <a:solidFill>
                  <a:srgbClr val="222222"/>
                </a:solidFill>
                <a:latin typeface="Arial" panose="020B0604020202020204" pitchFamily="34" charset="0"/>
              </a:rPr>
              <a:t>He’s not the man WITH authority, he’s the man UNDER authority.  </a:t>
            </a:r>
          </a:p>
          <a:p>
            <a:pPr marL="285750" indent="-285750">
              <a:buFont typeface="Arial" panose="020B0604020202020204" pitchFamily="34" charset="0"/>
              <a:buChar char="•"/>
            </a:pPr>
            <a:endParaRPr lang="en-US" sz="2400" dirty="0">
              <a:solidFill>
                <a:srgbClr val="222222"/>
              </a:solidFill>
              <a:latin typeface="Arial" panose="020B0604020202020204" pitchFamily="34" charset="0"/>
            </a:endParaRPr>
          </a:p>
        </p:txBody>
      </p:sp>
      <p:pic>
        <p:nvPicPr>
          <p:cNvPr id="1026" name="Picture 2" descr="https://www.lds.org/bc/content/shared/content/images/gospel-library/manual/06195/adam-eve-garden-art-lds_1298393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9775" y="1186219"/>
            <a:ext cx="2333625"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04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1000"/>
                                        <p:tgtEl>
                                          <p:spTgt spid="7">
                                            <p:txEl>
                                              <p:pRg st="4" end="4"/>
                                            </p:txEl>
                                          </p:spTgt>
                                        </p:tgtEl>
                                      </p:cBhvr>
                                    </p:animEffect>
                                    <p:anim calcmode="lin" valueType="num">
                                      <p:cBhvr>
                                        <p:cTn id="2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1000"/>
                                        <p:tgtEl>
                                          <p:spTgt spid="7">
                                            <p:txEl>
                                              <p:pRg st="5" end="5"/>
                                            </p:txEl>
                                          </p:spTgt>
                                        </p:tgtEl>
                                      </p:cBhvr>
                                    </p:animEffect>
                                    <p:anim calcmode="lin" valueType="num">
                                      <p:cBhvr>
                                        <p:cTn id="3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1000"/>
                                        <p:tgtEl>
                                          <p:spTgt spid="7">
                                            <p:txEl>
                                              <p:pRg st="6" end="6"/>
                                            </p:txEl>
                                          </p:spTgt>
                                        </p:tgtEl>
                                      </p:cBhvr>
                                    </p:animEffect>
                                    <p:anim calcmode="lin" valueType="num">
                                      <p:cBhvr>
                                        <p:cTn id="3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1000"/>
                                        <p:tgtEl>
                                          <p:spTgt spid="7">
                                            <p:txEl>
                                              <p:pRg st="8" end="8"/>
                                            </p:txEl>
                                          </p:spTgt>
                                        </p:tgtEl>
                                      </p:cBhvr>
                                    </p:animEffect>
                                    <p:anim calcmode="lin" valueType="num">
                                      <p:cBhvr>
                                        <p:cTn id="4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fade">
                                      <p:cBhvr>
                                        <p:cTn id="50" dur="1000"/>
                                        <p:tgtEl>
                                          <p:spTgt spid="7">
                                            <p:txEl>
                                              <p:pRg st="9" end="9"/>
                                            </p:txEl>
                                          </p:spTgt>
                                        </p:tgtEl>
                                      </p:cBhvr>
                                    </p:animEffect>
                                    <p:anim calcmode="lin" valueType="num">
                                      <p:cBhvr>
                                        <p:cTn id="5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1000"/>
                                        <p:tgtEl>
                                          <p:spTgt spid="7">
                                            <p:txEl>
                                              <p:pRg st="10" end="10"/>
                                            </p:txEl>
                                          </p:spTgt>
                                        </p:tgtEl>
                                      </p:cBhvr>
                                    </p:animEffect>
                                    <p:anim calcmode="lin" valueType="num">
                                      <p:cBhvr>
                                        <p:cTn id="58"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1000"/>
                                        <p:tgtEl>
                                          <p:spTgt spid="7">
                                            <p:txEl>
                                              <p:pRg st="11" end="11"/>
                                            </p:txEl>
                                          </p:spTgt>
                                        </p:tgtEl>
                                      </p:cBhvr>
                                    </p:animEffect>
                                    <p:anim calcmode="lin" valueType="num">
                                      <p:cBhvr>
                                        <p:cTn id="63"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28600" y="609600"/>
            <a:ext cx="9296400" cy="5632311"/>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222222"/>
                </a:solidFill>
                <a:latin typeface="Arial" panose="020B0604020202020204" pitchFamily="34" charset="0"/>
              </a:rPr>
              <a:t>What does Satan’s conversation with Eve teach us?</a:t>
            </a:r>
          </a:p>
          <a:p>
            <a:pPr marL="742950" lvl="1" indent="-285750">
              <a:buFont typeface="Arial" panose="020B0604020202020204" pitchFamily="34" charset="0"/>
              <a:buChar char="•"/>
            </a:pPr>
            <a:r>
              <a:rPr lang="en-US" sz="2400" dirty="0">
                <a:solidFill>
                  <a:srgbClr val="222222"/>
                </a:solidFill>
                <a:latin typeface="Arial" panose="020B0604020202020204" pitchFamily="34" charset="0"/>
              </a:rPr>
              <a:t>Satan is after dominion - he deceives Eve trying to turn her into the leader and the decision maker.  </a:t>
            </a:r>
          </a:p>
          <a:p>
            <a:pPr marL="285750" indent="-285750">
              <a:buFont typeface="Arial" panose="020B0604020202020204" pitchFamily="34" charset="0"/>
              <a:buChar char="•"/>
            </a:pPr>
            <a:r>
              <a:rPr lang="en-US" sz="2400" dirty="0">
                <a:solidFill>
                  <a:srgbClr val="222222"/>
                </a:solidFill>
                <a:latin typeface="Arial" panose="020B0604020202020204" pitchFamily="34" charset="0"/>
              </a:rPr>
              <a:t>After they partake, the Lord asks, “Adam, where art </a:t>
            </a:r>
            <a:r>
              <a:rPr lang="en-US" sz="2400" b="1" dirty="0">
                <a:solidFill>
                  <a:srgbClr val="222222"/>
                </a:solidFill>
                <a:latin typeface="Arial" panose="020B0604020202020204" pitchFamily="34" charset="0"/>
              </a:rPr>
              <a:t>THOU</a:t>
            </a:r>
            <a:r>
              <a:rPr lang="en-US" sz="2400" dirty="0">
                <a:solidFill>
                  <a:srgbClr val="222222"/>
                </a:solidFill>
                <a:latin typeface="Arial" panose="020B0604020202020204" pitchFamily="34" charset="0"/>
              </a:rPr>
              <a:t>?”  (not “Adam and Eve, where are YA’LL?”) Why?</a:t>
            </a:r>
          </a:p>
          <a:p>
            <a:pPr marL="742950" lvl="1" indent="-285750">
              <a:buFont typeface="Arial" panose="020B0604020202020204" pitchFamily="34" charset="0"/>
              <a:buChar char="•"/>
            </a:pPr>
            <a:r>
              <a:rPr lang="en-US" sz="2400" dirty="0">
                <a:solidFill>
                  <a:srgbClr val="222222"/>
                </a:solidFill>
                <a:latin typeface="Arial" panose="020B0604020202020204" pitchFamily="34" charset="0"/>
              </a:rPr>
              <a:t>The scriptural line of authority is simple:  </a:t>
            </a:r>
          </a:p>
          <a:p>
            <a:pPr marL="1200150" lvl="2" indent="-285750">
              <a:buFont typeface="Arial" panose="020B0604020202020204" pitchFamily="34" charset="0"/>
              <a:buChar char="•"/>
            </a:pPr>
            <a:r>
              <a:rPr lang="en-US" sz="2400" dirty="0">
                <a:solidFill>
                  <a:srgbClr val="222222"/>
                </a:solidFill>
                <a:latin typeface="Arial" panose="020B0604020202020204" pitchFamily="34" charset="0"/>
              </a:rPr>
              <a:t>God leading Man</a:t>
            </a:r>
          </a:p>
          <a:p>
            <a:pPr marL="1200150" lvl="2" indent="-285750">
              <a:buFont typeface="Arial" panose="020B0604020202020204" pitchFamily="34" charset="0"/>
              <a:buChar char="•"/>
            </a:pPr>
            <a:r>
              <a:rPr lang="en-US" sz="2400" dirty="0">
                <a:solidFill>
                  <a:srgbClr val="222222"/>
                </a:solidFill>
                <a:latin typeface="Arial" panose="020B0604020202020204" pitchFamily="34" charset="0"/>
              </a:rPr>
              <a:t>Husband leading with his Wife </a:t>
            </a:r>
          </a:p>
          <a:p>
            <a:pPr marL="1200150" lvl="2" indent="-285750">
              <a:buFont typeface="Arial" panose="020B0604020202020204" pitchFamily="34" charset="0"/>
              <a:buChar char="•"/>
            </a:pPr>
            <a:r>
              <a:rPr lang="en-US" sz="2400" dirty="0">
                <a:solidFill>
                  <a:srgbClr val="222222"/>
                </a:solidFill>
                <a:latin typeface="Arial" panose="020B0604020202020204" pitchFamily="34" charset="0"/>
              </a:rPr>
              <a:t>Parents leading children</a:t>
            </a:r>
          </a:p>
          <a:p>
            <a:pPr marL="285750" indent="-285750">
              <a:buFont typeface="Arial" panose="020B0604020202020204" pitchFamily="34" charset="0"/>
              <a:buChar char="•"/>
            </a:pPr>
            <a:r>
              <a:rPr lang="en-US" sz="2400" dirty="0">
                <a:solidFill>
                  <a:srgbClr val="222222"/>
                </a:solidFill>
                <a:latin typeface="Arial" panose="020B0604020202020204" pitchFamily="34" charset="0"/>
              </a:rPr>
              <a:t>On a side note, in the Bible, the father raised the children.  He was ultimately responsible.  Mothers had one job:  help (</a:t>
            </a:r>
            <a:r>
              <a:rPr lang="en-US" sz="2400" i="1" dirty="0">
                <a:solidFill>
                  <a:srgbClr val="222222"/>
                </a:solidFill>
                <a:latin typeface="Arial" panose="020B0604020202020204" pitchFamily="34" charset="0"/>
              </a:rPr>
              <a:t>helpmate</a:t>
            </a:r>
            <a:r>
              <a:rPr lang="en-US" sz="2400" dirty="0">
                <a:solidFill>
                  <a:srgbClr val="222222"/>
                </a:solidFill>
                <a:latin typeface="Arial" panose="020B0604020202020204" pitchFamily="34" charset="0"/>
              </a:rPr>
              <a:t>).  Fill in the gaps when dad can’t be there (when he’s working, for example).  </a:t>
            </a:r>
          </a:p>
          <a:p>
            <a:pPr marL="742950" lvl="1" indent="-285750">
              <a:buFont typeface="Arial" panose="020B0604020202020204" pitchFamily="34" charset="0"/>
              <a:buChar char="•"/>
            </a:pPr>
            <a:r>
              <a:rPr lang="en-US" sz="2400" dirty="0">
                <a:solidFill>
                  <a:srgbClr val="222222"/>
                </a:solidFill>
                <a:latin typeface="Arial" panose="020B0604020202020204" pitchFamily="34" charset="0"/>
              </a:rPr>
              <a:t>If a wife has to wake up her husband for church or to have family prayer or to the temple, the man is failing in his role.</a:t>
            </a:r>
          </a:p>
        </p:txBody>
      </p:sp>
      <p:pic>
        <p:nvPicPr>
          <p:cNvPr id="4" name="Picture 2" descr="https://www.lds.org/bc/content/shared/content/images/gospel-library/manual/06195/adam-eve-garden-art-lds_1298393_inl.jpg">
            <a:extLst>
              <a:ext uri="{FF2B5EF4-FFF2-40B4-BE49-F238E27FC236}">
                <a16:creationId xmlns:a16="http://schemas.microsoft.com/office/drawing/2014/main" id="{2BAC9F89-1C6A-4403-9766-8CAC70ED2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9775" y="1186219"/>
            <a:ext cx="2333625"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9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extBox 1"/>
          <p:cNvSpPr txBox="1"/>
          <p:nvPr/>
        </p:nvSpPr>
        <p:spPr>
          <a:xfrm>
            <a:off x="457200" y="533400"/>
            <a:ext cx="10058400" cy="5262979"/>
          </a:xfrm>
          <a:prstGeom prst="rect">
            <a:avLst/>
          </a:prstGeom>
          <a:noFill/>
        </p:spPr>
        <p:txBody>
          <a:bodyPr wrap="square" rtlCol="0">
            <a:spAutoFit/>
          </a:bodyPr>
          <a:lstStyle/>
          <a:p>
            <a:r>
              <a:rPr lang="en-US" sz="2800" i="1" dirty="0"/>
              <a:t>Jesus quoted from the Old Testament </a:t>
            </a:r>
            <a:r>
              <a:rPr lang="en-US" sz="2800" b="1" i="1" dirty="0"/>
              <a:t>78 times </a:t>
            </a:r>
            <a:r>
              <a:rPr lang="en-US" sz="2800" i="1" dirty="0"/>
              <a:t>during his 400 verses of words; </a:t>
            </a:r>
            <a:br>
              <a:rPr lang="en-US" sz="2800" i="1" dirty="0"/>
            </a:br>
            <a:r>
              <a:rPr lang="en-US" sz="2800" i="1" dirty="0"/>
              <a:t>his Apostles quoted the Old Testament </a:t>
            </a:r>
            <a:r>
              <a:rPr lang="en-US" sz="2800" b="1" i="1" dirty="0"/>
              <a:t>209 times</a:t>
            </a:r>
          </a:p>
          <a:p>
            <a:endParaRPr lang="en-US" sz="2800" i="1" dirty="0"/>
          </a:p>
          <a:p>
            <a:r>
              <a:rPr lang="en-US" sz="2800" i="1" dirty="0"/>
              <a:t>“It is written…”</a:t>
            </a:r>
            <a:br>
              <a:rPr lang="en-US" sz="2800" i="1" dirty="0"/>
            </a:br>
            <a:r>
              <a:rPr lang="en-US" sz="2800" i="1" dirty="0"/>
              <a:t>“Moses taught…”</a:t>
            </a:r>
            <a:br>
              <a:rPr lang="en-US" sz="2800" i="1" dirty="0"/>
            </a:br>
            <a:r>
              <a:rPr lang="en-US" sz="2800" i="1" dirty="0"/>
              <a:t>“It hath been said…”</a:t>
            </a:r>
          </a:p>
          <a:p>
            <a:r>
              <a:rPr lang="en-US" sz="2800" dirty="0"/>
              <a:t>	</a:t>
            </a:r>
          </a:p>
          <a:p>
            <a:r>
              <a:rPr lang="en-US" sz="2800" dirty="0"/>
              <a:t>Generally speaking, why do people get divorced?  </a:t>
            </a:r>
          </a:p>
          <a:p>
            <a:r>
              <a:rPr lang="en-US" sz="2800" dirty="0"/>
              <a:t>Generally speaking, why do people wait to be married?</a:t>
            </a:r>
          </a:p>
          <a:p>
            <a:r>
              <a:rPr lang="en-US" sz="2800" dirty="0"/>
              <a:t>	(could the answer be the same to both questions?)</a:t>
            </a:r>
          </a:p>
          <a:p>
            <a:pPr algn="ctr"/>
            <a:r>
              <a:rPr lang="en-US" sz="2800" b="1" dirty="0"/>
              <a:t>CASE STUDY ABOUT THE POWER OF SCRPITURE STUDY: Genesis 19:30-38</a:t>
            </a:r>
            <a:endParaRPr lang="en-US" sz="2800" dirty="0"/>
          </a:p>
        </p:txBody>
      </p:sp>
      <p:sp>
        <p:nvSpPr>
          <p:cNvPr id="3" name="Rectangle 2"/>
          <p:cNvSpPr/>
          <p:nvPr/>
        </p:nvSpPr>
        <p:spPr>
          <a:xfrm>
            <a:off x="12877800" y="4343400"/>
            <a:ext cx="8610600" cy="954107"/>
          </a:xfrm>
          <a:prstGeom prst="rect">
            <a:avLst/>
          </a:prstGeom>
        </p:spPr>
        <p:txBody>
          <a:bodyPr wrap="square">
            <a:spAutoFit/>
          </a:bodyPr>
          <a:lstStyle/>
          <a:p>
            <a:pPr algn="ctr"/>
            <a:r>
              <a:rPr lang="en-US" sz="2800" b="1" dirty="0">
                <a:solidFill>
                  <a:srgbClr val="FF0000"/>
                </a:solidFill>
                <a:effectLst>
                  <a:outerShdw blurRad="38100" dist="38100" dir="2700000" algn="tl">
                    <a:srgbClr val="000000">
                      <a:alpha val="43137"/>
                    </a:srgbClr>
                  </a:outerShdw>
                </a:effectLst>
              </a:rPr>
              <a:t>Share a scriptural account wherein someone tries ‘living’ the gospel their own way – and it fails</a:t>
            </a:r>
            <a:endParaRPr 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1000"/>
                                        <p:tgtEl>
                                          <p:spTgt spid="2">
                                            <p:txEl>
                                              <p:pRg st="7" end="7"/>
                                            </p:txEl>
                                          </p:spTgt>
                                        </p:tgtEl>
                                      </p:cBhvr>
                                    </p:animEffect>
                                    <p:anim calcmode="lin" valueType="num">
                                      <p:cBhvr>
                                        <p:cTn id="4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2" descr="http://www.lds.org/bc/content/ldsorg/church/news/images/ga/580/eyring-580x299.jpg"/>
          <p:cNvPicPr>
            <a:picLocks noChangeAspect="1" noChangeArrowheads="1"/>
          </p:cNvPicPr>
          <p:nvPr/>
        </p:nvPicPr>
        <p:blipFill rotWithShape="1">
          <a:blip r:embed="rId2">
            <a:extLst>
              <a:ext uri="{28A0092B-C50C-407E-A947-70E740481C1C}">
                <a14:useLocalDpi xmlns:a14="http://schemas.microsoft.com/office/drawing/2010/main" val="0"/>
              </a:ext>
            </a:extLst>
          </a:blip>
          <a:srcRect l="35771" r="22634"/>
          <a:stretch/>
        </p:blipFill>
        <p:spPr bwMode="auto">
          <a:xfrm>
            <a:off x="8153399" y="533400"/>
            <a:ext cx="3810001" cy="4722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28599" y="351264"/>
            <a:ext cx="7924799" cy="5632311"/>
          </a:xfrm>
          <a:prstGeom prst="rect">
            <a:avLst/>
          </a:prstGeom>
          <a:solidFill>
            <a:srgbClr val="000000">
              <a:alpha val="56863"/>
            </a:srgbClr>
          </a:solidFill>
        </p:spPr>
        <p:txBody>
          <a:bodyPr wrap="square">
            <a:spAutoFit/>
          </a:bodyPr>
          <a:lstStyle/>
          <a:p>
            <a:r>
              <a:rPr lang="en-US" sz="3600" dirty="0">
                <a:solidFill>
                  <a:schemeClr val="bg1"/>
                </a:solidFill>
                <a:effectLst>
                  <a:outerShdw blurRad="38100" dist="38100" dir="2700000" algn="tl">
                    <a:srgbClr val="000000">
                      <a:alpha val="43137"/>
                    </a:srgbClr>
                  </a:outerShdw>
                </a:effectLst>
              </a:rPr>
              <a:t>“The spiritual strength sufficient to stand firm just a few years ago will soon not be enough.  Even the best are sorely tested. And the testing will become more severe.  Some say to themselves: “For now, I’ll go with the flow.”  Well, the flow has become a flood and soon will be a torrent. Swimming back upstream to purity was never easy. It is getting harder and may soon be frighteningly difficult.”</a:t>
            </a:r>
          </a:p>
        </p:txBody>
      </p:sp>
      <p:sp>
        <p:nvSpPr>
          <p:cNvPr id="3" name="Rectangle 2"/>
          <p:cNvSpPr/>
          <p:nvPr/>
        </p:nvSpPr>
        <p:spPr>
          <a:xfrm>
            <a:off x="5651500" y="6465452"/>
            <a:ext cx="5105400" cy="307777"/>
          </a:xfrm>
          <a:prstGeom prst="rect">
            <a:avLst/>
          </a:prstGeom>
        </p:spPr>
        <p:txBody>
          <a:bodyPr wrap="square">
            <a:spAutoFit/>
          </a:bodyPr>
          <a:lstStyle/>
          <a:p>
            <a:r>
              <a:rPr lang="en-US" sz="1400" dirty="0">
                <a:solidFill>
                  <a:schemeClr val="bg1"/>
                </a:solidFill>
                <a:effectLst>
                  <a:outerShdw blurRad="38100" dist="38100" dir="2700000" algn="tl">
                    <a:srgbClr val="000000">
                      <a:alpha val="43137"/>
                    </a:srgbClr>
                  </a:outerShdw>
                </a:effectLst>
              </a:rPr>
              <a:t>President </a:t>
            </a:r>
            <a:r>
              <a:rPr lang="en-US" sz="1400" dirty="0" err="1">
                <a:solidFill>
                  <a:schemeClr val="bg1"/>
                </a:solidFill>
                <a:effectLst>
                  <a:outerShdw blurRad="38100" dist="38100" dir="2700000" algn="tl">
                    <a:srgbClr val="000000">
                      <a:alpha val="43137"/>
                    </a:srgbClr>
                  </a:outerShdw>
                </a:effectLst>
              </a:rPr>
              <a:t>Eyring</a:t>
            </a:r>
            <a:r>
              <a:rPr lang="en-US" sz="1400" dirty="0">
                <a:solidFill>
                  <a:schemeClr val="bg1"/>
                </a:solidFill>
                <a:effectLst>
                  <a:outerShdw blurRad="38100" dist="38100" dir="2700000" algn="tl">
                    <a:srgbClr val="000000">
                      <a:alpha val="43137"/>
                    </a:srgbClr>
                  </a:outerShdw>
                </a:effectLst>
              </a:rPr>
              <a:t>, We Must Raise our Sights,  Aug 2001 Symposium</a:t>
            </a:r>
          </a:p>
        </p:txBody>
      </p:sp>
    </p:spTree>
    <p:extLst>
      <p:ext uri="{BB962C8B-B14F-4D97-AF65-F5344CB8AC3E}">
        <p14:creationId xmlns:p14="http://schemas.microsoft.com/office/powerpoint/2010/main" val="3952328200"/>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82562"/>
            <a:ext cx="10363200" cy="1143000"/>
          </a:xfrm>
        </p:spPr>
        <p:txBody>
          <a:bodyPr/>
          <a:lstStyle/>
          <a:p>
            <a:r>
              <a:rPr lang="en-US" dirty="0"/>
              <a:t>Matthew 19</a:t>
            </a:r>
          </a:p>
        </p:txBody>
      </p:sp>
      <p:sp>
        <p:nvSpPr>
          <p:cNvPr id="3" name="Content Placeholder 2"/>
          <p:cNvSpPr>
            <a:spLocks noGrp="1"/>
          </p:cNvSpPr>
          <p:nvPr>
            <p:ph sz="quarter" idx="1"/>
          </p:nvPr>
        </p:nvSpPr>
        <p:spPr>
          <a:xfrm>
            <a:off x="304800" y="990600"/>
            <a:ext cx="11506200" cy="5410200"/>
          </a:xfrm>
        </p:spPr>
        <p:txBody>
          <a:bodyPr>
            <a:noAutofit/>
          </a:bodyPr>
          <a:lstStyle/>
          <a:p>
            <a:pPr fontAlgn="base"/>
            <a:r>
              <a:rPr lang="en-US" b="1" dirty="0"/>
              <a:t>Q: Will a temple divorce invalidate the sealing of our children?</a:t>
            </a:r>
          </a:p>
          <a:p>
            <a:pPr lvl="1" fontAlgn="base"/>
            <a:r>
              <a:rPr lang="en-US" sz="2600" dirty="0"/>
              <a:t>“In the case of a cancellation of the sealing, this does not cancel the sealing of the children to the parents, since they were born in the covenant, which is a birthright blessing. The decision as to with whom they will go will be determined by the Lord in the hereafter.”</a:t>
            </a:r>
          </a:p>
          <a:p>
            <a:pPr fontAlgn="base"/>
            <a:r>
              <a:rPr lang="en-US" b="1" dirty="0"/>
              <a:t>Q: Is there anyway that I can be unsealed from my very cruel and abusive father?</a:t>
            </a:r>
          </a:p>
          <a:p>
            <a:pPr lvl="1" fontAlgn="base"/>
            <a:r>
              <a:rPr lang="en-US" sz="2600" dirty="0"/>
              <a:t>God is not only just, but also kind, loving, gentle and merciful. No one who loves the Lord and obeys His commandments will ever be required to enter into some familial relationship against their will.</a:t>
            </a:r>
          </a:p>
          <a:p>
            <a:pPr fontAlgn="base"/>
            <a:r>
              <a:rPr lang="en-US" b="1" dirty="0"/>
              <a:t>Q: If families are to be forever, how can they be if a couple divorces?</a:t>
            </a:r>
          </a:p>
          <a:p>
            <a:pPr lvl="1" fontAlgn="base"/>
            <a:r>
              <a:rPr lang="en-US" sz="2600" dirty="0"/>
              <a:t>If a couple make covenants and then breaks them or get divorced, the promised blessings will not be received. </a:t>
            </a:r>
          </a:p>
          <a:p>
            <a:pPr lvl="1" fontAlgn="base"/>
            <a:endParaRPr lang="en-US"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838200"/>
            <a:ext cx="10363200" cy="4572000"/>
          </a:xfrm>
        </p:spPr>
        <p:txBody>
          <a:bodyPr>
            <a:normAutofit/>
          </a:bodyPr>
          <a:lstStyle/>
          <a:p>
            <a:r>
              <a:rPr lang="en-US" sz="4400" dirty="0"/>
              <a:t>Who can testify to the blessings of having an eternal family?</a:t>
            </a:r>
          </a:p>
          <a:p>
            <a:r>
              <a:rPr lang="en-US" sz="4400" dirty="0"/>
              <a:t>What have you learned about creating a happy marriage from people you know that are married?</a:t>
            </a:r>
          </a:p>
        </p:txBody>
      </p:sp>
      <p:pic>
        <p:nvPicPr>
          <p:cNvPr id="5" name="Picture 2" descr="C:\Users\RichardsED\Desktop\Jesus-Teaching-On-Divorce-300x225.jpg"/>
          <p:cNvPicPr>
            <a:picLocks noChangeAspect="1" noChangeArrowheads="1"/>
          </p:cNvPicPr>
          <p:nvPr/>
        </p:nvPicPr>
        <p:blipFill>
          <a:blip r:embed="rId2" cstate="print"/>
          <a:srcRect l="2204"/>
          <a:stretch>
            <a:fillRect/>
          </a:stretch>
        </p:blipFill>
        <p:spPr bwMode="auto">
          <a:xfrm>
            <a:off x="8991600" y="4343400"/>
            <a:ext cx="2782108" cy="2133600"/>
          </a:xfrm>
          <a:prstGeom prst="rect">
            <a:avLst/>
          </a:prstGeom>
          <a:noFill/>
        </p:spPr>
      </p:pic>
    </p:spTree>
    <p:extLst>
      <p:ext uri="{BB962C8B-B14F-4D97-AF65-F5344CB8AC3E}">
        <p14:creationId xmlns:p14="http://schemas.microsoft.com/office/powerpoint/2010/main" val="310471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ichardsED\Desktop\TEMPLEMARRIAGE2.jpg"/>
          <p:cNvPicPr>
            <a:picLocks noChangeAspect="1" noChangeArrowheads="1"/>
          </p:cNvPicPr>
          <p:nvPr/>
        </p:nvPicPr>
        <p:blipFill>
          <a:blip r:embed="rId2" cstate="print"/>
          <a:srcRect/>
          <a:stretch>
            <a:fillRect/>
          </a:stretch>
        </p:blipFill>
        <p:spPr bwMode="auto">
          <a:xfrm>
            <a:off x="1524000" y="1524000"/>
            <a:ext cx="4407184" cy="4876800"/>
          </a:xfrm>
          <a:prstGeom prst="rect">
            <a:avLst/>
          </a:prstGeom>
          <a:noFill/>
        </p:spPr>
      </p:pic>
      <p:sp>
        <p:nvSpPr>
          <p:cNvPr id="2" name="Title 1"/>
          <p:cNvSpPr>
            <a:spLocks noGrp="1"/>
          </p:cNvSpPr>
          <p:nvPr>
            <p:ph type="title"/>
          </p:nvPr>
        </p:nvSpPr>
        <p:spPr/>
        <p:txBody>
          <a:bodyPr/>
          <a:lstStyle/>
          <a:p>
            <a:r>
              <a:rPr lang="en-US" dirty="0"/>
              <a:t>Matthew 19</a:t>
            </a:r>
          </a:p>
        </p:txBody>
      </p:sp>
      <p:sp>
        <p:nvSpPr>
          <p:cNvPr id="3" name="Content Placeholder 2"/>
          <p:cNvSpPr>
            <a:spLocks noGrp="1"/>
          </p:cNvSpPr>
          <p:nvPr>
            <p:ph sz="quarter" idx="1"/>
          </p:nvPr>
        </p:nvSpPr>
        <p:spPr>
          <a:xfrm>
            <a:off x="5943600" y="1524000"/>
            <a:ext cx="5867400" cy="990600"/>
          </a:xfrm>
        </p:spPr>
        <p:txBody>
          <a:bodyPr>
            <a:normAutofit/>
          </a:bodyPr>
          <a:lstStyle/>
          <a:p>
            <a:pPr>
              <a:buNone/>
            </a:pPr>
            <a:r>
              <a:rPr lang="en-US" dirty="0"/>
              <a:t>	"The greatest single decision affecting your eventual destiny is…</a:t>
            </a:r>
          </a:p>
          <a:p>
            <a:endParaRPr lang="en-US" dirty="0"/>
          </a:p>
        </p:txBody>
      </p:sp>
      <p:sp>
        <p:nvSpPr>
          <p:cNvPr id="5" name="Action Button: Help 4">
            <a:hlinkClick r:id="" action="ppaction://noaction" highlightClick="1"/>
          </p:cNvPr>
          <p:cNvSpPr/>
          <p:nvPr/>
        </p:nvSpPr>
        <p:spPr>
          <a:xfrm>
            <a:off x="2286000" y="1752600"/>
            <a:ext cx="3124200" cy="4191000"/>
          </a:xfrm>
          <a:prstGeom prst="actionButtonHelp">
            <a:avLst/>
          </a:prstGeom>
          <a:ln>
            <a:solidFill>
              <a:srgbClr val="FF0000"/>
            </a:solidFill>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6324600" y="2667001"/>
            <a:ext cx="5562600" cy="2092881"/>
          </a:xfrm>
          <a:prstGeom prst="rect">
            <a:avLst/>
          </a:prstGeom>
        </p:spPr>
        <p:txBody>
          <a:bodyPr wrap="square">
            <a:spAutoFit/>
          </a:bodyPr>
          <a:lstStyle/>
          <a:p>
            <a:pPr>
              <a:buNone/>
            </a:pPr>
            <a:r>
              <a:rPr lang="en-US" sz="2800" dirty="0"/>
              <a:t>……the decision you make that moonlit night when you ask that individual to be your companion for life. That's the most important decision of your entire life!" </a:t>
            </a:r>
            <a:r>
              <a:rPr lang="en-US" dirty="0"/>
              <a:t>(The Teachings of Spencer W. Kimball, 301).</a:t>
            </a:r>
          </a:p>
        </p:txBody>
      </p:sp>
    </p:spTree>
    <p:extLst>
      <p:ext uri="{BB962C8B-B14F-4D97-AF65-F5344CB8AC3E}">
        <p14:creationId xmlns:p14="http://schemas.microsoft.com/office/powerpoint/2010/main" val="130462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ds jesus christ">
            <a:extLst>
              <a:ext uri="{FF2B5EF4-FFF2-40B4-BE49-F238E27FC236}">
                <a16:creationId xmlns:a16="http://schemas.microsoft.com/office/drawing/2014/main" id="{4DB0D3EF-A2F8-4F3B-B0C2-05D83A8633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41"/>
          <a:stretch/>
        </p:blipFill>
        <p:spPr bwMode="auto">
          <a:xfrm>
            <a:off x="5479409" y="76200"/>
            <a:ext cx="7301961" cy="6811617"/>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28600" y="3276600"/>
            <a:ext cx="5867400" cy="2971800"/>
          </a:xfrm>
          <a:noFill/>
          <a:ln>
            <a:noFill/>
          </a:ln>
        </p:spPr>
        <p:style>
          <a:lnRef idx="1">
            <a:schemeClr val="accent5"/>
          </a:lnRef>
          <a:fillRef idx="2">
            <a:schemeClr val="accent5"/>
          </a:fillRef>
          <a:effectRef idx="1">
            <a:schemeClr val="accent5"/>
          </a:effectRef>
          <a:fontRef idx="minor">
            <a:schemeClr val="dk1"/>
          </a:fontRef>
        </p:style>
        <p:txBody>
          <a:bodyPr>
            <a:normAutofit/>
          </a:bodyPr>
          <a:lstStyle/>
          <a:p>
            <a:pPr marL="385763" indent="-385763" algn="l">
              <a:buFont typeface="+mj-lt"/>
              <a:buAutoNum type="arabicPeriod"/>
            </a:pPr>
            <a:r>
              <a:rPr lang="en-US" sz="2800" b="1" cap="none" dirty="0">
                <a:solidFill>
                  <a:schemeClr val="tx1"/>
                </a:solidFill>
              </a:rPr>
              <a:t>What is something you could ‘go-and-do’ today that would bring you closer to Jesus Christ?</a:t>
            </a:r>
          </a:p>
          <a:p>
            <a:pPr marL="385763" indent="-385763" algn="l">
              <a:buFont typeface="+mj-lt"/>
              <a:buAutoNum type="arabicPeriod"/>
            </a:pPr>
            <a:r>
              <a:rPr lang="en-US" sz="2800" b="1" cap="none" dirty="0">
                <a:solidFill>
                  <a:schemeClr val="tx1"/>
                </a:solidFill>
              </a:rPr>
              <a:t>NEXT LESSON: What is one thing you should give up </a:t>
            </a:r>
            <a:r>
              <a:rPr lang="en-US" sz="2800" b="1" cap="none">
                <a:solidFill>
                  <a:schemeClr val="tx1"/>
                </a:solidFill>
              </a:rPr>
              <a:t>to feel closer to Jesus Christ?</a:t>
            </a:r>
            <a:endParaRPr lang="en-US" sz="2800" b="1" cap="none" dirty="0">
              <a:solidFill>
                <a:schemeClr val="tx1"/>
              </a:solidFill>
            </a:endParaRPr>
          </a:p>
        </p:txBody>
      </p:sp>
    </p:spTree>
    <p:extLst>
      <p:ext uri="{BB962C8B-B14F-4D97-AF65-F5344CB8AC3E}">
        <p14:creationId xmlns:p14="http://schemas.microsoft.com/office/powerpoint/2010/main" val="137481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19</a:t>
            </a:r>
          </a:p>
        </p:txBody>
      </p:sp>
      <p:sp>
        <p:nvSpPr>
          <p:cNvPr id="3" name="Content Placeholder 2"/>
          <p:cNvSpPr>
            <a:spLocks noGrp="1"/>
          </p:cNvSpPr>
          <p:nvPr>
            <p:ph sz="quarter" idx="1"/>
          </p:nvPr>
        </p:nvSpPr>
        <p:spPr/>
        <p:txBody>
          <a:bodyPr>
            <a:normAutofit/>
          </a:bodyPr>
          <a:lstStyle/>
          <a:p>
            <a:pPr algn="ctr">
              <a:buNone/>
            </a:pPr>
            <a:r>
              <a:rPr lang="en-US" sz="3600" dirty="0"/>
              <a:t>The Ring Finger</a:t>
            </a:r>
          </a:p>
        </p:txBody>
      </p:sp>
      <p:pic>
        <p:nvPicPr>
          <p:cNvPr id="7" name="The_Ring_Finger marriag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72000" y="2286000"/>
            <a:ext cx="3048000" cy="2286000"/>
          </a:xfrm>
          <a:prstGeom prst="rect">
            <a:avLst/>
          </a:prstGeom>
        </p:spPr>
      </p:pic>
      <p:sp>
        <p:nvSpPr>
          <p:cNvPr id="4" name="Rectangle 3"/>
          <p:cNvSpPr/>
          <p:nvPr/>
        </p:nvSpPr>
        <p:spPr>
          <a:xfrm>
            <a:off x="3657600" y="5696635"/>
            <a:ext cx="4572000" cy="646331"/>
          </a:xfrm>
          <a:prstGeom prst="rect">
            <a:avLst/>
          </a:prstGeom>
        </p:spPr>
        <p:txBody>
          <a:bodyPr>
            <a:spAutoFit/>
          </a:bodyPr>
          <a:lstStyle/>
          <a:p>
            <a:r>
              <a:rPr lang="en-US" dirty="0">
                <a:solidFill>
                  <a:srgbClr val="006621"/>
                </a:solidFill>
                <a:latin typeface="arial" panose="020B0604020202020204" pitchFamily="34" charset="0"/>
              </a:rPr>
              <a:t>https://www.youtube.com/watch?v=57MakDoK624</a:t>
            </a:r>
            <a:endParaRPr lang="en-US" dirty="0"/>
          </a:p>
        </p:txBody>
      </p:sp>
    </p:spTree>
    <p:extLst>
      <p:ext uri="{BB962C8B-B14F-4D97-AF65-F5344CB8AC3E}">
        <p14:creationId xmlns:p14="http://schemas.microsoft.com/office/powerpoint/2010/main" val="134489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8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0363200" cy="1143000"/>
          </a:xfrm>
        </p:spPr>
        <p:txBody>
          <a:bodyPr/>
          <a:lstStyle/>
          <a:p>
            <a:r>
              <a:rPr lang="en-US" dirty="0"/>
              <a:t>Matthew 19</a:t>
            </a:r>
          </a:p>
        </p:txBody>
      </p:sp>
      <p:sp>
        <p:nvSpPr>
          <p:cNvPr id="3" name="Content Placeholder 2"/>
          <p:cNvSpPr>
            <a:spLocks noGrp="1"/>
          </p:cNvSpPr>
          <p:nvPr>
            <p:ph sz="quarter" idx="1"/>
          </p:nvPr>
        </p:nvSpPr>
        <p:spPr>
          <a:xfrm>
            <a:off x="457200" y="838200"/>
            <a:ext cx="9525000" cy="990600"/>
          </a:xfrm>
        </p:spPr>
        <p:txBody>
          <a:bodyPr/>
          <a:lstStyle/>
          <a:p>
            <a:r>
              <a:rPr lang="en-US" dirty="0"/>
              <a:t>Matthew 19:3–6 What principles of marriage are found here? What do we learn about marriage by understanding Jesus' teachings about divorce?</a:t>
            </a:r>
          </a:p>
        </p:txBody>
      </p:sp>
      <p:sp>
        <p:nvSpPr>
          <p:cNvPr id="5" name="Rectangle 4">
            <a:extLst>
              <a:ext uri="{FF2B5EF4-FFF2-40B4-BE49-F238E27FC236}">
                <a16:creationId xmlns:a16="http://schemas.microsoft.com/office/drawing/2014/main" id="{F913AAE3-DFE6-4A80-B638-7763A12721FA}"/>
              </a:ext>
            </a:extLst>
          </p:cNvPr>
          <p:cNvSpPr/>
          <p:nvPr/>
        </p:nvSpPr>
        <p:spPr>
          <a:xfrm>
            <a:off x="401321" y="2423557"/>
            <a:ext cx="5913783" cy="1672253"/>
          </a:xfrm>
          <a:prstGeom prst="rect">
            <a:avLst/>
          </a:prstGeom>
        </p:spPr>
        <p:txBody>
          <a:bodyPr wrap="square">
            <a:spAutoFit/>
          </a:bodyPr>
          <a:lstStyle/>
          <a:p>
            <a:pPr fontAlgn="base">
              <a:spcAft>
                <a:spcPts val="800"/>
              </a:spcAft>
            </a:pPr>
            <a:r>
              <a:rPr lang="en-US" sz="2400" b="1" dirty="0">
                <a:solidFill>
                  <a:srgbClr val="222222"/>
                </a:solidFill>
                <a:latin typeface="Calibri" panose="020F0502020204030204" pitchFamily="34" charset="0"/>
              </a:rPr>
              <a:t>Hillel </a:t>
            </a:r>
          </a:p>
          <a:p>
            <a:pPr fontAlgn="base">
              <a:spcAft>
                <a:spcPts val="800"/>
              </a:spcAft>
            </a:pPr>
            <a:r>
              <a:rPr lang="en-US" sz="2400" dirty="0">
                <a:solidFill>
                  <a:srgbClr val="222222"/>
                </a:solidFill>
                <a:latin typeface="Calibri" panose="020F0502020204030204" pitchFamily="34" charset="0"/>
              </a:rPr>
              <a:t>Liberal view of marriage, permitting divorce in a variety of circumstances (even if the wife spoiled a meal!)</a:t>
            </a:r>
          </a:p>
        </p:txBody>
      </p:sp>
      <p:sp>
        <p:nvSpPr>
          <p:cNvPr id="6" name="Rectangle 5">
            <a:extLst>
              <a:ext uri="{FF2B5EF4-FFF2-40B4-BE49-F238E27FC236}">
                <a16:creationId xmlns:a16="http://schemas.microsoft.com/office/drawing/2014/main" id="{4DAA6795-5EA8-4453-B8DB-DD1D51EAB6BC}"/>
              </a:ext>
            </a:extLst>
          </p:cNvPr>
          <p:cNvSpPr/>
          <p:nvPr/>
        </p:nvSpPr>
        <p:spPr>
          <a:xfrm>
            <a:off x="1676400" y="2019825"/>
            <a:ext cx="5181600" cy="584775"/>
          </a:xfrm>
          <a:prstGeom prst="rect">
            <a:avLst/>
          </a:prstGeom>
        </p:spPr>
        <p:txBody>
          <a:bodyPr wrap="square">
            <a:spAutoFit/>
          </a:bodyPr>
          <a:lstStyle/>
          <a:p>
            <a:pPr algn="ctr"/>
            <a:r>
              <a:rPr lang="en-US" sz="3200" b="1" dirty="0">
                <a:solidFill>
                  <a:srgbClr val="222222"/>
                </a:solidFill>
                <a:latin typeface="Calibri" panose="020F0502020204030204" pitchFamily="34" charset="0"/>
              </a:rPr>
              <a:t>Hillel vs </a:t>
            </a:r>
            <a:r>
              <a:rPr lang="en-US" sz="3200" b="1" dirty="0" err="1">
                <a:solidFill>
                  <a:srgbClr val="222222"/>
                </a:solidFill>
                <a:latin typeface="Calibri" panose="020F0502020204030204" pitchFamily="34" charset="0"/>
              </a:rPr>
              <a:t>Shammai</a:t>
            </a:r>
            <a:endParaRPr lang="en-US" sz="3200" b="1" dirty="0"/>
          </a:p>
        </p:txBody>
      </p:sp>
      <p:sp>
        <p:nvSpPr>
          <p:cNvPr id="7" name="Rectangle 6">
            <a:extLst>
              <a:ext uri="{FF2B5EF4-FFF2-40B4-BE49-F238E27FC236}">
                <a16:creationId xmlns:a16="http://schemas.microsoft.com/office/drawing/2014/main" id="{916DEA09-30DC-4BF8-8072-6CE834B5F1FF}"/>
              </a:ext>
            </a:extLst>
          </p:cNvPr>
          <p:cNvSpPr/>
          <p:nvPr/>
        </p:nvSpPr>
        <p:spPr>
          <a:xfrm>
            <a:off x="6573521" y="2372260"/>
            <a:ext cx="5181600" cy="1774845"/>
          </a:xfrm>
          <a:prstGeom prst="rect">
            <a:avLst/>
          </a:prstGeom>
        </p:spPr>
        <p:txBody>
          <a:bodyPr wrap="square">
            <a:spAutoFit/>
          </a:bodyPr>
          <a:lstStyle/>
          <a:p>
            <a:pPr fontAlgn="base">
              <a:spcAft>
                <a:spcPts val="800"/>
              </a:spcAft>
            </a:pPr>
            <a:r>
              <a:rPr lang="en-US" sz="2400" b="1" dirty="0" err="1">
                <a:solidFill>
                  <a:srgbClr val="222222"/>
                </a:solidFill>
                <a:latin typeface="Calibri" panose="020F0502020204030204" pitchFamily="34" charset="0"/>
              </a:rPr>
              <a:t>Shammai</a:t>
            </a:r>
            <a:endParaRPr lang="en-US" sz="2400" b="1" dirty="0">
              <a:solidFill>
                <a:srgbClr val="222222"/>
              </a:solidFill>
              <a:latin typeface="Calibri" panose="020F0502020204030204" pitchFamily="34" charset="0"/>
            </a:endParaRPr>
          </a:p>
          <a:p>
            <a:pPr fontAlgn="base">
              <a:spcAft>
                <a:spcPts val="800"/>
              </a:spcAft>
            </a:pPr>
            <a:r>
              <a:rPr lang="en-US" sz="2400" dirty="0">
                <a:solidFill>
                  <a:srgbClr val="222222"/>
                </a:solidFill>
                <a:latin typeface="Calibri" panose="020F0502020204030204" pitchFamily="34" charset="0"/>
              </a:rPr>
              <a:t>Conservative view of marriage; only in the case of adultery. </a:t>
            </a:r>
          </a:p>
          <a:p>
            <a:pPr fontAlgn="base">
              <a:spcAft>
                <a:spcPts val="800"/>
              </a:spcAft>
            </a:pPr>
            <a:endParaRPr lang="en-US" sz="2400" dirty="0">
              <a:solidFill>
                <a:srgbClr val="222222"/>
              </a:solidFill>
              <a:latin typeface="Calibri" panose="020F0502020204030204" pitchFamily="34" charset="0"/>
            </a:endParaRPr>
          </a:p>
        </p:txBody>
      </p:sp>
      <p:sp>
        <p:nvSpPr>
          <p:cNvPr id="8" name="Rectangle 7">
            <a:extLst>
              <a:ext uri="{FF2B5EF4-FFF2-40B4-BE49-F238E27FC236}">
                <a16:creationId xmlns:a16="http://schemas.microsoft.com/office/drawing/2014/main" id="{EDA50C02-DC05-4178-B44B-33821AE76642}"/>
              </a:ext>
            </a:extLst>
          </p:cNvPr>
          <p:cNvSpPr/>
          <p:nvPr/>
        </p:nvSpPr>
        <p:spPr>
          <a:xfrm>
            <a:off x="401321" y="4267200"/>
            <a:ext cx="11277599" cy="2144177"/>
          </a:xfrm>
          <a:prstGeom prst="rect">
            <a:avLst/>
          </a:prstGeom>
        </p:spPr>
        <p:txBody>
          <a:bodyPr wrap="square">
            <a:spAutoFit/>
          </a:bodyPr>
          <a:lstStyle/>
          <a:p>
            <a:pPr fontAlgn="base">
              <a:spcAft>
                <a:spcPts val="800"/>
              </a:spcAft>
            </a:pPr>
            <a:r>
              <a:rPr lang="en-US" sz="2400" b="1" dirty="0">
                <a:solidFill>
                  <a:srgbClr val="222222"/>
                </a:solidFill>
                <a:latin typeface="Calibri" panose="020F0502020204030204" pitchFamily="34" charset="0"/>
              </a:rPr>
              <a:t>Jesus’ answer?  (Matthew 19:4)</a:t>
            </a:r>
          </a:p>
          <a:p>
            <a:pPr fontAlgn="base">
              <a:spcAft>
                <a:spcPts val="800"/>
              </a:spcAft>
            </a:pPr>
            <a:r>
              <a:rPr lang="en-US" sz="2400" b="1" dirty="0">
                <a:solidFill>
                  <a:srgbClr val="222222"/>
                </a:solidFill>
                <a:latin typeface="Calibri" panose="020F0502020204030204" pitchFamily="34" charset="0"/>
              </a:rPr>
              <a:t>“Have you read your scriptures?”  </a:t>
            </a:r>
          </a:p>
          <a:p>
            <a:pPr fontAlgn="base">
              <a:spcAft>
                <a:spcPts val="800"/>
              </a:spcAft>
            </a:pPr>
            <a:r>
              <a:rPr lang="en-US" sz="2400" dirty="0">
                <a:solidFill>
                  <a:srgbClr val="222222"/>
                </a:solidFill>
                <a:latin typeface="Calibri" panose="020F0502020204030204" pitchFamily="34" charset="0"/>
              </a:rPr>
              <a:t>Application: Most people get divorced or support non-Christian marriage because (1) they don’t understand or haven’t consistently read the scriptures or (2) they don’t understand the doctrine of marriage.  </a:t>
            </a:r>
            <a:endParaRPr lang="en-US" sz="24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1192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1000"/>
                                        <p:tgtEl>
                                          <p:spTgt spid="8">
                                            <p:txEl>
                                              <p:pRg st="0" end="0"/>
                                            </p:txEl>
                                          </p:spTgt>
                                        </p:tgtEl>
                                      </p:cBhvr>
                                    </p:animEffect>
                                    <p:anim calcmode="lin" valueType="num">
                                      <p:cBhvr>
                                        <p:cTn id="3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fade">
                                      <p:cBhvr>
                                        <p:cTn id="40" dur="1000"/>
                                        <p:tgtEl>
                                          <p:spTgt spid="8">
                                            <p:txEl>
                                              <p:pRg st="1" end="1"/>
                                            </p:txEl>
                                          </p:spTgt>
                                        </p:tgtEl>
                                      </p:cBhvr>
                                    </p:animEffect>
                                    <p:anim calcmode="lin" valueType="num">
                                      <p:cBhvr>
                                        <p:cTn id="4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1000"/>
                                        <p:tgtEl>
                                          <p:spTgt spid="8">
                                            <p:txEl>
                                              <p:pRg st="2" end="2"/>
                                            </p:txEl>
                                          </p:spTgt>
                                        </p:tgtEl>
                                      </p:cBhvr>
                                    </p:animEffect>
                                    <p:anim calcmode="lin" valueType="num">
                                      <p:cBhvr>
                                        <p:cTn id="4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pic>
        <p:nvPicPr>
          <p:cNvPr id="4098" name="Picture 2" descr="people grouped to from question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85800"/>
            <a:ext cx="3103541"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599" y="366623"/>
            <a:ext cx="8001001" cy="5693866"/>
          </a:xfrm>
          <a:prstGeom prst="rect">
            <a:avLst/>
          </a:prstGeom>
        </p:spPr>
        <p:txBody>
          <a:bodyPr wrap="square">
            <a:spAutoFit/>
          </a:bodyPr>
          <a:lstStyle/>
          <a:p>
            <a:pPr marL="514350" indent="-514350" fontAlgn="base">
              <a:buFont typeface="+mj-lt"/>
              <a:buAutoNum type="arabicPeriod"/>
            </a:pPr>
            <a:r>
              <a:rPr lang="en-US" sz="2800" dirty="0"/>
              <a:t>What’s the difference between </a:t>
            </a:r>
            <a:br>
              <a:rPr lang="en-US" sz="2800" dirty="0"/>
            </a:br>
            <a:r>
              <a:rPr lang="en-US" sz="2800" b="1" dirty="0">
                <a:solidFill>
                  <a:srgbClr val="0070C0"/>
                </a:solidFill>
              </a:rPr>
              <a:t>questioning</a:t>
            </a:r>
            <a:r>
              <a:rPr lang="en-US" sz="2800" dirty="0"/>
              <a:t> and </a:t>
            </a:r>
            <a:r>
              <a:rPr lang="en-US" sz="2800" b="1" dirty="0">
                <a:solidFill>
                  <a:srgbClr val="FF0000"/>
                </a:solidFill>
              </a:rPr>
              <a:t>asking questions</a:t>
            </a:r>
            <a:r>
              <a:rPr lang="en-US" sz="2800" dirty="0"/>
              <a:t>?</a:t>
            </a:r>
          </a:p>
          <a:p>
            <a:pPr marL="514350" indent="-514350" fontAlgn="base">
              <a:buFont typeface="+mj-lt"/>
              <a:buAutoNum type="arabicPeriod"/>
            </a:pPr>
            <a:r>
              <a:rPr lang="en-US" sz="2800" dirty="0"/>
              <a:t>What’s the difference between </a:t>
            </a:r>
            <a:br>
              <a:rPr lang="en-US" sz="2800" dirty="0"/>
            </a:br>
            <a:r>
              <a:rPr lang="en-US" sz="2800" b="1" dirty="0">
                <a:solidFill>
                  <a:srgbClr val="0070C0"/>
                </a:solidFill>
              </a:rPr>
              <a:t>questions</a:t>
            </a:r>
            <a:r>
              <a:rPr lang="en-US" sz="2800" dirty="0"/>
              <a:t> and </a:t>
            </a:r>
            <a:r>
              <a:rPr lang="en-US" sz="2800" b="1" dirty="0">
                <a:solidFill>
                  <a:srgbClr val="FF0000"/>
                </a:solidFill>
              </a:rPr>
              <a:t>doubts</a:t>
            </a:r>
            <a:r>
              <a:rPr lang="en-US" sz="2800" dirty="0"/>
              <a:t>?</a:t>
            </a:r>
          </a:p>
          <a:p>
            <a:pPr marL="514350" indent="-514350">
              <a:buFont typeface="+mj-lt"/>
              <a:buAutoNum type="arabicPeriod"/>
            </a:pPr>
            <a:r>
              <a:rPr lang="en-US" sz="2800" dirty="0"/>
              <a:t>What if my answer doesn’t come?</a:t>
            </a:r>
          </a:p>
          <a:p>
            <a:pPr marL="514350" indent="-514350">
              <a:buFont typeface="+mj-lt"/>
              <a:buAutoNum type="arabicPeriod"/>
            </a:pPr>
            <a:r>
              <a:rPr lang="en-US" sz="2800" dirty="0"/>
              <a:t>How is the process of seeking </a:t>
            </a:r>
            <a:r>
              <a:rPr lang="en-US" sz="2800" b="1" dirty="0">
                <a:solidFill>
                  <a:srgbClr val="0070C0"/>
                </a:solidFill>
              </a:rPr>
              <a:t>spiritual truth </a:t>
            </a:r>
            <a:r>
              <a:rPr lang="en-US" sz="2800" dirty="0"/>
              <a:t>different than seeking </a:t>
            </a:r>
            <a:r>
              <a:rPr lang="en-US" sz="2800" b="1" dirty="0">
                <a:solidFill>
                  <a:srgbClr val="FF0000"/>
                </a:solidFill>
              </a:rPr>
              <a:t>educational truth</a:t>
            </a:r>
            <a:r>
              <a:rPr lang="en-US" sz="2800" dirty="0"/>
              <a:t>?</a:t>
            </a:r>
          </a:p>
          <a:p>
            <a:pPr marL="514350" indent="-514350">
              <a:buFont typeface="+mj-lt"/>
              <a:buAutoNum type="arabicPeriod"/>
            </a:pPr>
            <a:r>
              <a:rPr lang="en-US" sz="2800" dirty="0"/>
              <a:t>What role will my </a:t>
            </a:r>
            <a:r>
              <a:rPr lang="en-US" sz="2800" b="1" dirty="0"/>
              <a:t>attitude</a:t>
            </a:r>
            <a:r>
              <a:rPr lang="en-US" sz="2800" dirty="0"/>
              <a:t> and motive make when seeking answers?</a:t>
            </a:r>
          </a:p>
          <a:p>
            <a:pPr marL="514350" indent="-514350">
              <a:buFont typeface="+mj-lt"/>
              <a:buAutoNum type="arabicPeriod"/>
            </a:pPr>
            <a:r>
              <a:rPr lang="en-US" sz="2800" dirty="0"/>
              <a:t>What’s the difference between a </a:t>
            </a:r>
            <a:br>
              <a:rPr lang="en-US" sz="2800" dirty="0"/>
            </a:br>
            <a:r>
              <a:rPr lang="en-US" sz="2800" b="1" dirty="0">
                <a:solidFill>
                  <a:srgbClr val="0070C0"/>
                </a:solidFill>
              </a:rPr>
              <a:t>Diet of Doubt</a:t>
            </a:r>
            <a:r>
              <a:rPr lang="en-US" sz="2800" dirty="0"/>
              <a:t> and a </a:t>
            </a:r>
            <a:r>
              <a:rPr lang="en-US" sz="2800" b="1" dirty="0">
                <a:solidFill>
                  <a:srgbClr val="FF0000"/>
                </a:solidFill>
              </a:rPr>
              <a:t>Feast of Faith</a:t>
            </a:r>
            <a:r>
              <a:rPr lang="en-US" sz="2800" dirty="0"/>
              <a:t>?</a:t>
            </a:r>
          </a:p>
          <a:p>
            <a:pPr marL="514350" indent="-514350">
              <a:buFont typeface="+mj-lt"/>
              <a:buAutoNum type="arabicPeriod"/>
            </a:pPr>
            <a:r>
              <a:rPr lang="en-US" sz="2800" dirty="0"/>
              <a:t>What truth have come because someone asked a question?</a:t>
            </a:r>
          </a:p>
        </p:txBody>
      </p:sp>
    </p:spTree>
    <p:extLst>
      <p:ext uri="{BB962C8B-B14F-4D97-AF65-F5344CB8AC3E}">
        <p14:creationId xmlns:p14="http://schemas.microsoft.com/office/powerpoint/2010/main" val="163064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410200" y="1202499"/>
            <a:ext cx="6629400" cy="3477875"/>
          </a:xfrm>
          <a:prstGeom prst="rect">
            <a:avLst/>
          </a:prstGeom>
          <a:noFill/>
        </p:spPr>
        <p:txBody>
          <a:bodyPr wrap="square" rtlCol="0">
            <a:spAutoFit/>
          </a:bodyPr>
          <a:lstStyle/>
          <a:p>
            <a:pPr marL="914400" lvl="1" indent="-457200">
              <a:buFont typeface="+mj-lt"/>
              <a:buAutoNum type="arabicPeriod"/>
            </a:pPr>
            <a:r>
              <a:rPr lang="en-US" sz="2000" dirty="0">
                <a:latin typeface="Trebuchet MS" panose="020B0603020202020204" pitchFamily="34" charset="0"/>
              </a:rPr>
              <a:t>What scripture verses led you to believe that the practice of gay marriage was ordained from God or scripturally encouraged?</a:t>
            </a:r>
          </a:p>
          <a:p>
            <a:pPr marL="914400" lvl="1" indent="-457200">
              <a:buFont typeface="+mj-lt"/>
              <a:buAutoNum type="arabicPeriod"/>
            </a:pPr>
            <a:r>
              <a:rPr lang="en-US" sz="2000" dirty="0">
                <a:latin typeface="Trebuchet MS" panose="020B0603020202020204" pitchFamily="34" charset="0"/>
              </a:rPr>
              <a:t>What have church leader’s taught?</a:t>
            </a:r>
          </a:p>
          <a:p>
            <a:pPr marL="914400" lvl="1" indent="-457200">
              <a:buFont typeface="+mj-lt"/>
              <a:buAutoNum type="arabicPeriod"/>
            </a:pPr>
            <a:r>
              <a:rPr lang="en-US" sz="2000" dirty="0">
                <a:latin typeface="Trebuchet MS" panose="020B0603020202020204" pitchFamily="34" charset="0"/>
              </a:rPr>
              <a:t>How do </a:t>
            </a:r>
            <a:r>
              <a:rPr lang="en-US" sz="2000" u="sng" dirty="0">
                <a:latin typeface="Trebuchet MS" panose="020B0603020202020204" pitchFamily="34" charset="0"/>
              </a:rPr>
              <a:t>you</a:t>
            </a:r>
            <a:r>
              <a:rPr lang="en-US" sz="2000" dirty="0">
                <a:latin typeface="Trebuchet MS" panose="020B0603020202020204" pitchFamily="34" charset="0"/>
              </a:rPr>
              <a:t> define marriage?  How does </a:t>
            </a:r>
            <a:r>
              <a:rPr lang="en-US" sz="2000" u="sng" dirty="0">
                <a:latin typeface="Trebuchet MS" panose="020B0603020202020204" pitchFamily="34" charset="0"/>
              </a:rPr>
              <a:t>The Lord</a:t>
            </a:r>
            <a:r>
              <a:rPr lang="en-US" sz="2000" dirty="0">
                <a:latin typeface="Trebuchet MS" panose="020B0603020202020204" pitchFamily="34" charset="0"/>
              </a:rPr>
              <a:t> define marriage? </a:t>
            </a:r>
          </a:p>
          <a:p>
            <a:pPr marL="914400" lvl="1" indent="-457200">
              <a:buFont typeface="+mj-lt"/>
              <a:buAutoNum type="arabicPeriod"/>
            </a:pPr>
            <a:r>
              <a:rPr lang="en-US" sz="2000" dirty="0">
                <a:latin typeface="Trebuchet MS" panose="020B0603020202020204" pitchFamily="34" charset="0"/>
              </a:rPr>
              <a:t>If God were to reveal the truth about marriage to me through the Holy Ghost, would I be willing to change my opinion?</a:t>
            </a:r>
          </a:p>
          <a:p>
            <a:pPr marL="914400" lvl="1" indent="-457200">
              <a:buFont typeface="+mj-lt"/>
              <a:buAutoNum type="arabicPeriod"/>
            </a:pPr>
            <a:r>
              <a:rPr lang="en-US" sz="2000" dirty="0">
                <a:latin typeface="Trebuchet MS" panose="020B0603020202020204" pitchFamily="34" charset="0"/>
              </a:rPr>
              <a:t>Is my tone is seeking truth about marriage reverent and dignified?</a:t>
            </a:r>
          </a:p>
        </p:txBody>
      </p:sp>
      <p:sp>
        <p:nvSpPr>
          <p:cNvPr id="3" name="Rectangle 2"/>
          <p:cNvSpPr/>
          <p:nvPr/>
        </p:nvSpPr>
        <p:spPr>
          <a:xfrm>
            <a:off x="-228600" y="1202498"/>
            <a:ext cx="5927035" cy="3477875"/>
          </a:xfrm>
          <a:prstGeom prst="rect">
            <a:avLst/>
          </a:prstGeom>
        </p:spPr>
        <p:txBody>
          <a:bodyPr wrap="square">
            <a:spAutoFit/>
          </a:bodyPr>
          <a:lstStyle/>
          <a:p>
            <a:pPr marL="800100" lvl="1" indent="-342900">
              <a:buFont typeface="+mj-lt"/>
              <a:buAutoNum type="arabicPeriod"/>
            </a:pPr>
            <a:r>
              <a:rPr lang="en-US" sz="2200" dirty="0">
                <a:latin typeface="Trebuchet MS" panose="020B0603020202020204" pitchFamily="34" charset="0"/>
              </a:rPr>
              <a:t>What do the scriptures teach? Are my non-scriptural sources credible? </a:t>
            </a:r>
          </a:p>
          <a:p>
            <a:pPr marL="800100" lvl="1" indent="-342900">
              <a:buFont typeface="+mj-lt"/>
              <a:buAutoNum type="arabicPeriod"/>
            </a:pPr>
            <a:r>
              <a:rPr lang="en-US" sz="2200" dirty="0">
                <a:latin typeface="Trebuchet MS" panose="020B0603020202020204" pitchFamily="34" charset="0"/>
              </a:rPr>
              <a:t>Are multiple General Authorities teaching the doctrine in the same way?</a:t>
            </a:r>
          </a:p>
          <a:p>
            <a:pPr marL="800100" lvl="1" indent="-342900">
              <a:buFont typeface="+mj-lt"/>
              <a:buAutoNum type="arabicPeriod"/>
            </a:pPr>
            <a:r>
              <a:rPr lang="en-US" sz="2200" dirty="0">
                <a:latin typeface="Trebuchet MS" panose="020B0603020202020204" pitchFamily="34" charset="0"/>
              </a:rPr>
              <a:t>Does my view differ from God’s view?</a:t>
            </a:r>
          </a:p>
          <a:p>
            <a:pPr marL="800100" lvl="1" indent="-342900">
              <a:buFont typeface="+mj-lt"/>
              <a:buAutoNum type="arabicPeriod"/>
            </a:pPr>
            <a:r>
              <a:rPr lang="en-US" sz="2200" dirty="0">
                <a:latin typeface="Trebuchet MS" panose="020B0603020202020204" pitchFamily="34" charset="0"/>
              </a:rPr>
              <a:t>Am I willing to surrender my view if it contradict with God’s view?</a:t>
            </a:r>
          </a:p>
          <a:p>
            <a:pPr marL="800100" lvl="1" indent="-342900">
              <a:buFont typeface="+mj-lt"/>
              <a:buAutoNum type="arabicPeriod"/>
            </a:pPr>
            <a:r>
              <a:rPr lang="en-US" sz="2200" dirty="0">
                <a:latin typeface="Trebuchet MS" panose="020B0603020202020204" pitchFamily="34" charset="0"/>
              </a:rPr>
              <a:t>Is my approach to finding my answer dignified &amp; reverent? (What’s my tone?)</a:t>
            </a:r>
          </a:p>
        </p:txBody>
      </p:sp>
      <p:sp>
        <p:nvSpPr>
          <p:cNvPr id="4" name="Rectangle 3"/>
          <p:cNvSpPr/>
          <p:nvPr/>
        </p:nvSpPr>
        <p:spPr>
          <a:xfrm>
            <a:off x="1905000" y="304800"/>
            <a:ext cx="8432800" cy="523220"/>
          </a:xfrm>
          <a:prstGeom prst="rect">
            <a:avLst/>
          </a:prstGeom>
        </p:spPr>
        <p:txBody>
          <a:bodyPr wrap="square">
            <a:spAutoFit/>
          </a:bodyPr>
          <a:lstStyle/>
          <a:p>
            <a:pPr algn="ctr"/>
            <a:r>
              <a:rPr lang="en-US" sz="2800" b="1" u="sng" dirty="0"/>
              <a:t>Gospel Questions</a:t>
            </a:r>
          </a:p>
        </p:txBody>
      </p:sp>
    </p:spTree>
    <p:extLst>
      <p:ext uri="{BB962C8B-B14F-4D97-AF65-F5344CB8AC3E}">
        <p14:creationId xmlns:p14="http://schemas.microsoft.com/office/powerpoint/2010/main" val="134123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4300" y="305068"/>
            <a:ext cx="11963400" cy="6247864"/>
          </a:xfrm>
          <a:prstGeom prst="rect">
            <a:avLst/>
          </a:prstGeom>
        </p:spPr>
        <p:txBody>
          <a:bodyPr wrap="square">
            <a:spAutoFit/>
          </a:bodyPr>
          <a:lstStyle/>
          <a:p>
            <a:pPr marL="457200" indent="-457200">
              <a:buFont typeface="+mj-lt"/>
              <a:buAutoNum type="arabicPeriod"/>
            </a:pPr>
            <a:r>
              <a:rPr lang="en-US" sz="2800" dirty="0"/>
              <a:t>“We should not be haphazard in our reading but rather develop a </a:t>
            </a:r>
            <a:r>
              <a:rPr lang="en-US" sz="2800" b="1" dirty="0"/>
              <a:t>systematic plan for study</a:t>
            </a:r>
            <a:r>
              <a:rPr lang="en-US" sz="2800" dirty="0"/>
              <a:t>.” </a:t>
            </a:r>
            <a:r>
              <a:rPr lang="en-US" dirty="0"/>
              <a:t>(President Howard W. Hunter, Ensign, Nov. 1979, 64, emphasis added).</a:t>
            </a:r>
          </a:p>
          <a:p>
            <a:pPr marL="457200" indent="-457200">
              <a:buFont typeface="+mj-lt"/>
              <a:buAutoNum type="arabicPeriod"/>
            </a:pPr>
            <a:r>
              <a:rPr lang="en-US" sz="2800" dirty="0"/>
              <a:t>“The only way you can be sure that a busy schedule doesn’t crowd out scripture study is to establish a regular </a:t>
            </a:r>
            <a:r>
              <a:rPr lang="en-US" sz="2800" b="1" dirty="0"/>
              <a:t>time</a:t>
            </a:r>
            <a:r>
              <a:rPr lang="en-US" sz="2800" dirty="0"/>
              <a:t> to study the scriptures” </a:t>
            </a:r>
            <a:r>
              <a:rPr lang="en-US" dirty="0"/>
              <a:t>(President Henry B. </a:t>
            </a:r>
            <a:r>
              <a:rPr lang="en-US" dirty="0" err="1"/>
              <a:t>Eyring</a:t>
            </a:r>
            <a:r>
              <a:rPr lang="en-US" dirty="0"/>
              <a:t> Ensign, July 2005, 24).</a:t>
            </a:r>
          </a:p>
          <a:p>
            <a:pPr marL="457200" indent="-457200">
              <a:buFont typeface="+mj-lt"/>
              <a:buAutoNum type="arabicPeriod"/>
            </a:pPr>
            <a:r>
              <a:rPr lang="en-US" sz="2800" dirty="0"/>
              <a:t>“Set a consistent time and </a:t>
            </a:r>
            <a:r>
              <a:rPr lang="en-US" sz="2800" b="1" dirty="0"/>
              <a:t>place</a:t>
            </a:r>
            <a:r>
              <a:rPr lang="en-US" sz="2800" dirty="0"/>
              <a:t> to study when you can be alone and undisturbed” </a:t>
            </a:r>
            <a:r>
              <a:rPr lang="en-US" dirty="0"/>
              <a:t>(Elder M. Russell Ballard, “Be Strong in the Lord, and in the Power of His Might”).</a:t>
            </a:r>
          </a:p>
          <a:p>
            <a:pPr marL="457200" indent="-457200">
              <a:buFont typeface="+mj-lt"/>
              <a:buAutoNum type="arabicPeriod"/>
            </a:pPr>
            <a:r>
              <a:rPr lang="en-US" sz="2800" dirty="0"/>
              <a:t>“Couple </a:t>
            </a:r>
            <a:r>
              <a:rPr lang="en-US" sz="2800" b="1" dirty="0"/>
              <a:t>prayer</a:t>
            </a:r>
            <a:r>
              <a:rPr lang="en-US" sz="2800" dirty="0"/>
              <a:t> with scripture study. It will give increased success in your daily activities. It will bring increased alertness to your minds.” </a:t>
            </a:r>
            <a:r>
              <a:rPr lang="en-US" dirty="0"/>
              <a:t>(Elder M. Russell Ballard, “Be Strong in the Lord, and in the Power of His Might”).</a:t>
            </a:r>
          </a:p>
          <a:p>
            <a:pPr marL="457200" indent="-457200">
              <a:buFont typeface="+mj-lt"/>
              <a:buAutoNum type="arabicPeriod"/>
            </a:pPr>
            <a:r>
              <a:rPr lang="en-US" sz="2800" dirty="0"/>
              <a:t>“Please…</a:t>
            </a:r>
            <a:r>
              <a:rPr lang="en-US" sz="2800" b="1" dirty="0"/>
              <a:t>read slowly </a:t>
            </a:r>
            <a:r>
              <a:rPr lang="en-US" sz="2800" dirty="0"/>
              <a:t>and more carefully and with more </a:t>
            </a:r>
            <a:r>
              <a:rPr lang="en-US" sz="2800" b="1" dirty="0"/>
              <a:t>questions</a:t>
            </a:r>
            <a:r>
              <a:rPr lang="en-US" sz="2800" dirty="0"/>
              <a:t> in mind…Ponder and examine every word, every scriptural gem…Such an examination may unearth a treasure hidden in a field” </a:t>
            </a:r>
            <a:r>
              <a:rPr lang="en-US" dirty="0"/>
              <a:t>(Elder Jeffrey R. Holland, Summer 1992 CES Satellite Broadcast, 4).</a:t>
            </a:r>
          </a:p>
          <a:p>
            <a:pPr marL="457200" indent="-457200">
              <a:buFont typeface="+mj-lt"/>
              <a:buAutoNum type="arabicPeriod"/>
            </a:pPr>
            <a:r>
              <a:rPr lang="en-US" sz="2800" dirty="0"/>
              <a:t>“I suggest that you </a:t>
            </a:r>
            <a:r>
              <a:rPr lang="en-US" sz="2800" b="1" dirty="0"/>
              <a:t>memorize</a:t>
            </a:r>
            <a:r>
              <a:rPr lang="en-US" sz="2800" dirty="0"/>
              <a:t> scriptures that touch your heart and fill your soul with understanding. They have power that is not communicated when paraphrased.” </a:t>
            </a:r>
            <a:r>
              <a:rPr lang="en-US" dirty="0"/>
              <a:t>(Elder Richard G. Scott, Ensign, Nov. 1999, 87).</a:t>
            </a:r>
          </a:p>
        </p:txBody>
      </p:sp>
    </p:spTree>
    <p:extLst>
      <p:ext uri="{BB962C8B-B14F-4D97-AF65-F5344CB8AC3E}">
        <p14:creationId xmlns:p14="http://schemas.microsoft.com/office/powerpoint/2010/main" val="2186622549"/>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4300" y="305068"/>
            <a:ext cx="11963400" cy="6247864"/>
          </a:xfrm>
          <a:prstGeom prst="rect">
            <a:avLst/>
          </a:prstGeom>
        </p:spPr>
        <p:txBody>
          <a:bodyPr wrap="square">
            <a:spAutoFit/>
          </a:bodyPr>
          <a:lstStyle/>
          <a:p>
            <a:pPr marL="457200" indent="-457200">
              <a:buFont typeface="+mj-lt"/>
              <a:buAutoNum type="arabicPeriod"/>
            </a:pPr>
            <a:r>
              <a:rPr lang="en-US" sz="2800" dirty="0">
                <a:solidFill>
                  <a:schemeClr val="bg1">
                    <a:lumMod val="75000"/>
                  </a:schemeClr>
                </a:solidFill>
              </a:rPr>
              <a:t>“We should not be haphazard in our reading but rather develop a </a:t>
            </a:r>
            <a:r>
              <a:rPr lang="en-US" sz="2800" b="1" dirty="0">
                <a:solidFill>
                  <a:schemeClr val="bg1">
                    <a:lumMod val="75000"/>
                  </a:schemeClr>
                </a:solidFill>
              </a:rPr>
              <a:t>systematic plan for study</a:t>
            </a:r>
            <a:r>
              <a:rPr lang="en-US" sz="2800" dirty="0">
                <a:solidFill>
                  <a:schemeClr val="bg1">
                    <a:lumMod val="75000"/>
                  </a:schemeClr>
                </a:solidFill>
              </a:rPr>
              <a:t>.” </a:t>
            </a:r>
            <a:r>
              <a:rPr lang="en-US" dirty="0">
                <a:solidFill>
                  <a:schemeClr val="bg1">
                    <a:lumMod val="75000"/>
                  </a:schemeClr>
                </a:solidFill>
              </a:rPr>
              <a:t>(President Howard W. Hunter, Ensign, Nov. 1979, 64, emphasis added).</a:t>
            </a:r>
          </a:p>
          <a:p>
            <a:pPr marL="457200" indent="-457200">
              <a:buFont typeface="+mj-lt"/>
              <a:buAutoNum type="arabicPeriod"/>
            </a:pPr>
            <a:r>
              <a:rPr lang="en-US" sz="2800" dirty="0">
                <a:solidFill>
                  <a:schemeClr val="bg1">
                    <a:lumMod val="75000"/>
                  </a:schemeClr>
                </a:solidFill>
              </a:rPr>
              <a:t>“The only way you can be sure that a busy schedule doesn’t crowd out scripture study is to establish a regular </a:t>
            </a:r>
            <a:r>
              <a:rPr lang="en-US" sz="2800" b="1" dirty="0">
                <a:solidFill>
                  <a:schemeClr val="bg1">
                    <a:lumMod val="75000"/>
                  </a:schemeClr>
                </a:solidFill>
              </a:rPr>
              <a:t>time</a:t>
            </a:r>
            <a:r>
              <a:rPr lang="en-US" sz="2800" dirty="0">
                <a:solidFill>
                  <a:schemeClr val="bg1">
                    <a:lumMod val="75000"/>
                  </a:schemeClr>
                </a:solidFill>
              </a:rPr>
              <a:t> to study the scriptures” </a:t>
            </a:r>
            <a:r>
              <a:rPr lang="en-US" dirty="0">
                <a:solidFill>
                  <a:schemeClr val="bg1">
                    <a:lumMod val="75000"/>
                  </a:schemeClr>
                </a:solidFill>
              </a:rPr>
              <a:t>(President Henry B. </a:t>
            </a:r>
            <a:r>
              <a:rPr lang="en-US" dirty="0" err="1">
                <a:solidFill>
                  <a:schemeClr val="bg1">
                    <a:lumMod val="75000"/>
                  </a:schemeClr>
                </a:solidFill>
              </a:rPr>
              <a:t>Eyring</a:t>
            </a:r>
            <a:r>
              <a:rPr lang="en-US" dirty="0">
                <a:solidFill>
                  <a:schemeClr val="bg1">
                    <a:lumMod val="75000"/>
                  </a:schemeClr>
                </a:solidFill>
              </a:rPr>
              <a:t> Ensign, July 2005, 24).</a:t>
            </a:r>
          </a:p>
          <a:p>
            <a:pPr marL="457200" indent="-457200">
              <a:buFont typeface="+mj-lt"/>
              <a:buAutoNum type="arabicPeriod"/>
            </a:pPr>
            <a:r>
              <a:rPr lang="en-US" sz="2800" dirty="0">
                <a:solidFill>
                  <a:schemeClr val="bg1">
                    <a:lumMod val="75000"/>
                  </a:schemeClr>
                </a:solidFill>
              </a:rPr>
              <a:t>“Set a consistent time and </a:t>
            </a:r>
            <a:r>
              <a:rPr lang="en-US" sz="2800" b="1" dirty="0">
                <a:solidFill>
                  <a:schemeClr val="bg1">
                    <a:lumMod val="75000"/>
                  </a:schemeClr>
                </a:solidFill>
              </a:rPr>
              <a:t>place</a:t>
            </a:r>
            <a:r>
              <a:rPr lang="en-US" sz="2800" dirty="0">
                <a:solidFill>
                  <a:schemeClr val="bg1">
                    <a:lumMod val="75000"/>
                  </a:schemeClr>
                </a:solidFill>
              </a:rPr>
              <a:t> to study when you can be alone and undisturbed” </a:t>
            </a:r>
            <a:r>
              <a:rPr lang="en-US" dirty="0">
                <a:solidFill>
                  <a:schemeClr val="bg1">
                    <a:lumMod val="75000"/>
                  </a:schemeClr>
                </a:solidFill>
              </a:rPr>
              <a:t>(Elder M. Russell Ballard, “Be Strong in the Lord, and in the Power of His Might”).</a:t>
            </a:r>
          </a:p>
          <a:p>
            <a:pPr marL="457200" indent="-457200">
              <a:buFont typeface="+mj-lt"/>
              <a:buAutoNum type="arabicPeriod"/>
            </a:pPr>
            <a:r>
              <a:rPr lang="en-US" sz="2800" dirty="0">
                <a:solidFill>
                  <a:schemeClr val="bg1">
                    <a:lumMod val="75000"/>
                  </a:schemeClr>
                </a:solidFill>
              </a:rPr>
              <a:t>“Couple </a:t>
            </a:r>
            <a:r>
              <a:rPr lang="en-US" sz="2800" b="1" dirty="0">
                <a:solidFill>
                  <a:schemeClr val="bg1">
                    <a:lumMod val="75000"/>
                  </a:schemeClr>
                </a:solidFill>
              </a:rPr>
              <a:t>prayer</a:t>
            </a:r>
            <a:r>
              <a:rPr lang="en-US" sz="2800" dirty="0">
                <a:solidFill>
                  <a:schemeClr val="bg1">
                    <a:lumMod val="75000"/>
                  </a:schemeClr>
                </a:solidFill>
              </a:rPr>
              <a:t> with scripture study. It will give increased success in your daily activities. It will bring increased alertness to your minds.” </a:t>
            </a:r>
            <a:r>
              <a:rPr lang="en-US" dirty="0">
                <a:solidFill>
                  <a:schemeClr val="bg1">
                    <a:lumMod val="75000"/>
                  </a:schemeClr>
                </a:solidFill>
              </a:rPr>
              <a:t>(Elder M. Russell Ballard, “Be Strong in the Lord, and in the Power of His Might”).</a:t>
            </a:r>
          </a:p>
          <a:p>
            <a:pPr marL="457200" indent="-457200">
              <a:buFont typeface="+mj-lt"/>
              <a:buAutoNum type="arabicPeriod"/>
            </a:pPr>
            <a:r>
              <a:rPr lang="en-US" sz="2800" dirty="0">
                <a:solidFill>
                  <a:schemeClr val="bg1">
                    <a:lumMod val="75000"/>
                  </a:schemeClr>
                </a:solidFill>
              </a:rPr>
              <a:t>“Please…</a:t>
            </a:r>
            <a:r>
              <a:rPr lang="en-US" sz="2800" b="1" dirty="0">
                <a:solidFill>
                  <a:schemeClr val="bg1">
                    <a:lumMod val="75000"/>
                  </a:schemeClr>
                </a:solidFill>
              </a:rPr>
              <a:t>read slowly </a:t>
            </a:r>
            <a:r>
              <a:rPr lang="en-US" sz="2800" dirty="0">
                <a:solidFill>
                  <a:schemeClr val="bg1">
                    <a:lumMod val="75000"/>
                  </a:schemeClr>
                </a:solidFill>
              </a:rPr>
              <a:t>and more carefully and with more </a:t>
            </a:r>
            <a:r>
              <a:rPr lang="en-US" sz="2800" b="1" dirty="0">
                <a:solidFill>
                  <a:schemeClr val="bg1">
                    <a:lumMod val="75000"/>
                  </a:schemeClr>
                </a:solidFill>
              </a:rPr>
              <a:t>questions</a:t>
            </a:r>
            <a:r>
              <a:rPr lang="en-US" sz="2800" dirty="0">
                <a:solidFill>
                  <a:schemeClr val="bg1">
                    <a:lumMod val="75000"/>
                  </a:schemeClr>
                </a:solidFill>
              </a:rPr>
              <a:t> in mind…Ponder and examine every word, every scriptural gem…Such an examination may unearth a treasure hidden in a field” </a:t>
            </a:r>
            <a:r>
              <a:rPr lang="en-US" dirty="0">
                <a:solidFill>
                  <a:schemeClr val="bg1">
                    <a:lumMod val="75000"/>
                  </a:schemeClr>
                </a:solidFill>
              </a:rPr>
              <a:t>(Elder Jeffrey R. Holland, Summer 1992 CES Satellite Broadcast, 4).</a:t>
            </a:r>
          </a:p>
          <a:p>
            <a:pPr marL="457200" indent="-457200">
              <a:buFont typeface="+mj-lt"/>
              <a:buAutoNum type="arabicPeriod"/>
            </a:pPr>
            <a:r>
              <a:rPr lang="en-US" sz="2800" dirty="0">
                <a:solidFill>
                  <a:schemeClr val="bg1">
                    <a:lumMod val="75000"/>
                  </a:schemeClr>
                </a:solidFill>
              </a:rPr>
              <a:t>“I suggest that you </a:t>
            </a:r>
            <a:r>
              <a:rPr lang="en-US" sz="2800" b="1" dirty="0">
                <a:solidFill>
                  <a:schemeClr val="bg1">
                    <a:lumMod val="75000"/>
                  </a:schemeClr>
                </a:solidFill>
              </a:rPr>
              <a:t>memorize</a:t>
            </a:r>
            <a:r>
              <a:rPr lang="en-US" sz="2800" dirty="0">
                <a:solidFill>
                  <a:schemeClr val="bg1">
                    <a:lumMod val="75000"/>
                  </a:schemeClr>
                </a:solidFill>
              </a:rPr>
              <a:t> scriptures that touch your heart and fill your soul with understanding. They have power that is not communicated when paraphrased.” </a:t>
            </a:r>
            <a:r>
              <a:rPr lang="en-US" dirty="0">
                <a:solidFill>
                  <a:schemeClr val="bg1">
                    <a:lumMod val="75000"/>
                  </a:schemeClr>
                </a:solidFill>
              </a:rPr>
              <a:t>(Elder Richard G. Scott, Ensign, Nov. 1999, 87).</a:t>
            </a:r>
          </a:p>
        </p:txBody>
      </p:sp>
      <p:sp>
        <p:nvSpPr>
          <p:cNvPr id="3" name="Rectangle 2">
            <a:extLst>
              <a:ext uri="{FF2B5EF4-FFF2-40B4-BE49-F238E27FC236}">
                <a16:creationId xmlns:a16="http://schemas.microsoft.com/office/drawing/2014/main" id="{412BF73B-77C2-4365-AA8C-DD39FE666D9A}"/>
              </a:ext>
            </a:extLst>
          </p:cNvPr>
          <p:cNvSpPr/>
          <p:nvPr/>
        </p:nvSpPr>
        <p:spPr>
          <a:xfrm>
            <a:off x="2832100" y="1295401"/>
            <a:ext cx="7772400" cy="3477875"/>
          </a:xfrm>
          <a:prstGeom prst="rect">
            <a:avLst/>
          </a:prstGeom>
        </p:spPr>
        <p:txBody>
          <a:bodyPr wrap="square">
            <a:spAutoFit/>
          </a:bodyPr>
          <a:lstStyle/>
          <a:p>
            <a:pPr algn="ctr"/>
            <a:r>
              <a:rPr lang="en-US" sz="4400" b="1" u="sng" cap="all" dirty="0"/>
              <a:t>HOW TO STUDY SCRIPTURE</a:t>
            </a:r>
          </a:p>
          <a:p>
            <a:pPr marL="285750" indent="-285750" algn="just">
              <a:buFont typeface="Wingdings" panose="05000000000000000000" pitchFamily="2" charset="2"/>
              <a:buChar char="ü"/>
            </a:pPr>
            <a:r>
              <a:rPr lang="en-US" sz="4400" b="1" dirty="0"/>
              <a:t>Plan a Time &amp; Place</a:t>
            </a:r>
          </a:p>
          <a:p>
            <a:pPr marL="285750" indent="-285750" algn="just">
              <a:buFont typeface="Wingdings" panose="05000000000000000000" pitchFamily="2" charset="2"/>
              <a:buChar char="ü"/>
            </a:pPr>
            <a:r>
              <a:rPr lang="en-US" sz="4400" b="1" dirty="0"/>
              <a:t>Start with Prayer</a:t>
            </a:r>
          </a:p>
          <a:p>
            <a:pPr marL="285750" indent="-285750" algn="just">
              <a:buFont typeface="Wingdings" panose="05000000000000000000" pitchFamily="2" charset="2"/>
              <a:buChar char="ü"/>
            </a:pPr>
            <a:r>
              <a:rPr lang="en-US" sz="4400" b="1" dirty="0"/>
              <a:t>Read Slowly with Question</a:t>
            </a:r>
          </a:p>
          <a:p>
            <a:pPr marL="285750" indent="-285750" algn="just">
              <a:buFont typeface="Wingdings" panose="05000000000000000000" pitchFamily="2" charset="2"/>
              <a:buChar char="ü"/>
            </a:pPr>
            <a:r>
              <a:rPr lang="en-US" sz="4400" b="1" dirty="0"/>
              <a:t>Memorize</a:t>
            </a:r>
          </a:p>
        </p:txBody>
      </p:sp>
    </p:spTree>
    <p:extLst>
      <p:ext uri="{BB962C8B-B14F-4D97-AF65-F5344CB8AC3E}">
        <p14:creationId xmlns:p14="http://schemas.microsoft.com/office/powerpoint/2010/main" val="2047249856"/>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Rectangle 1"/>
          <p:cNvSpPr/>
          <p:nvPr/>
        </p:nvSpPr>
        <p:spPr>
          <a:xfrm>
            <a:off x="2895600" y="215903"/>
            <a:ext cx="8961120" cy="5355312"/>
          </a:xfrm>
          <a:prstGeom prst="rect">
            <a:avLst/>
          </a:prstGeom>
        </p:spPr>
        <p:txBody>
          <a:bodyPr wrap="square">
            <a:spAutoFit/>
          </a:bodyPr>
          <a:lstStyle/>
          <a:p>
            <a:r>
              <a:rPr lang="en-US" sz="3600" dirty="0"/>
              <a:t>“Reading the scriptures will put us in a position where we can obtain inspiration to answer any doctrinal or personal question, whether or not that question directly concerns the subject we are studying in the scriptures. That is a grand truth not understood by many….Even though the scriptures contain no words to answer our specific personal questions, a prayerful study of the scriptures will help us obtain such answers” </a:t>
            </a:r>
            <a:r>
              <a:rPr lang="en-US" sz="2000" dirty="0"/>
              <a:t>(Elder Dallin H. Oaks, “Studying the Scriptures,” Fireside given November 24, 1985).</a:t>
            </a:r>
            <a:endParaRPr lang="en-US" sz="2000" dirty="0">
              <a:latin typeface="Lucida Grande"/>
            </a:endParaRPr>
          </a:p>
        </p:txBody>
      </p:sp>
      <p:pic>
        <p:nvPicPr>
          <p:cNvPr id="2050" name="Picture 2" descr="https://forum2012.nd.edu/assets/76184/oa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 y="157522"/>
            <a:ext cx="237744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193471"/>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919</TotalTime>
  <Words>1895</Words>
  <Application>Microsoft Office PowerPoint</Application>
  <PresentationFormat>Widescreen</PresentationFormat>
  <Paragraphs>110</Paragraphs>
  <Slides>20</Slides>
  <Notes>0</Notes>
  <HiddenSlides>7</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vt:lpstr>
      <vt:lpstr>Calibri</vt:lpstr>
      <vt:lpstr>Franklin Gothic Book</vt:lpstr>
      <vt:lpstr>Lucida Grande</vt:lpstr>
      <vt:lpstr>Perpetua</vt:lpstr>
      <vt:lpstr>Trebuchet MS</vt:lpstr>
      <vt:lpstr>Wingdings</vt:lpstr>
      <vt:lpstr>Wingdings 2</vt:lpstr>
      <vt:lpstr>Equity</vt:lpstr>
      <vt:lpstr>Matthew 19</vt:lpstr>
      <vt:lpstr>Matthew 19</vt:lpstr>
      <vt:lpstr>Matthew 19</vt:lpstr>
      <vt:lpstr>Matthew 19</vt:lpstr>
      <vt:lpstr>PowerPoint Presentation</vt:lpstr>
      <vt:lpstr>PowerPoint Presentation</vt:lpstr>
      <vt:lpstr>PowerPoint Presentation</vt:lpstr>
      <vt:lpstr>PowerPoint Presentation</vt:lpstr>
      <vt:lpstr>PowerPoint Presentation</vt:lpstr>
      <vt:lpstr>MARRIAGE</vt:lpstr>
      <vt:lpstr>Matthew 19</vt:lpstr>
      <vt:lpstr>PowerPoint Presentation</vt:lpstr>
      <vt:lpstr>PowerPoint Presentation</vt:lpstr>
      <vt:lpstr>PowerPoint Presentation</vt:lpstr>
      <vt:lpstr>PowerPoint Presentation</vt:lpstr>
      <vt:lpstr>PowerPoint Presentation</vt:lpstr>
      <vt:lpstr>PowerPoint Presentation</vt:lpstr>
      <vt:lpstr>Matthew 19</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teaches about  marriage and divorce</dc:title>
  <dc:creator>RichardsED</dc:creator>
  <cp:lastModifiedBy>Eric Richards</cp:lastModifiedBy>
  <cp:revision>31</cp:revision>
  <dcterms:created xsi:type="dcterms:W3CDTF">2012-10-24T14:43:30Z</dcterms:created>
  <dcterms:modified xsi:type="dcterms:W3CDTF">2019-10-25T19:32:48Z</dcterms:modified>
</cp:coreProperties>
</file>