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257" r:id="rId3"/>
    <p:sldId id="307" r:id="rId4"/>
    <p:sldId id="306" r:id="rId5"/>
    <p:sldId id="304" r:id="rId6"/>
    <p:sldId id="271" r:id="rId7"/>
    <p:sldId id="272" r:id="rId8"/>
    <p:sldId id="273" r:id="rId9"/>
    <p:sldId id="274" r:id="rId10"/>
    <p:sldId id="275" r:id="rId11"/>
    <p:sldId id="276" r:id="rId12"/>
    <p:sldId id="277" r:id="rId13"/>
    <p:sldId id="278" r:id="rId14"/>
    <p:sldId id="279" r:id="rId15"/>
    <p:sldId id="280" r:id="rId16"/>
    <p:sldId id="299" r:id="rId17"/>
    <p:sldId id="301" r:id="rId18"/>
    <p:sldId id="284" r:id="rId19"/>
    <p:sldId id="267" r:id="rId20"/>
    <p:sldId id="259" r:id="rId21"/>
    <p:sldId id="264" r:id="rId22"/>
    <p:sldId id="265" r:id="rId23"/>
    <p:sldId id="266" r:id="rId24"/>
    <p:sldId id="305" r:id="rId25"/>
    <p:sldId id="300" r:id="rId26"/>
    <p:sldId id="285" r:id="rId27"/>
    <p:sldId id="341" r:id="rId28"/>
    <p:sldId id="302" r:id="rId29"/>
    <p:sldId id="286" r:id="rId30"/>
    <p:sldId id="287" r:id="rId31"/>
    <p:sldId id="288" r:id="rId32"/>
    <p:sldId id="289" r:id="rId33"/>
    <p:sldId id="290" r:id="rId34"/>
    <p:sldId id="294" r:id="rId35"/>
    <p:sldId id="303" r:id="rId36"/>
    <p:sldId id="295" r:id="rId37"/>
    <p:sldId id="296" r:id="rId38"/>
    <p:sldId id="34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478" autoAdjust="0"/>
  </p:normalViewPr>
  <p:slideViewPr>
    <p:cSldViewPr>
      <p:cViewPr varScale="1">
        <p:scale>
          <a:sx n="59" d="100"/>
          <a:sy n="59" d="100"/>
        </p:scale>
        <p:origin x="940" y="4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AB27EA-87F1-4AD5-9C7E-77353F389EC8}" type="doc">
      <dgm:prSet loTypeId="urn:microsoft.com/office/officeart/2005/8/layout/vList6" loCatId="list" qsTypeId="urn:microsoft.com/office/officeart/2005/8/quickstyle/3d3" qsCatId="3D" csTypeId="urn:microsoft.com/office/officeart/2005/8/colors/colorful5" csCatId="colorful"/>
      <dgm:spPr/>
      <dgm:t>
        <a:bodyPr/>
        <a:lstStyle/>
        <a:p>
          <a:endParaRPr lang="en-US"/>
        </a:p>
      </dgm:t>
    </dgm:pt>
    <dgm:pt modelId="{BF5489D7-208D-44E0-864D-C16E03155A6F}">
      <dgm:prSet/>
      <dgm:spPr/>
      <dgm:t>
        <a:bodyPr/>
        <a:lstStyle/>
        <a:p>
          <a:r>
            <a:rPr lang="en-US" dirty="0">
              <a:latin typeface="Pupcat" pitchFamily="2" charset="0"/>
            </a:rPr>
            <a:t>Scripture Study Tips</a:t>
          </a:r>
        </a:p>
      </dgm:t>
    </dgm:pt>
    <dgm:pt modelId="{EBC1FBFE-C55B-4043-826C-B50D105ADAF5}" type="parTrans" cxnId="{F1825235-8908-4CC3-835C-7CA94E2F1A19}">
      <dgm:prSet/>
      <dgm:spPr/>
      <dgm:t>
        <a:bodyPr/>
        <a:lstStyle/>
        <a:p>
          <a:endParaRPr lang="en-US"/>
        </a:p>
      </dgm:t>
    </dgm:pt>
    <dgm:pt modelId="{779E3A11-16EB-405E-9DC7-363F2A59B930}" type="sibTrans" cxnId="{F1825235-8908-4CC3-835C-7CA94E2F1A19}">
      <dgm:prSet/>
      <dgm:spPr/>
      <dgm:t>
        <a:bodyPr/>
        <a:lstStyle/>
        <a:p>
          <a:endParaRPr lang="en-US"/>
        </a:p>
      </dgm:t>
    </dgm:pt>
    <dgm:pt modelId="{25808EFD-93F1-4310-B542-65010E41E1E5}" type="pres">
      <dgm:prSet presAssocID="{DCAB27EA-87F1-4AD5-9C7E-77353F389EC8}" presName="Name0" presStyleCnt="0">
        <dgm:presLayoutVars>
          <dgm:dir/>
          <dgm:animLvl val="lvl"/>
          <dgm:resizeHandles/>
        </dgm:presLayoutVars>
      </dgm:prSet>
      <dgm:spPr/>
    </dgm:pt>
    <dgm:pt modelId="{67064B50-8188-4EB9-AEBA-B7DF9FABC472}" type="pres">
      <dgm:prSet presAssocID="{BF5489D7-208D-44E0-864D-C16E03155A6F}" presName="linNode" presStyleCnt="0"/>
      <dgm:spPr/>
    </dgm:pt>
    <dgm:pt modelId="{161E4C08-E577-45CC-B7A8-50DE6DEA3B00}" type="pres">
      <dgm:prSet presAssocID="{BF5489D7-208D-44E0-864D-C16E03155A6F}" presName="parentShp" presStyleLbl="node1" presStyleIdx="0" presStyleCnt="1">
        <dgm:presLayoutVars>
          <dgm:bulletEnabled val="1"/>
        </dgm:presLayoutVars>
      </dgm:prSet>
      <dgm:spPr/>
    </dgm:pt>
    <dgm:pt modelId="{ADAA04D7-1F35-4BD0-AD41-FC8772A0A835}" type="pres">
      <dgm:prSet presAssocID="{BF5489D7-208D-44E0-864D-C16E03155A6F}" presName="childShp" presStyleLbl="bgAccFollowNode1" presStyleIdx="0" presStyleCnt="1">
        <dgm:presLayoutVars>
          <dgm:bulletEnabled val="1"/>
        </dgm:presLayoutVars>
      </dgm:prSet>
      <dgm:spPr/>
    </dgm:pt>
  </dgm:ptLst>
  <dgm:cxnLst>
    <dgm:cxn modelId="{02CB781D-6C93-4956-8669-5079C6F032E7}" type="presOf" srcId="{BF5489D7-208D-44E0-864D-C16E03155A6F}" destId="{161E4C08-E577-45CC-B7A8-50DE6DEA3B00}" srcOrd="0" destOrd="0" presId="urn:microsoft.com/office/officeart/2005/8/layout/vList6"/>
    <dgm:cxn modelId="{F1825235-8908-4CC3-835C-7CA94E2F1A19}" srcId="{DCAB27EA-87F1-4AD5-9C7E-77353F389EC8}" destId="{BF5489D7-208D-44E0-864D-C16E03155A6F}" srcOrd="0" destOrd="0" parTransId="{EBC1FBFE-C55B-4043-826C-B50D105ADAF5}" sibTransId="{779E3A11-16EB-405E-9DC7-363F2A59B930}"/>
    <dgm:cxn modelId="{AB8874CD-AA3F-4729-B93D-EF3912EDD4FE}" type="presOf" srcId="{DCAB27EA-87F1-4AD5-9C7E-77353F389EC8}" destId="{25808EFD-93F1-4310-B542-65010E41E1E5}" srcOrd="0" destOrd="0" presId="urn:microsoft.com/office/officeart/2005/8/layout/vList6"/>
    <dgm:cxn modelId="{3442B1BE-9932-462C-88D7-BFBC2901F7E2}" type="presParOf" srcId="{25808EFD-93F1-4310-B542-65010E41E1E5}" destId="{67064B50-8188-4EB9-AEBA-B7DF9FABC472}" srcOrd="0" destOrd="0" presId="urn:microsoft.com/office/officeart/2005/8/layout/vList6"/>
    <dgm:cxn modelId="{EEAC4656-4A29-4D70-84FC-F4B85D1401F5}" type="presParOf" srcId="{67064B50-8188-4EB9-AEBA-B7DF9FABC472}" destId="{161E4C08-E577-45CC-B7A8-50DE6DEA3B00}" srcOrd="0" destOrd="0" presId="urn:microsoft.com/office/officeart/2005/8/layout/vList6"/>
    <dgm:cxn modelId="{7564C006-D8D3-4790-866C-00747078B584}" type="presParOf" srcId="{67064B50-8188-4EB9-AEBA-B7DF9FABC472}" destId="{ADAA04D7-1F35-4BD0-AD41-FC8772A0A835}"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AA04D7-1F35-4BD0-AD41-FC8772A0A835}">
      <dsp:nvSpPr>
        <dsp:cNvPr id="0" name=""/>
        <dsp:cNvSpPr/>
      </dsp:nvSpPr>
      <dsp:spPr>
        <a:xfrm>
          <a:off x="3308081" y="0"/>
          <a:ext cx="4962122" cy="1560716"/>
        </a:xfrm>
        <a:prstGeom prst="rightArrow">
          <a:avLst>
            <a:gd name="adj1" fmla="val 75000"/>
            <a:gd name="adj2" fmla="val 50000"/>
          </a:avLst>
        </a:prstGeom>
        <a:solidFill>
          <a:schemeClr val="accent5">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61E4C08-E577-45CC-B7A8-50DE6DEA3B00}">
      <dsp:nvSpPr>
        <dsp:cNvPr id="0" name=""/>
        <dsp:cNvSpPr/>
      </dsp:nvSpPr>
      <dsp:spPr>
        <a:xfrm>
          <a:off x="0" y="0"/>
          <a:ext cx="3308081" cy="1560716"/>
        </a:xfrm>
        <a:prstGeom prst="roundRect">
          <a:avLst/>
        </a:prstGeom>
        <a:solidFill>
          <a:schemeClr val="accent5">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1450" tIns="85725" rIns="171450" bIns="85725" numCol="1" spcCol="1270" anchor="ctr" anchorCtr="0">
          <a:noAutofit/>
        </a:bodyPr>
        <a:lstStyle/>
        <a:p>
          <a:pPr marL="0" lvl="0" indent="0" algn="ctr" defTabSz="2000250">
            <a:lnSpc>
              <a:spcPct val="90000"/>
            </a:lnSpc>
            <a:spcBef>
              <a:spcPct val="0"/>
            </a:spcBef>
            <a:spcAft>
              <a:spcPct val="35000"/>
            </a:spcAft>
            <a:buNone/>
          </a:pPr>
          <a:r>
            <a:rPr lang="en-US" sz="4500" kern="1200" dirty="0">
              <a:latin typeface="Pupcat" pitchFamily="2" charset="0"/>
            </a:rPr>
            <a:t>Scripture Study Tips</a:t>
          </a:r>
        </a:p>
      </dsp:txBody>
      <dsp:txXfrm>
        <a:off x="76188" y="76188"/>
        <a:ext cx="3155705" cy="1408340"/>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0BEF70-2F2C-4702-9DE7-BA3EBBC20706}" type="datetimeFigureOut">
              <a:rPr lang="en-US" smtClean="0"/>
              <a:t>10/16/2019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F598BD-321E-4C62-996B-6A92725C4A11}" type="slidenum">
              <a:rPr lang="en-US" smtClean="0"/>
              <a:t>‹#›</a:t>
            </a:fld>
            <a:endParaRPr lang="en-US"/>
          </a:p>
        </p:txBody>
      </p:sp>
    </p:spTree>
    <p:extLst>
      <p:ext uri="{BB962C8B-B14F-4D97-AF65-F5344CB8AC3E}">
        <p14:creationId xmlns:p14="http://schemas.microsoft.com/office/powerpoint/2010/main" val="773548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Matthew 18:15-17.  </a:t>
            </a:r>
            <a:r>
              <a:rPr lang="en-US" sz="1200" dirty="0"/>
              <a:t>Moreover if thy brother shall trespass against thee, go and tell him his fault between thee and him alone: if he shall hear thee, thou hast gained thy brother.  Meaning, you should go to the person who wronged you even when you are the victim. This completely overturns the common wisdom that says, “Since I was the victim, I’m going to wait for that person to come to me.” There is no room for this sort of game among the disciples of Jesus. Even when you are the victim of another’s sin, you should be the one who goes and </a:t>
            </a:r>
            <a:r>
              <a:rPr lang="en-US" sz="1200" b="1" dirty="0"/>
              <a:t>initiates reconciliation</a:t>
            </a:r>
            <a:r>
              <a:rPr lang="en-US" sz="1200" dirty="0"/>
              <a:t>.</a:t>
            </a:r>
            <a:endParaRPr lang="en-US" sz="1200" b="1" dirty="0"/>
          </a:p>
          <a:p>
            <a:endParaRPr lang="en-US" dirty="0"/>
          </a:p>
        </p:txBody>
      </p:sp>
      <p:sp>
        <p:nvSpPr>
          <p:cNvPr id="4" name="Slide Number Placeholder 3"/>
          <p:cNvSpPr>
            <a:spLocks noGrp="1"/>
          </p:cNvSpPr>
          <p:nvPr>
            <p:ph type="sldNum" sz="quarter" idx="10"/>
          </p:nvPr>
        </p:nvSpPr>
        <p:spPr/>
        <p:txBody>
          <a:bodyPr/>
          <a:lstStyle/>
          <a:p>
            <a:fld id="{E6F598BD-321E-4C62-996B-6A92725C4A11}" type="slidenum">
              <a:rPr lang="en-US" smtClean="0"/>
              <a:t>35</a:t>
            </a:fld>
            <a:endParaRPr lang="en-US"/>
          </a:p>
        </p:txBody>
      </p:sp>
    </p:spTree>
    <p:extLst>
      <p:ext uri="{BB962C8B-B14F-4D97-AF65-F5344CB8AC3E}">
        <p14:creationId xmlns:p14="http://schemas.microsoft.com/office/powerpoint/2010/main" val="531128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5349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9" name="Title 28"/>
          <p:cNvSpPr>
            <a:spLocks noGrp="1"/>
          </p:cNvSpPr>
          <p:nvPr>
            <p:ph type="ctrTitle"/>
          </p:nvPr>
        </p:nvSpPr>
        <p:spPr>
          <a:xfrm>
            <a:off x="508000" y="4853412"/>
            <a:ext cx="11277600" cy="1222375"/>
          </a:xfrm>
        </p:spPr>
        <p:txBody>
          <a:bodyPr anchor="t"/>
          <a:lstStyle/>
          <a:p>
            <a:r>
              <a:rPr kumimoji="0" lang="en-US"/>
              <a:t>Click to edit Master title style</a:t>
            </a:r>
          </a:p>
        </p:txBody>
      </p:sp>
      <p:sp>
        <p:nvSpPr>
          <p:cNvPr id="9" name="Subtitle 8"/>
          <p:cNvSpPr>
            <a:spLocks noGrp="1"/>
          </p:cNvSpPr>
          <p:nvPr>
            <p:ph type="subTitle" idx="1"/>
          </p:nvPr>
        </p:nvSpPr>
        <p:spPr>
          <a:xfrm>
            <a:off x="508000" y="3886200"/>
            <a:ext cx="112776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E00F153A-3895-4F0A-8324-3963C69984BC}" type="datetimeFigureOut">
              <a:rPr lang="en-US" smtClean="0"/>
              <a:pPr/>
              <a:t>10/16/2019</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10972800" y="6473952"/>
            <a:ext cx="1011936" cy="246888"/>
          </a:xfrm>
        </p:spPr>
        <p:txBody>
          <a:bodyPr/>
          <a:lstStyle/>
          <a:p>
            <a:fld id="{3C1ECDDB-319B-4215-B4D4-6F298826713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00F153A-3895-4F0A-8324-3963C69984BC}" type="datetimeFigureOut">
              <a:rPr lang="en-US" smtClean="0"/>
              <a:pPr/>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1ECDDB-319B-4215-B4D4-6F298826713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549277"/>
            <a:ext cx="2438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549277"/>
            <a:ext cx="83312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00F153A-3895-4F0A-8324-3963C69984BC}" type="datetimeFigureOut">
              <a:rPr lang="en-US" smtClean="0"/>
              <a:pPr/>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1ECDDB-319B-4215-B4D4-6F298826713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E00F153A-3895-4F0A-8324-3963C69984BC}" type="datetimeFigureOut">
              <a:rPr lang="en-US" smtClean="0"/>
              <a:pPr/>
              <a:t>10/16/2019</a:t>
            </a:fld>
            <a:endParaRPr lang="en-US"/>
          </a:p>
        </p:txBody>
      </p:sp>
      <p:sp>
        <p:nvSpPr>
          <p:cNvPr id="19" name="Footer Placeholder 18"/>
          <p:cNvSpPr>
            <a:spLocks noGrp="1"/>
          </p:cNvSpPr>
          <p:nvPr>
            <p:ph type="ftr" sz="quarter" idx="11"/>
          </p:nvPr>
        </p:nvSpPr>
        <p:spPr>
          <a:xfrm>
            <a:off x="4775200" y="76201"/>
            <a:ext cx="3860800" cy="288925"/>
          </a:xfrm>
        </p:spPr>
        <p:txBody>
          <a:bodyPr/>
          <a:lstStyle/>
          <a:p>
            <a:endParaRPr lang="en-US"/>
          </a:p>
        </p:txBody>
      </p:sp>
      <p:sp>
        <p:nvSpPr>
          <p:cNvPr id="16" name="Slide Number Placeholder 15"/>
          <p:cNvSpPr>
            <a:spLocks noGrp="1"/>
          </p:cNvSpPr>
          <p:nvPr>
            <p:ph type="sldNum" sz="quarter" idx="12"/>
          </p:nvPr>
        </p:nvSpPr>
        <p:spPr>
          <a:xfrm>
            <a:off x="10972800" y="6473952"/>
            <a:ext cx="1011936" cy="246888"/>
          </a:xfrm>
        </p:spPr>
        <p:txBody>
          <a:bodyPr/>
          <a:lstStyle/>
          <a:p>
            <a:fld id="{3C1ECDDB-319B-4215-B4D4-6F298826713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3444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Text Placeholder 5"/>
          <p:cNvSpPr>
            <a:spLocks noGrp="1"/>
          </p:cNvSpPr>
          <p:nvPr>
            <p:ph type="body" idx="1"/>
          </p:nvPr>
        </p:nvSpPr>
        <p:spPr>
          <a:xfrm>
            <a:off x="508000" y="1676400"/>
            <a:ext cx="112776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E00F153A-3895-4F0A-8324-3963C69984BC}" type="datetimeFigureOut">
              <a:rPr lang="en-US" smtClean="0"/>
              <a:pPr/>
              <a:t>10/16/2019</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3C1ECDDB-319B-4215-B4D4-6F2988267132}" type="slidenum">
              <a:rPr lang="en-US" smtClean="0"/>
              <a:pPr/>
              <a:t>‹#›</a:t>
            </a:fld>
            <a:endParaRPr lang="en-US"/>
          </a:p>
        </p:txBody>
      </p:sp>
      <p:sp>
        <p:nvSpPr>
          <p:cNvPr id="8" name="Title 7"/>
          <p:cNvSpPr>
            <a:spLocks noGrp="1"/>
          </p:cNvSpPr>
          <p:nvPr>
            <p:ph type="title"/>
          </p:nvPr>
        </p:nvSpPr>
        <p:spPr>
          <a:xfrm>
            <a:off x="240633" y="2947086"/>
            <a:ext cx="11582400" cy="1184825"/>
          </a:xfrm>
        </p:spPr>
        <p:txBody>
          <a:bodyPr rtlCol="0" anchor="t"/>
          <a:lstStyle>
            <a:lvl1pPr algn="r">
              <a:defRPr/>
            </a:lvl1pPr>
          </a:lstStyle>
          <a:p>
            <a:r>
              <a:rPr kumimoji="0"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402336" y="457200"/>
            <a:ext cx="11582400" cy="841248"/>
          </a:xfrm>
        </p:spPr>
        <p:txBody>
          <a:bodyPr/>
          <a:lstStyle/>
          <a:p>
            <a:r>
              <a:rPr kumimoji="0" lang="en-US"/>
              <a:t>Click to edit Master title style</a:t>
            </a:r>
          </a:p>
        </p:txBody>
      </p:sp>
      <p:sp>
        <p:nvSpPr>
          <p:cNvPr id="14" name="Content Placeholder 13"/>
          <p:cNvSpPr>
            <a:spLocks noGrp="1"/>
          </p:cNvSpPr>
          <p:nvPr>
            <p:ph sz="half" idx="1"/>
          </p:nvPr>
        </p:nvSpPr>
        <p:spPr>
          <a:xfrm>
            <a:off x="406400" y="1600200"/>
            <a:ext cx="5588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6197600" y="1600200"/>
            <a:ext cx="57912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E00F153A-3895-4F0A-8324-3963C69984BC}" type="datetimeFigureOut">
              <a:rPr lang="en-US" smtClean="0"/>
              <a:pPr/>
              <a:t>10/16/2019</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3C1ECDDB-319B-4215-B4D4-6F298826713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406400" y="5410200"/>
            <a:ext cx="114808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375259" y="666750"/>
            <a:ext cx="57207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6193367" y="666750"/>
            <a:ext cx="5722988"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375259" y="1316038"/>
            <a:ext cx="5720741"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6198307" y="1316038"/>
            <a:ext cx="571804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E00F153A-3895-4F0A-8324-3963C69984BC}" type="datetimeFigureOut">
              <a:rPr lang="en-US" smtClean="0"/>
              <a:pPr/>
              <a:t>10/16/2019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972800" y="6477000"/>
            <a:ext cx="1016000" cy="246888"/>
          </a:xfrm>
        </p:spPr>
        <p:txBody>
          <a:bodyPr/>
          <a:lstStyle/>
          <a:p>
            <a:fld id="{3C1ECDDB-319B-4215-B4D4-6F2988267132}" type="slidenum">
              <a:rPr lang="en-US" smtClean="0"/>
              <a:pPr/>
              <a:t>‹#›</a:t>
            </a:fld>
            <a:endParaRPr lang="en-US"/>
          </a:p>
        </p:txBody>
      </p:sp>
      <p:sp>
        <p:nvSpPr>
          <p:cNvPr id="11" name="Straight Connector 10"/>
          <p:cNvSpPr>
            <a:spLocks noChangeShapeType="1"/>
          </p:cNvSpPr>
          <p:nvPr/>
        </p:nvSpPr>
        <p:spPr bwMode="auto">
          <a:xfrm>
            <a:off x="685800" y="6019801"/>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402336" y="457200"/>
            <a:ext cx="115824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E00F153A-3895-4F0A-8324-3963C69984BC}" type="datetimeFigureOut">
              <a:rPr lang="en-US" smtClean="0"/>
              <a:pPr/>
              <a:t>10/16/2019</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1ECDDB-319B-4215-B4D4-6F298826713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00F153A-3895-4F0A-8324-3963C69984BC}" type="datetimeFigureOut">
              <a:rPr lang="en-US" smtClean="0"/>
              <a:pPr/>
              <a:t>10/16/2019</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1ECDDB-319B-4215-B4D4-6F298826713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685800" y="5849118"/>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Title 11"/>
          <p:cNvSpPr>
            <a:spLocks noGrp="1"/>
          </p:cNvSpPr>
          <p:nvPr>
            <p:ph type="title"/>
          </p:nvPr>
        </p:nvSpPr>
        <p:spPr>
          <a:xfrm>
            <a:off x="609600" y="5486400"/>
            <a:ext cx="112776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609601" y="609600"/>
            <a:ext cx="4011084"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4766733" y="609600"/>
            <a:ext cx="7120467"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E00F153A-3895-4F0A-8324-3963C69984BC}" type="datetimeFigureOut">
              <a:rPr lang="en-US" smtClean="0"/>
              <a:pPr/>
              <a:t>10/16/2019</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1ECDDB-319B-4215-B4D4-6F298826713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4673600" y="616634"/>
            <a:ext cx="67056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E00F153A-3895-4F0A-8324-3963C69984BC}" type="datetimeFigureOut">
              <a:rPr lang="en-US" smtClean="0"/>
              <a:pPr/>
              <a:t>10/16/2019</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3C1ECDDB-319B-4215-B4D4-6F2988267132}" type="slidenum">
              <a:rPr lang="en-US" smtClean="0"/>
              <a:pPr/>
              <a:t>‹#›</a:t>
            </a:fld>
            <a:endParaRPr lang="en-US"/>
          </a:p>
        </p:txBody>
      </p:sp>
      <p:sp>
        <p:nvSpPr>
          <p:cNvPr id="17" name="Title 16"/>
          <p:cNvSpPr>
            <a:spLocks noGrp="1"/>
          </p:cNvSpPr>
          <p:nvPr>
            <p:ph type="title"/>
          </p:nvPr>
        </p:nvSpPr>
        <p:spPr>
          <a:xfrm>
            <a:off x="508000" y="4993760"/>
            <a:ext cx="78232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508000" y="5533218"/>
            <a:ext cx="78232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8" name="Text Placeholder 7"/>
          <p:cNvSpPr>
            <a:spLocks noGrp="1"/>
          </p:cNvSpPr>
          <p:nvPr>
            <p:ph type="body" idx="1"/>
          </p:nvPr>
        </p:nvSpPr>
        <p:spPr>
          <a:xfrm>
            <a:off x="406400" y="1554163"/>
            <a:ext cx="115824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8636000" y="76201"/>
            <a:ext cx="3352800" cy="288925"/>
          </a:xfrm>
          <a:prstGeom prst="rect">
            <a:avLst/>
          </a:prstGeom>
        </p:spPr>
        <p:txBody>
          <a:bodyPr vert="horz"/>
          <a:lstStyle>
            <a:lvl1pPr algn="l" eaLnBrk="1" latinLnBrk="0" hangingPunct="1">
              <a:defRPr kumimoji="0" sz="1200">
                <a:solidFill>
                  <a:schemeClr val="accent1">
                    <a:shade val="75000"/>
                  </a:schemeClr>
                </a:solidFill>
              </a:defRPr>
            </a:lvl1pPr>
          </a:lstStyle>
          <a:p>
            <a:fld id="{E00F153A-3895-4F0A-8324-3963C69984BC}" type="datetimeFigureOut">
              <a:rPr lang="en-US" smtClean="0"/>
              <a:pPr/>
              <a:t>10/16/2019</a:t>
            </a:fld>
            <a:endParaRPr lang="en-US"/>
          </a:p>
        </p:txBody>
      </p:sp>
      <p:sp>
        <p:nvSpPr>
          <p:cNvPr id="28" name="Footer Placeholder 27"/>
          <p:cNvSpPr>
            <a:spLocks noGrp="1"/>
          </p:cNvSpPr>
          <p:nvPr>
            <p:ph type="ftr" sz="quarter" idx="3"/>
          </p:nvPr>
        </p:nvSpPr>
        <p:spPr>
          <a:xfrm>
            <a:off x="4165600" y="76201"/>
            <a:ext cx="44704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10972800" y="6477001"/>
            <a:ext cx="1016000" cy="244475"/>
          </a:xfrm>
          <a:prstGeom prst="rect">
            <a:avLst/>
          </a:prstGeom>
        </p:spPr>
        <p:txBody>
          <a:bodyPr vert="horz"/>
          <a:lstStyle>
            <a:lvl1pPr algn="r" eaLnBrk="1" latinLnBrk="0" hangingPunct="1">
              <a:defRPr kumimoji="0" sz="1200">
                <a:solidFill>
                  <a:schemeClr val="accent1">
                    <a:shade val="75000"/>
                  </a:schemeClr>
                </a:solidFill>
              </a:defRPr>
            </a:lvl1pPr>
          </a:lstStyle>
          <a:p>
            <a:fld id="{3C1ECDDB-319B-4215-B4D4-6F2988267132}" type="slidenum">
              <a:rPr lang="en-US" smtClean="0"/>
              <a:pPr/>
              <a:t>‹#›</a:t>
            </a:fld>
            <a:endParaRPr lang="en-US"/>
          </a:p>
        </p:txBody>
      </p:sp>
      <p:sp>
        <p:nvSpPr>
          <p:cNvPr id="10" name="Title Placeholder 9"/>
          <p:cNvSpPr>
            <a:spLocks noGrp="1"/>
          </p:cNvSpPr>
          <p:nvPr>
            <p:ph type="title"/>
          </p:nvPr>
        </p:nvSpPr>
        <p:spPr>
          <a:xfrm>
            <a:off x="406400" y="457200"/>
            <a:ext cx="115824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Straight Connector 11"/>
          <p:cNvSpPr>
            <a:spLocks noChangeShapeType="1"/>
          </p:cNvSpPr>
          <p:nvPr/>
        </p:nvSpPr>
        <p:spPr bwMode="auto">
          <a:xfrm>
            <a:off x="685800" y="105798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Brotherichards\OneDrive%20-%20LDS%20Church\Large%20Files\unmerciful%20servant.mp4" TargetMode="External"/><Relationship Id="rId1" Type="http://schemas.microsoft.com/office/2007/relationships/media" Target="file:///C:\Users\Brotherichards\OneDrive%20-%20LDS%20Church\Large%20Files\unmerciful%20servant.mp4" TargetMode="Externa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hyperlink" Target="https://www.youtube.com/watch?v=cvrgEBJbddI"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8.png"/><Relationship Id="rId2" Type="http://schemas.openxmlformats.org/officeDocument/2006/relationships/video" Target="file:///C:\Users\Brotherichards\OneDrive%20-%20LDS%20Church\Large%20Files\Parable%20of%20The%20Unforgiving%20Servant%20Unmerciful.mp4" TargetMode="External"/><Relationship Id="rId1" Type="http://schemas.microsoft.com/office/2007/relationships/media" Target="file:///C:\Users\Brotherichards\OneDrive%20-%20LDS%20Church\Large%20Files\Parable%20of%20The%20Unforgiving%20Servant%20Unmerciful.mp4" TargetMode="External"/><Relationship Id="rId6" Type="http://schemas.openxmlformats.org/officeDocument/2006/relationships/hyperlink" Target="https://www.youtube.com/watch?v=n-Dl5dqLz5M" TargetMode="External"/><Relationship Id="rId5" Type="http://schemas.openxmlformats.org/officeDocument/2006/relationships/image" Target="../media/image15.jpeg"/><Relationship Id="rId4" Type="http://schemas.openxmlformats.org/officeDocument/2006/relationships/notesSlide" Target="../notesSlides/notesSlide1.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Matthew 18</a:t>
            </a:r>
          </a:p>
        </p:txBody>
      </p:sp>
      <p:pic>
        <p:nvPicPr>
          <p:cNvPr id="1026" name="Picture 2" descr="C:\Users\RichardsED\Desktop\Dropbox\1 ERIC MAIN\1 New Testament\1 Harmony of the Gospels\2 Healings-Lazarus\#23 Matt 16-17 Priesthood\jesus-and-children.jpg"/>
          <p:cNvPicPr>
            <a:picLocks noChangeAspect="1" noChangeArrowheads="1"/>
          </p:cNvPicPr>
          <p:nvPr/>
        </p:nvPicPr>
        <p:blipFill>
          <a:blip r:embed="rId2" cstate="print"/>
          <a:srcRect/>
          <a:stretch>
            <a:fillRect/>
          </a:stretch>
        </p:blipFill>
        <p:spPr bwMode="auto">
          <a:xfrm>
            <a:off x="3048000" y="228601"/>
            <a:ext cx="6248400" cy="4686299"/>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RichardsED\Desktop\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1" y="1371600"/>
            <a:ext cx="6003925"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5963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RichardsED\Desktop\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1" y="1371601"/>
            <a:ext cx="6183313"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2281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RichardsED\Desktop\3.jpg"/>
          <p:cNvPicPr>
            <a:picLocks noChangeAspect="1" noChangeArrowheads="1"/>
          </p:cNvPicPr>
          <p:nvPr/>
        </p:nvPicPr>
        <p:blipFill>
          <a:blip r:embed="rId2">
            <a:extLst>
              <a:ext uri="{28A0092B-C50C-407E-A947-70E740481C1C}">
                <a14:useLocalDpi xmlns:a14="http://schemas.microsoft.com/office/drawing/2010/main" val="0"/>
              </a:ext>
            </a:extLst>
          </a:blip>
          <a:srcRect r="12254"/>
          <a:stretch>
            <a:fillRect/>
          </a:stretch>
        </p:blipFill>
        <p:spPr bwMode="auto">
          <a:xfrm>
            <a:off x="2895600" y="1663700"/>
            <a:ext cx="6351588"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9219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RichardsED\Desktop\6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0676" y="1371600"/>
            <a:ext cx="6511925" cy="419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8914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a:xfrm>
            <a:off x="2819400" y="2486026"/>
            <a:ext cx="7391400" cy="1933575"/>
          </a:xfrm>
        </p:spPr>
        <p:txBody>
          <a:bodyPr rtlCol="0">
            <a:normAutofit fontScale="90000"/>
          </a:bodyPr>
          <a:lstStyle/>
          <a:p>
            <a:pPr>
              <a:defRPr/>
            </a:pPr>
            <a:r>
              <a:rPr lang="en-US" sz="6000" dirty="0">
                <a:latin typeface="Cooper Black" pitchFamily="18" charset="0"/>
              </a:rPr>
              <a:t>Who was One of the manliest man </a:t>
            </a:r>
            <a:r>
              <a:rPr lang="en-US" sz="6000" b="1" u="sng" dirty="0">
                <a:latin typeface="Cooper Black" pitchFamily="18" charset="0"/>
              </a:rPr>
              <a:t>ever</a:t>
            </a:r>
            <a:r>
              <a:rPr lang="en-US" sz="6000" dirty="0">
                <a:latin typeface="Cooper Black" pitchFamily="18" charset="0"/>
              </a:rPr>
              <a:t>?</a:t>
            </a:r>
          </a:p>
        </p:txBody>
      </p:sp>
    </p:spTree>
    <p:extLst>
      <p:ext uri="{BB962C8B-B14F-4D97-AF65-F5344CB8AC3E}">
        <p14:creationId xmlns:p14="http://schemas.microsoft.com/office/powerpoint/2010/main" val="1352370313"/>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90800" y="914400"/>
            <a:ext cx="3962400" cy="3416320"/>
          </a:xfrm>
          <a:prstGeom prst="rect">
            <a:avLst/>
          </a:prstGeom>
          <a:noFill/>
        </p:spPr>
        <p:txBody>
          <a:bodyPr>
            <a:spAutoFit/>
          </a:bodyPr>
          <a:lstStyle/>
          <a:p>
            <a:pPr algn="ctr">
              <a:defRPr/>
            </a:pPr>
            <a:r>
              <a:rPr lang="en-US" sz="3600" b="1" cap="small" dirty="0">
                <a:solidFill>
                  <a:schemeClr val="tx1">
                    <a:lumMod val="65000"/>
                    <a:lumOff val="35000"/>
                  </a:schemeClr>
                </a:solidFill>
                <a:latin typeface="Narkisim" pitchFamily="34" charset="-79"/>
                <a:cs typeface="Narkisim" pitchFamily="34" charset="-79"/>
              </a:rPr>
              <a:t>If Christ was one of the manliest men ever, then why did he possess so many feminine attributes?</a:t>
            </a:r>
            <a:endParaRPr lang="en-US" sz="3600" dirty="0">
              <a:solidFill>
                <a:schemeClr val="tx1">
                  <a:lumMod val="65000"/>
                  <a:lumOff val="35000"/>
                </a:schemeClr>
              </a:solidFill>
              <a:effectLst>
                <a:outerShdw blurRad="38100" dist="38100" dir="2700000" algn="tl">
                  <a:srgbClr val="000000">
                    <a:alpha val="43137"/>
                  </a:srgbClr>
                </a:outerShdw>
              </a:effectLst>
              <a:latin typeface="Times New Roman" charset="0"/>
              <a:cs typeface="Narkisim" pitchFamily="34" charset="-79"/>
            </a:endParaRPr>
          </a:p>
        </p:txBody>
      </p:sp>
      <p:pic>
        <p:nvPicPr>
          <p:cNvPr id="8"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3864" y="1447801"/>
            <a:ext cx="3032760" cy="37909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44418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9024" y="817583"/>
            <a:ext cx="8810976" cy="706418"/>
          </a:xfrm>
          <a:extLst>
            <a:ext uri="{FAA26D3D-D897-4be2-8F04-BA451C77F1D7}"/>
          </a:extLst>
        </p:spPr>
        <p:style>
          <a:lnRef idx="0">
            <a:schemeClr val="dk1"/>
          </a:lnRef>
          <a:fillRef idx="3">
            <a:schemeClr val="dk1"/>
          </a:fillRef>
          <a:effectRef idx="3">
            <a:schemeClr val="dk1"/>
          </a:effectRef>
          <a:fontRef idx="minor">
            <a:schemeClr val="lt1"/>
          </a:fontRef>
        </p:style>
        <p:txBody>
          <a:bodyPr rtlCol="0">
            <a:noAutofit/>
          </a:bodyPr>
          <a:lstStyle/>
          <a:p>
            <a:pPr>
              <a:defRPr/>
            </a:pPr>
            <a:r>
              <a:rPr lang="en-US" sz="3200" dirty="0"/>
              <a:t>How dependent is a baby on parents?</a:t>
            </a:r>
          </a:p>
        </p:txBody>
      </p:sp>
      <p:pic>
        <p:nvPicPr>
          <p:cNvPr id="1026" name="Picture 2" descr="http://cdn1.babyzone.com/images/2013/04/baby-smiling-highchair-photo-260x260-ts-stk206511rke.jpg"/>
          <p:cNvPicPr>
            <a:picLocks noChangeAspect="1" noChangeArrowheads="1"/>
          </p:cNvPicPr>
          <p:nvPr/>
        </p:nvPicPr>
        <p:blipFill>
          <a:blip r:embed="rId2"/>
          <a:srcRect/>
          <a:stretch>
            <a:fillRect/>
          </a:stretch>
        </p:blipFill>
        <p:spPr bwMode="auto">
          <a:xfrm>
            <a:off x="2514600" y="1524000"/>
            <a:ext cx="4800600" cy="480060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7467600" y="2133600"/>
            <a:ext cx="22860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ranklin Gothic Book" panose="020B0503020102020204" pitchFamily="34" charset="0"/>
                <a:ea typeface="MS PGothic" panose="020B0600070205080204" pitchFamily="34" charset="-128"/>
              </a:defRPr>
            </a:lvl1pPr>
            <a:lvl2pPr marL="742950" indent="-285750" eaLnBrk="0" hangingPunct="0">
              <a:defRPr>
                <a:solidFill>
                  <a:schemeClr val="tx1"/>
                </a:solidFill>
                <a:latin typeface="Franklin Gothic Book" panose="020B0503020102020204" pitchFamily="34" charset="0"/>
                <a:ea typeface="MS PGothic" panose="020B0600070205080204" pitchFamily="34" charset="-128"/>
              </a:defRPr>
            </a:lvl2pPr>
            <a:lvl3pPr marL="1143000" indent="-228600" eaLnBrk="0" hangingPunct="0">
              <a:defRPr>
                <a:solidFill>
                  <a:schemeClr val="tx1"/>
                </a:solidFill>
                <a:latin typeface="Franklin Gothic Book" panose="020B0503020102020204" pitchFamily="34" charset="0"/>
                <a:ea typeface="MS PGothic" panose="020B0600070205080204" pitchFamily="34" charset="-128"/>
              </a:defRPr>
            </a:lvl3pPr>
            <a:lvl4pPr marL="1600200" indent="-228600" eaLnBrk="0" hangingPunct="0">
              <a:defRPr>
                <a:solidFill>
                  <a:schemeClr val="tx1"/>
                </a:solidFill>
                <a:latin typeface="Franklin Gothic Book" panose="020B0503020102020204" pitchFamily="34" charset="0"/>
                <a:ea typeface="MS PGothic" panose="020B0600070205080204" pitchFamily="34" charset="-128"/>
              </a:defRPr>
            </a:lvl4pPr>
            <a:lvl5pPr marL="2057400" indent="-228600" eaLnBrk="0" hangingPunct="0">
              <a:defRPr>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9pPr>
          </a:lstStyle>
          <a:p>
            <a:pPr algn="ctr" eaLnBrk="1" hangingPunct="1"/>
            <a:r>
              <a:rPr lang="en-US" altLang="en-US" sz="3200" b="1"/>
              <a:t>How dependent are little children on the Savior?</a:t>
            </a:r>
          </a:p>
          <a:p>
            <a:pPr algn="ctr" eaLnBrk="1" hangingPunct="1"/>
            <a:r>
              <a:rPr lang="en-US" altLang="en-US" sz="1600" b="1">
                <a:solidFill>
                  <a:srgbClr val="FF0000"/>
                </a:solidFill>
              </a:rPr>
              <a:t>Mosiah 3:16</a:t>
            </a:r>
          </a:p>
        </p:txBody>
      </p:sp>
      <p:sp>
        <p:nvSpPr>
          <p:cNvPr id="4" name="TextBox 3"/>
          <p:cNvSpPr txBox="1"/>
          <p:nvPr/>
        </p:nvSpPr>
        <p:spPr>
          <a:xfrm>
            <a:off x="7804306" y="4933043"/>
            <a:ext cx="3201902" cy="1569660"/>
          </a:xfrm>
          <a:prstGeom prst="rect">
            <a:avLst/>
          </a:prstGeom>
          <a:noFill/>
        </p:spPr>
        <p:txBody>
          <a:bodyPr wrap="none">
            <a:spAutoFit/>
          </a:bodyPr>
          <a:lstStyle/>
          <a:p>
            <a:pPr>
              <a:defRPr/>
            </a:pPr>
            <a:r>
              <a:rPr lang="en-US" sz="9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100%</a:t>
            </a:r>
          </a:p>
        </p:txBody>
      </p:sp>
    </p:spTree>
    <p:extLst>
      <p:ext uri="{BB962C8B-B14F-4D97-AF65-F5344CB8AC3E}">
        <p14:creationId xmlns:p14="http://schemas.microsoft.com/office/powerpoint/2010/main" val="25735810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1"/>
          <p:cNvSpPr txBox="1">
            <a:spLocks noChangeArrowheads="1"/>
          </p:cNvSpPr>
          <p:nvPr/>
        </p:nvSpPr>
        <p:spPr bwMode="auto">
          <a:xfrm>
            <a:off x="2209800" y="609601"/>
            <a:ext cx="7620000"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ranklin Gothic Book" panose="020B0503020102020204" pitchFamily="34" charset="0"/>
                <a:ea typeface="MS PGothic" panose="020B0600070205080204" pitchFamily="34" charset="-128"/>
              </a:defRPr>
            </a:lvl1pPr>
            <a:lvl2pPr marL="742950" indent="-285750" eaLnBrk="0" hangingPunct="0">
              <a:defRPr>
                <a:solidFill>
                  <a:schemeClr val="tx1"/>
                </a:solidFill>
                <a:latin typeface="Franklin Gothic Book" panose="020B0503020102020204" pitchFamily="34" charset="0"/>
                <a:ea typeface="MS PGothic" panose="020B0600070205080204" pitchFamily="34" charset="-128"/>
              </a:defRPr>
            </a:lvl2pPr>
            <a:lvl3pPr marL="1143000" indent="-228600" eaLnBrk="0" hangingPunct="0">
              <a:defRPr>
                <a:solidFill>
                  <a:schemeClr val="tx1"/>
                </a:solidFill>
                <a:latin typeface="Franklin Gothic Book" panose="020B0503020102020204" pitchFamily="34" charset="0"/>
                <a:ea typeface="MS PGothic" panose="020B0600070205080204" pitchFamily="34" charset="-128"/>
              </a:defRPr>
            </a:lvl3pPr>
            <a:lvl4pPr marL="1600200" indent="-228600" eaLnBrk="0" hangingPunct="0">
              <a:defRPr>
                <a:solidFill>
                  <a:schemeClr val="tx1"/>
                </a:solidFill>
                <a:latin typeface="Franklin Gothic Book" panose="020B0503020102020204" pitchFamily="34" charset="0"/>
                <a:ea typeface="MS PGothic" panose="020B0600070205080204" pitchFamily="34" charset="-128"/>
              </a:defRPr>
            </a:lvl4pPr>
            <a:lvl5pPr marL="2057400" indent="-228600" eaLnBrk="0" hangingPunct="0">
              <a:defRPr>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9pPr>
          </a:lstStyle>
          <a:p>
            <a:pPr algn="ctr" eaLnBrk="1" hangingPunct="1"/>
            <a:r>
              <a:rPr lang="en-US" altLang="en-US" sz="5400" b="1"/>
              <a:t>How dependent are we supposed to be on the Savior?</a:t>
            </a:r>
          </a:p>
          <a:p>
            <a:pPr algn="ctr" eaLnBrk="1" hangingPunct="1"/>
            <a:r>
              <a:rPr lang="en-US" altLang="en-US" sz="3200" b="1">
                <a:solidFill>
                  <a:srgbClr val="FF0000"/>
                </a:solidFill>
              </a:rPr>
              <a:t>Mosiah 3:17</a:t>
            </a:r>
          </a:p>
        </p:txBody>
      </p:sp>
      <p:sp>
        <p:nvSpPr>
          <p:cNvPr id="3" name="TextBox 2"/>
          <p:cNvSpPr txBox="1"/>
          <p:nvPr/>
        </p:nvSpPr>
        <p:spPr>
          <a:xfrm>
            <a:off x="2514600" y="3581400"/>
            <a:ext cx="7315200" cy="3154710"/>
          </a:xfrm>
          <a:prstGeom prst="rect">
            <a:avLst/>
          </a:prstGeom>
          <a:noFill/>
        </p:spPr>
        <p:txBody>
          <a:bodyPr>
            <a:spAutoFit/>
          </a:bodyPr>
          <a:lstStyle/>
          <a:p>
            <a:pPr algn="ctr">
              <a:defRPr/>
            </a:pPr>
            <a:r>
              <a:rPr lang="en-US" sz="199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100%</a:t>
            </a:r>
          </a:p>
        </p:txBody>
      </p:sp>
    </p:spTree>
    <p:extLst>
      <p:ext uri="{BB962C8B-B14F-4D97-AF65-F5344CB8AC3E}">
        <p14:creationId xmlns:p14="http://schemas.microsoft.com/office/powerpoint/2010/main" val="37300406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altLang="en-US"/>
              <a:t>Mosiah 3:19</a:t>
            </a:r>
          </a:p>
        </p:txBody>
      </p:sp>
      <p:sp>
        <p:nvSpPr>
          <p:cNvPr id="5" name="Rectangle 4"/>
          <p:cNvSpPr>
            <a:spLocks noChangeArrowheads="1"/>
          </p:cNvSpPr>
          <p:nvPr/>
        </p:nvSpPr>
        <p:spPr bwMode="auto">
          <a:xfrm>
            <a:off x="2286000" y="1143000"/>
            <a:ext cx="7620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ranklin Gothic Book" panose="020B0503020102020204" pitchFamily="34" charset="0"/>
                <a:ea typeface="MS PGothic" panose="020B0600070205080204" pitchFamily="34" charset="-128"/>
              </a:defRPr>
            </a:lvl1pPr>
            <a:lvl2pPr marL="742950" indent="-285750" eaLnBrk="0" hangingPunct="0">
              <a:defRPr>
                <a:solidFill>
                  <a:schemeClr val="tx1"/>
                </a:solidFill>
                <a:latin typeface="Franklin Gothic Book" panose="020B0503020102020204" pitchFamily="34" charset="0"/>
                <a:ea typeface="MS PGothic" panose="020B0600070205080204" pitchFamily="34" charset="-128"/>
              </a:defRPr>
            </a:lvl2pPr>
            <a:lvl3pPr marL="1143000" indent="-228600" eaLnBrk="0" hangingPunct="0">
              <a:defRPr>
                <a:solidFill>
                  <a:schemeClr val="tx1"/>
                </a:solidFill>
                <a:latin typeface="Franklin Gothic Book" panose="020B0503020102020204" pitchFamily="34" charset="0"/>
                <a:ea typeface="MS PGothic" panose="020B0600070205080204" pitchFamily="34" charset="-128"/>
              </a:defRPr>
            </a:lvl3pPr>
            <a:lvl4pPr marL="1600200" indent="-228600" eaLnBrk="0" hangingPunct="0">
              <a:defRPr>
                <a:solidFill>
                  <a:schemeClr val="tx1"/>
                </a:solidFill>
                <a:latin typeface="Franklin Gothic Book" panose="020B0503020102020204" pitchFamily="34" charset="0"/>
                <a:ea typeface="MS PGothic" panose="020B0600070205080204" pitchFamily="34" charset="-128"/>
              </a:defRPr>
            </a:lvl4pPr>
            <a:lvl5pPr marL="2057400" indent="-228600" eaLnBrk="0" hangingPunct="0">
              <a:defRPr>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9pPr>
          </a:lstStyle>
          <a:p>
            <a:pPr eaLnBrk="1" hangingPunct="1"/>
            <a:endParaRPr lang="en-US" altLang="en-US" sz="2000" b="1"/>
          </a:p>
          <a:p>
            <a:pPr eaLnBrk="1" hangingPunct="1"/>
            <a:endParaRPr lang="en-US" altLang="en-US" sz="2000" b="1"/>
          </a:p>
          <a:p>
            <a:pPr eaLnBrk="1" hangingPunct="1"/>
            <a:r>
              <a:rPr lang="en-US" altLang="en-US" sz="2000" b="1"/>
              <a:t>TAKE NAME      +	      CHANGE BEHAVIOR	        =	      CHRISTLIKE</a:t>
            </a:r>
          </a:p>
          <a:p>
            <a:pPr eaLnBrk="1" hangingPunct="1"/>
            <a:r>
              <a:rPr lang="en-US" altLang="en-US" sz="2000" i="1"/>
              <a:t>by covenants    and    through atonement	   become         like Christ</a:t>
            </a:r>
            <a:endParaRPr lang="en-US" altLang="en-US" sz="2000" b="1" i="1"/>
          </a:p>
          <a:p>
            <a:pPr eaLnBrk="1" hangingPunct="1"/>
            <a:endParaRPr lang="en-US" altLang="en-US" sz="2000" b="1" i="1"/>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2667001"/>
            <a:ext cx="2667000" cy="33337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3681392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1000"/>
                                        <p:tgtEl>
                                          <p:spTgt spid="5">
                                            <p:txEl>
                                              <p:pRg st="3" end="3"/>
                                            </p:txEl>
                                          </p:spTgt>
                                        </p:tgtEl>
                                      </p:cBhvr>
                                    </p:animEffect>
                                    <p:anim calcmode="lin" valueType="num">
                                      <p:cBhvr>
                                        <p:cTn id="1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Doctrine and Covenants 121</a:t>
            </a:r>
          </a:p>
        </p:txBody>
      </p:sp>
      <p:graphicFrame>
        <p:nvGraphicFramePr>
          <p:cNvPr id="5" name="Table 4"/>
          <p:cNvGraphicFramePr>
            <a:graphicFrameLocks noGrp="1"/>
          </p:cNvGraphicFramePr>
          <p:nvPr/>
        </p:nvGraphicFramePr>
        <p:xfrm>
          <a:off x="1752600" y="1295400"/>
          <a:ext cx="8763000" cy="5410199"/>
        </p:xfrm>
        <a:graphic>
          <a:graphicData uri="http://schemas.openxmlformats.org/drawingml/2006/table">
            <a:tbl>
              <a:tblPr/>
              <a:tblGrid>
                <a:gridCol w="2190750">
                  <a:extLst>
                    <a:ext uri="{9D8B030D-6E8A-4147-A177-3AD203B41FA5}">
                      <a16:colId xmlns:a16="http://schemas.microsoft.com/office/drawing/2014/main" val="20000"/>
                    </a:ext>
                  </a:extLst>
                </a:gridCol>
                <a:gridCol w="2443529">
                  <a:extLst>
                    <a:ext uri="{9D8B030D-6E8A-4147-A177-3AD203B41FA5}">
                      <a16:colId xmlns:a16="http://schemas.microsoft.com/office/drawing/2014/main" val="20001"/>
                    </a:ext>
                  </a:extLst>
                </a:gridCol>
                <a:gridCol w="2106490">
                  <a:extLst>
                    <a:ext uri="{9D8B030D-6E8A-4147-A177-3AD203B41FA5}">
                      <a16:colId xmlns:a16="http://schemas.microsoft.com/office/drawing/2014/main" val="20002"/>
                    </a:ext>
                  </a:extLst>
                </a:gridCol>
                <a:gridCol w="2022231">
                  <a:extLst>
                    <a:ext uri="{9D8B030D-6E8A-4147-A177-3AD203B41FA5}">
                      <a16:colId xmlns:a16="http://schemas.microsoft.com/office/drawing/2014/main" val="20003"/>
                    </a:ext>
                  </a:extLst>
                </a:gridCol>
              </a:tblGrid>
              <a:tr h="609783">
                <a:tc gridSpan="2">
                  <a:txBody>
                    <a:bodyPr/>
                    <a:lstStyle/>
                    <a:p>
                      <a:pPr marL="0" marR="0" algn="ctr">
                        <a:lnSpc>
                          <a:spcPts val="600"/>
                        </a:lnSpc>
                        <a:spcBef>
                          <a:spcPts val="0"/>
                        </a:spcBef>
                        <a:spcAft>
                          <a:spcPts val="0"/>
                        </a:spcAft>
                      </a:pPr>
                      <a:endParaRPr lang="en-US" sz="3200" b="1" i="0" cap="small" baseline="0" dirty="0">
                        <a:latin typeface="Times New Roman"/>
                        <a:ea typeface="Times New Roman"/>
                        <a:cs typeface="Times New Roman"/>
                      </a:endParaRPr>
                    </a:p>
                    <a:p>
                      <a:pPr marL="0" marR="0" algn="ctr">
                        <a:lnSpc>
                          <a:spcPct val="115000"/>
                        </a:lnSpc>
                        <a:spcBef>
                          <a:spcPts val="0"/>
                        </a:spcBef>
                        <a:spcAft>
                          <a:spcPts val="290"/>
                        </a:spcAft>
                        <a:tabLst>
                          <a:tab pos="-914400" algn="l"/>
                        </a:tabLst>
                      </a:pPr>
                      <a:r>
                        <a:rPr lang="en-US" sz="3200" b="1" i="0" cap="small" baseline="0" dirty="0">
                          <a:latin typeface="Times New Roman"/>
                          <a:ea typeface="Times New Roman"/>
                          <a:cs typeface="Times New Roman"/>
                        </a:rPr>
                        <a:t>	Unrighteous</a:t>
                      </a:r>
                    </a:p>
                  </a:txBody>
                  <a:tcPr marL="76200" marR="7620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ts val="600"/>
                        </a:lnSpc>
                        <a:spcBef>
                          <a:spcPts val="0"/>
                        </a:spcBef>
                        <a:spcAft>
                          <a:spcPts val="0"/>
                        </a:spcAft>
                      </a:pPr>
                      <a:endParaRPr lang="en-US" sz="3200" b="1" i="0" cap="small" baseline="0" dirty="0">
                        <a:latin typeface="Times New Roman"/>
                        <a:ea typeface="Times New Roman"/>
                        <a:cs typeface="Times New Roman"/>
                      </a:endParaRPr>
                    </a:p>
                    <a:p>
                      <a:pPr marL="0" marR="0" algn="ctr">
                        <a:lnSpc>
                          <a:spcPct val="115000"/>
                        </a:lnSpc>
                        <a:spcBef>
                          <a:spcPts val="0"/>
                        </a:spcBef>
                        <a:spcAft>
                          <a:spcPts val="290"/>
                        </a:spcAft>
                        <a:tabLst>
                          <a:tab pos="-914400" algn="l"/>
                        </a:tabLst>
                      </a:pPr>
                      <a:r>
                        <a:rPr lang="en-US" sz="3200" b="1" i="0" cap="small" baseline="0" dirty="0">
                          <a:latin typeface="Times New Roman"/>
                          <a:ea typeface="Times New Roman"/>
                          <a:cs typeface="Times New Roman"/>
                        </a:rPr>
                        <a:t>	Righteous</a:t>
                      </a:r>
                    </a:p>
                  </a:txBody>
                  <a:tcPr marL="76200" marR="76200"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2847815">
                <a:tc>
                  <a:txBody>
                    <a:bodyPr/>
                    <a:lstStyle/>
                    <a:p>
                      <a:pPr marL="0" marR="0">
                        <a:lnSpc>
                          <a:spcPts val="600"/>
                        </a:lnSpc>
                        <a:spcBef>
                          <a:spcPts val="0"/>
                        </a:spcBef>
                        <a:spcAft>
                          <a:spcPts val="0"/>
                        </a:spcAft>
                      </a:pPr>
                      <a:endParaRPr lang="en-US" sz="2000" dirty="0">
                        <a:latin typeface="Times New Roman"/>
                        <a:ea typeface="Times New Roman"/>
                        <a:cs typeface="Times New Roman"/>
                      </a:endParaRPr>
                    </a:p>
                    <a:p>
                      <a:pPr marL="0" marR="0">
                        <a:lnSpc>
                          <a:spcPct val="115000"/>
                        </a:lnSpc>
                        <a:spcBef>
                          <a:spcPts val="0"/>
                        </a:spcBef>
                        <a:spcAft>
                          <a:spcPts val="0"/>
                        </a:spcAft>
                      </a:pPr>
                      <a:r>
                        <a:rPr lang="en-US" sz="2000" dirty="0">
                          <a:latin typeface="Times New Roman"/>
                          <a:ea typeface="Times New Roman"/>
                          <a:cs typeface="Times New Roman"/>
                        </a:rPr>
                        <a:t>D&amp;C 121:37</a:t>
                      </a:r>
                    </a:p>
                    <a:p>
                      <a:pPr marL="0" marR="0">
                        <a:lnSpc>
                          <a:spcPct val="115000"/>
                        </a:lnSpc>
                        <a:spcBef>
                          <a:spcPts val="0"/>
                        </a:spcBef>
                        <a:spcAft>
                          <a:spcPts val="290"/>
                        </a:spcAft>
                      </a:pPr>
                      <a:r>
                        <a:rPr lang="en-US" sz="2000" dirty="0">
                          <a:latin typeface="Times New Roman"/>
                          <a:ea typeface="Times New Roman"/>
                          <a:cs typeface="Times New Roman"/>
                        </a:rPr>
                        <a:t>ACTION</a:t>
                      </a: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2000" dirty="0">
                        <a:latin typeface="Times New Roman"/>
                        <a:ea typeface="Times New Roman"/>
                        <a:cs typeface="Times New Roman"/>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2000" dirty="0">
                        <a:latin typeface="Times New Roman"/>
                        <a:ea typeface="Times New Roman"/>
                        <a:cs typeface="Times New Roman"/>
                      </a:endParaRPr>
                    </a:p>
                    <a:p>
                      <a:pPr marL="0" marR="0">
                        <a:lnSpc>
                          <a:spcPct val="115000"/>
                        </a:lnSpc>
                        <a:spcBef>
                          <a:spcPts val="0"/>
                        </a:spcBef>
                        <a:spcAft>
                          <a:spcPts val="0"/>
                        </a:spcAft>
                      </a:pPr>
                      <a:r>
                        <a:rPr lang="en-US" sz="2000" dirty="0">
                          <a:latin typeface="Times New Roman"/>
                          <a:ea typeface="Times New Roman"/>
                          <a:cs typeface="Times New Roman"/>
                        </a:rPr>
                        <a:t>D&amp;C 121:41-42</a:t>
                      </a:r>
                    </a:p>
                    <a:p>
                      <a:pPr marL="0" marR="0">
                        <a:lnSpc>
                          <a:spcPct val="115000"/>
                        </a:lnSpc>
                        <a:spcBef>
                          <a:spcPts val="0"/>
                        </a:spcBef>
                        <a:spcAft>
                          <a:spcPts val="290"/>
                        </a:spcAft>
                      </a:pPr>
                      <a:r>
                        <a:rPr lang="en-US" sz="2000" dirty="0">
                          <a:latin typeface="Times New Roman"/>
                          <a:ea typeface="Times New Roman"/>
                          <a:cs typeface="Times New Roman"/>
                        </a:rPr>
                        <a:t>ACTION</a:t>
                      </a: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2000" dirty="0">
                        <a:latin typeface="Times New Roman"/>
                        <a:ea typeface="Times New Roman"/>
                        <a:cs typeface="Times New Roman"/>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52601">
                <a:tc>
                  <a:txBody>
                    <a:bodyPr/>
                    <a:lstStyle/>
                    <a:p>
                      <a:pPr marL="0" marR="0">
                        <a:lnSpc>
                          <a:spcPts val="600"/>
                        </a:lnSpc>
                        <a:spcBef>
                          <a:spcPts val="0"/>
                        </a:spcBef>
                        <a:spcAft>
                          <a:spcPts val="0"/>
                        </a:spcAft>
                      </a:pPr>
                      <a:endParaRPr lang="en-US" sz="2000">
                        <a:latin typeface="Times New Roman"/>
                        <a:ea typeface="Times New Roman"/>
                        <a:cs typeface="Times New Roman"/>
                      </a:endParaRPr>
                    </a:p>
                    <a:p>
                      <a:pPr marL="0" marR="0">
                        <a:lnSpc>
                          <a:spcPct val="115000"/>
                        </a:lnSpc>
                        <a:spcBef>
                          <a:spcPts val="0"/>
                        </a:spcBef>
                        <a:spcAft>
                          <a:spcPts val="0"/>
                        </a:spcAft>
                      </a:pPr>
                      <a:r>
                        <a:rPr lang="en-US" sz="2000">
                          <a:latin typeface="Times New Roman"/>
                          <a:ea typeface="Times New Roman"/>
                          <a:cs typeface="Times New Roman"/>
                        </a:rPr>
                        <a:t>D&amp;C 121:37-38</a:t>
                      </a:r>
                    </a:p>
                    <a:p>
                      <a:pPr marL="0" marR="0">
                        <a:lnSpc>
                          <a:spcPct val="115000"/>
                        </a:lnSpc>
                        <a:spcBef>
                          <a:spcPts val="0"/>
                        </a:spcBef>
                        <a:spcAft>
                          <a:spcPts val="290"/>
                        </a:spcAft>
                      </a:pPr>
                      <a:r>
                        <a:rPr lang="en-US" sz="2000">
                          <a:latin typeface="Times New Roman"/>
                          <a:ea typeface="Times New Roman"/>
                          <a:cs typeface="Times New Roman"/>
                        </a:rPr>
                        <a:t>CONSEQUENCE</a:t>
                      </a: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2000" dirty="0">
                        <a:latin typeface="Times New Roman"/>
                        <a:ea typeface="Times New Roman"/>
                        <a:cs typeface="Times New Roman"/>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2000">
                        <a:latin typeface="Times New Roman"/>
                        <a:ea typeface="Times New Roman"/>
                        <a:cs typeface="Times New Roman"/>
                      </a:endParaRPr>
                    </a:p>
                    <a:p>
                      <a:pPr marL="0" marR="0">
                        <a:lnSpc>
                          <a:spcPct val="115000"/>
                        </a:lnSpc>
                        <a:spcBef>
                          <a:spcPts val="0"/>
                        </a:spcBef>
                        <a:spcAft>
                          <a:spcPts val="0"/>
                        </a:spcAft>
                      </a:pPr>
                      <a:r>
                        <a:rPr lang="en-US" sz="2000">
                          <a:latin typeface="Times New Roman"/>
                          <a:ea typeface="Times New Roman"/>
                          <a:cs typeface="Times New Roman"/>
                        </a:rPr>
                        <a:t>D&amp;C 121:45-46</a:t>
                      </a:r>
                    </a:p>
                    <a:p>
                      <a:pPr marL="0" marR="0">
                        <a:lnSpc>
                          <a:spcPct val="115000"/>
                        </a:lnSpc>
                        <a:spcBef>
                          <a:spcPts val="0"/>
                        </a:spcBef>
                        <a:spcAft>
                          <a:spcPts val="290"/>
                        </a:spcAft>
                      </a:pPr>
                      <a:r>
                        <a:rPr lang="en-US" sz="2000">
                          <a:latin typeface="Times New Roman"/>
                          <a:ea typeface="Times New Roman"/>
                          <a:cs typeface="Times New Roman"/>
                        </a:rPr>
                        <a:t>CONSEQUENCE</a:t>
                      </a: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2000" dirty="0">
                        <a:latin typeface="Times New Roman"/>
                        <a:ea typeface="Times New Roman"/>
                        <a:cs typeface="Times New Roman"/>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Matthew 18</a:t>
            </a:r>
          </a:p>
        </p:txBody>
      </p:sp>
      <p:sp>
        <p:nvSpPr>
          <p:cNvPr id="3" name="Content Placeholder 2"/>
          <p:cNvSpPr>
            <a:spLocks noGrp="1"/>
          </p:cNvSpPr>
          <p:nvPr>
            <p:ph idx="1"/>
          </p:nvPr>
        </p:nvSpPr>
        <p:spPr/>
        <p:txBody>
          <a:bodyPr>
            <a:normAutofit lnSpcReduction="10000"/>
          </a:bodyPr>
          <a:lstStyle/>
          <a:p>
            <a:pPr>
              <a:buNone/>
            </a:pPr>
            <a:r>
              <a:rPr lang="en-US" b="1" dirty="0"/>
              <a:t>Currently, who’s number one in:</a:t>
            </a:r>
          </a:p>
          <a:p>
            <a:r>
              <a:rPr lang="en-US" dirty="0"/>
              <a:t>High School Football</a:t>
            </a:r>
          </a:p>
          <a:p>
            <a:r>
              <a:rPr lang="en-US" dirty="0"/>
              <a:t>College Football</a:t>
            </a:r>
          </a:p>
          <a:p>
            <a:r>
              <a:rPr lang="en-US" dirty="0"/>
              <a:t>Pro Football</a:t>
            </a:r>
          </a:p>
          <a:p>
            <a:r>
              <a:rPr lang="en-US" dirty="0"/>
              <a:t>Pro Baseball</a:t>
            </a:r>
          </a:p>
          <a:p>
            <a:r>
              <a:rPr lang="en-US" dirty="0"/>
              <a:t>NBA</a:t>
            </a:r>
          </a:p>
          <a:p>
            <a:r>
              <a:rPr lang="en-US" dirty="0"/>
              <a:t>HS Cross Country Running</a:t>
            </a:r>
          </a:p>
          <a:p>
            <a:r>
              <a:rPr lang="en-US" dirty="0"/>
              <a:t>Kingdom of Heaven?</a:t>
            </a:r>
          </a:p>
          <a:p>
            <a:pPr>
              <a:buNone/>
            </a:pPr>
            <a:endParaRPr lang="en-US" dirty="0"/>
          </a:p>
        </p:txBody>
      </p:sp>
      <p:sp>
        <p:nvSpPr>
          <p:cNvPr id="4" name="Rectangle 3">
            <a:extLst>
              <a:ext uri="{FF2B5EF4-FFF2-40B4-BE49-F238E27FC236}">
                <a16:creationId xmlns:a16="http://schemas.microsoft.com/office/drawing/2014/main" id="{EBE1098A-7F8B-441A-B637-A37E4EF91533}"/>
              </a:ext>
            </a:extLst>
          </p:cNvPr>
          <p:cNvSpPr/>
          <p:nvPr/>
        </p:nvSpPr>
        <p:spPr>
          <a:xfrm>
            <a:off x="5943600" y="2819401"/>
            <a:ext cx="6045200" cy="1569660"/>
          </a:xfrm>
          <a:prstGeom prst="rect">
            <a:avLst/>
          </a:prstGeom>
        </p:spPr>
        <p:txBody>
          <a:bodyPr wrap="square">
            <a:spAutoFit/>
          </a:bodyPr>
          <a:lstStyle/>
          <a:p>
            <a:r>
              <a:rPr lang="en-US" sz="3200" dirty="0"/>
              <a:t>Matt 18:1 </a:t>
            </a:r>
          </a:p>
          <a:p>
            <a:r>
              <a:rPr lang="en-US" sz="3200" dirty="0"/>
              <a:t>Why were they concerned about who was the greatest?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Doctrine and Covenants 121</a:t>
            </a:r>
          </a:p>
        </p:txBody>
      </p:sp>
      <p:graphicFrame>
        <p:nvGraphicFramePr>
          <p:cNvPr id="5" name="Table 4"/>
          <p:cNvGraphicFramePr>
            <a:graphicFrameLocks noGrp="1"/>
          </p:cNvGraphicFramePr>
          <p:nvPr/>
        </p:nvGraphicFramePr>
        <p:xfrm>
          <a:off x="1752600" y="1295400"/>
          <a:ext cx="8763000" cy="5410199"/>
        </p:xfrm>
        <a:graphic>
          <a:graphicData uri="http://schemas.openxmlformats.org/drawingml/2006/table">
            <a:tbl>
              <a:tblPr/>
              <a:tblGrid>
                <a:gridCol w="2190750">
                  <a:extLst>
                    <a:ext uri="{9D8B030D-6E8A-4147-A177-3AD203B41FA5}">
                      <a16:colId xmlns:a16="http://schemas.microsoft.com/office/drawing/2014/main" val="20000"/>
                    </a:ext>
                  </a:extLst>
                </a:gridCol>
                <a:gridCol w="2443529">
                  <a:extLst>
                    <a:ext uri="{9D8B030D-6E8A-4147-A177-3AD203B41FA5}">
                      <a16:colId xmlns:a16="http://schemas.microsoft.com/office/drawing/2014/main" val="20001"/>
                    </a:ext>
                  </a:extLst>
                </a:gridCol>
                <a:gridCol w="2106490">
                  <a:extLst>
                    <a:ext uri="{9D8B030D-6E8A-4147-A177-3AD203B41FA5}">
                      <a16:colId xmlns:a16="http://schemas.microsoft.com/office/drawing/2014/main" val="20002"/>
                    </a:ext>
                  </a:extLst>
                </a:gridCol>
                <a:gridCol w="2022231">
                  <a:extLst>
                    <a:ext uri="{9D8B030D-6E8A-4147-A177-3AD203B41FA5}">
                      <a16:colId xmlns:a16="http://schemas.microsoft.com/office/drawing/2014/main" val="20003"/>
                    </a:ext>
                  </a:extLst>
                </a:gridCol>
              </a:tblGrid>
              <a:tr h="609783">
                <a:tc gridSpan="2">
                  <a:txBody>
                    <a:bodyPr/>
                    <a:lstStyle/>
                    <a:p>
                      <a:pPr marL="0" marR="0" algn="ctr">
                        <a:lnSpc>
                          <a:spcPts val="600"/>
                        </a:lnSpc>
                        <a:spcBef>
                          <a:spcPts val="0"/>
                        </a:spcBef>
                        <a:spcAft>
                          <a:spcPts val="0"/>
                        </a:spcAft>
                      </a:pPr>
                      <a:endParaRPr lang="en-US" sz="3200" b="1" i="0" cap="small" baseline="0" dirty="0">
                        <a:latin typeface="Times New Roman"/>
                        <a:ea typeface="Times New Roman"/>
                        <a:cs typeface="Times New Roman"/>
                      </a:endParaRPr>
                    </a:p>
                    <a:p>
                      <a:pPr marL="0" marR="0" algn="ctr">
                        <a:lnSpc>
                          <a:spcPct val="115000"/>
                        </a:lnSpc>
                        <a:spcBef>
                          <a:spcPts val="0"/>
                        </a:spcBef>
                        <a:spcAft>
                          <a:spcPts val="290"/>
                        </a:spcAft>
                        <a:tabLst>
                          <a:tab pos="-914400" algn="l"/>
                        </a:tabLst>
                      </a:pPr>
                      <a:r>
                        <a:rPr lang="en-US" sz="3200" b="1" i="0" cap="small" baseline="0" dirty="0">
                          <a:latin typeface="Times New Roman"/>
                          <a:ea typeface="Times New Roman"/>
                          <a:cs typeface="Times New Roman"/>
                        </a:rPr>
                        <a:t>	Unrighteous</a:t>
                      </a:r>
                    </a:p>
                  </a:txBody>
                  <a:tcPr marL="76200" marR="7620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ts val="600"/>
                        </a:lnSpc>
                        <a:spcBef>
                          <a:spcPts val="0"/>
                        </a:spcBef>
                        <a:spcAft>
                          <a:spcPts val="0"/>
                        </a:spcAft>
                      </a:pPr>
                      <a:endParaRPr lang="en-US" sz="3200" b="1" i="0" cap="small" baseline="0" dirty="0">
                        <a:latin typeface="Times New Roman"/>
                        <a:ea typeface="Times New Roman"/>
                        <a:cs typeface="Times New Roman"/>
                      </a:endParaRPr>
                    </a:p>
                    <a:p>
                      <a:pPr marL="0" marR="0" algn="ctr">
                        <a:lnSpc>
                          <a:spcPct val="115000"/>
                        </a:lnSpc>
                        <a:spcBef>
                          <a:spcPts val="0"/>
                        </a:spcBef>
                        <a:spcAft>
                          <a:spcPts val="290"/>
                        </a:spcAft>
                        <a:tabLst>
                          <a:tab pos="-914400" algn="l"/>
                        </a:tabLst>
                      </a:pPr>
                      <a:r>
                        <a:rPr lang="en-US" sz="3200" b="1" i="0" cap="small" baseline="0" dirty="0">
                          <a:latin typeface="Times New Roman"/>
                          <a:ea typeface="Times New Roman"/>
                          <a:cs typeface="Times New Roman"/>
                        </a:rPr>
                        <a:t>	Righteous</a:t>
                      </a:r>
                    </a:p>
                  </a:txBody>
                  <a:tcPr marL="76200" marR="76200"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2847815">
                <a:tc>
                  <a:txBody>
                    <a:bodyPr/>
                    <a:lstStyle/>
                    <a:p>
                      <a:pPr marL="0" marR="0">
                        <a:lnSpc>
                          <a:spcPts val="600"/>
                        </a:lnSpc>
                        <a:spcBef>
                          <a:spcPts val="0"/>
                        </a:spcBef>
                        <a:spcAft>
                          <a:spcPts val="0"/>
                        </a:spcAft>
                      </a:pPr>
                      <a:endParaRPr lang="en-US" sz="2000">
                        <a:latin typeface="Times New Roman"/>
                        <a:ea typeface="Times New Roman"/>
                        <a:cs typeface="Times New Roman"/>
                      </a:endParaRPr>
                    </a:p>
                    <a:p>
                      <a:pPr marL="0" marR="0">
                        <a:lnSpc>
                          <a:spcPct val="115000"/>
                        </a:lnSpc>
                        <a:spcBef>
                          <a:spcPts val="0"/>
                        </a:spcBef>
                        <a:spcAft>
                          <a:spcPts val="0"/>
                        </a:spcAft>
                      </a:pPr>
                      <a:r>
                        <a:rPr lang="en-US" sz="2000">
                          <a:latin typeface="Times New Roman"/>
                          <a:ea typeface="Times New Roman"/>
                          <a:cs typeface="Times New Roman"/>
                        </a:rPr>
                        <a:t>D&amp;C 121:37</a:t>
                      </a:r>
                    </a:p>
                    <a:p>
                      <a:pPr marL="0" marR="0">
                        <a:lnSpc>
                          <a:spcPct val="115000"/>
                        </a:lnSpc>
                        <a:spcBef>
                          <a:spcPts val="0"/>
                        </a:spcBef>
                        <a:spcAft>
                          <a:spcPts val="290"/>
                        </a:spcAft>
                      </a:pPr>
                      <a:r>
                        <a:rPr lang="en-US" sz="2000">
                          <a:latin typeface="Times New Roman"/>
                          <a:ea typeface="Times New Roman"/>
                          <a:cs typeface="Times New Roman"/>
                        </a:rPr>
                        <a:t>ACTION</a:t>
                      </a: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2000">
                        <a:latin typeface="Times New Roman"/>
                        <a:ea typeface="Times New Roman"/>
                        <a:cs typeface="Times New Roman"/>
                      </a:endParaRPr>
                    </a:p>
                    <a:p>
                      <a:pPr marL="0" marR="0">
                        <a:lnSpc>
                          <a:spcPct val="115000"/>
                        </a:lnSpc>
                        <a:spcBef>
                          <a:spcPts val="0"/>
                        </a:spcBef>
                        <a:spcAft>
                          <a:spcPts val="0"/>
                        </a:spcAft>
                      </a:pPr>
                      <a:r>
                        <a:rPr lang="en-US" sz="2000">
                          <a:latin typeface="Times New Roman"/>
                          <a:ea typeface="Times New Roman"/>
                          <a:cs typeface="Times New Roman"/>
                        </a:rPr>
                        <a:t>Cover sins</a:t>
                      </a:r>
                    </a:p>
                    <a:p>
                      <a:pPr marL="0" marR="0">
                        <a:lnSpc>
                          <a:spcPct val="115000"/>
                        </a:lnSpc>
                        <a:spcBef>
                          <a:spcPts val="0"/>
                        </a:spcBef>
                        <a:spcAft>
                          <a:spcPts val="0"/>
                        </a:spcAft>
                      </a:pPr>
                      <a:r>
                        <a:rPr lang="en-US" sz="2000">
                          <a:latin typeface="Times New Roman"/>
                          <a:ea typeface="Times New Roman"/>
                          <a:cs typeface="Times New Roman"/>
                        </a:rPr>
                        <a:t>Gratify pride, vain ambitions</a:t>
                      </a:r>
                    </a:p>
                    <a:p>
                      <a:pPr marL="0" marR="0">
                        <a:lnSpc>
                          <a:spcPct val="115000"/>
                        </a:lnSpc>
                        <a:spcBef>
                          <a:spcPts val="0"/>
                        </a:spcBef>
                        <a:spcAft>
                          <a:spcPts val="290"/>
                        </a:spcAft>
                      </a:pPr>
                      <a:r>
                        <a:rPr lang="en-US" sz="2000">
                          <a:latin typeface="Times New Roman"/>
                          <a:ea typeface="Times New Roman"/>
                          <a:cs typeface="Times New Roman"/>
                        </a:rPr>
                        <a:t>Exercise control</a:t>
                      </a: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2000" dirty="0">
                        <a:latin typeface="Times New Roman"/>
                        <a:ea typeface="Times New Roman"/>
                        <a:cs typeface="Times New Roman"/>
                      </a:endParaRPr>
                    </a:p>
                    <a:p>
                      <a:pPr marL="0" marR="0">
                        <a:lnSpc>
                          <a:spcPct val="115000"/>
                        </a:lnSpc>
                        <a:spcBef>
                          <a:spcPts val="0"/>
                        </a:spcBef>
                        <a:spcAft>
                          <a:spcPts val="0"/>
                        </a:spcAft>
                      </a:pPr>
                      <a:r>
                        <a:rPr lang="en-US" sz="2000" dirty="0">
                          <a:latin typeface="Times New Roman"/>
                          <a:ea typeface="Times New Roman"/>
                          <a:cs typeface="Times New Roman"/>
                        </a:rPr>
                        <a:t>D&amp;C 121:41-42</a:t>
                      </a:r>
                    </a:p>
                    <a:p>
                      <a:pPr marL="0" marR="0">
                        <a:lnSpc>
                          <a:spcPct val="115000"/>
                        </a:lnSpc>
                        <a:spcBef>
                          <a:spcPts val="0"/>
                        </a:spcBef>
                        <a:spcAft>
                          <a:spcPts val="290"/>
                        </a:spcAft>
                      </a:pPr>
                      <a:r>
                        <a:rPr lang="en-US" sz="2000" dirty="0">
                          <a:latin typeface="Times New Roman"/>
                          <a:ea typeface="Times New Roman"/>
                          <a:cs typeface="Times New Roman"/>
                        </a:rPr>
                        <a:t>ACTION</a:t>
                      </a: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2000" dirty="0">
                        <a:latin typeface="Times New Roman"/>
                        <a:ea typeface="Times New Roman"/>
                        <a:cs typeface="Times New Roman"/>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52601">
                <a:tc>
                  <a:txBody>
                    <a:bodyPr/>
                    <a:lstStyle/>
                    <a:p>
                      <a:pPr marL="0" marR="0">
                        <a:lnSpc>
                          <a:spcPts val="600"/>
                        </a:lnSpc>
                        <a:spcBef>
                          <a:spcPts val="0"/>
                        </a:spcBef>
                        <a:spcAft>
                          <a:spcPts val="0"/>
                        </a:spcAft>
                      </a:pPr>
                      <a:endParaRPr lang="en-US" sz="2000">
                        <a:latin typeface="Times New Roman"/>
                        <a:ea typeface="Times New Roman"/>
                        <a:cs typeface="Times New Roman"/>
                      </a:endParaRPr>
                    </a:p>
                    <a:p>
                      <a:pPr marL="0" marR="0">
                        <a:lnSpc>
                          <a:spcPct val="115000"/>
                        </a:lnSpc>
                        <a:spcBef>
                          <a:spcPts val="0"/>
                        </a:spcBef>
                        <a:spcAft>
                          <a:spcPts val="0"/>
                        </a:spcAft>
                      </a:pPr>
                      <a:r>
                        <a:rPr lang="en-US" sz="2000">
                          <a:latin typeface="Times New Roman"/>
                          <a:ea typeface="Times New Roman"/>
                          <a:cs typeface="Times New Roman"/>
                        </a:rPr>
                        <a:t>D&amp;C 121:37-38</a:t>
                      </a:r>
                    </a:p>
                    <a:p>
                      <a:pPr marL="0" marR="0">
                        <a:lnSpc>
                          <a:spcPct val="115000"/>
                        </a:lnSpc>
                        <a:spcBef>
                          <a:spcPts val="0"/>
                        </a:spcBef>
                        <a:spcAft>
                          <a:spcPts val="290"/>
                        </a:spcAft>
                      </a:pPr>
                      <a:r>
                        <a:rPr lang="en-US" sz="2000">
                          <a:latin typeface="Times New Roman"/>
                          <a:ea typeface="Times New Roman"/>
                          <a:cs typeface="Times New Roman"/>
                        </a:rPr>
                        <a:t>CONSEQUENCE</a:t>
                      </a: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2000" dirty="0">
                        <a:latin typeface="Times New Roman"/>
                        <a:ea typeface="Times New Roman"/>
                        <a:cs typeface="Times New Roman"/>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2000">
                        <a:latin typeface="Times New Roman"/>
                        <a:ea typeface="Times New Roman"/>
                        <a:cs typeface="Times New Roman"/>
                      </a:endParaRPr>
                    </a:p>
                    <a:p>
                      <a:pPr marL="0" marR="0">
                        <a:lnSpc>
                          <a:spcPct val="115000"/>
                        </a:lnSpc>
                        <a:spcBef>
                          <a:spcPts val="0"/>
                        </a:spcBef>
                        <a:spcAft>
                          <a:spcPts val="0"/>
                        </a:spcAft>
                      </a:pPr>
                      <a:r>
                        <a:rPr lang="en-US" sz="2000">
                          <a:latin typeface="Times New Roman"/>
                          <a:ea typeface="Times New Roman"/>
                          <a:cs typeface="Times New Roman"/>
                        </a:rPr>
                        <a:t>D&amp;C 121:45-46</a:t>
                      </a:r>
                    </a:p>
                    <a:p>
                      <a:pPr marL="0" marR="0">
                        <a:lnSpc>
                          <a:spcPct val="115000"/>
                        </a:lnSpc>
                        <a:spcBef>
                          <a:spcPts val="0"/>
                        </a:spcBef>
                        <a:spcAft>
                          <a:spcPts val="290"/>
                        </a:spcAft>
                      </a:pPr>
                      <a:r>
                        <a:rPr lang="en-US" sz="2000">
                          <a:latin typeface="Times New Roman"/>
                          <a:ea typeface="Times New Roman"/>
                          <a:cs typeface="Times New Roman"/>
                        </a:rPr>
                        <a:t>CONSEQUENCE</a:t>
                      </a: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2000" dirty="0">
                        <a:latin typeface="Times New Roman"/>
                        <a:ea typeface="Times New Roman"/>
                        <a:cs typeface="Times New Roman"/>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Doctrine and Covenants 121</a:t>
            </a:r>
          </a:p>
        </p:txBody>
      </p:sp>
      <p:graphicFrame>
        <p:nvGraphicFramePr>
          <p:cNvPr id="5" name="Table 4"/>
          <p:cNvGraphicFramePr>
            <a:graphicFrameLocks noGrp="1"/>
          </p:cNvGraphicFramePr>
          <p:nvPr/>
        </p:nvGraphicFramePr>
        <p:xfrm>
          <a:off x="1752600" y="1295400"/>
          <a:ext cx="8763000" cy="5410199"/>
        </p:xfrm>
        <a:graphic>
          <a:graphicData uri="http://schemas.openxmlformats.org/drawingml/2006/table">
            <a:tbl>
              <a:tblPr/>
              <a:tblGrid>
                <a:gridCol w="2190750">
                  <a:extLst>
                    <a:ext uri="{9D8B030D-6E8A-4147-A177-3AD203B41FA5}">
                      <a16:colId xmlns:a16="http://schemas.microsoft.com/office/drawing/2014/main" val="20000"/>
                    </a:ext>
                  </a:extLst>
                </a:gridCol>
                <a:gridCol w="2443529">
                  <a:extLst>
                    <a:ext uri="{9D8B030D-6E8A-4147-A177-3AD203B41FA5}">
                      <a16:colId xmlns:a16="http://schemas.microsoft.com/office/drawing/2014/main" val="20001"/>
                    </a:ext>
                  </a:extLst>
                </a:gridCol>
                <a:gridCol w="2106490">
                  <a:extLst>
                    <a:ext uri="{9D8B030D-6E8A-4147-A177-3AD203B41FA5}">
                      <a16:colId xmlns:a16="http://schemas.microsoft.com/office/drawing/2014/main" val="20002"/>
                    </a:ext>
                  </a:extLst>
                </a:gridCol>
                <a:gridCol w="2022231">
                  <a:extLst>
                    <a:ext uri="{9D8B030D-6E8A-4147-A177-3AD203B41FA5}">
                      <a16:colId xmlns:a16="http://schemas.microsoft.com/office/drawing/2014/main" val="20003"/>
                    </a:ext>
                  </a:extLst>
                </a:gridCol>
              </a:tblGrid>
              <a:tr h="609783">
                <a:tc gridSpan="2">
                  <a:txBody>
                    <a:bodyPr/>
                    <a:lstStyle/>
                    <a:p>
                      <a:pPr marL="0" marR="0" algn="ctr">
                        <a:lnSpc>
                          <a:spcPts val="600"/>
                        </a:lnSpc>
                        <a:spcBef>
                          <a:spcPts val="0"/>
                        </a:spcBef>
                        <a:spcAft>
                          <a:spcPts val="0"/>
                        </a:spcAft>
                      </a:pPr>
                      <a:endParaRPr lang="en-US" sz="3200" b="1" i="0" cap="small" baseline="0" dirty="0">
                        <a:latin typeface="Times New Roman"/>
                        <a:ea typeface="Times New Roman"/>
                        <a:cs typeface="Times New Roman"/>
                      </a:endParaRPr>
                    </a:p>
                    <a:p>
                      <a:pPr marL="0" marR="0" algn="ctr">
                        <a:lnSpc>
                          <a:spcPct val="115000"/>
                        </a:lnSpc>
                        <a:spcBef>
                          <a:spcPts val="0"/>
                        </a:spcBef>
                        <a:spcAft>
                          <a:spcPts val="290"/>
                        </a:spcAft>
                        <a:tabLst>
                          <a:tab pos="-914400" algn="l"/>
                        </a:tabLst>
                      </a:pPr>
                      <a:r>
                        <a:rPr lang="en-US" sz="3200" b="1" i="0" cap="small" baseline="0" dirty="0">
                          <a:latin typeface="Times New Roman"/>
                          <a:ea typeface="Times New Roman"/>
                          <a:cs typeface="Times New Roman"/>
                        </a:rPr>
                        <a:t>	Unrighteous</a:t>
                      </a:r>
                    </a:p>
                  </a:txBody>
                  <a:tcPr marL="76200" marR="7620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ts val="600"/>
                        </a:lnSpc>
                        <a:spcBef>
                          <a:spcPts val="0"/>
                        </a:spcBef>
                        <a:spcAft>
                          <a:spcPts val="0"/>
                        </a:spcAft>
                      </a:pPr>
                      <a:endParaRPr lang="en-US" sz="3200" b="1" i="0" cap="small" baseline="0" dirty="0">
                        <a:latin typeface="Times New Roman"/>
                        <a:ea typeface="Times New Roman"/>
                        <a:cs typeface="Times New Roman"/>
                      </a:endParaRPr>
                    </a:p>
                    <a:p>
                      <a:pPr marL="0" marR="0" algn="ctr">
                        <a:lnSpc>
                          <a:spcPct val="115000"/>
                        </a:lnSpc>
                        <a:spcBef>
                          <a:spcPts val="0"/>
                        </a:spcBef>
                        <a:spcAft>
                          <a:spcPts val="290"/>
                        </a:spcAft>
                        <a:tabLst>
                          <a:tab pos="-914400" algn="l"/>
                        </a:tabLst>
                      </a:pPr>
                      <a:r>
                        <a:rPr lang="en-US" sz="3200" b="1" i="0" cap="small" baseline="0" dirty="0">
                          <a:latin typeface="Times New Roman"/>
                          <a:ea typeface="Times New Roman"/>
                          <a:cs typeface="Times New Roman"/>
                        </a:rPr>
                        <a:t>	Righteous</a:t>
                      </a:r>
                    </a:p>
                  </a:txBody>
                  <a:tcPr marL="76200" marR="76200"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2847815">
                <a:tc>
                  <a:txBody>
                    <a:bodyPr/>
                    <a:lstStyle/>
                    <a:p>
                      <a:pPr marL="0" marR="0">
                        <a:lnSpc>
                          <a:spcPts val="600"/>
                        </a:lnSpc>
                        <a:spcBef>
                          <a:spcPts val="0"/>
                        </a:spcBef>
                        <a:spcAft>
                          <a:spcPts val="0"/>
                        </a:spcAft>
                      </a:pPr>
                      <a:endParaRPr lang="en-US" sz="2000">
                        <a:latin typeface="Times New Roman"/>
                        <a:ea typeface="Times New Roman"/>
                        <a:cs typeface="Times New Roman"/>
                      </a:endParaRPr>
                    </a:p>
                    <a:p>
                      <a:pPr marL="0" marR="0">
                        <a:lnSpc>
                          <a:spcPct val="115000"/>
                        </a:lnSpc>
                        <a:spcBef>
                          <a:spcPts val="0"/>
                        </a:spcBef>
                        <a:spcAft>
                          <a:spcPts val="0"/>
                        </a:spcAft>
                      </a:pPr>
                      <a:r>
                        <a:rPr lang="en-US" sz="2000">
                          <a:latin typeface="Times New Roman"/>
                          <a:ea typeface="Times New Roman"/>
                          <a:cs typeface="Times New Roman"/>
                        </a:rPr>
                        <a:t>D&amp;C 121:37</a:t>
                      </a:r>
                    </a:p>
                    <a:p>
                      <a:pPr marL="0" marR="0">
                        <a:lnSpc>
                          <a:spcPct val="115000"/>
                        </a:lnSpc>
                        <a:spcBef>
                          <a:spcPts val="0"/>
                        </a:spcBef>
                        <a:spcAft>
                          <a:spcPts val="290"/>
                        </a:spcAft>
                      </a:pPr>
                      <a:r>
                        <a:rPr lang="en-US" sz="2000">
                          <a:latin typeface="Times New Roman"/>
                          <a:ea typeface="Times New Roman"/>
                          <a:cs typeface="Times New Roman"/>
                        </a:rPr>
                        <a:t>ACTION</a:t>
                      </a: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2000">
                        <a:latin typeface="Times New Roman"/>
                        <a:ea typeface="Times New Roman"/>
                        <a:cs typeface="Times New Roman"/>
                      </a:endParaRPr>
                    </a:p>
                    <a:p>
                      <a:pPr marL="0" marR="0">
                        <a:lnSpc>
                          <a:spcPct val="115000"/>
                        </a:lnSpc>
                        <a:spcBef>
                          <a:spcPts val="0"/>
                        </a:spcBef>
                        <a:spcAft>
                          <a:spcPts val="0"/>
                        </a:spcAft>
                      </a:pPr>
                      <a:r>
                        <a:rPr lang="en-US" sz="2000">
                          <a:latin typeface="Times New Roman"/>
                          <a:ea typeface="Times New Roman"/>
                          <a:cs typeface="Times New Roman"/>
                        </a:rPr>
                        <a:t>Cover sins</a:t>
                      </a:r>
                    </a:p>
                    <a:p>
                      <a:pPr marL="0" marR="0">
                        <a:lnSpc>
                          <a:spcPct val="115000"/>
                        </a:lnSpc>
                        <a:spcBef>
                          <a:spcPts val="0"/>
                        </a:spcBef>
                        <a:spcAft>
                          <a:spcPts val="0"/>
                        </a:spcAft>
                      </a:pPr>
                      <a:r>
                        <a:rPr lang="en-US" sz="2000">
                          <a:latin typeface="Times New Roman"/>
                          <a:ea typeface="Times New Roman"/>
                          <a:cs typeface="Times New Roman"/>
                        </a:rPr>
                        <a:t>Gratify pride, vain ambitions</a:t>
                      </a:r>
                    </a:p>
                    <a:p>
                      <a:pPr marL="0" marR="0">
                        <a:lnSpc>
                          <a:spcPct val="115000"/>
                        </a:lnSpc>
                        <a:spcBef>
                          <a:spcPts val="0"/>
                        </a:spcBef>
                        <a:spcAft>
                          <a:spcPts val="290"/>
                        </a:spcAft>
                      </a:pPr>
                      <a:r>
                        <a:rPr lang="en-US" sz="2000">
                          <a:latin typeface="Times New Roman"/>
                          <a:ea typeface="Times New Roman"/>
                          <a:cs typeface="Times New Roman"/>
                        </a:rPr>
                        <a:t>Exercise control</a:t>
                      </a: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2000" dirty="0">
                        <a:latin typeface="Times New Roman"/>
                        <a:ea typeface="Times New Roman"/>
                        <a:cs typeface="Times New Roman"/>
                      </a:endParaRPr>
                    </a:p>
                    <a:p>
                      <a:pPr marL="0" marR="0">
                        <a:lnSpc>
                          <a:spcPct val="115000"/>
                        </a:lnSpc>
                        <a:spcBef>
                          <a:spcPts val="0"/>
                        </a:spcBef>
                        <a:spcAft>
                          <a:spcPts val="0"/>
                        </a:spcAft>
                      </a:pPr>
                      <a:r>
                        <a:rPr lang="en-US" sz="2000" dirty="0">
                          <a:latin typeface="Times New Roman"/>
                          <a:ea typeface="Times New Roman"/>
                          <a:cs typeface="Times New Roman"/>
                        </a:rPr>
                        <a:t>D&amp;C 121:41-42</a:t>
                      </a:r>
                    </a:p>
                    <a:p>
                      <a:pPr marL="0" marR="0">
                        <a:lnSpc>
                          <a:spcPct val="115000"/>
                        </a:lnSpc>
                        <a:spcBef>
                          <a:spcPts val="0"/>
                        </a:spcBef>
                        <a:spcAft>
                          <a:spcPts val="290"/>
                        </a:spcAft>
                      </a:pPr>
                      <a:r>
                        <a:rPr lang="en-US" sz="2000" dirty="0">
                          <a:latin typeface="Times New Roman"/>
                          <a:ea typeface="Times New Roman"/>
                          <a:cs typeface="Times New Roman"/>
                        </a:rPr>
                        <a:t>ACTION</a:t>
                      </a: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2000" dirty="0">
                        <a:latin typeface="Times New Roman"/>
                        <a:ea typeface="Times New Roman"/>
                        <a:cs typeface="Times New Roman"/>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52601">
                <a:tc>
                  <a:txBody>
                    <a:bodyPr/>
                    <a:lstStyle/>
                    <a:p>
                      <a:pPr marL="0" marR="0">
                        <a:lnSpc>
                          <a:spcPts val="600"/>
                        </a:lnSpc>
                        <a:spcBef>
                          <a:spcPts val="0"/>
                        </a:spcBef>
                        <a:spcAft>
                          <a:spcPts val="0"/>
                        </a:spcAft>
                      </a:pPr>
                      <a:endParaRPr lang="en-US" sz="2000">
                        <a:latin typeface="Times New Roman"/>
                        <a:ea typeface="Times New Roman"/>
                        <a:cs typeface="Times New Roman"/>
                      </a:endParaRPr>
                    </a:p>
                    <a:p>
                      <a:pPr marL="0" marR="0">
                        <a:lnSpc>
                          <a:spcPct val="115000"/>
                        </a:lnSpc>
                        <a:spcBef>
                          <a:spcPts val="0"/>
                        </a:spcBef>
                        <a:spcAft>
                          <a:spcPts val="0"/>
                        </a:spcAft>
                      </a:pPr>
                      <a:r>
                        <a:rPr lang="en-US" sz="2000">
                          <a:latin typeface="Times New Roman"/>
                          <a:ea typeface="Times New Roman"/>
                          <a:cs typeface="Times New Roman"/>
                        </a:rPr>
                        <a:t>D&amp;C 121:37-38</a:t>
                      </a:r>
                    </a:p>
                    <a:p>
                      <a:pPr marL="0" marR="0">
                        <a:lnSpc>
                          <a:spcPct val="115000"/>
                        </a:lnSpc>
                        <a:spcBef>
                          <a:spcPts val="0"/>
                        </a:spcBef>
                        <a:spcAft>
                          <a:spcPts val="290"/>
                        </a:spcAft>
                      </a:pPr>
                      <a:r>
                        <a:rPr lang="en-US" sz="2000">
                          <a:latin typeface="Times New Roman"/>
                          <a:ea typeface="Times New Roman"/>
                          <a:cs typeface="Times New Roman"/>
                        </a:rPr>
                        <a:t>CONSEQUENCE</a:t>
                      </a: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2000">
                        <a:latin typeface="Times New Roman"/>
                        <a:ea typeface="Times New Roman"/>
                        <a:cs typeface="Times New Roman"/>
                      </a:endParaRPr>
                    </a:p>
                    <a:p>
                      <a:pPr marL="0" marR="0">
                        <a:lnSpc>
                          <a:spcPct val="115000"/>
                        </a:lnSpc>
                        <a:spcBef>
                          <a:spcPts val="0"/>
                        </a:spcBef>
                        <a:spcAft>
                          <a:spcPts val="0"/>
                        </a:spcAft>
                      </a:pPr>
                      <a:r>
                        <a:rPr lang="en-US" sz="2000">
                          <a:latin typeface="Times New Roman"/>
                          <a:ea typeface="Times New Roman"/>
                          <a:cs typeface="Times New Roman"/>
                        </a:rPr>
                        <a:t>Heavens withdraw themselves</a:t>
                      </a:r>
                    </a:p>
                    <a:p>
                      <a:pPr marL="0" marR="0">
                        <a:lnSpc>
                          <a:spcPct val="115000"/>
                        </a:lnSpc>
                        <a:spcBef>
                          <a:spcPts val="0"/>
                        </a:spcBef>
                        <a:spcAft>
                          <a:spcPts val="0"/>
                        </a:spcAft>
                      </a:pPr>
                      <a:r>
                        <a:rPr lang="en-US" sz="2000">
                          <a:latin typeface="Times New Roman"/>
                          <a:ea typeface="Times New Roman"/>
                          <a:cs typeface="Times New Roman"/>
                        </a:rPr>
                        <a:t>Sprit grieved</a:t>
                      </a:r>
                    </a:p>
                    <a:p>
                      <a:pPr marL="0" marR="0">
                        <a:lnSpc>
                          <a:spcPct val="115000"/>
                        </a:lnSpc>
                        <a:spcBef>
                          <a:spcPts val="0"/>
                        </a:spcBef>
                        <a:spcAft>
                          <a:spcPts val="290"/>
                        </a:spcAft>
                      </a:pPr>
                      <a:r>
                        <a:rPr lang="en-US" sz="2000">
                          <a:latin typeface="Times New Roman"/>
                          <a:ea typeface="Times New Roman"/>
                          <a:cs typeface="Times New Roman"/>
                        </a:rPr>
                        <a:t>Amen to the priesthood</a:t>
                      </a: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2000">
                        <a:latin typeface="Times New Roman"/>
                        <a:ea typeface="Times New Roman"/>
                        <a:cs typeface="Times New Roman"/>
                      </a:endParaRPr>
                    </a:p>
                    <a:p>
                      <a:pPr marL="0" marR="0">
                        <a:lnSpc>
                          <a:spcPct val="115000"/>
                        </a:lnSpc>
                        <a:spcBef>
                          <a:spcPts val="0"/>
                        </a:spcBef>
                        <a:spcAft>
                          <a:spcPts val="0"/>
                        </a:spcAft>
                      </a:pPr>
                      <a:r>
                        <a:rPr lang="en-US" sz="2000">
                          <a:latin typeface="Times New Roman"/>
                          <a:ea typeface="Times New Roman"/>
                          <a:cs typeface="Times New Roman"/>
                        </a:rPr>
                        <a:t>D&amp;C 121:45-46</a:t>
                      </a:r>
                    </a:p>
                    <a:p>
                      <a:pPr marL="0" marR="0">
                        <a:lnSpc>
                          <a:spcPct val="115000"/>
                        </a:lnSpc>
                        <a:spcBef>
                          <a:spcPts val="0"/>
                        </a:spcBef>
                        <a:spcAft>
                          <a:spcPts val="290"/>
                        </a:spcAft>
                      </a:pPr>
                      <a:r>
                        <a:rPr lang="en-US" sz="2000">
                          <a:latin typeface="Times New Roman"/>
                          <a:ea typeface="Times New Roman"/>
                          <a:cs typeface="Times New Roman"/>
                        </a:rPr>
                        <a:t>CONSEQUENCE</a:t>
                      </a: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2000" dirty="0">
                        <a:latin typeface="Times New Roman"/>
                        <a:ea typeface="Times New Roman"/>
                        <a:cs typeface="Times New Roman"/>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Doctrine and Covenants 121</a:t>
            </a:r>
          </a:p>
        </p:txBody>
      </p:sp>
      <p:graphicFrame>
        <p:nvGraphicFramePr>
          <p:cNvPr id="5" name="Table 4"/>
          <p:cNvGraphicFramePr>
            <a:graphicFrameLocks noGrp="1"/>
          </p:cNvGraphicFramePr>
          <p:nvPr/>
        </p:nvGraphicFramePr>
        <p:xfrm>
          <a:off x="1752600" y="1295400"/>
          <a:ext cx="8763000" cy="5410199"/>
        </p:xfrm>
        <a:graphic>
          <a:graphicData uri="http://schemas.openxmlformats.org/drawingml/2006/table">
            <a:tbl>
              <a:tblPr/>
              <a:tblGrid>
                <a:gridCol w="2190750">
                  <a:extLst>
                    <a:ext uri="{9D8B030D-6E8A-4147-A177-3AD203B41FA5}">
                      <a16:colId xmlns:a16="http://schemas.microsoft.com/office/drawing/2014/main" val="20000"/>
                    </a:ext>
                  </a:extLst>
                </a:gridCol>
                <a:gridCol w="2443529">
                  <a:extLst>
                    <a:ext uri="{9D8B030D-6E8A-4147-A177-3AD203B41FA5}">
                      <a16:colId xmlns:a16="http://schemas.microsoft.com/office/drawing/2014/main" val="20001"/>
                    </a:ext>
                  </a:extLst>
                </a:gridCol>
                <a:gridCol w="2106490">
                  <a:extLst>
                    <a:ext uri="{9D8B030D-6E8A-4147-A177-3AD203B41FA5}">
                      <a16:colId xmlns:a16="http://schemas.microsoft.com/office/drawing/2014/main" val="20002"/>
                    </a:ext>
                  </a:extLst>
                </a:gridCol>
                <a:gridCol w="2022231">
                  <a:extLst>
                    <a:ext uri="{9D8B030D-6E8A-4147-A177-3AD203B41FA5}">
                      <a16:colId xmlns:a16="http://schemas.microsoft.com/office/drawing/2014/main" val="20003"/>
                    </a:ext>
                  </a:extLst>
                </a:gridCol>
              </a:tblGrid>
              <a:tr h="609783">
                <a:tc gridSpan="2">
                  <a:txBody>
                    <a:bodyPr/>
                    <a:lstStyle/>
                    <a:p>
                      <a:pPr marL="0" marR="0" algn="ctr">
                        <a:lnSpc>
                          <a:spcPts val="600"/>
                        </a:lnSpc>
                        <a:spcBef>
                          <a:spcPts val="0"/>
                        </a:spcBef>
                        <a:spcAft>
                          <a:spcPts val="0"/>
                        </a:spcAft>
                      </a:pPr>
                      <a:endParaRPr lang="en-US" sz="3200" b="1" i="0" cap="small" baseline="0" dirty="0">
                        <a:latin typeface="Times New Roman"/>
                        <a:ea typeface="Times New Roman"/>
                        <a:cs typeface="Times New Roman"/>
                      </a:endParaRPr>
                    </a:p>
                    <a:p>
                      <a:pPr marL="0" marR="0" algn="ctr">
                        <a:lnSpc>
                          <a:spcPct val="115000"/>
                        </a:lnSpc>
                        <a:spcBef>
                          <a:spcPts val="0"/>
                        </a:spcBef>
                        <a:spcAft>
                          <a:spcPts val="290"/>
                        </a:spcAft>
                        <a:tabLst>
                          <a:tab pos="-914400" algn="l"/>
                        </a:tabLst>
                      </a:pPr>
                      <a:r>
                        <a:rPr lang="en-US" sz="3200" b="1" i="0" cap="small" baseline="0" dirty="0">
                          <a:latin typeface="Times New Roman"/>
                          <a:ea typeface="Times New Roman"/>
                          <a:cs typeface="Times New Roman"/>
                        </a:rPr>
                        <a:t>	Unrighteous</a:t>
                      </a:r>
                    </a:p>
                  </a:txBody>
                  <a:tcPr marL="76200" marR="7620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ts val="600"/>
                        </a:lnSpc>
                        <a:spcBef>
                          <a:spcPts val="0"/>
                        </a:spcBef>
                        <a:spcAft>
                          <a:spcPts val="0"/>
                        </a:spcAft>
                      </a:pPr>
                      <a:endParaRPr lang="en-US" sz="3200" b="1" i="0" cap="small" baseline="0" dirty="0">
                        <a:latin typeface="Times New Roman"/>
                        <a:ea typeface="Times New Roman"/>
                        <a:cs typeface="Times New Roman"/>
                      </a:endParaRPr>
                    </a:p>
                    <a:p>
                      <a:pPr marL="0" marR="0" algn="ctr">
                        <a:lnSpc>
                          <a:spcPct val="115000"/>
                        </a:lnSpc>
                        <a:spcBef>
                          <a:spcPts val="0"/>
                        </a:spcBef>
                        <a:spcAft>
                          <a:spcPts val="290"/>
                        </a:spcAft>
                        <a:tabLst>
                          <a:tab pos="-914400" algn="l"/>
                        </a:tabLst>
                      </a:pPr>
                      <a:r>
                        <a:rPr lang="en-US" sz="3200" b="1" i="0" cap="small" baseline="0" dirty="0">
                          <a:latin typeface="Times New Roman"/>
                          <a:ea typeface="Times New Roman"/>
                          <a:cs typeface="Times New Roman"/>
                        </a:rPr>
                        <a:t>	Righteous</a:t>
                      </a:r>
                    </a:p>
                  </a:txBody>
                  <a:tcPr marL="76200" marR="76200"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2847815">
                <a:tc>
                  <a:txBody>
                    <a:bodyPr/>
                    <a:lstStyle/>
                    <a:p>
                      <a:pPr marL="0" marR="0">
                        <a:lnSpc>
                          <a:spcPts val="600"/>
                        </a:lnSpc>
                        <a:spcBef>
                          <a:spcPts val="0"/>
                        </a:spcBef>
                        <a:spcAft>
                          <a:spcPts val="0"/>
                        </a:spcAft>
                      </a:pPr>
                      <a:endParaRPr lang="en-US" sz="2000">
                        <a:latin typeface="Times New Roman"/>
                        <a:ea typeface="Times New Roman"/>
                        <a:cs typeface="Times New Roman"/>
                      </a:endParaRPr>
                    </a:p>
                    <a:p>
                      <a:pPr marL="0" marR="0">
                        <a:lnSpc>
                          <a:spcPct val="115000"/>
                        </a:lnSpc>
                        <a:spcBef>
                          <a:spcPts val="0"/>
                        </a:spcBef>
                        <a:spcAft>
                          <a:spcPts val="0"/>
                        </a:spcAft>
                      </a:pPr>
                      <a:r>
                        <a:rPr lang="en-US" sz="2000">
                          <a:latin typeface="Times New Roman"/>
                          <a:ea typeface="Times New Roman"/>
                          <a:cs typeface="Times New Roman"/>
                        </a:rPr>
                        <a:t>D&amp;C 121:37</a:t>
                      </a:r>
                    </a:p>
                    <a:p>
                      <a:pPr marL="0" marR="0">
                        <a:lnSpc>
                          <a:spcPct val="115000"/>
                        </a:lnSpc>
                        <a:spcBef>
                          <a:spcPts val="0"/>
                        </a:spcBef>
                        <a:spcAft>
                          <a:spcPts val="290"/>
                        </a:spcAft>
                      </a:pPr>
                      <a:r>
                        <a:rPr lang="en-US" sz="2000">
                          <a:latin typeface="Times New Roman"/>
                          <a:ea typeface="Times New Roman"/>
                          <a:cs typeface="Times New Roman"/>
                        </a:rPr>
                        <a:t>ACTION</a:t>
                      </a: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2000">
                        <a:latin typeface="Times New Roman"/>
                        <a:ea typeface="Times New Roman"/>
                        <a:cs typeface="Times New Roman"/>
                      </a:endParaRPr>
                    </a:p>
                    <a:p>
                      <a:pPr marL="0" marR="0">
                        <a:lnSpc>
                          <a:spcPct val="115000"/>
                        </a:lnSpc>
                        <a:spcBef>
                          <a:spcPts val="0"/>
                        </a:spcBef>
                        <a:spcAft>
                          <a:spcPts val="0"/>
                        </a:spcAft>
                      </a:pPr>
                      <a:r>
                        <a:rPr lang="en-US" sz="2000">
                          <a:latin typeface="Times New Roman"/>
                          <a:ea typeface="Times New Roman"/>
                          <a:cs typeface="Times New Roman"/>
                        </a:rPr>
                        <a:t>Cover sins</a:t>
                      </a:r>
                    </a:p>
                    <a:p>
                      <a:pPr marL="0" marR="0">
                        <a:lnSpc>
                          <a:spcPct val="115000"/>
                        </a:lnSpc>
                        <a:spcBef>
                          <a:spcPts val="0"/>
                        </a:spcBef>
                        <a:spcAft>
                          <a:spcPts val="0"/>
                        </a:spcAft>
                      </a:pPr>
                      <a:r>
                        <a:rPr lang="en-US" sz="2000">
                          <a:latin typeface="Times New Roman"/>
                          <a:ea typeface="Times New Roman"/>
                          <a:cs typeface="Times New Roman"/>
                        </a:rPr>
                        <a:t>Gratify pride, vain ambitions</a:t>
                      </a:r>
                    </a:p>
                    <a:p>
                      <a:pPr marL="0" marR="0">
                        <a:lnSpc>
                          <a:spcPct val="115000"/>
                        </a:lnSpc>
                        <a:spcBef>
                          <a:spcPts val="0"/>
                        </a:spcBef>
                        <a:spcAft>
                          <a:spcPts val="290"/>
                        </a:spcAft>
                      </a:pPr>
                      <a:r>
                        <a:rPr lang="en-US" sz="2000">
                          <a:latin typeface="Times New Roman"/>
                          <a:ea typeface="Times New Roman"/>
                          <a:cs typeface="Times New Roman"/>
                        </a:rPr>
                        <a:t>Exercise control</a:t>
                      </a: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2000" dirty="0">
                        <a:latin typeface="Times New Roman"/>
                        <a:ea typeface="Times New Roman"/>
                        <a:cs typeface="Times New Roman"/>
                      </a:endParaRPr>
                    </a:p>
                    <a:p>
                      <a:pPr marL="0" marR="0">
                        <a:lnSpc>
                          <a:spcPct val="115000"/>
                        </a:lnSpc>
                        <a:spcBef>
                          <a:spcPts val="0"/>
                        </a:spcBef>
                        <a:spcAft>
                          <a:spcPts val="0"/>
                        </a:spcAft>
                      </a:pPr>
                      <a:r>
                        <a:rPr lang="en-US" sz="2000" dirty="0">
                          <a:latin typeface="Times New Roman"/>
                          <a:ea typeface="Times New Roman"/>
                          <a:cs typeface="Times New Roman"/>
                        </a:rPr>
                        <a:t>D&amp;C 121:41-42</a:t>
                      </a:r>
                    </a:p>
                    <a:p>
                      <a:pPr marL="0" marR="0">
                        <a:lnSpc>
                          <a:spcPct val="115000"/>
                        </a:lnSpc>
                        <a:spcBef>
                          <a:spcPts val="0"/>
                        </a:spcBef>
                        <a:spcAft>
                          <a:spcPts val="290"/>
                        </a:spcAft>
                      </a:pPr>
                      <a:r>
                        <a:rPr lang="en-US" sz="2000" dirty="0">
                          <a:latin typeface="Times New Roman"/>
                          <a:ea typeface="Times New Roman"/>
                          <a:cs typeface="Times New Roman"/>
                        </a:rPr>
                        <a:t>ACTION</a:t>
                      </a: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2000">
                        <a:latin typeface="Times New Roman"/>
                        <a:ea typeface="Times New Roman"/>
                        <a:cs typeface="Times New Roman"/>
                      </a:endParaRPr>
                    </a:p>
                    <a:p>
                      <a:pPr marL="0" marR="0">
                        <a:lnSpc>
                          <a:spcPct val="115000"/>
                        </a:lnSpc>
                        <a:spcBef>
                          <a:spcPts val="0"/>
                        </a:spcBef>
                        <a:spcAft>
                          <a:spcPts val="0"/>
                        </a:spcAft>
                      </a:pPr>
                      <a:r>
                        <a:rPr lang="en-US" sz="2000">
                          <a:latin typeface="Times New Roman"/>
                          <a:ea typeface="Times New Roman"/>
                          <a:cs typeface="Times New Roman"/>
                        </a:rPr>
                        <a:t>Persuasion, longsuffering, gentleness, love, kindness, FAITH.</a:t>
                      </a:r>
                    </a:p>
                    <a:p>
                      <a:pPr marL="0" marR="0">
                        <a:lnSpc>
                          <a:spcPct val="115000"/>
                        </a:lnSpc>
                        <a:spcBef>
                          <a:spcPts val="0"/>
                        </a:spcBef>
                        <a:spcAft>
                          <a:spcPts val="290"/>
                        </a:spcAft>
                      </a:pPr>
                      <a:r>
                        <a:rPr lang="en-US" sz="2000">
                          <a:latin typeface="Times New Roman"/>
                          <a:ea typeface="Times New Roman"/>
                          <a:cs typeface="Times New Roman"/>
                        </a:rPr>
                        <a:t>Charity, clean thoughts</a:t>
                      </a: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52601">
                <a:tc>
                  <a:txBody>
                    <a:bodyPr/>
                    <a:lstStyle/>
                    <a:p>
                      <a:pPr marL="0" marR="0">
                        <a:lnSpc>
                          <a:spcPts val="600"/>
                        </a:lnSpc>
                        <a:spcBef>
                          <a:spcPts val="0"/>
                        </a:spcBef>
                        <a:spcAft>
                          <a:spcPts val="0"/>
                        </a:spcAft>
                      </a:pPr>
                      <a:endParaRPr lang="en-US" sz="2000">
                        <a:latin typeface="Times New Roman"/>
                        <a:ea typeface="Times New Roman"/>
                        <a:cs typeface="Times New Roman"/>
                      </a:endParaRPr>
                    </a:p>
                    <a:p>
                      <a:pPr marL="0" marR="0">
                        <a:lnSpc>
                          <a:spcPct val="115000"/>
                        </a:lnSpc>
                        <a:spcBef>
                          <a:spcPts val="0"/>
                        </a:spcBef>
                        <a:spcAft>
                          <a:spcPts val="0"/>
                        </a:spcAft>
                      </a:pPr>
                      <a:r>
                        <a:rPr lang="en-US" sz="2000">
                          <a:latin typeface="Times New Roman"/>
                          <a:ea typeface="Times New Roman"/>
                          <a:cs typeface="Times New Roman"/>
                        </a:rPr>
                        <a:t>D&amp;C 121:37-38</a:t>
                      </a:r>
                    </a:p>
                    <a:p>
                      <a:pPr marL="0" marR="0">
                        <a:lnSpc>
                          <a:spcPct val="115000"/>
                        </a:lnSpc>
                        <a:spcBef>
                          <a:spcPts val="0"/>
                        </a:spcBef>
                        <a:spcAft>
                          <a:spcPts val="290"/>
                        </a:spcAft>
                      </a:pPr>
                      <a:r>
                        <a:rPr lang="en-US" sz="2000">
                          <a:latin typeface="Times New Roman"/>
                          <a:ea typeface="Times New Roman"/>
                          <a:cs typeface="Times New Roman"/>
                        </a:rPr>
                        <a:t>CONSEQUENCE</a:t>
                      </a: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2000">
                        <a:latin typeface="Times New Roman"/>
                        <a:ea typeface="Times New Roman"/>
                        <a:cs typeface="Times New Roman"/>
                      </a:endParaRPr>
                    </a:p>
                    <a:p>
                      <a:pPr marL="0" marR="0">
                        <a:lnSpc>
                          <a:spcPct val="115000"/>
                        </a:lnSpc>
                        <a:spcBef>
                          <a:spcPts val="0"/>
                        </a:spcBef>
                        <a:spcAft>
                          <a:spcPts val="0"/>
                        </a:spcAft>
                      </a:pPr>
                      <a:r>
                        <a:rPr lang="en-US" sz="2000">
                          <a:latin typeface="Times New Roman"/>
                          <a:ea typeface="Times New Roman"/>
                          <a:cs typeface="Times New Roman"/>
                        </a:rPr>
                        <a:t>Heavens withdraw themselves</a:t>
                      </a:r>
                    </a:p>
                    <a:p>
                      <a:pPr marL="0" marR="0">
                        <a:lnSpc>
                          <a:spcPct val="115000"/>
                        </a:lnSpc>
                        <a:spcBef>
                          <a:spcPts val="0"/>
                        </a:spcBef>
                        <a:spcAft>
                          <a:spcPts val="0"/>
                        </a:spcAft>
                      </a:pPr>
                      <a:r>
                        <a:rPr lang="en-US" sz="2000">
                          <a:latin typeface="Times New Roman"/>
                          <a:ea typeface="Times New Roman"/>
                          <a:cs typeface="Times New Roman"/>
                        </a:rPr>
                        <a:t>Sprit grieved</a:t>
                      </a:r>
                    </a:p>
                    <a:p>
                      <a:pPr marL="0" marR="0">
                        <a:lnSpc>
                          <a:spcPct val="115000"/>
                        </a:lnSpc>
                        <a:spcBef>
                          <a:spcPts val="0"/>
                        </a:spcBef>
                        <a:spcAft>
                          <a:spcPts val="290"/>
                        </a:spcAft>
                      </a:pPr>
                      <a:r>
                        <a:rPr lang="en-US" sz="2000">
                          <a:latin typeface="Times New Roman"/>
                          <a:ea typeface="Times New Roman"/>
                          <a:cs typeface="Times New Roman"/>
                        </a:rPr>
                        <a:t>Amen to the priesthood</a:t>
                      </a: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2000">
                        <a:latin typeface="Times New Roman"/>
                        <a:ea typeface="Times New Roman"/>
                        <a:cs typeface="Times New Roman"/>
                      </a:endParaRPr>
                    </a:p>
                    <a:p>
                      <a:pPr marL="0" marR="0">
                        <a:lnSpc>
                          <a:spcPct val="115000"/>
                        </a:lnSpc>
                        <a:spcBef>
                          <a:spcPts val="0"/>
                        </a:spcBef>
                        <a:spcAft>
                          <a:spcPts val="0"/>
                        </a:spcAft>
                      </a:pPr>
                      <a:r>
                        <a:rPr lang="en-US" sz="2000">
                          <a:latin typeface="Times New Roman"/>
                          <a:ea typeface="Times New Roman"/>
                          <a:cs typeface="Times New Roman"/>
                        </a:rPr>
                        <a:t>D&amp;C 121:45-46</a:t>
                      </a:r>
                    </a:p>
                    <a:p>
                      <a:pPr marL="0" marR="0">
                        <a:lnSpc>
                          <a:spcPct val="115000"/>
                        </a:lnSpc>
                        <a:spcBef>
                          <a:spcPts val="0"/>
                        </a:spcBef>
                        <a:spcAft>
                          <a:spcPts val="290"/>
                        </a:spcAft>
                      </a:pPr>
                      <a:r>
                        <a:rPr lang="en-US" sz="2000">
                          <a:latin typeface="Times New Roman"/>
                          <a:ea typeface="Times New Roman"/>
                          <a:cs typeface="Times New Roman"/>
                        </a:rPr>
                        <a:t>CONSEQUENCE</a:t>
                      </a: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2000" dirty="0">
                        <a:latin typeface="Times New Roman"/>
                        <a:ea typeface="Times New Roman"/>
                        <a:cs typeface="Times New Roman"/>
                      </a:endParaRP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Doctrine and Covenants 121</a:t>
            </a:r>
          </a:p>
        </p:txBody>
      </p:sp>
      <p:graphicFrame>
        <p:nvGraphicFramePr>
          <p:cNvPr id="5" name="Table 4"/>
          <p:cNvGraphicFramePr>
            <a:graphicFrameLocks noGrp="1"/>
          </p:cNvGraphicFramePr>
          <p:nvPr/>
        </p:nvGraphicFramePr>
        <p:xfrm>
          <a:off x="1752600" y="1295400"/>
          <a:ext cx="8763000" cy="5410199"/>
        </p:xfrm>
        <a:graphic>
          <a:graphicData uri="http://schemas.openxmlformats.org/drawingml/2006/table">
            <a:tbl>
              <a:tblPr/>
              <a:tblGrid>
                <a:gridCol w="2190750">
                  <a:extLst>
                    <a:ext uri="{9D8B030D-6E8A-4147-A177-3AD203B41FA5}">
                      <a16:colId xmlns:a16="http://schemas.microsoft.com/office/drawing/2014/main" val="20000"/>
                    </a:ext>
                  </a:extLst>
                </a:gridCol>
                <a:gridCol w="2443529">
                  <a:extLst>
                    <a:ext uri="{9D8B030D-6E8A-4147-A177-3AD203B41FA5}">
                      <a16:colId xmlns:a16="http://schemas.microsoft.com/office/drawing/2014/main" val="20001"/>
                    </a:ext>
                  </a:extLst>
                </a:gridCol>
                <a:gridCol w="2106490">
                  <a:extLst>
                    <a:ext uri="{9D8B030D-6E8A-4147-A177-3AD203B41FA5}">
                      <a16:colId xmlns:a16="http://schemas.microsoft.com/office/drawing/2014/main" val="20002"/>
                    </a:ext>
                  </a:extLst>
                </a:gridCol>
                <a:gridCol w="2022231">
                  <a:extLst>
                    <a:ext uri="{9D8B030D-6E8A-4147-A177-3AD203B41FA5}">
                      <a16:colId xmlns:a16="http://schemas.microsoft.com/office/drawing/2014/main" val="20003"/>
                    </a:ext>
                  </a:extLst>
                </a:gridCol>
              </a:tblGrid>
              <a:tr h="609783">
                <a:tc gridSpan="2">
                  <a:txBody>
                    <a:bodyPr/>
                    <a:lstStyle/>
                    <a:p>
                      <a:pPr marL="0" marR="0" algn="ctr">
                        <a:lnSpc>
                          <a:spcPts val="600"/>
                        </a:lnSpc>
                        <a:spcBef>
                          <a:spcPts val="0"/>
                        </a:spcBef>
                        <a:spcAft>
                          <a:spcPts val="0"/>
                        </a:spcAft>
                      </a:pPr>
                      <a:endParaRPr lang="en-US" sz="3200" b="1" i="0" cap="small" baseline="0" dirty="0">
                        <a:latin typeface="Times New Roman"/>
                        <a:ea typeface="Times New Roman"/>
                        <a:cs typeface="Times New Roman"/>
                      </a:endParaRPr>
                    </a:p>
                    <a:p>
                      <a:pPr marL="0" marR="0" algn="ctr">
                        <a:lnSpc>
                          <a:spcPct val="115000"/>
                        </a:lnSpc>
                        <a:spcBef>
                          <a:spcPts val="0"/>
                        </a:spcBef>
                        <a:spcAft>
                          <a:spcPts val="290"/>
                        </a:spcAft>
                        <a:tabLst>
                          <a:tab pos="-914400" algn="l"/>
                        </a:tabLst>
                      </a:pPr>
                      <a:r>
                        <a:rPr lang="en-US" sz="3200" b="1" i="0" cap="small" baseline="0" dirty="0">
                          <a:latin typeface="Times New Roman"/>
                          <a:ea typeface="Times New Roman"/>
                          <a:cs typeface="Times New Roman"/>
                        </a:rPr>
                        <a:t>	Unrighteous</a:t>
                      </a:r>
                    </a:p>
                  </a:txBody>
                  <a:tcPr marL="76200" marR="7620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ts val="600"/>
                        </a:lnSpc>
                        <a:spcBef>
                          <a:spcPts val="0"/>
                        </a:spcBef>
                        <a:spcAft>
                          <a:spcPts val="0"/>
                        </a:spcAft>
                      </a:pPr>
                      <a:endParaRPr lang="en-US" sz="3200" b="1" i="0" cap="small" baseline="0" dirty="0">
                        <a:latin typeface="Times New Roman"/>
                        <a:ea typeface="Times New Roman"/>
                        <a:cs typeface="Times New Roman"/>
                      </a:endParaRPr>
                    </a:p>
                    <a:p>
                      <a:pPr marL="0" marR="0" algn="ctr">
                        <a:lnSpc>
                          <a:spcPct val="115000"/>
                        </a:lnSpc>
                        <a:spcBef>
                          <a:spcPts val="0"/>
                        </a:spcBef>
                        <a:spcAft>
                          <a:spcPts val="290"/>
                        </a:spcAft>
                        <a:tabLst>
                          <a:tab pos="-914400" algn="l"/>
                        </a:tabLst>
                      </a:pPr>
                      <a:r>
                        <a:rPr lang="en-US" sz="3200" b="1" i="0" cap="small" baseline="0" dirty="0">
                          <a:latin typeface="Times New Roman"/>
                          <a:ea typeface="Times New Roman"/>
                          <a:cs typeface="Times New Roman"/>
                        </a:rPr>
                        <a:t>	Righteous</a:t>
                      </a:r>
                    </a:p>
                  </a:txBody>
                  <a:tcPr marL="76200" marR="76200"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2847815">
                <a:tc>
                  <a:txBody>
                    <a:bodyPr/>
                    <a:lstStyle/>
                    <a:p>
                      <a:pPr marL="0" marR="0">
                        <a:lnSpc>
                          <a:spcPts val="600"/>
                        </a:lnSpc>
                        <a:spcBef>
                          <a:spcPts val="0"/>
                        </a:spcBef>
                        <a:spcAft>
                          <a:spcPts val="0"/>
                        </a:spcAft>
                      </a:pPr>
                      <a:endParaRPr lang="en-US" sz="2000">
                        <a:latin typeface="Times New Roman"/>
                        <a:ea typeface="Times New Roman"/>
                        <a:cs typeface="Times New Roman"/>
                      </a:endParaRPr>
                    </a:p>
                    <a:p>
                      <a:pPr marL="0" marR="0">
                        <a:lnSpc>
                          <a:spcPct val="115000"/>
                        </a:lnSpc>
                        <a:spcBef>
                          <a:spcPts val="0"/>
                        </a:spcBef>
                        <a:spcAft>
                          <a:spcPts val="0"/>
                        </a:spcAft>
                      </a:pPr>
                      <a:r>
                        <a:rPr lang="en-US" sz="2000">
                          <a:latin typeface="Times New Roman"/>
                          <a:ea typeface="Times New Roman"/>
                          <a:cs typeface="Times New Roman"/>
                        </a:rPr>
                        <a:t>D&amp;C 121:37</a:t>
                      </a:r>
                    </a:p>
                    <a:p>
                      <a:pPr marL="0" marR="0">
                        <a:lnSpc>
                          <a:spcPct val="115000"/>
                        </a:lnSpc>
                        <a:spcBef>
                          <a:spcPts val="0"/>
                        </a:spcBef>
                        <a:spcAft>
                          <a:spcPts val="290"/>
                        </a:spcAft>
                      </a:pPr>
                      <a:r>
                        <a:rPr lang="en-US" sz="2000">
                          <a:latin typeface="Times New Roman"/>
                          <a:ea typeface="Times New Roman"/>
                          <a:cs typeface="Times New Roman"/>
                        </a:rPr>
                        <a:t>ACTION</a:t>
                      </a: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2000">
                        <a:latin typeface="Times New Roman"/>
                        <a:ea typeface="Times New Roman"/>
                        <a:cs typeface="Times New Roman"/>
                      </a:endParaRPr>
                    </a:p>
                    <a:p>
                      <a:pPr marL="0" marR="0">
                        <a:lnSpc>
                          <a:spcPct val="115000"/>
                        </a:lnSpc>
                        <a:spcBef>
                          <a:spcPts val="0"/>
                        </a:spcBef>
                        <a:spcAft>
                          <a:spcPts val="0"/>
                        </a:spcAft>
                      </a:pPr>
                      <a:r>
                        <a:rPr lang="en-US" sz="2000">
                          <a:latin typeface="Times New Roman"/>
                          <a:ea typeface="Times New Roman"/>
                          <a:cs typeface="Times New Roman"/>
                        </a:rPr>
                        <a:t>Cover sins</a:t>
                      </a:r>
                    </a:p>
                    <a:p>
                      <a:pPr marL="0" marR="0">
                        <a:lnSpc>
                          <a:spcPct val="115000"/>
                        </a:lnSpc>
                        <a:spcBef>
                          <a:spcPts val="0"/>
                        </a:spcBef>
                        <a:spcAft>
                          <a:spcPts val="0"/>
                        </a:spcAft>
                      </a:pPr>
                      <a:r>
                        <a:rPr lang="en-US" sz="2000">
                          <a:latin typeface="Times New Roman"/>
                          <a:ea typeface="Times New Roman"/>
                          <a:cs typeface="Times New Roman"/>
                        </a:rPr>
                        <a:t>Gratify pride, vain ambitions</a:t>
                      </a:r>
                    </a:p>
                    <a:p>
                      <a:pPr marL="0" marR="0">
                        <a:lnSpc>
                          <a:spcPct val="115000"/>
                        </a:lnSpc>
                        <a:spcBef>
                          <a:spcPts val="0"/>
                        </a:spcBef>
                        <a:spcAft>
                          <a:spcPts val="290"/>
                        </a:spcAft>
                      </a:pPr>
                      <a:r>
                        <a:rPr lang="en-US" sz="2000">
                          <a:latin typeface="Times New Roman"/>
                          <a:ea typeface="Times New Roman"/>
                          <a:cs typeface="Times New Roman"/>
                        </a:rPr>
                        <a:t>Exercise control</a:t>
                      </a: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2000" dirty="0">
                        <a:latin typeface="Times New Roman"/>
                        <a:ea typeface="Times New Roman"/>
                        <a:cs typeface="Times New Roman"/>
                      </a:endParaRPr>
                    </a:p>
                    <a:p>
                      <a:pPr marL="0" marR="0">
                        <a:lnSpc>
                          <a:spcPct val="115000"/>
                        </a:lnSpc>
                        <a:spcBef>
                          <a:spcPts val="0"/>
                        </a:spcBef>
                        <a:spcAft>
                          <a:spcPts val="0"/>
                        </a:spcAft>
                      </a:pPr>
                      <a:r>
                        <a:rPr lang="en-US" sz="2000" dirty="0">
                          <a:latin typeface="Times New Roman"/>
                          <a:ea typeface="Times New Roman"/>
                          <a:cs typeface="Times New Roman"/>
                        </a:rPr>
                        <a:t>D&amp;C 121:41-42</a:t>
                      </a:r>
                    </a:p>
                    <a:p>
                      <a:pPr marL="0" marR="0">
                        <a:lnSpc>
                          <a:spcPct val="115000"/>
                        </a:lnSpc>
                        <a:spcBef>
                          <a:spcPts val="0"/>
                        </a:spcBef>
                        <a:spcAft>
                          <a:spcPts val="290"/>
                        </a:spcAft>
                      </a:pPr>
                      <a:r>
                        <a:rPr lang="en-US" sz="2000" dirty="0">
                          <a:latin typeface="Times New Roman"/>
                          <a:ea typeface="Times New Roman"/>
                          <a:cs typeface="Times New Roman"/>
                        </a:rPr>
                        <a:t>ACTION</a:t>
                      </a: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2000">
                        <a:latin typeface="Times New Roman"/>
                        <a:ea typeface="Times New Roman"/>
                        <a:cs typeface="Times New Roman"/>
                      </a:endParaRPr>
                    </a:p>
                    <a:p>
                      <a:pPr marL="0" marR="0">
                        <a:lnSpc>
                          <a:spcPct val="115000"/>
                        </a:lnSpc>
                        <a:spcBef>
                          <a:spcPts val="0"/>
                        </a:spcBef>
                        <a:spcAft>
                          <a:spcPts val="0"/>
                        </a:spcAft>
                      </a:pPr>
                      <a:r>
                        <a:rPr lang="en-US" sz="2000">
                          <a:latin typeface="Times New Roman"/>
                          <a:ea typeface="Times New Roman"/>
                          <a:cs typeface="Times New Roman"/>
                        </a:rPr>
                        <a:t>Persuasion, longsuffering, gentleness, love, kindness, FAITH.</a:t>
                      </a:r>
                    </a:p>
                    <a:p>
                      <a:pPr marL="0" marR="0">
                        <a:lnSpc>
                          <a:spcPct val="115000"/>
                        </a:lnSpc>
                        <a:spcBef>
                          <a:spcPts val="0"/>
                        </a:spcBef>
                        <a:spcAft>
                          <a:spcPts val="290"/>
                        </a:spcAft>
                      </a:pPr>
                      <a:r>
                        <a:rPr lang="en-US" sz="2000">
                          <a:latin typeface="Times New Roman"/>
                          <a:ea typeface="Times New Roman"/>
                          <a:cs typeface="Times New Roman"/>
                        </a:rPr>
                        <a:t>Charity, clean thoughts</a:t>
                      </a: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52601">
                <a:tc>
                  <a:txBody>
                    <a:bodyPr/>
                    <a:lstStyle/>
                    <a:p>
                      <a:pPr marL="0" marR="0">
                        <a:lnSpc>
                          <a:spcPts val="600"/>
                        </a:lnSpc>
                        <a:spcBef>
                          <a:spcPts val="0"/>
                        </a:spcBef>
                        <a:spcAft>
                          <a:spcPts val="0"/>
                        </a:spcAft>
                      </a:pPr>
                      <a:endParaRPr lang="en-US" sz="2000">
                        <a:latin typeface="Times New Roman"/>
                        <a:ea typeface="Times New Roman"/>
                        <a:cs typeface="Times New Roman"/>
                      </a:endParaRPr>
                    </a:p>
                    <a:p>
                      <a:pPr marL="0" marR="0">
                        <a:lnSpc>
                          <a:spcPct val="115000"/>
                        </a:lnSpc>
                        <a:spcBef>
                          <a:spcPts val="0"/>
                        </a:spcBef>
                        <a:spcAft>
                          <a:spcPts val="0"/>
                        </a:spcAft>
                      </a:pPr>
                      <a:r>
                        <a:rPr lang="en-US" sz="2000">
                          <a:latin typeface="Times New Roman"/>
                          <a:ea typeface="Times New Roman"/>
                          <a:cs typeface="Times New Roman"/>
                        </a:rPr>
                        <a:t>D&amp;C 121:37-38</a:t>
                      </a:r>
                    </a:p>
                    <a:p>
                      <a:pPr marL="0" marR="0">
                        <a:lnSpc>
                          <a:spcPct val="115000"/>
                        </a:lnSpc>
                        <a:spcBef>
                          <a:spcPts val="0"/>
                        </a:spcBef>
                        <a:spcAft>
                          <a:spcPts val="290"/>
                        </a:spcAft>
                      </a:pPr>
                      <a:r>
                        <a:rPr lang="en-US" sz="2000">
                          <a:latin typeface="Times New Roman"/>
                          <a:ea typeface="Times New Roman"/>
                          <a:cs typeface="Times New Roman"/>
                        </a:rPr>
                        <a:t>CONSEQUENCE</a:t>
                      </a: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2000">
                        <a:latin typeface="Times New Roman"/>
                        <a:ea typeface="Times New Roman"/>
                        <a:cs typeface="Times New Roman"/>
                      </a:endParaRPr>
                    </a:p>
                    <a:p>
                      <a:pPr marL="0" marR="0">
                        <a:lnSpc>
                          <a:spcPct val="115000"/>
                        </a:lnSpc>
                        <a:spcBef>
                          <a:spcPts val="0"/>
                        </a:spcBef>
                        <a:spcAft>
                          <a:spcPts val="0"/>
                        </a:spcAft>
                      </a:pPr>
                      <a:r>
                        <a:rPr lang="en-US" sz="2000">
                          <a:latin typeface="Times New Roman"/>
                          <a:ea typeface="Times New Roman"/>
                          <a:cs typeface="Times New Roman"/>
                        </a:rPr>
                        <a:t>Heavens withdraw themselves</a:t>
                      </a:r>
                    </a:p>
                    <a:p>
                      <a:pPr marL="0" marR="0">
                        <a:lnSpc>
                          <a:spcPct val="115000"/>
                        </a:lnSpc>
                        <a:spcBef>
                          <a:spcPts val="0"/>
                        </a:spcBef>
                        <a:spcAft>
                          <a:spcPts val="0"/>
                        </a:spcAft>
                      </a:pPr>
                      <a:r>
                        <a:rPr lang="en-US" sz="2000">
                          <a:latin typeface="Times New Roman"/>
                          <a:ea typeface="Times New Roman"/>
                          <a:cs typeface="Times New Roman"/>
                        </a:rPr>
                        <a:t>Sprit grieved</a:t>
                      </a:r>
                    </a:p>
                    <a:p>
                      <a:pPr marL="0" marR="0">
                        <a:lnSpc>
                          <a:spcPct val="115000"/>
                        </a:lnSpc>
                        <a:spcBef>
                          <a:spcPts val="0"/>
                        </a:spcBef>
                        <a:spcAft>
                          <a:spcPts val="290"/>
                        </a:spcAft>
                      </a:pPr>
                      <a:r>
                        <a:rPr lang="en-US" sz="2000">
                          <a:latin typeface="Times New Roman"/>
                          <a:ea typeface="Times New Roman"/>
                          <a:cs typeface="Times New Roman"/>
                        </a:rPr>
                        <a:t>Amen to the priesthood</a:t>
                      </a: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2000">
                        <a:latin typeface="Times New Roman"/>
                        <a:ea typeface="Times New Roman"/>
                        <a:cs typeface="Times New Roman"/>
                      </a:endParaRPr>
                    </a:p>
                    <a:p>
                      <a:pPr marL="0" marR="0">
                        <a:lnSpc>
                          <a:spcPct val="115000"/>
                        </a:lnSpc>
                        <a:spcBef>
                          <a:spcPts val="0"/>
                        </a:spcBef>
                        <a:spcAft>
                          <a:spcPts val="0"/>
                        </a:spcAft>
                      </a:pPr>
                      <a:r>
                        <a:rPr lang="en-US" sz="2000">
                          <a:latin typeface="Times New Roman"/>
                          <a:ea typeface="Times New Roman"/>
                          <a:cs typeface="Times New Roman"/>
                        </a:rPr>
                        <a:t>D&amp;C 121:45-46</a:t>
                      </a:r>
                    </a:p>
                    <a:p>
                      <a:pPr marL="0" marR="0">
                        <a:lnSpc>
                          <a:spcPct val="115000"/>
                        </a:lnSpc>
                        <a:spcBef>
                          <a:spcPts val="0"/>
                        </a:spcBef>
                        <a:spcAft>
                          <a:spcPts val="290"/>
                        </a:spcAft>
                      </a:pPr>
                      <a:r>
                        <a:rPr lang="en-US" sz="2000">
                          <a:latin typeface="Times New Roman"/>
                          <a:ea typeface="Times New Roman"/>
                          <a:cs typeface="Times New Roman"/>
                        </a:rPr>
                        <a:t>CONSEQUENCE</a:t>
                      </a: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00"/>
                        </a:lnSpc>
                        <a:spcBef>
                          <a:spcPts val="0"/>
                        </a:spcBef>
                        <a:spcAft>
                          <a:spcPts val="0"/>
                        </a:spcAft>
                      </a:pPr>
                      <a:endParaRPr lang="en-US" sz="2000" dirty="0">
                        <a:latin typeface="Times New Roman"/>
                        <a:ea typeface="Times New Roman"/>
                        <a:cs typeface="Times New Roman"/>
                      </a:endParaRPr>
                    </a:p>
                    <a:p>
                      <a:pPr marL="0" marR="0">
                        <a:lnSpc>
                          <a:spcPct val="115000"/>
                        </a:lnSpc>
                        <a:spcBef>
                          <a:spcPts val="0"/>
                        </a:spcBef>
                        <a:spcAft>
                          <a:spcPts val="290"/>
                        </a:spcAft>
                      </a:pPr>
                      <a:r>
                        <a:rPr lang="en-US" sz="2000" dirty="0">
                          <a:latin typeface="Times New Roman"/>
                          <a:ea typeface="Times New Roman"/>
                          <a:cs typeface="Times New Roman"/>
                        </a:rPr>
                        <a:t>Confidence, distills, constant companion</a:t>
                      </a:r>
                    </a:p>
                  </a:txBody>
                  <a:tcPr marL="76200" marR="76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Matthew 18</a:t>
            </a:r>
          </a:p>
        </p:txBody>
      </p:sp>
      <p:sp>
        <p:nvSpPr>
          <p:cNvPr id="4" name="Rectangle 3"/>
          <p:cNvSpPr/>
          <p:nvPr/>
        </p:nvSpPr>
        <p:spPr>
          <a:xfrm>
            <a:off x="6934200" y="1828800"/>
            <a:ext cx="3429000" cy="1569660"/>
          </a:xfrm>
          <a:prstGeom prst="rect">
            <a:avLst/>
          </a:prstGeom>
        </p:spPr>
        <p:txBody>
          <a:bodyPr wrap="square">
            <a:spAutoFit/>
          </a:bodyPr>
          <a:lstStyle/>
          <a:p>
            <a:r>
              <a:rPr lang="en-US" sz="3200" dirty="0"/>
              <a:t>Matt 18:6 – Who is in danger of this consequence?</a:t>
            </a:r>
          </a:p>
        </p:txBody>
      </p:sp>
      <p:pic>
        <p:nvPicPr>
          <p:cNvPr id="2050" name="Picture 2" descr="C:\Users\RichardsED\Desktop\Dropbox\1 ERIC MAIN\1 New Testament\1 Harmony of the Gospels\2 Healings-Lazarus\#23 Matt 16-17 Priesthood\jesus-and-children.jpg"/>
          <p:cNvPicPr>
            <a:picLocks noChangeAspect="1" noChangeArrowheads="1"/>
          </p:cNvPicPr>
          <p:nvPr/>
        </p:nvPicPr>
        <p:blipFill>
          <a:blip r:embed="rId2" cstate="print"/>
          <a:srcRect/>
          <a:stretch>
            <a:fillRect/>
          </a:stretch>
        </p:blipFill>
        <p:spPr bwMode="auto">
          <a:xfrm>
            <a:off x="1981200" y="1524000"/>
            <a:ext cx="4876800" cy="3657600"/>
          </a:xfrm>
          <a:prstGeom prst="rect">
            <a:avLst/>
          </a:prstGeom>
          <a:noFill/>
        </p:spPr>
      </p:pic>
    </p:spTree>
    <p:extLst>
      <p:ext uri="{BB962C8B-B14F-4D97-AF65-F5344CB8AC3E}">
        <p14:creationId xmlns:p14="http://schemas.microsoft.com/office/powerpoint/2010/main" val="2058286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1905000" y="457201"/>
            <a:ext cx="8305800" cy="5893921"/>
          </a:xfrm>
          <a:prstGeom prst="rect">
            <a:avLst/>
          </a:prstGeom>
        </p:spPr>
        <p:txBody>
          <a:bodyPr wrap="square">
            <a:spAutoFit/>
          </a:bodyPr>
          <a:lstStyle/>
          <a:p>
            <a:pPr algn="ctr" fontAlgn="base">
              <a:spcAft>
                <a:spcPts val="1500"/>
              </a:spcAft>
            </a:pPr>
            <a:r>
              <a:rPr lang="en-US" sz="3200" u="sng" dirty="0">
                <a:latin typeface="Arial" panose="020B0604020202020204" pitchFamily="34" charset="0"/>
              </a:rPr>
              <a:t>Jesus Came To Elevate People</a:t>
            </a:r>
          </a:p>
          <a:p>
            <a:pPr marL="342900" indent="-342900" fontAlgn="base">
              <a:spcAft>
                <a:spcPts val="1500"/>
              </a:spcAft>
              <a:buFont typeface="Arial" panose="020B0604020202020204" pitchFamily="34" charset="0"/>
              <a:buChar char="•"/>
            </a:pPr>
            <a:r>
              <a:rPr lang="en-US" sz="2000" dirty="0">
                <a:latin typeface="Arial" panose="020B0604020202020204" pitchFamily="34" charset="0"/>
              </a:rPr>
              <a:t>The second born son (Prodigal son)</a:t>
            </a:r>
          </a:p>
          <a:p>
            <a:pPr marL="342900" indent="-342900" fontAlgn="base">
              <a:spcAft>
                <a:spcPts val="1500"/>
              </a:spcAft>
              <a:buFont typeface="Arial" panose="020B0604020202020204" pitchFamily="34" charset="0"/>
              <a:buChar char="•"/>
            </a:pPr>
            <a:r>
              <a:rPr lang="en-US" sz="2000" dirty="0">
                <a:latin typeface="Arial" panose="020B0604020202020204" pitchFamily="34" charset="0"/>
              </a:rPr>
              <a:t>Women</a:t>
            </a:r>
          </a:p>
          <a:p>
            <a:pPr marL="342900" indent="-342900" fontAlgn="base">
              <a:spcAft>
                <a:spcPts val="1500"/>
              </a:spcAft>
              <a:buFont typeface="Arial" panose="020B0604020202020204" pitchFamily="34" charset="0"/>
              <a:buChar char="•"/>
            </a:pPr>
            <a:r>
              <a:rPr lang="en-US" sz="2000" dirty="0">
                <a:latin typeface="Arial" panose="020B0604020202020204" pitchFamily="34" charset="0"/>
              </a:rPr>
              <a:t>The poor (widow’s mite)</a:t>
            </a:r>
          </a:p>
          <a:p>
            <a:pPr marL="342900" indent="-342900" fontAlgn="base">
              <a:spcAft>
                <a:spcPts val="1500"/>
              </a:spcAft>
              <a:buFont typeface="Arial" panose="020B0604020202020204" pitchFamily="34" charset="0"/>
              <a:buChar char="•"/>
            </a:pPr>
            <a:r>
              <a:rPr lang="en-US" sz="2000" dirty="0">
                <a:latin typeface="Arial" panose="020B0604020202020204" pitchFamily="34" charset="0"/>
              </a:rPr>
              <a:t>Sinners (Jesus spoke publically with ‘sinners’)</a:t>
            </a:r>
          </a:p>
          <a:p>
            <a:pPr marL="342900" indent="-342900" fontAlgn="base">
              <a:spcAft>
                <a:spcPts val="1500"/>
              </a:spcAft>
              <a:buFont typeface="Arial" panose="020B0604020202020204" pitchFamily="34" charset="0"/>
              <a:buChar char="•"/>
            </a:pPr>
            <a:r>
              <a:rPr lang="en-US" sz="2000" dirty="0">
                <a:latin typeface="Arial" panose="020B0604020202020204" pitchFamily="34" charset="0"/>
              </a:rPr>
              <a:t>The Centurion and Tax collectors </a:t>
            </a:r>
          </a:p>
          <a:p>
            <a:pPr marL="342900" indent="-342900" fontAlgn="base">
              <a:spcAft>
                <a:spcPts val="1500"/>
              </a:spcAft>
              <a:buFont typeface="Arial" panose="020B0604020202020204" pitchFamily="34" charset="0"/>
              <a:buChar char="•"/>
            </a:pPr>
            <a:r>
              <a:rPr lang="en-US" sz="2000" dirty="0">
                <a:latin typeface="Arial" panose="020B0604020202020204" pitchFamily="34" charset="0"/>
              </a:rPr>
              <a:t>Children</a:t>
            </a:r>
          </a:p>
          <a:p>
            <a:pPr marL="342900" indent="-342900" fontAlgn="base">
              <a:spcAft>
                <a:spcPts val="1500"/>
              </a:spcAft>
              <a:buFont typeface="Arial" panose="020B0604020202020204" pitchFamily="34" charset="0"/>
              <a:buChar char="•"/>
            </a:pPr>
            <a:r>
              <a:rPr lang="en-US" sz="2000" dirty="0">
                <a:latin typeface="Arial" panose="020B0604020202020204" pitchFamily="34" charset="0"/>
              </a:rPr>
              <a:t>Mother in laws </a:t>
            </a:r>
          </a:p>
          <a:p>
            <a:pPr marL="342900" indent="-342900" fontAlgn="base">
              <a:spcAft>
                <a:spcPts val="1500"/>
              </a:spcAft>
              <a:buFont typeface="Arial" panose="020B0604020202020204" pitchFamily="34" charset="0"/>
              <a:buChar char="•"/>
            </a:pPr>
            <a:r>
              <a:rPr lang="en-US" sz="2000" dirty="0">
                <a:latin typeface="Arial" panose="020B0604020202020204" pitchFamily="34" charset="0"/>
              </a:rPr>
              <a:t>The ill </a:t>
            </a:r>
          </a:p>
          <a:p>
            <a:pPr marL="342900" indent="-342900" fontAlgn="base">
              <a:spcAft>
                <a:spcPts val="1500"/>
              </a:spcAft>
              <a:buFont typeface="Arial" panose="020B0604020202020204" pitchFamily="34" charset="0"/>
              <a:buChar char="•"/>
            </a:pPr>
            <a:r>
              <a:rPr lang="en-US" sz="2000" dirty="0">
                <a:latin typeface="Arial" panose="020B0604020202020204" pitchFamily="34" charset="0"/>
              </a:rPr>
              <a:t>The convicted (on the cross).  </a:t>
            </a:r>
          </a:p>
          <a:p>
            <a:pPr fontAlgn="base">
              <a:spcAft>
                <a:spcPts val="1500"/>
              </a:spcAft>
            </a:pPr>
            <a:r>
              <a:rPr lang="en-US" sz="2000" dirty="0">
                <a:latin typeface="Arial" panose="020B0604020202020204" pitchFamily="34" charset="0"/>
              </a:rPr>
              <a:t>Everybody is somebody.  To discriminate is to declare that your standards are higher than God’s.   </a:t>
            </a:r>
            <a:endParaRPr lang="en-US" sz="2000" dirty="0">
              <a:latin typeface="Verdana" panose="020B0604030504040204" pitchFamily="34" charset="0"/>
            </a:endParaRPr>
          </a:p>
        </p:txBody>
      </p:sp>
      <p:pic>
        <p:nvPicPr>
          <p:cNvPr id="3" name="Picture 2" descr="C:\Users\RichardsED\Desktop\Dropbox\1 ERIC MAIN\1 New Testament\1 Harmony of the Gospels\2 Healings-Lazarus\#23 Matt 16-17 Priesthood\jesus-and-children.jpg"/>
          <p:cNvPicPr>
            <a:picLocks noChangeAspect="1" noChangeArrowheads="1"/>
          </p:cNvPicPr>
          <p:nvPr/>
        </p:nvPicPr>
        <p:blipFill>
          <a:blip r:embed="rId2" cstate="print"/>
          <a:srcRect/>
          <a:stretch>
            <a:fillRect/>
          </a:stretch>
        </p:blipFill>
        <p:spPr bwMode="auto">
          <a:xfrm>
            <a:off x="7391400" y="3124200"/>
            <a:ext cx="3048000" cy="2286000"/>
          </a:xfrm>
          <a:prstGeom prst="rect">
            <a:avLst/>
          </a:prstGeom>
          <a:noFill/>
        </p:spPr>
      </p:pic>
    </p:spTree>
    <p:extLst>
      <p:ext uri="{BB962C8B-B14F-4D97-AF65-F5344CB8AC3E}">
        <p14:creationId xmlns:p14="http://schemas.microsoft.com/office/powerpoint/2010/main" val="187688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anim calcmode="lin" valueType="num">
                                      <p:cBhvr>
                                        <p:cTn id="1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1000"/>
                                        <p:tgtEl>
                                          <p:spTgt spid="5">
                                            <p:txEl>
                                              <p:pRg st="3" end="3"/>
                                            </p:txEl>
                                          </p:spTgt>
                                        </p:tgtEl>
                                      </p:cBhvr>
                                    </p:animEffect>
                                    <p:anim calcmode="lin" valueType="num">
                                      <p:cBhvr>
                                        <p:cTn id="1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1000"/>
                                        <p:tgtEl>
                                          <p:spTgt spid="5">
                                            <p:txEl>
                                              <p:pRg st="4" end="4"/>
                                            </p:txEl>
                                          </p:spTgt>
                                        </p:tgtEl>
                                      </p:cBhvr>
                                    </p:animEffect>
                                    <p:anim calcmode="lin" valueType="num">
                                      <p:cBhvr>
                                        <p:cTn id="2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1000"/>
                                        <p:tgtEl>
                                          <p:spTgt spid="5">
                                            <p:txEl>
                                              <p:pRg st="5" end="5"/>
                                            </p:txEl>
                                          </p:spTgt>
                                        </p:tgtEl>
                                      </p:cBhvr>
                                    </p:animEffect>
                                    <p:anim calcmode="lin" valueType="num">
                                      <p:cBhvr>
                                        <p:cTn id="2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1000"/>
                                        <p:tgtEl>
                                          <p:spTgt spid="5">
                                            <p:txEl>
                                              <p:pRg st="6" end="6"/>
                                            </p:txEl>
                                          </p:spTgt>
                                        </p:tgtEl>
                                      </p:cBhvr>
                                    </p:animEffect>
                                    <p:anim calcmode="lin" valueType="num">
                                      <p:cBhvr>
                                        <p:cTn id="3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1000"/>
                                        <p:tgtEl>
                                          <p:spTgt spid="5">
                                            <p:txEl>
                                              <p:pRg st="7" end="7"/>
                                            </p:txEl>
                                          </p:spTgt>
                                        </p:tgtEl>
                                      </p:cBhvr>
                                    </p:animEffect>
                                    <p:anim calcmode="lin" valueType="num">
                                      <p:cBhvr>
                                        <p:cTn id="38"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7" end="7"/>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1000"/>
                                        <p:tgtEl>
                                          <p:spTgt spid="5">
                                            <p:txEl>
                                              <p:pRg st="8" end="8"/>
                                            </p:txEl>
                                          </p:spTgt>
                                        </p:tgtEl>
                                      </p:cBhvr>
                                    </p:animEffect>
                                    <p:anim calcmode="lin" valueType="num">
                                      <p:cBhvr>
                                        <p:cTn id="43"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8" end="8"/>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fade">
                                      <p:cBhvr>
                                        <p:cTn id="47" dur="1000"/>
                                        <p:tgtEl>
                                          <p:spTgt spid="5">
                                            <p:txEl>
                                              <p:pRg st="9" end="9"/>
                                            </p:txEl>
                                          </p:spTgt>
                                        </p:tgtEl>
                                      </p:cBhvr>
                                    </p:animEffect>
                                    <p:anim calcmode="lin" valueType="num">
                                      <p:cBhvr>
                                        <p:cTn id="48"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49"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5">
                                            <p:txEl>
                                              <p:pRg st="10" end="10"/>
                                            </p:txEl>
                                          </p:spTgt>
                                        </p:tgtEl>
                                        <p:attrNameLst>
                                          <p:attrName>style.visibility</p:attrName>
                                        </p:attrNameLst>
                                      </p:cBhvr>
                                      <p:to>
                                        <p:strVal val="visible"/>
                                      </p:to>
                                    </p:set>
                                    <p:animEffect transition="in" filter="fade">
                                      <p:cBhvr>
                                        <p:cTn id="54" dur="1000"/>
                                        <p:tgtEl>
                                          <p:spTgt spid="5">
                                            <p:txEl>
                                              <p:pRg st="10" end="10"/>
                                            </p:txEl>
                                          </p:spTgt>
                                        </p:tgtEl>
                                      </p:cBhvr>
                                    </p:animEffect>
                                    <p:anim calcmode="lin" valueType="num">
                                      <p:cBhvr>
                                        <p:cTn id="55"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56"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9400" y="2819400"/>
            <a:ext cx="9067800" cy="3886200"/>
          </a:xfrm>
        </p:spPr>
        <p:txBody>
          <a:bodyPr>
            <a:noAutofit/>
          </a:bodyPr>
          <a:lstStyle/>
          <a:p>
            <a:pPr marL="0" indent="0">
              <a:buNone/>
            </a:pPr>
            <a:r>
              <a:rPr lang="en-US" sz="5400" dirty="0"/>
              <a:t>STORY II: Forgiveness</a:t>
            </a:r>
          </a:p>
        </p:txBody>
      </p:sp>
    </p:spTree>
    <p:extLst>
      <p:ext uri="{BB962C8B-B14F-4D97-AF65-F5344CB8AC3E}">
        <p14:creationId xmlns:p14="http://schemas.microsoft.com/office/powerpoint/2010/main" val="2108456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9400" y="152400"/>
            <a:ext cx="9067800" cy="6553200"/>
          </a:xfrm>
        </p:spPr>
        <p:txBody>
          <a:bodyPr>
            <a:noAutofit/>
          </a:bodyPr>
          <a:lstStyle/>
          <a:p>
            <a:pPr marL="0" indent="0">
              <a:buNone/>
            </a:pPr>
            <a:r>
              <a:rPr lang="en-US" sz="2200" dirty="0"/>
              <a:t>A couple who had been married for 60 years. They had rarely argued during that time, and their days together passed in happiness and contentment. They shared everything and had no secrets between them—except one. The wife had a box that she kept at the top of a sideboard, and she told her husband when they were married that he should never look inside.</a:t>
            </a:r>
          </a:p>
          <a:p>
            <a:pPr marL="0" indent="0">
              <a:buNone/>
            </a:pPr>
            <a:r>
              <a:rPr lang="en-US" sz="2200" dirty="0"/>
              <a:t>As the decades passed, the moment came that her husband took the box down and asked if he could finally know what it contained. The wife consented, and he opened it to discover two doilies and $25,000. When he asked his wife what this meant, she responded, “When we were married, my mother told me that whenever I was angry with you or whenever you said or did something I didn’t like, I should knit a small doily and then talk things through with you.”</a:t>
            </a:r>
          </a:p>
          <a:p>
            <a:pPr marL="0" indent="0">
              <a:buNone/>
            </a:pPr>
            <a:r>
              <a:rPr lang="en-US" sz="2200" dirty="0"/>
              <a:t>The husband was moved to tears by this sweet story. He marveled that during 60 years of marriage he had only disturbed his wife enough for her to knit two doilies. Feeling extremely good about himself, he took his wife’s hand and said, “That explains the doilies, but what about the $25,000?”</a:t>
            </a:r>
          </a:p>
          <a:p>
            <a:pPr marL="0" indent="0">
              <a:buNone/>
            </a:pPr>
            <a:r>
              <a:rPr lang="en-US" sz="2200" dirty="0"/>
              <a:t>His wife smiled sweetly and said, “That’s the money I got from selling all the doilies I’ve knitted over the years.”</a:t>
            </a:r>
          </a:p>
        </p:txBody>
      </p:sp>
      <p:pic>
        <p:nvPicPr>
          <p:cNvPr id="1026" name="Picture 2" descr="https://www.lds.org/bc/content/shared/content/images/leaders/dieter-f-uchtdorf-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2335698" cy="2913063"/>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74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1930" y="5562600"/>
            <a:ext cx="8183880" cy="1051560"/>
          </a:xfrm>
        </p:spPr>
        <p:txBody>
          <a:bodyPr/>
          <a:lstStyle/>
          <a:p>
            <a:r>
              <a:rPr lang="en-US" dirty="0"/>
              <a:t>Matthew 18</a:t>
            </a:r>
          </a:p>
        </p:txBody>
      </p:sp>
      <p:sp>
        <p:nvSpPr>
          <p:cNvPr id="4" name="Rectangle 3"/>
          <p:cNvSpPr/>
          <p:nvPr/>
        </p:nvSpPr>
        <p:spPr>
          <a:xfrm>
            <a:off x="533400" y="1371601"/>
            <a:ext cx="7708164" cy="3416320"/>
          </a:xfrm>
          <a:prstGeom prst="rect">
            <a:avLst/>
          </a:prstGeom>
        </p:spPr>
        <p:txBody>
          <a:bodyPr wrap="square">
            <a:spAutoFit/>
          </a:bodyPr>
          <a:lstStyle/>
          <a:p>
            <a:r>
              <a:rPr lang="en-US" sz="2400" i="1" dirty="0"/>
              <a:t>Matthew </a:t>
            </a:r>
            <a:r>
              <a:rPr lang="en-US" sz="2400" dirty="0"/>
              <a:t>18:23-35 (Who knows this story?)</a:t>
            </a:r>
          </a:p>
          <a:p>
            <a:r>
              <a:rPr lang="en-US" sz="2400" dirty="0"/>
              <a:t>100 pence?</a:t>
            </a:r>
          </a:p>
          <a:p>
            <a:r>
              <a:rPr lang="en-US" sz="2400" dirty="0"/>
              <a:t>1 talent?</a:t>
            </a:r>
          </a:p>
          <a:p>
            <a:r>
              <a:rPr lang="en-US" sz="2400" dirty="0"/>
              <a:t>10,000 talents???</a:t>
            </a:r>
          </a:p>
          <a:p>
            <a:endParaRPr lang="en-US" sz="2400" dirty="0"/>
          </a:p>
          <a:p>
            <a:r>
              <a:rPr lang="en-US" sz="2400" dirty="0"/>
              <a:t>If you were to pay $1000/day, $365,000/year it would take 10,958 years, 11 months and 1 day to pay this debt.  Even if you started on the day Adam and Eve walked out of the garden, you’d still owe about $1.8 billion.  </a:t>
            </a:r>
          </a:p>
        </p:txBody>
      </p:sp>
      <p:sp>
        <p:nvSpPr>
          <p:cNvPr id="5" name="Rectangle 4">
            <a:extLst>
              <a:ext uri="{FF2B5EF4-FFF2-40B4-BE49-F238E27FC236}">
                <a16:creationId xmlns:a16="http://schemas.microsoft.com/office/drawing/2014/main" id="{3A5D8B48-B869-466D-A9B4-88E2AFDD2A46}"/>
              </a:ext>
            </a:extLst>
          </p:cNvPr>
          <p:cNvSpPr/>
          <p:nvPr/>
        </p:nvSpPr>
        <p:spPr>
          <a:xfrm>
            <a:off x="684257" y="5486399"/>
            <a:ext cx="6448432" cy="369332"/>
          </a:xfrm>
          <a:prstGeom prst="rect">
            <a:avLst/>
          </a:prstGeom>
        </p:spPr>
        <p:txBody>
          <a:bodyPr wrap="none">
            <a:spAutoFit/>
          </a:bodyPr>
          <a:lstStyle/>
          <a:p>
            <a:r>
              <a:rPr lang="en-US" dirty="0">
                <a:hlinkClick r:id="rId4">
                  <a:extLst>
                    <a:ext uri="{A12FA001-AC4F-418D-AE19-62706E023703}">
                      <ahyp:hlinkClr xmlns:ahyp="http://schemas.microsoft.com/office/drawing/2018/hyperlinkcolor" val="tx"/>
                    </a:ext>
                  </a:extLst>
                </a:hlinkClick>
              </a:rPr>
              <a:t>REINACTMENT: https://www.youtube.com/watch?v=cvrgEBJbddI</a:t>
            </a:r>
            <a:endParaRPr lang="en-US" dirty="0"/>
          </a:p>
        </p:txBody>
      </p:sp>
      <p:pic>
        <p:nvPicPr>
          <p:cNvPr id="6" name="unmerciful servant">
            <a:hlinkClick r:id="" action="ppaction://media"/>
            <a:extLst>
              <a:ext uri="{FF2B5EF4-FFF2-40B4-BE49-F238E27FC236}">
                <a16:creationId xmlns:a16="http://schemas.microsoft.com/office/drawing/2014/main" id="{857378A5-EF4D-453A-801F-85597BE04911}"/>
              </a:ext>
            </a:extLst>
          </p:cNvPr>
          <p:cNvPicPr>
            <a:picLocks noChangeAspect="1"/>
          </p:cNvPicPr>
          <p:nvPr>
            <a:videoFile r:link="rId2"/>
            <p:extLst>
              <p:ext uri="{DAA4B4D4-6D71-4841-9C94-3DE7FCFB9230}">
                <p14:media xmlns:p14="http://schemas.microsoft.com/office/powerpoint/2010/main" r:link="rId1"/>
              </p:ext>
            </p:extLst>
          </p:nvPr>
        </p:nvPicPr>
        <p:blipFill>
          <a:blip r:embed="rId5"/>
          <a:stretch>
            <a:fillRect/>
          </a:stretch>
        </p:blipFill>
        <p:spPr>
          <a:xfrm>
            <a:off x="9176657" y="4626429"/>
            <a:ext cx="3048000" cy="2286000"/>
          </a:xfrm>
          <a:prstGeom prst="rect">
            <a:avLst/>
          </a:prstGeom>
        </p:spPr>
      </p:pic>
      <p:pic>
        <p:nvPicPr>
          <p:cNvPr id="3074" name="Picture 2" descr="C:\Users\RichardsED\Desktop\26.jpg"/>
          <p:cNvPicPr>
            <a:picLocks noChangeAspect="1" noChangeArrowheads="1"/>
          </p:cNvPicPr>
          <p:nvPr/>
        </p:nvPicPr>
        <p:blipFill>
          <a:blip r:embed="rId6" cstate="print"/>
          <a:srcRect/>
          <a:stretch>
            <a:fillRect/>
          </a:stretch>
        </p:blipFill>
        <p:spPr bwMode="auto">
          <a:xfrm>
            <a:off x="8610600" y="1276350"/>
            <a:ext cx="3245021" cy="4248150"/>
          </a:xfrm>
          <a:prstGeom prst="rect">
            <a:avLst/>
          </a:prstGeom>
          <a:noFill/>
        </p:spPr>
      </p:pic>
    </p:spTree>
    <p:extLst>
      <p:ext uri="{BB962C8B-B14F-4D97-AF65-F5344CB8AC3E}">
        <p14:creationId xmlns:p14="http://schemas.microsoft.com/office/powerpoint/2010/main" val="188515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linds(horizontal)">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36592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32" fill="hold" display="0">
                  <p:stCondLst>
                    <p:cond delay="indefinite"/>
                  </p:stCondLst>
                </p:cTn>
                <p:tgtEl>
                  <p:spTgt spid="6"/>
                </p:tgtEl>
              </p:cMediaNode>
            </p:video>
            <p:seq concurrent="1" nextAc="seek">
              <p:cTn id="33" restart="whenNotActive" fill="hold" evtFilter="cancelBubble" nodeType="interactiveSeq">
                <p:stCondLst>
                  <p:cond evt="onClick" delay="0">
                    <p:tgtEl>
                      <p:spTgt spid="6"/>
                    </p:tgtEl>
                  </p:cond>
                </p:stCondLst>
                <p:endSync evt="end" delay="0">
                  <p:rtn val="all"/>
                </p:endSync>
                <p:childTnLst>
                  <p:par>
                    <p:cTn id="34" fill="hold">
                      <p:stCondLst>
                        <p:cond delay="0"/>
                      </p:stCondLst>
                      <p:childTnLst>
                        <p:par>
                          <p:cTn id="35" fill="hold">
                            <p:stCondLst>
                              <p:cond delay="0"/>
                            </p:stCondLst>
                            <p:childTnLst>
                              <p:par>
                                <p:cTn id="36" presetID="2" presetClass="mediacall" presetSubtype="0" fill="hold" nodeType="clickEffect">
                                  <p:stCondLst>
                                    <p:cond delay="0"/>
                                  </p:stCondLst>
                                  <p:childTnLst>
                                    <p:cmd type="call" cmd="togglePause">
                                      <p:cBhvr>
                                        <p:cTn id="37"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52041"/>
            <a:ext cx="11353800" cy="5613400"/>
          </a:xfrm>
        </p:spPr>
        <p:txBody>
          <a:bodyPr>
            <a:normAutofit/>
          </a:bodyPr>
          <a:lstStyle/>
          <a:p>
            <a:pPr marL="0" indent="0">
              <a:buNone/>
            </a:pPr>
            <a:r>
              <a:rPr lang="en-US" dirty="0">
                <a:latin typeface="Franklin Gothic Medium" panose="020B0603020102020204" pitchFamily="34" charset="0"/>
              </a:rPr>
              <a:t>“Holding on to anger is like grasping a hot coal with the intent of throwing it at someone else; you are the one who gets burned.”</a:t>
            </a:r>
          </a:p>
          <a:p>
            <a:pPr marL="0" indent="0">
              <a:buNone/>
            </a:pPr>
            <a:r>
              <a:rPr lang="en-US" dirty="0">
                <a:latin typeface="Franklin Gothic Medium" panose="020B0603020102020204" pitchFamily="34" charset="0"/>
              </a:rPr>
              <a:t>“You will not be punished </a:t>
            </a:r>
            <a:r>
              <a:rPr lang="en-US" b="1" i="1" u="sng" dirty="0">
                <a:latin typeface="Franklin Gothic Medium" panose="020B0603020102020204" pitchFamily="34" charset="0"/>
              </a:rPr>
              <a:t>for</a:t>
            </a:r>
            <a:r>
              <a:rPr lang="en-US" dirty="0">
                <a:latin typeface="Franklin Gothic Medium" panose="020B0603020102020204" pitchFamily="34" charset="0"/>
              </a:rPr>
              <a:t> your anger, you will be punished </a:t>
            </a:r>
            <a:r>
              <a:rPr lang="en-US" b="1" i="1" u="sng" dirty="0">
                <a:latin typeface="Franklin Gothic Medium" panose="020B0603020102020204" pitchFamily="34" charset="0"/>
              </a:rPr>
              <a:t>by</a:t>
            </a:r>
            <a:r>
              <a:rPr lang="en-US" dirty="0">
                <a:latin typeface="Franklin Gothic Medium" panose="020B0603020102020204" pitchFamily="34" charset="0"/>
              </a:rPr>
              <a:t> your anger.” </a:t>
            </a:r>
          </a:p>
          <a:p>
            <a:pPr marL="0" indent="0">
              <a:buNone/>
            </a:pPr>
            <a:r>
              <a:rPr lang="en-US" dirty="0">
                <a:latin typeface="Franklin Gothic Medium" panose="020B0603020102020204" pitchFamily="34" charset="0"/>
              </a:rPr>
              <a:t>“Anybody can become angry - that is easy, but to be angry with the right person and to the right degree and at the right time and for the right purpose, and in the right way - that is not easy.” Aristotle</a:t>
            </a:r>
          </a:p>
        </p:txBody>
      </p:sp>
      <p:pic>
        <p:nvPicPr>
          <p:cNvPr id="2050" name="Picture 2" descr="http://media.salon.com/2005/06/anger_management-293x3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8825" y="5469953"/>
            <a:ext cx="1273175" cy="13340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20900" y="132835"/>
            <a:ext cx="8407400" cy="954107"/>
          </a:xfrm>
          <a:prstGeom prst="rect">
            <a:avLst/>
          </a:prstGeom>
        </p:spPr>
        <p:txBody>
          <a:bodyPr wrap="square">
            <a:spAutoFit/>
          </a:bodyPr>
          <a:lstStyle/>
          <a:p>
            <a:pPr algn="ctr"/>
            <a:r>
              <a:rPr lang="en-US" sz="2800" b="1" dirty="0">
                <a:latin typeface="Eras Bold ITC" panose="020B0907030504020204" pitchFamily="34" charset="0"/>
              </a:rPr>
              <a:t>Question of the Day:  How do you know if you’ve fully forgiven someone?</a:t>
            </a:r>
          </a:p>
        </p:txBody>
      </p:sp>
    </p:spTree>
    <p:extLst>
      <p:ext uri="{BB962C8B-B14F-4D97-AF65-F5344CB8AC3E}">
        <p14:creationId xmlns:p14="http://schemas.microsoft.com/office/powerpoint/2010/main" val="90314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Matthew 18</a:t>
            </a:r>
          </a:p>
        </p:txBody>
      </p:sp>
      <p:sp>
        <p:nvSpPr>
          <p:cNvPr id="3" name="Content Placeholder 2"/>
          <p:cNvSpPr>
            <a:spLocks noGrp="1"/>
          </p:cNvSpPr>
          <p:nvPr>
            <p:ph idx="1"/>
          </p:nvPr>
        </p:nvSpPr>
        <p:spPr>
          <a:xfrm>
            <a:off x="406400" y="1295400"/>
            <a:ext cx="10109200" cy="5334000"/>
          </a:xfrm>
        </p:spPr>
        <p:txBody>
          <a:bodyPr>
            <a:normAutofit fontScale="77500" lnSpcReduction="20000"/>
          </a:bodyPr>
          <a:lstStyle/>
          <a:p>
            <a:r>
              <a:rPr lang="en-US" dirty="0"/>
              <a:t>The Royal Class (less than 1%)</a:t>
            </a:r>
          </a:p>
          <a:p>
            <a:r>
              <a:rPr lang="en-US" dirty="0"/>
              <a:t>‘Patricians’</a:t>
            </a:r>
          </a:p>
          <a:p>
            <a:pPr lvl="1"/>
            <a:r>
              <a:rPr lang="en-US" dirty="0"/>
              <a:t>&lt;1 million </a:t>
            </a:r>
            <a:r>
              <a:rPr lang="en-US" dirty="0" err="1"/>
              <a:t>sestercies</a:t>
            </a:r>
            <a:endParaRPr lang="en-US" dirty="0"/>
          </a:p>
          <a:p>
            <a:r>
              <a:rPr lang="en-US" dirty="0"/>
              <a:t>Senate (Law Makers)</a:t>
            </a:r>
          </a:p>
          <a:p>
            <a:r>
              <a:rPr lang="en-US" dirty="0"/>
              <a:t>Equestrians</a:t>
            </a:r>
          </a:p>
          <a:p>
            <a:pPr lvl="1"/>
            <a:r>
              <a:rPr lang="en-US" dirty="0"/>
              <a:t>&lt;4 million </a:t>
            </a:r>
            <a:r>
              <a:rPr lang="en-US" dirty="0" err="1"/>
              <a:t>sestercies</a:t>
            </a:r>
            <a:r>
              <a:rPr lang="en-US" dirty="0"/>
              <a:t> in equine wealth</a:t>
            </a:r>
          </a:p>
          <a:p>
            <a:r>
              <a:rPr lang="en-US" dirty="0"/>
              <a:t>Money changers (bankers)</a:t>
            </a:r>
          </a:p>
          <a:p>
            <a:r>
              <a:rPr lang="en-US" dirty="0" err="1"/>
              <a:t>Plebians</a:t>
            </a:r>
            <a:r>
              <a:rPr lang="en-US" dirty="0"/>
              <a:t> (Common Citizens; Merchants; Stewards)</a:t>
            </a:r>
          </a:p>
          <a:p>
            <a:pPr lvl="1"/>
            <a:r>
              <a:rPr lang="en-US" dirty="0"/>
              <a:t>75% of Jews</a:t>
            </a:r>
          </a:p>
          <a:p>
            <a:r>
              <a:rPr lang="en-US" dirty="0" err="1"/>
              <a:t>Junians</a:t>
            </a:r>
            <a:r>
              <a:rPr lang="en-US" dirty="0"/>
              <a:t> (Former Slaves; former POWs)</a:t>
            </a:r>
          </a:p>
          <a:p>
            <a:r>
              <a:rPr lang="en-US" dirty="0"/>
              <a:t>Women</a:t>
            </a:r>
          </a:p>
          <a:p>
            <a:r>
              <a:rPr lang="en-US" i="1" dirty="0" err="1"/>
              <a:t>Ptochos</a:t>
            </a:r>
            <a:r>
              <a:rPr lang="en-US" dirty="0"/>
              <a:t> (beggars)</a:t>
            </a:r>
          </a:p>
          <a:p>
            <a:r>
              <a:rPr lang="en-US" dirty="0"/>
              <a:t>Slaves (large debts)</a:t>
            </a:r>
          </a:p>
          <a:p>
            <a:r>
              <a:rPr lang="en-US" dirty="0"/>
              <a:t>Children</a:t>
            </a:r>
          </a:p>
          <a:p>
            <a:endParaRPr lang="en-US" dirty="0"/>
          </a:p>
        </p:txBody>
      </p:sp>
    </p:spTree>
    <p:extLst>
      <p:ext uri="{BB962C8B-B14F-4D97-AF65-F5344CB8AC3E}">
        <p14:creationId xmlns:p14="http://schemas.microsoft.com/office/powerpoint/2010/main" val="396379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to="" calcmode="lin" valueType="num">
                                      <p:cBhvr>
                                        <p:cTn id="42" dur="1" fill="hold"/>
                                        <p:tgtEl>
                                          <p:spTgt spid="3">
                                            <p:txEl>
                                              <p:pRg st="7" end="7"/>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to="" calcmode="lin" valueType="num">
                                      <p:cBhvr>
                                        <p:cTn id="47" dur="1" fill="hold"/>
                                        <p:tgtEl>
                                          <p:spTgt spid="3">
                                            <p:txEl>
                                              <p:pRg st="8" end="8"/>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 to="" calcmode="lin" valueType="num">
                                      <p:cBhvr>
                                        <p:cTn id="52" dur="1" fill="hold"/>
                                        <p:tgtEl>
                                          <p:spTgt spid="3">
                                            <p:txEl>
                                              <p:pRg st="9" end="9"/>
                                            </p:txEl>
                                          </p:spTgt>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to="" calcmode="lin" valueType="num">
                                      <p:cBhvr>
                                        <p:cTn id="57" dur="1" fill="hold"/>
                                        <p:tgtEl>
                                          <p:spTgt spid="3">
                                            <p:txEl>
                                              <p:pRg st="10" end="10"/>
                                            </p:txEl>
                                          </p:spTgt>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 to="" calcmode="lin" valueType="num">
                                      <p:cBhvr>
                                        <p:cTn id="62" dur="1" fill="hold"/>
                                        <p:tgtEl>
                                          <p:spTgt spid="3">
                                            <p:txEl>
                                              <p:pRg st="11" end="11"/>
                                            </p:txEl>
                                          </p:spTgt>
                                        </p:tgtEl>
                                        <p:attrNameLst>
                                          <p:attrName/>
                                        </p:attrNameLst>
                                      </p:cBhvr>
                                    </p:anim>
                                  </p:childTnLst>
                                </p:cTn>
                              </p:par>
                            </p:childTnLst>
                          </p:cTn>
                        </p:par>
                      </p:childTnLst>
                    </p:cTn>
                  </p:par>
                  <p:par>
                    <p:cTn id="63" fill="hold">
                      <p:stCondLst>
                        <p:cond delay="indefinite"/>
                      </p:stCondLst>
                      <p:childTnLst>
                        <p:par>
                          <p:cTn id="64" fill="hold">
                            <p:stCondLst>
                              <p:cond delay="0"/>
                            </p:stCondLst>
                            <p:childTnLst>
                              <p:par>
                                <p:cTn id="65" presetID="24" presetClass="entr" presetSubtype="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 to="" calcmode="lin" valueType="num">
                                      <p:cBhvr>
                                        <p:cTn id="67" dur="1" fill="hold"/>
                                        <p:tgtEl>
                                          <p:spTgt spid="3">
                                            <p:txEl>
                                              <p:pRg st="12" end="12"/>
                                            </p:txEl>
                                          </p:spTgt>
                                        </p:tgtEl>
                                        <p:attrNameLst>
                                          <p:attrName/>
                                        </p:attrNameLst>
                                      </p:cBhvr>
                                    </p:anim>
                                  </p:childTnLst>
                                </p:cTn>
                              </p:par>
                            </p:childTnLst>
                          </p:cTn>
                        </p:par>
                      </p:childTnLst>
                    </p:cTn>
                  </p:par>
                  <p:par>
                    <p:cTn id="68" fill="hold">
                      <p:stCondLst>
                        <p:cond delay="indefinite"/>
                      </p:stCondLst>
                      <p:childTnLst>
                        <p:par>
                          <p:cTn id="69" fill="hold">
                            <p:stCondLst>
                              <p:cond delay="0"/>
                            </p:stCondLst>
                            <p:childTnLst>
                              <p:par>
                                <p:cTn id="70" presetID="24" presetClass="entr" presetSubtype="0" fill="hold"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 to="" calcmode="lin" valueType="num">
                                      <p:cBhvr>
                                        <p:cTn id="72" dur="1" fill="hold"/>
                                        <p:tgtEl>
                                          <p:spTgt spid="3">
                                            <p:txEl>
                                              <p:pRg st="13" end="1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92096" y="0"/>
            <a:ext cx="7290054" cy="1104900"/>
          </a:xfrm>
        </p:spPr>
        <p:txBody>
          <a:bodyPr/>
          <a:lstStyle/>
          <a:p>
            <a:r>
              <a:rPr lang="en-US" b="1" dirty="0"/>
              <a:t>Forgiving Others:  Joseph</a:t>
            </a:r>
            <a:endParaRPr lang="en-US" dirty="0"/>
          </a:p>
        </p:txBody>
      </p:sp>
      <p:sp>
        <p:nvSpPr>
          <p:cNvPr id="5" name="Content Placeholder 4"/>
          <p:cNvSpPr>
            <a:spLocks noGrp="1"/>
          </p:cNvSpPr>
          <p:nvPr>
            <p:ph idx="1"/>
          </p:nvPr>
        </p:nvSpPr>
        <p:spPr>
          <a:xfrm>
            <a:off x="2292096" y="1231900"/>
            <a:ext cx="8223505" cy="4597400"/>
          </a:xfrm>
        </p:spPr>
        <p:txBody>
          <a:bodyPr>
            <a:noAutofit/>
          </a:bodyPr>
          <a:lstStyle/>
          <a:p>
            <a:pPr lvl="1"/>
            <a:r>
              <a:rPr lang="en-US" sz="2400" dirty="0"/>
              <a:t>1.	His brothers hated him</a:t>
            </a:r>
          </a:p>
          <a:p>
            <a:pPr lvl="1"/>
            <a:r>
              <a:rPr lang="en-US" sz="2400" dirty="0"/>
              <a:t>2. 	His brothers threw him into a pit </a:t>
            </a:r>
          </a:p>
          <a:p>
            <a:pPr lvl="1"/>
            <a:r>
              <a:rPr lang="en-US" sz="2400" dirty="0"/>
              <a:t>3. 	Sold into slavery</a:t>
            </a:r>
          </a:p>
          <a:p>
            <a:pPr lvl="1"/>
            <a:r>
              <a:rPr lang="en-US" sz="2400" dirty="0"/>
              <a:t>3. 	He was separated from his parents</a:t>
            </a:r>
          </a:p>
          <a:p>
            <a:pPr lvl="1"/>
            <a:r>
              <a:rPr lang="en-US" sz="2400" dirty="0"/>
              <a:t>4. 	He was tempted to be immoral</a:t>
            </a:r>
          </a:p>
          <a:p>
            <a:pPr lvl="1"/>
            <a:r>
              <a:rPr lang="en-US" sz="2400" dirty="0"/>
              <a:t>5. 	He was falsely accused</a:t>
            </a:r>
          </a:p>
          <a:p>
            <a:pPr lvl="1"/>
            <a:r>
              <a:rPr lang="en-US" sz="2400" dirty="0"/>
              <a:t>6. 	He was kept in prison for years</a:t>
            </a:r>
          </a:p>
        </p:txBody>
      </p:sp>
    </p:spTree>
    <p:extLst>
      <p:ext uri="{BB962C8B-B14F-4D97-AF65-F5344CB8AC3E}">
        <p14:creationId xmlns:p14="http://schemas.microsoft.com/office/powerpoint/2010/main" val="59881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2096" y="0"/>
            <a:ext cx="7290054" cy="1104900"/>
          </a:xfrm>
        </p:spPr>
        <p:txBody>
          <a:bodyPr/>
          <a:lstStyle/>
          <a:p>
            <a:r>
              <a:rPr lang="en-US" b="1" dirty="0"/>
              <a:t>Forgiving Others:  Joseph</a:t>
            </a:r>
            <a:endParaRPr lang="en-US" dirty="0"/>
          </a:p>
        </p:txBody>
      </p:sp>
      <p:sp>
        <p:nvSpPr>
          <p:cNvPr id="3" name="Content Placeholder 2"/>
          <p:cNvSpPr>
            <a:spLocks noGrp="1"/>
          </p:cNvSpPr>
          <p:nvPr>
            <p:ph idx="1"/>
          </p:nvPr>
        </p:nvSpPr>
        <p:spPr>
          <a:xfrm>
            <a:off x="228600" y="1104900"/>
            <a:ext cx="11734800" cy="5499100"/>
          </a:xfrm>
        </p:spPr>
        <p:txBody>
          <a:bodyPr>
            <a:noAutofit/>
          </a:bodyPr>
          <a:lstStyle/>
          <a:p>
            <a:r>
              <a:rPr lang="en-US" sz="2000" dirty="0"/>
              <a:t>Genesis 45:1 </a:t>
            </a:r>
          </a:p>
          <a:p>
            <a:pPr lvl="1"/>
            <a:r>
              <a:rPr lang="en-US" sz="1600" dirty="0"/>
              <a:t>Joseph sent the Egyptians out.</a:t>
            </a:r>
          </a:p>
          <a:p>
            <a:pPr lvl="1"/>
            <a:r>
              <a:rPr lang="en-US" sz="1600" dirty="0"/>
              <a:t>If you have forgiven completely, </a:t>
            </a:r>
            <a:r>
              <a:rPr lang="en-US" sz="1600" b="1" dirty="0"/>
              <a:t>you don't gossip. </a:t>
            </a:r>
          </a:p>
          <a:p>
            <a:r>
              <a:rPr lang="en-US" sz="2000" dirty="0"/>
              <a:t>Genesis 45:4 </a:t>
            </a:r>
          </a:p>
          <a:p>
            <a:pPr lvl="1"/>
            <a:r>
              <a:rPr lang="en-US" sz="2400" dirty="0"/>
              <a:t>Joseph asked his brothers to draw near. </a:t>
            </a:r>
          </a:p>
          <a:p>
            <a:pPr lvl="1"/>
            <a:r>
              <a:rPr lang="en-US" sz="2400" dirty="0"/>
              <a:t>If you've forgiven, you </a:t>
            </a:r>
            <a:r>
              <a:rPr lang="en-US" sz="2400" b="1" dirty="0"/>
              <a:t>make your offenders feel comfortable in your presence</a:t>
            </a:r>
          </a:p>
          <a:p>
            <a:r>
              <a:rPr lang="en-US" sz="2000" dirty="0"/>
              <a:t>Genesis 45:5 </a:t>
            </a:r>
          </a:p>
          <a:p>
            <a:pPr lvl="1"/>
            <a:r>
              <a:rPr lang="en-US" sz="2400" dirty="0"/>
              <a:t>Now therefore be not grieved, nor angry with yourselves, that ye sold me hither.   </a:t>
            </a:r>
          </a:p>
          <a:p>
            <a:pPr lvl="1"/>
            <a:r>
              <a:rPr lang="en-US" sz="2400" b="1" dirty="0"/>
              <a:t>You don't seek revenge.</a:t>
            </a:r>
          </a:p>
          <a:p>
            <a:r>
              <a:rPr lang="en-US" sz="2000" dirty="0"/>
              <a:t>Genesis 45:9 </a:t>
            </a:r>
          </a:p>
          <a:p>
            <a:pPr lvl="1"/>
            <a:r>
              <a:rPr lang="en-US" sz="2400" dirty="0"/>
              <a:t>Haste ye, and go up to my father, and say unto him, Thus </a:t>
            </a:r>
            <a:r>
              <a:rPr lang="en-US" sz="2400" dirty="0" err="1"/>
              <a:t>saith</a:t>
            </a:r>
            <a:r>
              <a:rPr lang="en-US" sz="2400" dirty="0"/>
              <a:t> thy son Joseph, God hath made me Lord of all Egypt: come down unto me, tarry not.  </a:t>
            </a:r>
          </a:p>
          <a:p>
            <a:pPr lvl="1"/>
            <a:r>
              <a:rPr lang="en-US" sz="2400" dirty="0"/>
              <a:t>As you forgive others, you’ll </a:t>
            </a:r>
            <a:r>
              <a:rPr lang="en-US" sz="2400" b="1" dirty="0"/>
              <a:t>seek healing in the lives of everyone that was involved in the incident.</a:t>
            </a:r>
            <a:endParaRPr lang="en-US" sz="2400" dirty="0"/>
          </a:p>
          <a:p>
            <a:pPr lvl="1"/>
            <a:endParaRPr lang="en-US" sz="2000" dirty="0"/>
          </a:p>
          <a:p>
            <a:pPr lvl="1"/>
            <a:endParaRPr lang="en-US" sz="1600" dirty="0"/>
          </a:p>
        </p:txBody>
      </p:sp>
      <p:sp>
        <p:nvSpPr>
          <p:cNvPr id="4" name="Rectangle 3"/>
          <p:cNvSpPr/>
          <p:nvPr/>
        </p:nvSpPr>
        <p:spPr>
          <a:xfrm>
            <a:off x="2292096" y="735568"/>
            <a:ext cx="8210804" cy="369332"/>
          </a:xfrm>
          <a:prstGeom prst="rect">
            <a:avLst/>
          </a:prstGeom>
        </p:spPr>
        <p:txBody>
          <a:bodyPr wrap="square">
            <a:spAutoFit/>
          </a:bodyPr>
          <a:lstStyle/>
          <a:p>
            <a:r>
              <a:rPr lang="en-US" dirty="0"/>
              <a:t>Please CAREFULLY read Genesis 45:1-9 looking for principles of forgiveness</a:t>
            </a:r>
          </a:p>
        </p:txBody>
      </p:sp>
    </p:spTree>
    <p:extLst>
      <p:ext uri="{BB962C8B-B14F-4D97-AF65-F5344CB8AC3E}">
        <p14:creationId xmlns:p14="http://schemas.microsoft.com/office/powerpoint/2010/main" val="3172257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71700" y="1333500"/>
            <a:ext cx="8153400" cy="3048000"/>
          </a:xfrm>
        </p:spPr>
        <p:txBody>
          <a:bodyPr>
            <a:noAutofit/>
          </a:bodyPr>
          <a:lstStyle/>
          <a:p>
            <a:pPr marL="514350" indent="-514350">
              <a:buFont typeface="+mj-lt"/>
              <a:buAutoNum type="arabicPeriod"/>
            </a:pPr>
            <a:r>
              <a:rPr lang="en-US" sz="2800" dirty="0">
                <a:latin typeface="Narkisim" panose="020E0502050101010101" pitchFamily="34" charset="-79"/>
                <a:cs typeface="Narkisim" panose="020E0502050101010101" pitchFamily="34" charset="-79"/>
              </a:rPr>
              <a:t>You don't gossip. </a:t>
            </a:r>
          </a:p>
          <a:p>
            <a:pPr marL="514350" indent="-514350">
              <a:buFont typeface="+mj-lt"/>
              <a:buAutoNum type="arabicPeriod"/>
            </a:pPr>
            <a:r>
              <a:rPr lang="en-US" sz="2800" dirty="0">
                <a:latin typeface="Narkisim" panose="020E0502050101010101" pitchFamily="34" charset="-79"/>
                <a:cs typeface="Narkisim" panose="020E0502050101010101" pitchFamily="34" charset="-79"/>
              </a:rPr>
              <a:t>You make your offenders feel comfortable in your presence</a:t>
            </a:r>
          </a:p>
          <a:p>
            <a:pPr marL="514350" indent="-514350">
              <a:buFont typeface="+mj-lt"/>
              <a:buAutoNum type="arabicPeriod"/>
            </a:pPr>
            <a:r>
              <a:rPr lang="en-US" sz="2800" dirty="0">
                <a:latin typeface="Narkisim" panose="020E0502050101010101" pitchFamily="34" charset="-79"/>
                <a:cs typeface="Narkisim" panose="020E0502050101010101" pitchFamily="34" charset="-79"/>
              </a:rPr>
              <a:t>You don't seek revenge.</a:t>
            </a:r>
          </a:p>
          <a:p>
            <a:pPr marL="514350" indent="-514350">
              <a:buFont typeface="+mj-lt"/>
              <a:buAutoNum type="arabicPeriod"/>
            </a:pPr>
            <a:r>
              <a:rPr lang="en-US" sz="2800" dirty="0">
                <a:latin typeface="Narkisim" panose="020E0502050101010101" pitchFamily="34" charset="-79"/>
                <a:cs typeface="Narkisim" panose="020E0502050101010101" pitchFamily="34" charset="-79"/>
              </a:rPr>
              <a:t>You’ll seek healing in the lives of everyone that was involved in the incident.</a:t>
            </a:r>
          </a:p>
          <a:p>
            <a:pPr marL="642366" lvl="1" indent="-514350">
              <a:buFont typeface="+mj-lt"/>
              <a:buAutoNum type="arabicPeriod"/>
            </a:pPr>
            <a:endParaRPr lang="en-US" dirty="0">
              <a:latin typeface="Narkisim" panose="020E0502050101010101" pitchFamily="34" charset="-79"/>
              <a:cs typeface="Narkisim" panose="020E0502050101010101" pitchFamily="34" charset="-79"/>
            </a:endParaRPr>
          </a:p>
          <a:p>
            <a:pPr marL="642366" lvl="1" indent="-514350">
              <a:buFont typeface="+mj-lt"/>
              <a:buAutoNum type="arabicPeriod"/>
            </a:pPr>
            <a:endParaRPr lang="en-US" dirty="0">
              <a:latin typeface="Narkisim" panose="020E0502050101010101" pitchFamily="34" charset="-79"/>
              <a:cs typeface="Narkisim" panose="020E0502050101010101" pitchFamily="34" charset="-79"/>
            </a:endParaRPr>
          </a:p>
        </p:txBody>
      </p:sp>
      <p:sp>
        <p:nvSpPr>
          <p:cNvPr id="6" name="Rectangle 5"/>
          <p:cNvSpPr/>
          <p:nvPr/>
        </p:nvSpPr>
        <p:spPr>
          <a:xfrm>
            <a:off x="2120900" y="132835"/>
            <a:ext cx="8407400" cy="954107"/>
          </a:xfrm>
          <a:prstGeom prst="rect">
            <a:avLst/>
          </a:prstGeom>
        </p:spPr>
        <p:txBody>
          <a:bodyPr wrap="square">
            <a:spAutoFit/>
          </a:bodyPr>
          <a:lstStyle/>
          <a:p>
            <a:pPr algn="ctr"/>
            <a:r>
              <a:rPr lang="en-US" sz="2800" b="1" dirty="0">
                <a:latin typeface="Eras Bold ITC" panose="020B0907030504020204" pitchFamily="34" charset="0"/>
              </a:rPr>
              <a:t>Question of the Day:  How do you know if you’ve fully forgiven someone?</a:t>
            </a:r>
          </a:p>
        </p:txBody>
      </p:sp>
      <p:pic>
        <p:nvPicPr>
          <p:cNvPr id="3074" name="Picture 2" descr="http://christthekingparish.files.wordpress.com/2014/08/joseph20brothers20reunit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6901" y="4338320"/>
            <a:ext cx="3149600" cy="2519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265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2096" y="0"/>
            <a:ext cx="7290054" cy="1104900"/>
          </a:xfrm>
        </p:spPr>
        <p:txBody>
          <a:bodyPr/>
          <a:lstStyle/>
          <a:p>
            <a:r>
              <a:rPr lang="en-US" b="1" dirty="0"/>
              <a:t>Forgiving Others</a:t>
            </a:r>
            <a:endParaRPr lang="en-US" dirty="0"/>
          </a:p>
        </p:txBody>
      </p:sp>
      <p:sp>
        <p:nvSpPr>
          <p:cNvPr id="3" name="Content Placeholder 2"/>
          <p:cNvSpPr>
            <a:spLocks noGrp="1"/>
          </p:cNvSpPr>
          <p:nvPr>
            <p:ph idx="1"/>
          </p:nvPr>
        </p:nvSpPr>
        <p:spPr>
          <a:xfrm>
            <a:off x="304800" y="1104900"/>
            <a:ext cx="11430000" cy="5499100"/>
          </a:xfrm>
        </p:spPr>
        <p:txBody>
          <a:bodyPr>
            <a:noAutofit/>
          </a:bodyPr>
          <a:lstStyle/>
          <a:p>
            <a:pPr marL="514350" indent="-514350">
              <a:buFont typeface="+mj-lt"/>
              <a:buAutoNum type="arabicPeriod"/>
            </a:pPr>
            <a:r>
              <a:rPr lang="en-US" dirty="0"/>
              <a:t>Why forgive others?</a:t>
            </a:r>
          </a:p>
          <a:p>
            <a:pPr marL="514350" indent="-514350">
              <a:buFont typeface="+mj-lt"/>
              <a:buAutoNum type="arabicPeriod"/>
            </a:pPr>
            <a:r>
              <a:rPr lang="en-US" dirty="0"/>
              <a:t>How do you know if you’ve forgiven someone?</a:t>
            </a:r>
          </a:p>
          <a:p>
            <a:pPr marL="514350" indent="-514350">
              <a:buFont typeface="+mj-lt"/>
              <a:buAutoNum type="arabicPeriod"/>
            </a:pPr>
            <a:r>
              <a:rPr lang="en-US" dirty="0"/>
              <a:t>What are some scriptural stories of forgiveness?</a:t>
            </a:r>
          </a:p>
          <a:p>
            <a:pPr marL="514350" indent="-514350">
              <a:buFont typeface="+mj-lt"/>
              <a:buAutoNum type="arabicPeriod"/>
            </a:pPr>
            <a:r>
              <a:rPr lang="en-US" dirty="0"/>
              <a:t>What can a person do if he or she is struggling to forgive someone?</a:t>
            </a:r>
          </a:p>
          <a:p>
            <a:pPr marL="514350" indent="-514350" fontAlgn="base">
              <a:buFont typeface="+mj-lt"/>
              <a:buAutoNum type="arabicPeriod"/>
            </a:pPr>
            <a:r>
              <a:rPr lang="en-US" dirty="0"/>
              <a:t>How has the Lord helped you forgive someone who has sinned against or offended you?</a:t>
            </a:r>
          </a:p>
        </p:txBody>
      </p:sp>
    </p:spTree>
    <p:extLst>
      <p:ext uri="{BB962C8B-B14F-4D97-AF65-F5344CB8AC3E}">
        <p14:creationId xmlns:p14="http://schemas.microsoft.com/office/powerpoint/2010/main" val="33325136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Forgiving Others</a:t>
            </a:r>
            <a:endParaRPr lang="en-US" dirty="0"/>
          </a:p>
        </p:txBody>
      </p:sp>
      <p:sp>
        <p:nvSpPr>
          <p:cNvPr id="3" name="Content Placeholder 2"/>
          <p:cNvSpPr>
            <a:spLocks noGrp="1"/>
          </p:cNvSpPr>
          <p:nvPr>
            <p:ph idx="1"/>
          </p:nvPr>
        </p:nvSpPr>
        <p:spPr>
          <a:xfrm>
            <a:off x="439057" y="1284514"/>
            <a:ext cx="11379200" cy="4773168"/>
          </a:xfrm>
        </p:spPr>
        <p:txBody>
          <a:bodyPr>
            <a:normAutofit/>
          </a:bodyPr>
          <a:lstStyle/>
          <a:p>
            <a:r>
              <a:rPr lang="en-US" sz="2800" b="1" dirty="0"/>
              <a:t>When people hurt you over and over, think of them like sand paper. They may scratch and hurt you a bit, but in the end, you end up polished and they end up useless</a:t>
            </a:r>
            <a:endParaRPr lang="en-US" sz="2800" dirty="0"/>
          </a:p>
          <a:p>
            <a:r>
              <a:rPr lang="en-US" sz="2800" b="1" dirty="0"/>
              <a:t>It’s better to have God’s </a:t>
            </a:r>
            <a:r>
              <a:rPr lang="en-US" sz="2800" b="1" cap="small" dirty="0"/>
              <a:t>approval</a:t>
            </a:r>
            <a:r>
              <a:rPr lang="en-US" sz="2800" b="1" dirty="0"/>
              <a:t> than the World’s </a:t>
            </a:r>
            <a:r>
              <a:rPr lang="en-US" sz="2800" b="1" cap="small" dirty="0"/>
              <a:t>applause</a:t>
            </a:r>
            <a:endParaRPr lang="en-US" sz="2800" dirty="0"/>
          </a:p>
          <a:p>
            <a:r>
              <a:rPr lang="en-US" sz="2800" b="1" dirty="0"/>
              <a:t>Trials are like fertilizer: stinky, dirty, and dark.  But they help us grow strong and produce a great harvest.</a:t>
            </a:r>
            <a:endParaRPr lang="en-US" sz="2800" dirty="0"/>
          </a:p>
          <a:p>
            <a:r>
              <a:rPr lang="en-US" sz="2800" b="1" dirty="0"/>
              <a:t>Pits and </a:t>
            </a:r>
            <a:r>
              <a:rPr lang="en-US" sz="2800" b="1" cap="small" dirty="0"/>
              <a:t>Prisons</a:t>
            </a:r>
            <a:r>
              <a:rPr lang="en-US" sz="2800" b="1" dirty="0"/>
              <a:t> lead to </a:t>
            </a:r>
            <a:r>
              <a:rPr lang="en-US" sz="2800" b="1" i="1" dirty="0"/>
              <a:t>Palaces</a:t>
            </a:r>
            <a:endParaRPr lang="en-US" sz="2800" dirty="0"/>
          </a:p>
          <a:p>
            <a:r>
              <a:rPr lang="en-US" sz="2800" b="1" dirty="0"/>
              <a:t>New Beginnings are often Disguised as Painful Endings</a:t>
            </a:r>
            <a:endParaRPr lang="en-US" sz="2800" dirty="0"/>
          </a:p>
          <a:p>
            <a:r>
              <a:rPr lang="en-US" sz="2800" b="1" cap="small" dirty="0"/>
              <a:t>Broken can become blessed if you let God do the mending.</a:t>
            </a:r>
            <a:endParaRPr lang="en-US" sz="2000" dirty="0"/>
          </a:p>
        </p:txBody>
      </p:sp>
    </p:spTree>
    <p:extLst>
      <p:ext uri="{BB962C8B-B14F-4D97-AF65-F5344CB8AC3E}">
        <p14:creationId xmlns:p14="http://schemas.microsoft.com/office/powerpoint/2010/main" val="210582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2394" y="1153886"/>
            <a:ext cx="7383806" cy="1815882"/>
          </a:xfrm>
          <a:prstGeom prst="rect">
            <a:avLst/>
          </a:prstGeom>
        </p:spPr>
        <p:txBody>
          <a:bodyPr wrap="square">
            <a:spAutoFit/>
          </a:bodyPr>
          <a:lstStyle/>
          <a:p>
            <a:pPr marL="342900" indent="-342900">
              <a:buFont typeface="Arial" panose="020B0604020202020204" pitchFamily="34" charset="0"/>
              <a:buChar char="•"/>
            </a:pPr>
            <a:r>
              <a:rPr lang="en-US" sz="2200" dirty="0"/>
              <a:t>Read Matt 18:15  Best way to resolve disputes.  </a:t>
            </a:r>
          </a:p>
          <a:p>
            <a:pPr marL="342900" indent="-342900">
              <a:buFont typeface="Arial" panose="020B0604020202020204" pitchFamily="34" charset="0"/>
              <a:buChar char="•"/>
            </a:pPr>
            <a:r>
              <a:rPr lang="en-US" sz="2200" dirty="0"/>
              <a:t>Matt 18:22  How often should we forgive?  </a:t>
            </a:r>
          </a:p>
          <a:p>
            <a:pPr marL="342900" indent="-342900">
              <a:buFont typeface="Arial" panose="020B0604020202020204" pitchFamily="34" charset="0"/>
              <a:buChar char="•"/>
            </a:pPr>
            <a:r>
              <a:rPr lang="en-US" sz="2200" dirty="0"/>
              <a:t>D&amp;C 64:9-11.  </a:t>
            </a:r>
          </a:p>
          <a:p>
            <a:pPr marL="342900" indent="-342900">
              <a:buFont typeface="Arial" panose="020B0604020202020204" pitchFamily="34" charset="0"/>
              <a:buChar char="•"/>
            </a:pPr>
            <a:r>
              <a:rPr lang="en-US" sz="2400" dirty="0"/>
              <a:t>Offense (Greek): a stick for bait used in a trap.</a:t>
            </a:r>
          </a:p>
          <a:p>
            <a:pPr marL="342900" indent="-342900">
              <a:buFont typeface="Arial" panose="020B0604020202020204" pitchFamily="34" charset="0"/>
              <a:buChar char="•"/>
            </a:pPr>
            <a:endParaRPr lang="en-US" sz="2200" b="1" dirty="0">
              <a:solidFill>
                <a:srgbClr val="FFFF00"/>
              </a:solidFill>
              <a:effectLst>
                <a:outerShdw blurRad="38100" dist="38100" dir="2700000" algn="tl">
                  <a:srgbClr val="000000">
                    <a:alpha val="43137"/>
                  </a:srgbClr>
                </a:outerShdw>
              </a:effectLst>
            </a:endParaRPr>
          </a:p>
        </p:txBody>
      </p:sp>
      <p:pic>
        <p:nvPicPr>
          <p:cNvPr id="4099" name="Picture 3" descr="C:\Users\RichardsED\Desktop\26.jpg"/>
          <p:cNvPicPr>
            <a:picLocks noChangeAspect="1" noChangeArrowheads="1"/>
          </p:cNvPicPr>
          <p:nvPr/>
        </p:nvPicPr>
        <p:blipFill>
          <a:blip r:embed="rId5" cstate="print"/>
          <a:srcRect/>
          <a:stretch>
            <a:fillRect/>
          </a:stretch>
        </p:blipFill>
        <p:spPr bwMode="auto">
          <a:xfrm>
            <a:off x="7848600" y="1153886"/>
            <a:ext cx="4190880" cy="5486400"/>
          </a:xfrm>
          <a:prstGeom prst="rect">
            <a:avLst/>
          </a:prstGeom>
          <a:noFill/>
        </p:spPr>
      </p:pic>
      <p:sp>
        <p:nvSpPr>
          <p:cNvPr id="2" name="Rectangle 1"/>
          <p:cNvSpPr/>
          <p:nvPr/>
        </p:nvSpPr>
        <p:spPr>
          <a:xfrm>
            <a:off x="1880003" y="6260068"/>
            <a:ext cx="3240824" cy="369332"/>
          </a:xfrm>
          <a:prstGeom prst="rect">
            <a:avLst/>
          </a:prstGeom>
        </p:spPr>
        <p:txBody>
          <a:bodyPr wrap="none">
            <a:spAutoFit/>
          </a:bodyPr>
          <a:lstStyle/>
          <a:p>
            <a:r>
              <a:rPr lang="en-US" dirty="0"/>
              <a:t>Christians </a:t>
            </a:r>
            <a:r>
              <a:rPr lang="en-US" b="1" dirty="0"/>
              <a:t>initiate reconciliation</a:t>
            </a:r>
            <a:endParaRPr lang="en-US" dirty="0"/>
          </a:p>
        </p:txBody>
      </p:sp>
      <p:sp>
        <p:nvSpPr>
          <p:cNvPr id="5" name="Rectangle 4">
            <a:extLst>
              <a:ext uri="{FF2B5EF4-FFF2-40B4-BE49-F238E27FC236}">
                <a16:creationId xmlns:a16="http://schemas.microsoft.com/office/drawing/2014/main" id="{FD0C04E2-9BAB-4068-B46C-7535D97B790A}"/>
              </a:ext>
            </a:extLst>
          </p:cNvPr>
          <p:cNvSpPr/>
          <p:nvPr/>
        </p:nvSpPr>
        <p:spPr>
          <a:xfrm>
            <a:off x="699193" y="5693228"/>
            <a:ext cx="6610208" cy="369332"/>
          </a:xfrm>
          <a:prstGeom prst="rect">
            <a:avLst/>
          </a:prstGeom>
        </p:spPr>
        <p:txBody>
          <a:bodyPr wrap="none">
            <a:spAutoFit/>
          </a:bodyPr>
          <a:lstStyle/>
          <a:p>
            <a:r>
              <a:rPr lang="en-US" dirty="0">
                <a:hlinkClick r:id="rId6">
                  <a:extLst>
                    <a:ext uri="{A12FA001-AC4F-418D-AE19-62706E023703}">
                      <ahyp:hlinkClr xmlns:ahyp="http://schemas.microsoft.com/office/drawing/2018/hyperlinkcolor" val="tx"/>
                    </a:ext>
                  </a:extLst>
                </a:hlinkClick>
              </a:rPr>
              <a:t>MODERN VIDEO https://www.youtube.com/watch?v=n-Dl5dqLz5M</a:t>
            </a:r>
            <a:endParaRPr lang="en-US" dirty="0"/>
          </a:p>
        </p:txBody>
      </p:sp>
      <p:pic>
        <p:nvPicPr>
          <p:cNvPr id="3" name="Parable of The Unforgiving Servant Unmerciful">
            <a:hlinkClick r:id="" action="ppaction://media"/>
            <a:extLst>
              <a:ext uri="{FF2B5EF4-FFF2-40B4-BE49-F238E27FC236}">
                <a16:creationId xmlns:a16="http://schemas.microsoft.com/office/drawing/2014/main" id="{B0A7E905-2B70-4482-87FB-4962391DFDF5}"/>
              </a:ext>
            </a:extLst>
          </p:cNvPr>
          <p:cNvPicPr>
            <a:picLocks noChangeAspect="1"/>
          </p:cNvPicPr>
          <p:nvPr>
            <a:videoFile r:link="rId2"/>
            <p:extLst>
              <p:ext uri="{DAA4B4D4-6D71-4841-9C94-3DE7FCFB9230}">
                <p14:media xmlns:p14="http://schemas.microsoft.com/office/powerpoint/2010/main" r:link="rId1"/>
              </p:ext>
            </p:extLst>
          </p:nvPr>
        </p:nvPicPr>
        <p:blipFill>
          <a:blip r:embed="rId7"/>
          <a:stretch>
            <a:fillRect/>
          </a:stretch>
        </p:blipFill>
        <p:spPr>
          <a:xfrm>
            <a:off x="10311997" y="5805539"/>
            <a:ext cx="1871042" cy="1052461"/>
          </a:xfrm>
          <a:prstGeom prst="rect">
            <a:avLst/>
          </a:prstGeom>
        </p:spPr>
      </p:pic>
    </p:spTree>
    <p:extLst>
      <p:ext uri="{BB962C8B-B14F-4D97-AF65-F5344CB8AC3E}">
        <p14:creationId xmlns:p14="http://schemas.microsoft.com/office/powerpoint/2010/main" val="3436997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32563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37" fill="hold" display="0">
                  <p:stCondLst>
                    <p:cond delay="indefinite"/>
                  </p:stCondLst>
                </p:cTn>
                <p:tgtEl>
                  <p:spTgt spid="3"/>
                </p:tgtEl>
              </p:cMediaNode>
            </p:video>
            <p:seq concurrent="1" nextAc="seek">
              <p:cTn id="38" restart="whenNotActive" fill="hold" evtFilter="cancelBubble" nodeType="interactiveSeq">
                <p:stCondLst>
                  <p:cond evt="onClick" delay="0">
                    <p:tgtEl>
                      <p:spTgt spid="3"/>
                    </p:tgtEl>
                  </p:cond>
                </p:stCondLst>
                <p:endSync evt="end" delay="0">
                  <p:rtn val="all"/>
                </p:endSync>
                <p:childTnLst>
                  <p:par>
                    <p:cTn id="39" fill="hold">
                      <p:stCondLst>
                        <p:cond delay="0"/>
                      </p:stCondLst>
                      <p:childTnLst>
                        <p:par>
                          <p:cTn id="40" fill="hold">
                            <p:stCondLst>
                              <p:cond delay="0"/>
                            </p:stCondLst>
                            <p:childTnLst>
                              <p:par>
                                <p:cTn id="41" presetID="2" presetClass="mediacall" presetSubtype="0" fill="hold" nodeType="clickEffect">
                                  <p:stCondLst>
                                    <p:cond delay="0"/>
                                  </p:stCondLst>
                                  <p:childTnLst>
                                    <p:cmd type="call" cmd="togglePause">
                                      <p:cBhvr>
                                        <p:cTn id="42"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670809" y="145466"/>
            <a:ext cx="10268365" cy="5262979"/>
          </a:xfrm>
          <a:prstGeom prst="rect">
            <a:avLst/>
          </a:prstGeom>
        </p:spPr>
        <p:txBody>
          <a:bodyPr wrap="square">
            <a:spAutoFit/>
          </a:bodyPr>
          <a:lstStyle/>
          <a:p>
            <a:r>
              <a:rPr lang="en-US" sz="2800" dirty="0">
                <a:latin typeface="Gill Sans MT" panose="020B0502020104020203" pitchFamily="34" charset="0"/>
              </a:rPr>
              <a:t>“We need to recognize and acknowledge angry feelings. It will take humility to do this, but if we will get on our knees and ask Heavenly Father for a feeling of forgiveness, He will help us. Only as we rid ourselves of hatred and bitterness can the Lord put comfort into our hearts. …</a:t>
            </a:r>
          </a:p>
          <a:p>
            <a:r>
              <a:rPr lang="en-US" sz="2800" dirty="0">
                <a:latin typeface="Gill Sans MT" panose="020B0502020104020203" pitchFamily="34" charset="0"/>
              </a:rPr>
              <a:t>“… When tragedy strikes, we should not respond by seeking personal revenge but rather let justice take its course and then let go. The Savior has offered to all of us a precious peace through His Atonement, but this can come only as we are willing to cast out negative feelings of anger, spite, or revenge. For all of us who forgive, even those who have committed serious crimes, the Atonement brings a measure of peace and comfort”</a:t>
            </a:r>
          </a:p>
        </p:txBody>
      </p:sp>
      <p:sp>
        <p:nvSpPr>
          <p:cNvPr id="6" name="Rectangle 5"/>
          <p:cNvSpPr/>
          <p:nvPr/>
        </p:nvSpPr>
        <p:spPr>
          <a:xfrm>
            <a:off x="252826" y="1762127"/>
            <a:ext cx="1417983" cy="1200329"/>
          </a:xfrm>
          <a:prstGeom prst="rect">
            <a:avLst/>
          </a:prstGeom>
        </p:spPr>
        <p:txBody>
          <a:bodyPr wrap="square">
            <a:spAutoFit/>
          </a:bodyPr>
          <a:lstStyle/>
          <a:p>
            <a:r>
              <a:rPr lang="en-US" sz="1200" dirty="0"/>
              <a:t>(James E. </a:t>
            </a:r>
            <a:r>
              <a:rPr lang="en-US" sz="1200" dirty="0" err="1"/>
              <a:t>Faust,“The</a:t>
            </a:r>
            <a:r>
              <a:rPr lang="en-US" sz="1200" dirty="0"/>
              <a:t> Healing Power of Forgiveness,”</a:t>
            </a:r>
            <a:r>
              <a:rPr lang="en-US" sz="1200" i="1" dirty="0"/>
              <a:t> Ensign</a:t>
            </a:r>
            <a:r>
              <a:rPr lang="en-US" sz="1200" dirty="0"/>
              <a:t> or </a:t>
            </a:r>
            <a:r>
              <a:rPr lang="en-US" sz="1200" i="1" dirty="0"/>
              <a:t>Liahona,</a:t>
            </a:r>
            <a:r>
              <a:rPr lang="en-US" sz="1200" dirty="0"/>
              <a:t> May 2007, 69).</a:t>
            </a:r>
          </a:p>
        </p:txBody>
      </p:sp>
      <p:pic>
        <p:nvPicPr>
          <p:cNvPr id="1026" name="Picture 2" descr="President James E. Fau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1095375" cy="1457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6845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4495801" y="1447801"/>
            <a:ext cx="5867401" cy="2554545"/>
          </a:xfrm>
          <a:prstGeom prst="rect">
            <a:avLst/>
          </a:prstGeom>
        </p:spPr>
        <p:txBody>
          <a:bodyPr wrap="square">
            <a:spAutoFit/>
          </a:bodyPr>
          <a:lstStyle/>
          <a:p>
            <a:pPr fontAlgn="base"/>
            <a:r>
              <a:rPr lang="en-US" sz="4000" dirty="0">
                <a:latin typeface="Gill Sans MT" panose="020B0502020104020203" pitchFamily="34" charset="0"/>
              </a:rPr>
              <a:t>“Remember, heaven is filled with those who have this in common: They are forgiven. And they forgive”</a:t>
            </a:r>
          </a:p>
        </p:txBody>
      </p:sp>
      <p:sp>
        <p:nvSpPr>
          <p:cNvPr id="6" name="Rectangle 5"/>
          <p:cNvSpPr/>
          <p:nvPr/>
        </p:nvSpPr>
        <p:spPr>
          <a:xfrm>
            <a:off x="1905000" y="4419601"/>
            <a:ext cx="2317750" cy="646331"/>
          </a:xfrm>
          <a:prstGeom prst="rect">
            <a:avLst/>
          </a:prstGeom>
        </p:spPr>
        <p:txBody>
          <a:bodyPr wrap="square">
            <a:spAutoFit/>
          </a:bodyPr>
          <a:lstStyle/>
          <a:p>
            <a:pPr fontAlgn="base"/>
            <a:r>
              <a:rPr lang="en-US" sz="1200" dirty="0">
                <a:latin typeface="Gill Sans MT" panose="020B0502020104020203" pitchFamily="34" charset="0"/>
              </a:rPr>
              <a:t>(“The Merciful Obtain Mercy,”</a:t>
            </a:r>
            <a:r>
              <a:rPr lang="en-US" sz="1200" i="1" dirty="0">
                <a:latin typeface="Gill Sans MT" panose="020B0502020104020203" pitchFamily="34" charset="0"/>
              </a:rPr>
              <a:t> Ensign</a:t>
            </a:r>
            <a:r>
              <a:rPr lang="en-US" sz="1200" dirty="0">
                <a:latin typeface="Gill Sans MT" panose="020B0502020104020203" pitchFamily="34" charset="0"/>
              </a:rPr>
              <a:t> or </a:t>
            </a:r>
            <a:r>
              <a:rPr lang="en-US" sz="1200" i="1" dirty="0">
                <a:latin typeface="Gill Sans MT" panose="020B0502020104020203" pitchFamily="34" charset="0"/>
              </a:rPr>
              <a:t>Liahona,</a:t>
            </a:r>
            <a:r>
              <a:rPr lang="en-US" sz="1200" dirty="0">
                <a:latin typeface="Gill Sans MT" panose="020B0502020104020203" pitchFamily="34" charset="0"/>
              </a:rPr>
              <a:t> May 2012, 77).</a:t>
            </a:r>
          </a:p>
        </p:txBody>
      </p:sp>
      <p:pic>
        <p:nvPicPr>
          <p:cNvPr id="16386" name="Picture 2" descr="https://www.lds.org/bc/content/shared/content/images/leaders/dieter-f-uchtdorf-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2288" y="990600"/>
            <a:ext cx="2543175" cy="31718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847740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lds jesus christ">
            <a:extLst>
              <a:ext uri="{FF2B5EF4-FFF2-40B4-BE49-F238E27FC236}">
                <a16:creationId xmlns:a16="http://schemas.microsoft.com/office/drawing/2014/main" id="{4DB0D3EF-A2F8-4F3B-B0C2-05D83A8633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741"/>
          <a:stretch/>
        </p:blipFill>
        <p:spPr bwMode="auto">
          <a:xfrm>
            <a:off x="5479409" y="76200"/>
            <a:ext cx="7301961" cy="6811617"/>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381000" y="1143000"/>
            <a:ext cx="5867400" cy="2971800"/>
          </a:xfrm>
          <a:noFill/>
          <a:ln>
            <a:noFill/>
          </a:ln>
        </p:spPr>
        <p:style>
          <a:lnRef idx="1">
            <a:schemeClr val="accent5"/>
          </a:lnRef>
          <a:fillRef idx="2">
            <a:schemeClr val="accent5"/>
          </a:fillRef>
          <a:effectRef idx="1">
            <a:schemeClr val="accent5"/>
          </a:effectRef>
          <a:fontRef idx="minor">
            <a:schemeClr val="dk1"/>
          </a:fontRef>
        </p:style>
        <p:txBody>
          <a:bodyPr>
            <a:normAutofit/>
          </a:bodyPr>
          <a:lstStyle/>
          <a:p>
            <a:pPr marL="385763" indent="-385763" algn="l">
              <a:buFont typeface="+mj-lt"/>
              <a:buAutoNum type="arabicPeriod"/>
            </a:pPr>
            <a:r>
              <a:rPr lang="en-US" sz="2800" b="1" cap="none" dirty="0">
                <a:solidFill>
                  <a:schemeClr val="tx1"/>
                </a:solidFill>
              </a:rPr>
              <a:t>What is something you could ‘go-and-do’ today that would bring you closer to Jesus Christ?</a:t>
            </a:r>
          </a:p>
          <a:p>
            <a:pPr marL="385763" indent="-385763" algn="l">
              <a:buFont typeface="+mj-lt"/>
              <a:buAutoNum type="arabicPeriod"/>
            </a:pPr>
            <a:r>
              <a:rPr lang="en-US" sz="2800" b="1" cap="none" dirty="0">
                <a:solidFill>
                  <a:schemeClr val="tx1"/>
                </a:solidFill>
              </a:rPr>
              <a:t>NEXT LESSON: Think about someone you’ve seen repent </a:t>
            </a:r>
            <a:r>
              <a:rPr lang="en-US" sz="2800" b="1" cap="none">
                <a:solidFill>
                  <a:schemeClr val="tx1"/>
                </a:solidFill>
              </a:rPr>
              <a:t>and change.</a:t>
            </a:r>
            <a:endParaRPr lang="en-US" sz="2800" b="1" cap="none" dirty="0">
              <a:solidFill>
                <a:schemeClr val="tx1"/>
              </a:solidFill>
            </a:endParaRPr>
          </a:p>
        </p:txBody>
      </p:sp>
    </p:spTree>
    <p:extLst>
      <p:ext uri="{BB962C8B-B14F-4D97-AF65-F5344CB8AC3E}">
        <p14:creationId xmlns:p14="http://schemas.microsoft.com/office/powerpoint/2010/main" val="1374819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Matthew 18</a:t>
            </a:r>
          </a:p>
        </p:txBody>
      </p:sp>
      <p:sp>
        <p:nvSpPr>
          <p:cNvPr id="3" name="Content Placeholder 2"/>
          <p:cNvSpPr>
            <a:spLocks noGrp="1"/>
          </p:cNvSpPr>
          <p:nvPr>
            <p:ph idx="1"/>
          </p:nvPr>
        </p:nvSpPr>
        <p:spPr/>
        <p:txBody>
          <a:bodyPr>
            <a:normAutofit/>
          </a:bodyPr>
          <a:lstStyle/>
          <a:p>
            <a:r>
              <a:rPr lang="en-US" dirty="0"/>
              <a:t>Read Matt 18:2-6 </a:t>
            </a:r>
          </a:p>
          <a:p>
            <a:r>
              <a:rPr lang="en-US" dirty="0"/>
              <a:t>What attributes must we learn from children that will help us get to the Celestial Kingdom?   </a:t>
            </a:r>
          </a:p>
          <a:p>
            <a:r>
              <a:rPr lang="en-US" dirty="0"/>
              <a:t>Cross Reference Mosiah 3:19 </a:t>
            </a:r>
          </a:p>
        </p:txBody>
      </p:sp>
    </p:spTree>
    <p:extLst>
      <p:ext uri="{BB962C8B-B14F-4D97-AF65-F5344CB8AC3E}">
        <p14:creationId xmlns:p14="http://schemas.microsoft.com/office/powerpoint/2010/main" val="46799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032000" y="568345"/>
          <a:ext cx="8270204" cy="15607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5403272" y="1113273"/>
            <a:ext cx="5096359" cy="470861"/>
          </a:xfrm>
        </p:spPr>
        <p:txBody>
          <a:bodyPr>
            <a:noAutofit/>
          </a:bodyPr>
          <a:lstStyle/>
          <a:p>
            <a:pPr marL="0" indent="0">
              <a:buNone/>
            </a:pPr>
            <a:r>
              <a:rPr lang="en-US" sz="2400" dirty="0">
                <a:solidFill>
                  <a:schemeClr val="tx1">
                    <a:lumMod val="50000"/>
                    <a:lumOff val="50000"/>
                  </a:schemeClr>
                </a:solidFill>
                <a:latin typeface="Hurry Up" panose="02000400000000000000" pitchFamily="2" charset="0"/>
              </a:rPr>
              <a:t>Relevancy in personal study</a:t>
            </a:r>
          </a:p>
        </p:txBody>
      </p:sp>
      <p:sp>
        <p:nvSpPr>
          <p:cNvPr id="7" name="Content Placeholder 2"/>
          <p:cNvSpPr txBox="1">
            <a:spLocks/>
          </p:cNvSpPr>
          <p:nvPr/>
        </p:nvSpPr>
        <p:spPr>
          <a:xfrm>
            <a:off x="1917700" y="3001818"/>
            <a:ext cx="8384504" cy="1879600"/>
          </a:xfrm>
          <a:prstGeom prst="rect">
            <a:avLst/>
          </a:prstGeom>
        </p:spPr>
        <p:txBody>
          <a:bodyPr vert="horz" lIns="91440" tIns="45720" rIns="91440" bIns="45720" rtlCol="0">
            <a:normAutofit/>
          </a:bodyPr>
          <a:lst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a:lstStyle>
          <a:p>
            <a:pPr marL="0" indent="0" algn="ctr">
              <a:buNone/>
            </a:pPr>
            <a:r>
              <a:rPr lang="en-US" sz="4000" b="1" u="sng" dirty="0">
                <a:solidFill>
                  <a:schemeClr val="tx1"/>
                </a:solidFill>
                <a:latin typeface="Teen" panose="02000400000000000000" pitchFamily="2" charset="0"/>
              </a:rPr>
              <a:t>Today’s Tip:</a:t>
            </a:r>
          </a:p>
          <a:p>
            <a:pPr marL="0" indent="0" algn="ctr">
              <a:buNone/>
            </a:pPr>
            <a:r>
              <a:rPr lang="en-US" sz="2800" dirty="0">
                <a:solidFill>
                  <a:schemeClr val="tx1"/>
                </a:solidFill>
                <a:latin typeface="Teen" panose="02000400000000000000" pitchFamily="2" charset="0"/>
              </a:rPr>
              <a:t>Make the scriptures relevant</a:t>
            </a:r>
          </a:p>
        </p:txBody>
      </p:sp>
    </p:spTree>
    <p:extLst>
      <p:ext uri="{BB962C8B-B14F-4D97-AF65-F5344CB8AC3E}">
        <p14:creationId xmlns:p14="http://schemas.microsoft.com/office/powerpoint/2010/main" val="241829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3124200" y="2209801"/>
            <a:ext cx="5715000" cy="1857375"/>
          </a:xfrm>
        </p:spPr>
        <p:txBody>
          <a:bodyPr>
            <a:normAutofit fontScale="90000"/>
          </a:bodyPr>
          <a:lstStyle/>
          <a:p>
            <a:pPr eaLnBrk="1" hangingPunct="1"/>
            <a:r>
              <a:rPr lang="en-US" altLang="en-US" sz="5400">
                <a:latin typeface="Cooper Black" panose="0208090404030B020404" pitchFamily="18" charset="0"/>
              </a:rPr>
              <a:t>What makes a man a </a:t>
            </a:r>
            <a:r>
              <a:rPr lang="ja-JP" altLang="en-US" sz="5400">
                <a:latin typeface="Cooper Black" panose="0208090404030B020404" pitchFamily="18" charset="0"/>
              </a:rPr>
              <a:t>‘</a:t>
            </a:r>
            <a:r>
              <a:rPr lang="en-US" altLang="ja-JP" sz="5400">
                <a:latin typeface="Cooper Black" panose="0208090404030B020404" pitchFamily="18" charset="0"/>
              </a:rPr>
              <a:t>man</a:t>
            </a:r>
            <a:r>
              <a:rPr lang="ja-JP" altLang="en-US" sz="5400">
                <a:latin typeface="Cooper Black" panose="0208090404030B020404" pitchFamily="18" charset="0"/>
              </a:rPr>
              <a:t>’</a:t>
            </a:r>
            <a:r>
              <a:rPr lang="en-US" altLang="ja-JP" sz="5400">
                <a:latin typeface="Cooper Black" panose="0208090404030B020404" pitchFamily="18" charset="0"/>
              </a:rPr>
              <a:t>?</a:t>
            </a:r>
            <a:endParaRPr lang="en-US" altLang="en-US" sz="5400">
              <a:latin typeface="Cooper Black" panose="0208090404030B020404" pitchFamily="18" charset="0"/>
            </a:endParaRPr>
          </a:p>
        </p:txBody>
      </p:sp>
    </p:spTree>
    <p:extLst>
      <p:ext uri="{BB962C8B-B14F-4D97-AF65-F5344CB8AC3E}">
        <p14:creationId xmlns:p14="http://schemas.microsoft.com/office/powerpoint/2010/main" val="2394038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RichardsED\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5076" y="1524000"/>
            <a:ext cx="4987925"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2994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RichardsED\Desktop\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143000"/>
            <a:ext cx="52197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4620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RichardsED\Desktop\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1" y="1371600"/>
            <a:ext cx="5732463"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416844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Trek</Template>
  <TotalTime>1328</TotalTime>
  <Words>1378</Words>
  <Application>Microsoft Office PowerPoint</Application>
  <PresentationFormat>Widescreen</PresentationFormat>
  <Paragraphs>256</Paragraphs>
  <Slides>38</Slides>
  <Notes>1</Notes>
  <HiddenSlides>10</HiddenSlides>
  <MMClips>2</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38</vt:i4>
      </vt:variant>
    </vt:vector>
  </HeadingPairs>
  <TitlesOfParts>
    <vt:vector size="54" baseType="lpstr">
      <vt:lpstr>Arial</vt:lpstr>
      <vt:lpstr>Calibri</vt:lpstr>
      <vt:lpstr>Cooper Black</vt:lpstr>
      <vt:lpstr>Corbel</vt:lpstr>
      <vt:lpstr>Eras Bold ITC</vt:lpstr>
      <vt:lpstr>Franklin Gothic Book</vt:lpstr>
      <vt:lpstr>Franklin Gothic Medium</vt:lpstr>
      <vt:lpstr>Gill Sans MT</vt:lpstr>
      <vt:lpstr>Hurry Up</vt:lpstr>
      <vt:lpstr>Narkisim</vt:lpstr>
      <vt:lpstr>Pupcat</vt:lpstr>
      <vt:lpstr>Teen</vt:lpstr>
      <vt:lpstr>Times New Roman</vt:lpstr>
      <vt:lpstr>Verdana</vt:lpstr>
      <vt:lpstr>Wingdings 2</vt:lpstr>
      <vt:lpstr>Trek</vt:lpstr>
      <vt:lpstr>Matthew 18</vt:lpstr>
      <vt:lpstr>Matthew 18</vt:lpstr>
      <vt:lpstr>Matthew 18</vt:lpstr>
      <vt:lpstr>Matthew 18</vt:lpstr>
      <vt:lpstr>PowerPoint Presentation</vt:lpstr>
      <vt:lpstr>What makes a man a ‘man’?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was One of the manliest man ever?</vt:lpstr>
      <vt:lpstr>PowerPoint Presentation</vt:lpstr>
      <vt:lpstr>How dependent is a baby on parents?</vt:lpstr>
      <vt:lpstr>PowerPoint Presentation</vt:lpstr>
      <vt:lpstr>Mosiah 3:19</vt:lpstr>
      <vt:lpstr>Doctrine and Covenants 121</vt:lpstr>
      <vt:lpstr>Doctrine and Covenants 121</vt:lpstr>
      <vt:lpstr>Doctrine and Covenants 121</vt:lpstr>
      <vt:lpstr>Doctrine and Covenants 121</vt:lpstr>
      <vt:lpstr>Doctrine and Covenants 121</vt:lpstr>
      <vt:lpstr>Matthew 18</vt:lpstr>
      <vt:lpstr>PowerPoint Presentation</vt:lpstr>
      <vt:lpstr>PowerPoint Presentation</vt:lpstr>
      <vt:lpstr>PowerPoint Presentation</vt:lpstr>
      <vt:lpstr>Matthew 18</vt:lpstr>
      <vt:lpstr>PowerPoint Presentation</vt:lpstr>
      <vt:lpstr>Forgiving Others:  Joseph</vt:lpstr>
      <vt:lpstr>Forgiving Others:  Joseph</vt:lpstr>
      <vt:lpstr>PowerPoint Presentation</vt:lpstr>
      <vt:lpstr>Forgiving Others</vt:lpstr>
      <vt:lpstr>Forgiving Others</vt:lpstr>
      <vt:lpstr>PowerPoint Presentation</vt:lpstr>
      <vt:lpstr>PowerPoint Presentation</vt:lpstr>
      <vt:lpstr>PowerPoint Presentation</vt:lpstr>
      <vt:lpstr>PowerPoint Presentation</vt:lpstr>
    </vt:vector>
  </TitlesOfParts>
  <Company>LDS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Matthew 18</dc:title>
  <dc:creator>RichardsED</dc:creator>
  <cp:lastModifiedBy>Eric Richards</cp:lastModifiedBy>
  <cp:revision>24</cp:revision>
  <dcterms:created xsi:type="dcterms:W3CDTF">2012-10-05T14:53:27Z</dcterms:created>
  <dcterms:modified xsi:type="dcterms:W3CDTF">2019-10-16T19:54:17Z</dcterms:modified>
</cp:coreProperties>
</file>