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4" r:id="rId5"/>
    <p:sldId id="343" r:id="rId6"/>
    <p:sldId id="273" r:id="rId7"/>
    <p:sldId id="278" r:id="rId8"/>
    <p:sldId id="341" r:id="rId9"/>
    <p:sldId id="279" r:id="rId10"/>
    <p:sldId id="280" r:id="rId11"/>
    <p:sldId id="266" r:id="rId12"/>
    <p:sldId id="276" r:id="rId13"/>
    <p:sldId id="34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8167" autoAdjust="0"/>
  </p:normalViewPr>
  <p:slideViewPr>
    <p:cSldViewPr>
      <p:cViewPr varScale="1">
        <p:scale>
          <a:sx n="67" d="100"/>
          <a:sy n="67" d="100"/>
        </p:scale>
        <p:origin x="608" y="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06EA1581-B831-4BD9-AF1D-9617A42DD2ED}" type="datetimeFigureOut">
              <a:rPr lang="en-US" smtClean="0"/>
              <a:pPr/>
              <a:t>10/16/2019</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E917A2DB-3B39-404E-8EC4-15A0FD562D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EA1581-B831-4BD9-AF1D-9617A42DD2E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7A2DB-3B39-404E-8EC4-15A0FD562D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EA1581-B831-4BD9-AF1D-9617A42DD2ED}"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7A2DB-3B39-404E-8EC4-15A0FD562D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06EA1581-B831-4BD9-AF1D-9617A42DD2ED}" type="datetimeFigureOut">
              <a:rPr lang="en-US" smtClean="0"/>
              <a:pPr/>
              <a:t>10/16/2019</a:t>
            </a:fld>
            <a:endParaRPr lang="en-US"/>
          </a:p>
        </p:txBody>
      </p:sp>
      <p:sp>
        <p:nvSpPr>
          <p:cNvPr id="9" name="Slide Number Placeholder 8"/>
          <p:cNvSpPr>
            <a:spLocks noGrp="1"/>
          </p:cNvSpPr>
          <p:nvPr>
            <p:ph type="sldNum" sz="quarter" idx="15"/>
          </p:nvPr>
        </p:nvSpPr>
        <p:spPr/>
        <p:txBody>
          <a:bodyPr rtlCol="0"/>
          <a:lstStyle/>
          <a:p>
            <a:fld id="{E917A2DB-3B39-404E-8EC4-15A0FD562D2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06EA1581-B831-4BD9-AF1D-9617A42DD2ED}" type="datetimeFigureOut">
              <a:rPr lang="en-US" smtClean="0"/>
              <a:pPr/>
              <a:t>10/16/2019</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E917A2DB-3B39-404E-8EC4-15A0FD562D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6EA1581-B831-4BD9-AF1D-9617A42DD2ED}"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7A2DB-3B39-404E-8EC4-15A0FD562D20}"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06EA1581-B831-4BD9-AF1D-9617A42DD2ED}"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7A2DB-3B39-404E-8EC4-15A0FD562D20}"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06EA1581-B831-4BD9-AF1D-9617A42DD2ED}" type="datetimeFigureOut">
              <a:rPr lang="en-US" smtClean="0"/>
              <a:pPr/>
              <a:t>10/16/2019</a:t>
            </a:fld>
            <a:endParaRPr lang="en-US"/>
          </a:p>
        </p:txBody>
      </p:sp>
      <p:sp>
        <p:nvSpPr>
          <p:cNvPr id="7" name="Slide Number Placeholder 6"/>
          <p:cNvSpPr>
            <a:spLocks noGrp="1"/>
          </p:cNvSpPr>
          <p:nvPr>
            <p:ph type="sldNum" sz="quarter" idx="11"/>
          </p:nvPr>
        </p:nvSpPr>
        <p:spPr/>
        <p:txBody>
          <a:bodyPr rtlCol="0"/>
          <a:lstStyle/>
          <a:p>
            <a:fld id="{E917A2DB-3B39-404E-8EC4-15A0FD562D2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A1581-B831-4BD9-AF1D-9617A42DD2ED}" type="datetimeFigureOut">
              <a:rPr lang="en-US" smtClean="0"/>
              <a:pPr/>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7A2DB-3B39-404E-8EC4-15A0FD562D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06EA1581-B831-4BD9-AF1D-9617A42DD2ED}" type="datetimeFigureOut">
              <a:rPr lang="en-US" smtClean="0"/>
              <a:pPr/>
              <a:t>10/16/2019</a:t>
            </a:fld>
            <a:endParaRPr lang="en-US"/>
          </a:p>
        </p:txBody>
      </p:sp>
      <p:sp>
        <p:nvSpPr>
          <p:cNvPr id="22" name="Slide Number Placeholder 21"/>
          <p:cNvSpPr>
            <a:spLocks noGrp="1"/>
          </p:cNvSpPr>
          <p:nvPr>
            <p:ph type="sldNum" sz="quarter" idx="15"/>
          </p:nvPr>
        </p:nvSpPr>
        <p:spPr/>
        <p:txBody>
          <a:bodyPr rtlCol="0"/>
          <a:lstStyle/>
          <a:p>
            <a:fld id="{E917A2DB-3B39-404E-8EC4-15A0FD562D2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06EA1581-B831-4BD9-AF1D-9617A42DD2ED}" type="datetimeFigureOut">
              <a:rPr lang="en-US" smtClean="0"/>
              <a:pPr/>
              <a:t>10/16/2019</a:t>
            </a:fld>
            <a:endParaRPr lang="en-US"/>
          </a:p>
        </p:txBody>
      </p:sp>
      <p:sp>
        <p:nvSpPr>
          <p:cNvPr id="18" name="Slide Number Placeholder 17"/>
          <p:cNvSpPr>
            <a:spLocks noGrp="1"/>
          </p:cNvSpPr>
          <p:nvPr>
            <p:ph type="sldNum" sz="quarter" idx="11"/>
          </p:nvPr>
        </p:nvSpPr>
        <p:spPr/>
        <p:txBody>
          <a:bodyPr rtlCol="0"/>
          <a:lstStyle/>
          <a:p>
            <a:fld id="{E917A2DB-3B39-404E-8EC4-15A0FD562D2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06EA1581-B831-4BD9-AF1D-9617A42DD2ED}" type="datetimeFigureOut">
              <a:rPr lang="en-US" smtClean="0"/>
              <a:pPr/>
              <a:t>10/16/2019</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E917A2DB-3B39-404E-8EC4-15A0FD562D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PRmPKuqzu0" TargetMode="External"/><Relationship Id="rId2" Type="http://schemas.openxmlformats.org/officeDocument/2006/relationships/hyperlink" Target="https://www.youtube.com/watch?v=177PUNrqPpo"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Brotherichards\Dropbox\1%20ERIC%20MAIN\New%20Testament\NT%20First%20Half\2%20Healings-Lazarus\" TargetMode="External"/><Relationship Id="rId1" Type="http://schemas.microsoft.com/office/2007/relationships/media" Target="file:///C:\Users\Brotherichards\Dropbox\1%20ERIC%20MAIN\New%20Testament\NT%20First%20Half\2%20Healings-Lazarus\"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C:\Users\Brotherichards\OneDrive%20-%20LDS%20Church\Large%20Files\STone%20Mason.mp4" TargetMode="External"/><Relationship Id="rId1" Type="http://schemas.microsoft.com/office/2007/relationships/media" Target="file:///C:\Users\Brotherichards\OneDrive%20-%20LDS%20Church\Large%20Files\STone%20Mason.mp4"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00"/>
            <a:ext cx="5486400" cy="2362200"/>
          </a:xfrm>
        </p:spPr>
        <p:txBody>
          <a:bodyPr/>
          <a:lstStyle/>
          <a:p>
            <a:r>
              <a:rPr lang="en-US" dirty="0"/>
              <a:t>Healing the Blind Man</a:t>
            </a:r>
          </a:p>
        </p:txBody>
      </p:sp>
      <p:sp>
        <p:nvSpPr>
          <p:cNvPr id="6" name="Rectangle 5">
            <a:extLst>
              <a:ext uri="{FF2B5EF4-FFF2-40B4-BE49-F238E27FC236}">
                <a16:creationId xmlns:a16="http://schemas.microsoft.com/office/drawing/2014/main" id="{968B7E84-5A98-4F8E-8343-217EB6FCBED9}"/>
              </a:ext>
            </a:extLst>
          </p:cNvPr>
          <p:cNvSpPr/>
          <p:nvPr/>
        </p:nvSpPr>
        <p:spPr>
          <a:xfrm>
            <a:off x="2667000" y="1166842"/>
            <a:ext cx="4800600" cy="3046988"/>
          </a:xfrm>
          <a:prstGeom prst="rect">
            <a:avLst/>
          </a:prstGeom>
        </p:spPr>
        <p:txBody>
          <a:bodyPr wrap="square">
            <a:spAutoFit/>
          </a:bodyPr>
          <a:lstStyle/>
          <a:p>
            <a:r>
              <a:rPr lang="en-US" sz="3200" dirty="0"/>
              <a:t>How many of you have bad eyesight?</a:t>
            </a:r>
          </a:p>
          <a:p>
            <a:r>
              <a:rPr lang="en-US" sz="3200" dirty="0"/>
              <a:t>What was the most shocking thing for you when you got your first pair of glasses?</a:t>
            </a:r>
          </a:p>
        </p:txBody>
      </p:sp>
      <p:pic>
        <p:nvPicPr>
          <p:cNvPr id="4098" name="Picture 2" descr="Image result for jesus healing blind man alone">
            <a:extLst>
              <a:ext uri="{FF2B5EF4-FFF2-40B4-BE49-F238E27FC236}">
                <a16:creationId xmlns:a16="http://schemas.microsoft.com/office/drawing/2014/main" id="{5673323B-3D9C-4830-BCA3-EE4F13C75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73" y="0"/>
            <a:ext cx="4429127" cy="7130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0" y="6381750"/>
            <a:ext cx="6172200" cy="628650"/>
          </a:xfrm>
        </p:spPr>
        <p:txBody>
          <a:bodyPr/>
          <a:lstStyle/>
          <a:p>
            <a:r>
              <a:rPr lang="en-US" dirty="0"/>
              <a:t>Mark 7-8</a:t>
            </a:r>
          </a:p>
        </p:txBody>
      </p:sp>
      <p:sp>
        <p:nvSpPr>
          <p:cNvPr id="5" name="TextBox 4"/>
          <p:cNvSpPr txBox="1"/>
          <p:nvPr/>
        </p:nvSpPr>
        <p:spPr>
          <a:xfrm>
            <a:off x="457200" y="165834"/>
            <a:ext cx="8458201" cy="3785652"/>
          </a:xfrm>
          <a:prstGeom prst="rect">
            <a:avLst/>
          </a:prstGeom>
          <a:solidFill>
            <a:schemeClr val="bg2"/>
          </a:solidFill>
        </p:spPr>
        <p:txBody>
          <a:bodyPr wrap="square" rtlCol="0">
            <a:spAutoFit/>
          </a:bodyPr>
          <a:lstStyle/>
          <a:p>
            <a:r>
              <a:rPr lang="en-US" sz="2400" dirty="0"/>
              <a:t>I served a mission. Struggled a lot, taught a lot, grew a lot. But never fully felt converted. </a:t>
            </a:r>
          </a:p>
          <a:p>
            <a:r>
              <a:rPr lang="en-US" sz="2400" dirty="0"/>
              <a:t>Then one day I had a thought hit me. I wrote, </a:t>
            </a:r>
            <a:r>
              <a:rPr lang="en-US" sz="2400" i="1" dirty="0"/>
              <a:t>“It isn't an "event" that will give you a testimony. It isn't completing certain things that will give you permanent beliefs. It is the small things we do on a daily basis. I spent so long looking for a single event that would increase my faith that I missed all the little lessons along the way…I’ve recognized the Lord’s hand in my life and now I can finally say that I am completely converted to the Gospel of Jesus Christ.”</a:t>
            </a:r>
            <a:endParaRPr lang="en-US" sz="2400" dirty="0"/>
          </a:p>
        </p:txBody>
      </p:sp>
      <p:pic>
        <p:nvPicPr>
          <p:cNvPr id="6" name="Picture 5">
            <a:extLst>
              <a:ext uri="{FF2B5EF4-FFF2-40B4-BE49-F238E27FC236}">
                <a16:creationId xmlns:a16="http://schemas.microsoft.com/office/drawing/2014/main" id="{B559AF17-4265-44B4-A707-EE40096525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9" y="66399"/>
            <a:ext cx="2743200" cy="2743200"/>
          </a:xfrm>
          <a:prstGeom prst="rect">
            <a:avLst/>
          </a:prstGeom>
        </p:spPr>
      </p:pic>
      <p:pic>
        <p:nvPicPr>
          <p:cNvPr id="7" name="Picture 6">
            <a:extLst>
              <a:ext uri="{FF2B5EF4-FFF2-40B4-BE49-F238E27FC236}">
                <a16:creationId xmlns:a16="http://schemas.microsoft.com/office/drawing/2014/main" id="{0671C8D3-2442-4120-8969-BA909AF162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093" b="13796"/>
          <a:stretch/>
        </p:blipFill>
        <p:spPr>
          <a:xfrm>
            <a:off x="9144000" y="2912071"/>
            <a:ext cx="2743199" cy="3469679"/>
          </a:xfrm>
          <a:prstGeom prst="rect">
            <a:avLst/>
          </a:prstGeom>
        </p:spPr>
      </p:pic>
    </p:spTree>
    <p:extLst>
      <p:ext uri="{BB962C8B-B14F-4D97-AF65-F5344CB8AC3E}">
        <p14:creationId xmlns:p14="http://schemas.microsoft.com/office/powerpoint/2010/main" val="45591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6096000"/>
            <a:ext cx="5334000" cy="861774"/>
          </a:xfrm>
          <a:prstGeom prst="rect">
            <a:avLst/>
          </a:prstGeom>
        </p:spPr>
        <p:txBody>
          <a:bodyPr wrap="square">
            <a:spAutoFit/>
          </a:bodyPr>
          <a:lstStyle/>
          <a:p>
            <a:r>
              <a:rPr lang="en-US" sz="1600" dirty="0">
                <a:solidFill>
                  <a:srgbClr val="006621"/>
                </a:solidFill>
                <a:latin typeface="Gill Sans MT" panose="020B0502020104020203" pitchFamily="34" charset="0"/>
                <a:hlinkClick r:id="rId2"/>
              </a:rPr>
              <a:t>https://www.youtube.com/watch?v=177PUNrqPpo</a:t>
            </a:r>
            <a:endParaRPr lang="en-US" sz="1600" dirty="0">
              <a:solidFill>
                <a:srgbClr val="006621"/>
              </a:solidFill>
              <a:latin typeface="Gill Sans MT" panose="020B0502020104020203" pitchFamily="34" charset="0"/>
            </a:endParaRPr>
          </a:p>
          <a:p>
            <a:r>
              <a:rPr lang="en-US" sz="1600" dirty="0">
                <a:latin typeface="Gill Sans MT" panose="020B0502020104020203" pitchFamily="34" charset="0"/>
                <a:hlinkClick r:id="rId3"/>
              </a:rPr>
              <a:t>https://www.youtube.com/watch?v=oPRmPKuqzu0</a:t>
            </a:r>
            <a:endParaRPr lang="en-US" sz="1600" dirty="0">
              <a:latin typeface="Gill Sans MT" panose="020B0502020104020203" pitchFamily="34" charset="0"/>
            </a:endParaRPr>
          </a:p>
          <a:p>
            <a:endParaRPr lang="en-US" sz="1600" dirty="0">
              <a:latin typeface="Gill Sans MT" panose="020B0502020104020203" pitchFamily="34" charset="0"/>
            </a:endParaRPr>
          </a:p>
        </p:txBody>
      </p:sp>
      <p:pic>
        <p:nvPicPr>
          <p:cNvPr id="6" name="Picture 2" descr="Image result for jesus heals boy foaming">
            <a:extLst>
              <a:ext uri="{FF2B5EF4-FFF2-40B4-BE49-F238E27FC236}">
                <a16:creationId xmlns:a16="http://schemas.microsoft.com/office/drawing/2014/main" id="{BCB73D60-D834-4619-B8F9-C50DA43D4B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738"/>
          <a:stretch/>
        </p:blipFill>
        <p:spPr bwMode="auto">
          <a:xfrm>
            <a:off x="8763000" y="0"/>
            <a:ext cx="34417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152400"/>
            <a:ext cx="9220200" cy="5943600"/>
          </a:xfrm>
        </p:spPr>
        <p:txBody>
          <a:bodyPr>
            <a:noAutofit/>
          </a:bodyPr>
          <a:lstStyle/>
          <a:p>
            <a:pPr fontAlgn="base"/>
            <a:r>
              <a:rPr lang="en-US" sz="2800" b="0" dirty="0">
                <a:solidFill>
                  <a:schemeClr val="tx1"/>
                </a:solidFill>
              </a:rPr>
              <a:t>“How many times has your heart been touched as you have witnessed the need of another? How often have you </a:t>
            </a:r>
            <a:r>
              <a:rPr lang="en-US" sz="2800" b="0" i="1" dirty="0">
                <a:solidFill>
                  <a:schemeClr val="tx1"/>
                </a:solidFill>
              </a:rPr>
              <a:t>intended</a:t>
            </a:r>
            <a:r>
              <a:rPr lang="en-US" sz="2800" b="0" dirty="0">
                <a:solidFill>
                  <a:schemeClr val="tx1"/>
                </a:solidFill>
              </a:rPr>
              <a:t> to be the one to help? And yet how often has day-to-day living interfered and you’ve left it for others to help, feeling that ‘oh, surely someone will take care of that need.’ </a:t>
            </a:r>
          </a:p>
          <a:p>
            <a:pPr fontAlgn="base"/>
            <a:r>
              <a:rPr lang="en-US" sz="2800" b="0" dirty="0">
                <a:solidFill>
                  <a:schemeClr val="tx1"/>
                </a:solidFill>
              </a:rPr>
              <a:t>We become so caught up in the busyness of our lives. Were we to step back and take a good look at what we’re doing, we may find that we have immersed ourselves in the ‘thick of thin things.’ In other words, too often we spend most of our time taking care of the things which do not really matter much at all in the grand scheme of things, neglecting those more important causes” </a:t>
            </a:r>
            <a:r>
              <a:rPr lang="en-US" b="0" dirty="0">
                <a:solidFill>
                  <a:schemeClr val="tx1"/>
                </a:solidFill>
              </a:rPr>
              <a:t>(President Monson, “What Have I Done for Someone Today?”</a:t>
            </a:r>
            <a:r>
              <a:rPr lang="en-US" b="0" i="1" dirty="0">
                <a:solidFill>
                  <a:schemeClr val="tx1"/>
                </a:solidFill>
              </a:rPr>
              <a:t> Ensign</a:t>
            </a:r>
            <a:r>
              <a:rPr lang="en-US" b="0" dirty="0">
                <a:solidFill>
                  <a:schemeClr val="tx1"/>
                </a:solidFill>
              </a:rPr>
              <a:t> or </a:t>
            </a:r>
            <a:r>
              <a:rPr lang="en-US" b="0" i="1" dirty="0">
                <a:solidFill>
                  <a:schemeClr val="tx1"/>
                </a:solidFill>
              </a:rPr>
              <a:t>Liahona,</a:t>
            </a:r>
            <a:r>
              <a:rPr lang="en-US" b="0" dirty="0">
                <a:solidFill>
                  <a:schemeClr val="tx1"/>
                </a:solidFill>
              </a:rPr>
              <a:t> Nov. 2009, 85).</a:t>
            </a:r>
          </a:p>
          <a:p>
            <a:endParaRPr lang="en-US" sz="2800" dirty="0">
              <a:solidFill>
                <a:schemeClr val="tx1"/>
              </a:solidFill>
            </a:endParaRPr>
          </a:p>
        </p:txBody>
      </p:sp>
      <p:pic>
        <p:nvPicPr>
          <p:cNvPr id="1026" name="Picture 2" descr="Image result for thomas s monson">
            <a:extLst>
              <a:ext uri="{FF2B5EF4-FFF2-40B4-BE49-F238E27FC236}">
                <a16:creationId xmlns:a16="http://schemas.microsoft.com/office/drawing/2014/main" id="{662FE1FF-8A7B-4451-9386-25EE4E099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2543175" cy="3171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8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1"/>
          <a:stretch/>
        </p:blipFill>
        <p:spPr bwMode="auto">
          <a:xfrm>
            <a:off x="7543800" y="609600"/>
            <a:ext cx="5014771" cy="467801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438400" y="1143000"/>
            <a:ext cx="5867400" cy="2971800"/>
          </a:xfrm>
          <a:noFill/>
          <a:ln>
            <a:noFill/>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385763" indent="-385763" algn="l">
              <a:buFont typeface="+mj-lt"/>
              <a:buAutoNum type="arabicPeriod"/>
            </a:pPr>
            <a:r>
              <a:rPr lang="en-US" sz="2800" b="1" cap="none" dirty="0">
                <a:solidFill>
                  <a:schemeClr val="tx1"/>
                </a:solidFill>
              </a:rPr>
              <a:t>What is something you could ‘go-and-do’ today that would bring you closer to Jesus Christ?</a:t>
            </a:r>
          </a:p>
          <a:p>
            <a:pPr marL="385763" indent="-385763" algn="l">
              <a:buFont typeface="+mj-lt"/>
              <a:buAutoNum type="arabicPeriod"/>
            </a:pPr>
            <a:r>
              <a:rPr lang="en-US" sz="2800" b="1" cap="none" dirty="0">
                <a:solidFill>
                  <a:schemeClr val="tx1"/>
                </a:solidFill>
              </a:rPr>
              <a:t>NEXT LESSON: Think about the blessings you’ve seen from </a:t>
            </a:r>
            <a:r>
              <a:rPr lang="en-US" sz="2800" b="1" cap="none">
                <a:solidFill>
                  <a:schemeClr val="tx1"/>
                </a:solidFill>
              </a:rPr>
              <a:t>the Priesthood.</a:t>
            </a:r>
            <a:endParaRPr lang="en-US" sz="2800" b="1" cap="none" dirty="0">
              <a:solidFill>
                <a:schemeClr val="tx1"/>
              </a:solidFill>
            </a:endParaRPr>
          </a:p>
        </p:txBody>
      </p:sp>
    </p:spTree>
    <p:extLst>
      <p:ext uri="{BB962C8B-B14F-4D97-AF65-F5344CB8AC3E}">
        <p14:creationId xmlns:p14="http://schemas.microsoft.com/office/powerpoint/2010/main" val="137481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0" y="6381750"/>
            <a:ext cx="6172200" cy="628650"/>
          </a:xfrm>
        </p:spPr>
        <p:txBody>
          <a:bodyPr/>
          <a:lstStyle/>
          <a:p>
            <a:r>
              <a:rPr lang="en-US" dirty="0"/>
              <a:t>Mark 7-8</a:t>
            </a:r>
          </a:p>
        </p:txBody>
      </p:sp>
      <p:pic>
        <p:nvPicPr>
          <p:cNvPr id="5122" name="Picture 2" descr="C:\Users\RichardsED\Desktop\jesus-healing-blind-man-on-sabbath.jpg"/>
          <p:cNvPicPr>
            <a:picLocks noChangeAspect="1" noChangeArrowheads="1"/>
          </p:cNvPicPr>
          <p:nvPr/>
        </p:nvPicPr>
        <p:blipFill>
          <a:blip r:embed="rId2" cstate="print"/>
          <a:srcRect l="27857" r="8657"/>
          <a:stretch>
            <a:fillRect/>
          </a:stretch>
        </p:blipFill>
        <p:spPr bwMode="auto">
          <a:xfrm>
            <a:off x="7315200" y="0"/>
            <a:ext cx="3352800" cy="6858000"/>
          </a:xfrm>
          <a:prstGeom prst="rect">
            <a:avLst/>
          </a:prstGeom>
          <a:noFill/>
        </p:spPr>
      </p:pic>
      <p:sp>
        <p:nvSpPr>
          <p:cNvPr id="5" name="TextBox 4"/>
          <p:cNvSpPr txBox="1"/>
          <p:nvPr/>
        </p:nvSpPr>
        <p:spPr>
          <a:xfrm>
            <a:off x="3352800" y="533401"/>
            <a:ext cx="3733800" cy="1015663"/>
          </a:xfrm>
          <a:prstGeom prst="rect">
            <a:avLst/>
          </a:prstGeom>
          <a:noFill/>
        </p:spPr>
        <p:txBody>
          <a:bodyPr wrap="square" rtlCol="0">
            <a:spAutoFit/>
          </a:bodyPr>
          <a:lstStyle/>
          <a:p>
            <a:pPr marL="285750" indent="-285750" fontAlgn="base">
              <a:buFont typeface="Arial" panose="020B0604020202020204" pitchFamily="34" charset="0"/>
              <a:buChar char="•"/>
            </a:pPr>
            <a:r>
              <a:rPr lang="en-US" sz="2000" dirty="0"/>
              <a:t>Have you ever prayed for blindness?</a:t>
            </a:r>
          </a:p>
          <a:p>
            <a:pPr marL="285750" indent="-285750" fontAlgn="base">
              <a:buFont typeface="Arial" panose="020B0604020202020204" pitchFamily="34" charset="0"/>
              <a:buChar char="•"/>
            </a:pPr>
            <a:r>
              <a:rPr lang="en-US" sz="2000" dirty="0"/>
              <a:t>2 Kings 6:16-23.</a:t>
            </a:r>
          </a:p>
        </p:txBody>
      </p:sp>
      <p:sp>
        <p:nvSpPr>
          <p:cNvPr id="2" name="Rectangle 1"/>
          <p:cNvSpPr/>
          <p:nvPr/>
        </p:nvSpPr>
        <p:spPr>
          <a:xfrm>
            <a:off x="3409950" y="1905000"/>
            <a:ext cx="3619500" cy="1938992"/>
          </a:xfrm>
          <a:prstGeom prst="rect">
            <a:avLst/>
          </a:prstGeom>
        </p:spPr>
        <p:txBody>
          <a:bodyPr wrap="square">
            <a:spAutoFit/>
          </a:bodyPr>
          <a:lstStyle/>
          <a:p>
            <a:pPr marR="57150" fontAlgn="base">
              <a:spcBef>
                <a:spcPts val="450"/>
              </a:spcBef>
              <a:spcAft>
                <a:spcPts val="450"/>
              </a:spcAft>
              <a:buFont typeface="Arial" panose="020B0604020202020204" pitchFamily="34" charset="0"/>
              <a:buChar char="•"/>
            </a:pPr>
            <a:r>
              <a:rPr lang="en-US" sz="2400" dirty="0">
                <a:latin typeface="Calibri" panose="020F0502020204030204" pitchFamily="34" charset="0"/>
              </a:rPr>
              <a:t>The Lord can make temptations and weaknesses and disappointments become blind to us.  </a:t>
            </a:r>
          </a:p>
        </p:txBody>
      </p:sp>
    </p:spTree>
    <p:extLst>
      <p:ext uri="{BB962C8B-B14F-4D97-AF65-F5344CB8AC3E}">
        <p14:creationId xmlns:p14="http://schemas.microsoft.com/office/powerpoint/2010/main" val="42665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52400"/>
            <a:ext cx="6172200" cy="457200"/>
          </a:xfrm>
        </p:spPr>
        <p:txBody>
          <a:bodyPr>
            <a:normAutofit fontScale="90000"/>
          </a:bodyPr>
          <a:lstStyle/>
          <a:p>
            <a:pPr algn="ctr"/>
            <a:r>
              <a:rPr lang="en-US" dirty="0"/>
              <a:t>I feel my Savior’s Love</a:t>
            </a:r>
          </a:p>
        </p:txBody>
      </p:sp>
      <p:sp>
        <p:nvSpPr>
          <p:cNvPr id="3" name="Subtitle 2"/>
          <p:cNvSpPr>
            <a:spLocks noGrp="1"/>
          </p:cNvSpPr>
          <p:nvPr>
            <p:ph type="subTitle" idx="1"/>
          </p:nvPr>
        </p:nvSpPr>
        <p:spPr>
          <a:xfrm>
            <a:off x="3048000" y="914400"/>
            <a:ext cx="9220200" cy="5943600"/>
          </a:xfrm>
        </p:spPr>
        <p:txBody>
          <a:bodyPr>
            <a:normAutofit/>
          </a:bodyPr>
          <a:lstStyle/>
          <a:p>
            <a:r>
              <a:rPr lang="en-US" sz="2800" dirty="0">
                <a:latin typeface="Harrington" panose="04040505050A02020702" pitchFamily="82" charset="0"/>
              </a:rPr>
              <a:t>I feel my Savior’s love, in all the world around me, </a:t>
            </a:r>
          </a:p>
          <a:p>
            <a:r>
              <a:rPr lang="en-US" sz="2800" dirty="0">
                <a:latin typeface="Harrington" panose="04040505050A02020702" pitchFamily="82" charset="0"/>
              </a:rPr>
              <a:t>His spirit warms my soul, through everything I see. </a:t>
            </a:r>
            <a:br>
              <a:rPr lang="en-US" sz="2800" dirty="0">
                <a:latin typeface="Harrington" panose="04040505050A02020702" pitchFamily="82" charset="0"/>
              </a:rPr>
            </a:br>
            <a:br>
              <a:rPr lang="en-US" sz="2800" dirty="0">
                <a:latin typeface="Harrington" panose="04040505050A02020702" pitchFamily="82" charset="0"/>
              </a:rPr>
            </a:br>
            <a:r>
              <a:rPr lang="en-US" sz="2800" dirty="0">
                <a:latin typeface="Harrington" panose="04040505050A02020702" pitchFamily="82" charset="0"/>
              </a:rPr>
              <a:t>I feel my Savior’s love - His gentleness enfolds me, </a:t>
            </a:r>
          </a:p>
          <a:p>
            <a:r>
              <a:rPr lang="en-US" sz="2800" dirty="0">
                <a:latin typeface="Harrington" panose="04040505050A02020702" pitchFamily="82" charset="0"/>
              </a:rPr>
              <a:t>And when I kneel to pray my heart is filled with peace. </a:t>
            </a:r>
            <a:br>
              <a:rPr lang="en-US" sz="2800" dirty="0">
                <a:latin typeface="Harrington" panose="04040505050A02020702" pitchFamily="82" charset="0"/>
              </a:rPr>
            </a:br>
            <a:br>
              <a:rPr lang="en-US" sz="2800" dirty="0">
                <a:latin typeface="Harrington" panose="04040505050A02020702" pitchFamily="82" charset="0"/>
              </a:rPr>
            </a:br>
            <a:r>
              <a:rPr lang="en-US" sz="2800" dirty="0">
                <a:latin typeface="Harrington" panose="04040505050A02020702" pitchFamily="82" charset="0"/>
              </a:rPr>
              <a:t>I feel my Savior’s love, and know that he will bless me, </a:t>
            </a:r>
          </a:p>
          <a:p>
            <a:r>
              <a:rPr lang="en-US" sz="2800" dirty="0">
                <a:latin typeface="Harrington" panose="04040505050A02020702" pitchFamily="82" charset="0"/>
              </a:rPr>
              <a:t>His spirit warms my soul, through everything I see. </a:t>
            </a:r>
            <a:br>
              <a:rPr lang="en-US" sz="2800" dirty="0">
                <a:latin typeface="Harrington" panose="04040505050A02020702" pitchFamily="82" charset="0"/>
              </a:rPr>
            </a:br>
            <a:br>
              <a:rPr lang="en-US" sz="2800" dirty="0">
                <a:latin typeface="Harrington" panose="04040505050A02020702" pitchFamily="82" charset="0"/>
              </a:rPr>
            </a:br>
            <a:r>
              <a:rPr lang="en-US" sz="2800" dirty="0">
                <a:latin typeface="Harrington" panose="04040505050A02020702" pitchFamily="82" charset="0"/>
              </a:rPr>
              <a:t>He knows I will follow Him, give all my life to Him. </a:t>
            </a:r>
          </a:p>
          <a:p>
            <a:r>
              <a:rPr lang="en-US" sz="2800" dirty="0">
                <a:latin typeface="Harrington" panose="04040505050A02020702" pitchFamily="82" charset="0"/>
              </a:rPr>
              <a:t>I feel my Savior’s love, the love He freely gives me. </a:t>
            </a:r>
          </a:p>
        </p:txBody>
      </p:sp>
      <p:pic>
        <p:nvPicPr>
          <p:cNvPr id="4" name="I feel my savior's love.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533400" y="1081642"/>
            <a:ext cx="1871470" cy="235618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62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0" y="6381750"/>
            <a:ext cx="6172200" cy="628650"/>
          </a:xfrm>
        </p:spPr>
        <p:txBody>
          <a:bodyPr/>
          <a:lstStyle/>
          <a:p>
            <a:r>
              <a:rPr lang="en-US" dirty="0"/>
              <a:t>Mark 7-8</a:t>
            </a:r>
          </a:p>
        </p:txBody>
      </p:sp>
      <p:sp>
        <p:nvSpPr>
          <p:cNvPr id="5" name="TextBox 4"/>
          <p:cNvSpPr txBox="1"/>
          <p:nvPr/>
        </p:nvSpPr>
        <p:spPr>
          <a:xfrm>
            <a:off x="2438400" y="152400"/>
            <a:ext cx="5181600" cy="4893647"/>
          </a:xfrm>
          <a:prstGeom prst="rect">
            <a:avLst/>
          </a:prstGeom>
          <a:solidFill>
            <a:schemeClr val="bg2"/>
          </a:solidFill>
        </p:spPr>
        <p:txBody>
          <a:bodyPr wrap="square" rtlCol="0">
            <a:spAutoFit/>
          </a:bodyPr>
          <a:lstStyle/>
          <a:p>
            <a:br>
              <a:rPr lang="en-US" sz="2400" dirty="0"/>
            </a:br>
            <a:r>
              <a:rPr lang="en-US" sz="2400" b="1" dirty="0"/>
              <a:t>Mark 8:22‑‑26</a:t>
            </a:r>
            <a:r>
              <a:rPr lang="en-US" sz="2400" dirty="0"/>
              <a:t>.  Look for what was what was so unique about this healing  </a:t>
            </a:r>
          </a:p>
          <a:p>
            <a:pPr marL="342900" indent="-342900" fontAlgn="base">
              <a:buFont typeface="Arial" panose="020B0604020202020204" pitchFamily="34" charset="0"/>
              <a:buChar char="•"/>
            </a:pPr>
            <a:r>
              <a:rPr lang="en-US" sz="2400" dirty="0"/>
              <a:t>How might being healed gradually increase someone’s faith in Jesus Christ?</a:t>
            </a:r>
          </a:p>
          <a:p>
            <a:pPr marL="342900" indent="-342900" fontAlgn="base">
              <a:buFont typeface="Arial" panose="020B0604020202020204" pitchFamily="34" charset="0"/>
              <a:buChar char="•"/>
            </a:pPr>
            <a:r>
              <a:rPr lang="en-US" sz="2400" dirty="0"/>
              <a:t>Why is it important to understand that some blessings come gradually?</a:t>
            </a:r>
          </a:p>
          <a:p>
            <a:pPr marL="285750" indent="-285750" fontAlgn="base">
              <a:buFont typeface="Arial" panose="020B0604020202020204" pitchFamily="34" charset="0"/>
              <a:buChar char="•"/>
            </a:pPr>
            <a:r>
              <a:rPr lang="en-US" sz="2400" b="1" dirty="0"/>
              <a:t>Cross-reference 2 Corinthians 12:7-10.  What’s the principle? </a:t>
            </a:r>
            <a:endParaRPr lang="en-US" sz="2400" dirty="0"/>
          </a:p>
        </p:txBody>
      </p:sp>
      <p:pic>
        <p:nvPicPr>
          <p:cNvPr id="6" name="Picture 2" descr="Image result for jesus healing blind man alone">
            <a:extLst>
              <a:ext uri="{FF2B5EF4-FFF2-40B4-BE49-F238E27FC236}">
                <a16:creationId xmlns:a16="http://schemas.microsoft.com/office/drawing/2014/main" id="{178C4350-98E9-4A23-927D-158567E32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73" y="0"/>
            <a:ext cx="4429127" cy="7130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0" y="6381750"/>
            <a:ext cx="6172200" cy="628650"/>
          </a:xfrm>
        </p:spPr>
        <p:txBody>
          <a:bodyPr/>
          <a:lstStyle/>
          <a:p>
            <a:r>
              <a:rPr lang="en-US" dirty="0"/>
              <a:t>Mark 7-8</a:t>
            </a:r>
          </a:p>
        </p:txBody>
      </p:sp>
      <p:pic>
        <p:nvPicPr>
          <p:cNvPr id="5122" name="Picture 2" descr="C:\Users\RichardsED\Desktop\jesus-healing-blind-man-on-sabbath.jpg"/>
          <p:cNvPicPr>
            <a:picLocks noChangeAspect="1" noChangeArrowheads="1"/>
          </p:cNvPicPr>
          <p:nvPr/>
        </p:nvPicPr>
        <p:blipFill>
          <a:blip r:embed="rId2" cstate="print"/>
          <a:srcRect l="27857" r="8657"/>
          <a:stretch>
            <a:fillRect/>
          </a:stretch>
        </p:blipFill>
        <p:spPr bwMode="auto">
          <a:xfrm>
            <a:off x="8858250" y="-19050"/>
            <a:ext cx="3352800" cy="6858000"/>
          </a:xfrm>
          <a:prstGeom prst="rect">
            <a:avLst/>
          </a:prstGeom>
          <a:noFill/>
        </p:spPr>
      </p:pic>
      <p:sp>
        <p:nvSpPr>
          <p:cNvPr id="5" name="TextBox 4"/>
          <p:cNvSpPr txBox="1"/>
          <p:nvPr/>
        </p:nvSpPr>
        <p:spPr>
          <a:xfrm>
            <a:off x="2590800" y="533400"/>
            <a:ext cx="6096000" cy="5509200"/>
          </a:xfrm>
          <a:prstGeom prst="rect">
            <a:avLst/>
          </a:prstGeom>
          <a:noFill/>
        </p:spPr>
        <p:txBody>
          <a:bodyPr wrap="square" rtlCol="0">
            <a:spAutoFit/>
          </a:bodyPr>
          <a:lstStyle/>
          <a:p>
            <a:r>
              <a:rPr lang="en-US" sz="2800" dirty="0"/>
              <a:t>Elder Bruce R. </a:t>
            </a:r>
            <a:r>
              <a:rPr lang="en-US" sz="2800" dirty="0" err="1"/>
              <a:t>McConkie</a:t>
            </a:r>
            <a:r>
              <a:rPr lang="en-US" sz="2800" dirty="0"/>
              <a:t>: "This miracle is unique; it is the only recorded instance in which Jesus healed a person by stages. It may be that our Lord followed this course to strengthen the weak but growing faith of the blind man.... Men also are often healed of their spiritual maladies by degrees, step by step as they get their lives in harmony with the plans and purposes of Deity" </a:t>
            </a:r>
            <a:r>
              <a:rPr lang="en-US" dirty="0"/>
              <a:t>(Doctrinal New Testament Commentary, 1:379‑‑ 80).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140434"/>
            <a:ext cx="8458200" cy="5693866"/>
          </a:xfrm>
          <a:prstGeom prst="rect">
            <a:avLst/>
          </a:prstGeom>
          <a:solidFill>
            <a:schemeClr val="bg2"/>
          </a:solidFill>
        </p:spPr>
        <p:txBody>
          <a:bodyPr wrap="square" rtlCol="0">
            <a:spAutoFit/>
          </a:bodyPr>
          <a:lstStyle/>
          <a:p>
            <a:pPr marL="342900" indent="-342900" fontAlgn="base">
              <a:buFont typeface="Arial" panose="020B0604020202020204" pitchFamily="34" charset="0"/>
              <a:buChar char="•"/>
            </a:pPr>
            <a:r>
              <a:rPr lang="en-US" sz="2800" dirty="0"/>
              <a:t>Has anyone in your family battled serious health issues? How has it been for them or for your family?</a:t>
            </a:r>
          </a:p>
          <a:p>
            <a:pPr marL="342900" indent="-342900" fontAlgn="base">
              <a:buFont typeface="Arial" panose="020B0604020202020204" pitchFamily="34" charset="0"/>
              <a:buChar char="•"/>
            </a:pPr>
            <a:r>
              <a:rPr lang="en-US" sz="2800" dirty="0"/>
              <a:t>Read </a:t>
            </a:r>
            <a:r>
              <a:rPr lang="en-US" sz="2800" b="1" dirty="0"/>
              <a:t>Mark 9:17–27 </a:t>
            </a:r>
            <a:r>
              <a:rPr lang="en-US" sz="2800" dirty="0"/>
              <a:t>and imagine being this father. </a:t>
            </a:r>
          </a:p>
          <a:p>
            <a:pPr marL="342900" indent="-342900" fontAlgn="base">
              <a:buFont typeface="Arial" panose="020B0604020202020204" pitchFamily="34" charset="0"/>
              <a:buChar char="•"/>
            </a:pPr>
            <a:r>
              <a:rPr lang="en-US" sz="2800" b="1" dirty="0"/>
              <a:t>Re-read Mark 9:23. </a:t>
            </a:r>
            <a:r>
              <a:rPr lang="en-US" sz="2800" dirty="0"/>
              <a:t>How can this passage help someone who faces difficulties?</a:t>
            </a:r>
          </a:p>
          <a:p>
            <a:pPr marL="342900" indent="-342900" fontAlgn="base">
              <a:buFont typeface="Arial" panose="020B0604020202020204" pitchFamily="34" charset="0"/>
              <a:buChar char="•"/>
            </a:pPr>
            <a:r>
              <a:rPr lang="en-US" sz="2800" dirty="0"/>
              <a:t>The father said, “Help thou mine unbelief” (Mark 9:24). What have prophets counseled us to  do in times of unbelief, or fear?  </a:t>
            </a:r>
          </a:p>
          <a:p>
            <a:pPr marL="342900" indent="-342900" fontAlgn="base">
              <a:buFont typeface="Arial" panose="020B0604020202020204" pitchFamily="34" charset="0"/>
              <a:buChar char="•"/>
            </a:pPr>
            <a:r>
              <a:rPr lang="en-US" sz="2800" dirty="0"/>
              <a:t>Have you seen someone receive help in a time of unbelief or fear? What did they do to find relief or answers?</a:t>
            </a:r>
            <a:endParaRPr lang="en-US" sz="2800" b="1" dirty="0"/>
          </a:p>
        </p:txBody>
      </p:sp>
      <p:pic>
        <p:nvPicPr>
          <p:cNvPr id="2" name="Picture 2" descr="Image result for jesus heals boy foaming">
            <a:extLst>
              <a:ext uri="{FF2B5EF4-FFF2-40B4-BE49-F238E27FC236}">
                <a16:creationId xmlns:a16="http://schemas.microsoft.com/office/drawing/2014/main" id="{33B7DA79-E3C0-4FFA-822B-CE9F1AC3E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738"/>
          <a:stretch/>
        </p:blipFill>
        <p:spPr bwMode="auto">
          <a:xfrm>
            <a:off x="8763000" y="0"/>
            <a:ext cx="3441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05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381000"/>
            <a:ext cx="9067800" cy="5693866"/>
          </a:xfrm>
          <a:prstGeom prst="rect">
            <a:avLst/>
          </a:prstGeom>
        </p:spPr>
        <p:txBody>
          <a:bodyPr wrap="square">
            <a:spAutoFit/>
          </a:bodyPr>
          <a:lstStyle/>
          <a:p>
            <a:pPr indent="285750"/>
            <a:r>
              <a:rPr lang="en-US" sz="2700" dirty="0"/>
              <a:t>“This father is saying, ‘Our whole family is pleading. Our struggle never ceases. We are exhausted. Our son falls into the water. He falls into the fire. He is continually in danger, and we are continually afraid. We don’t know where else to turn. Can you help us? We will be grateful for anything—a partial blessing, a glimmer of hope, some small lifting of the burden carried by this boy and his mother and by me.”</a:t>
            </a:r>
          </a:p>
          <a:p>
            <a:pPr indent="285750"/>
            <a:r>
              <a:rPr lang="en-US" sz="2700" dirty="0"/>
              <a:t>“In moments of fear or doubt or troubling times, hold the ground you have already won, even if that ground is limited. Hold fast to what you already know and stand strong until additional knowledge comes ” </a:t>
            </a:r>
            <a:r>
              <a:rPr lang="en-US" sz="2000" dirty="0"/>
              <a:t>(“Lord, I Believe,” Ensign or Liahona, May 2013, 93).</a:t>
            </a:r>
          </a:p>
          <a:p>
            <a:pPr indent="285750"/>
            <a:endParaRPr lang="en-US" sz="2000" dirty="0"/>
          </a:p>
        </p:txBody>
      </p:sp>
      <p:sp>
        <p:nvSpPr>
          <p:cNvPr id="2" name="Rectangle 1">
            <a:extLst>
              <a:ext uri="{FF2B5EF4-FFF2-40B4-BE49-F238E27FC236}">
                <a16:creationId xmlns:a16="http://schemas.microsoft.com/office/drawing/2014/main" id="{66F4DC55-DBB8-41E0-9ACF-82B1A979E954}"/>
              </a:ext>
            </a:extLst>
          </p:cNvPr>
          <p:cNvSpPr/>
          <p:nvPr/>
        </p:nvSpPr>
        <p:spPr>
          <a:xfrm>
            <a:off x="3048000" y="6468279"/>
            <a:ext cx="8991600" cy="307777"/>
          </a:xfrm>
          <a:prstGeom prst="rect">
            <a:avLst/>
          </a:prstGeom>
        </p:spPr>
        <p:txBody>
          <a:bodyPr wrap="square">
            <a:spAutoFit/>
          </a:bodyPr>
          <a:lstStyle/>
          <a:p>
            <a:r>
              <a:rPr lang="en-US" sz="1400" dirty="0">
                <a:solidFill>
                  <a:schemeClr val="accent2">
                    <a:lumMod val="75000"/>
                  </a:schemeClr>
                </a:solidFill>
              </a:rPr>
              <a:t>VIDEO: https://www.churchofjesuschrist.org/si/seminary/three-doctrinal-mastery-resources?lang=eng</a:t>
            </a:r>
          </a:p>
        </p:txBody>
      </p:sp>
      <p:pic>
        <p:nvPicPr>
          <p:cNvPr id="3" name="STone Mason">
            <a:hlinkClick r:id="" action="ppaction://media"/>
            <a:extLst>
              <a:ext uri="{FF2B5EF4-FFF2-40B4-BE49-F238E27FC236}">
                <a16:creationId xmlns:a16="http://schemas.microsoft.com/office/drawing/2014/main" id="{11591B9E-8862-4298-B7E1-C78F16032E16}"/>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720725" y="5789296"/>
            <a:ext cx="1701800" cy="957263"/>
          </a:xfrm>
          <a:prstGeom prst="rect">
            <a:avLst/>
          </a:prstGeom>
        </p:spPr>
      </p:pic>
      <p:pic>
        <p:nvPicPr>
          <p:cNvPr id="2052" name="Picture 4" descr="Image result for elder holland">
            <a:extLst>
              <a:ext uri="{FF2B5EF4-FFF2-40B4-BE49-F238E27FC236}">
                <a16:creationId xmlns:a16="http://schemas.microsoft.com/office/drawing/2014/main" id="{A967C48C-739B-410C-8A7D-B517C7710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685800"/>
            <a:ext cx="2647950" cy="3295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1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0" y="6381750"/>
            <a:ext cx="6172200" cy="628650"/>
          </a:xfrm>
        </p:spPr>
        <p:txBody>
          <a:bodyPr/>
          <a:lstStyle/>
          <a:p>
            <a:r>
              <a:rPr lang="en-US" dirty="0"/>
              <a:t>Mark 7-8</a:t>
            </a:r>
          </a:p>
        </p:txBody>
      </p:sp>
      <p:sp>
        <p:nvSpPr>
          <p:cNvPr id="5" name="TextBox 4"/>
          <p:cNvSpPr txBox="1"/>
          <p:nvPr/>
        </p:nvSpPr>
        <p:spPr>
          <a:xfrm>
            <a:off x="304801" y="165834"/>
            <a:ext cx="85344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Cassie</a:t>
            </a:r>
          </a:p>
          <a:p>
            <a:pPr marL="457200" indent="-457200">
              <a:buFont typeface="Arial" panose="020B0604020202020204" pitchFamily="34" charset="0"/>
              <a:buChar char="•"/>
            </a:pPr>
            <a:r>
              <a:rPr lang="en-US" sz="2800" dirty="0"/>
              <a:t>Grew up in a very strong Catholic family. </a:t>
            </a:r>
          </a:p>
          <a:p>
            <a:pPr marL="457200" indent="-457200">
              <a:buFont typeface="Arial" panose="020B0604020202020204" pitchFamily="34" charset="0"/>
              <a:buChar char="•"/>
            </a:pPr>
            <a:r>
              <a:rPr lang="en-US" sz="2800" dirty="0"/>
              <a:t>Moved from Saint Louis to USU</a:t>
            </a:r>
          </a:p>
          <a:p>
            <a:pPr marL="457200" indent="-457200">
              <a:buFont typeface="Arial" panose="020B0604020202020204" pitchFamily="34" charset="0"/>
              <a:buChar char="•"/>
            </a:pPr>
            <a:r>
              <a:rPr lang="en-US" sz="2800" dirty="0"/>
              <a:t>College soccer scholarship. </a:t>
            </a:r>
          </a:p>
          <a:p>
            <a:pPr marL="457200" indent="-457200">
              <a:buFont typeface="Arial" panose="020B0604020202020204" pitchFamily="34" charset="0"/>
              <a:buChar char="•"/>
            </a:pPr>
            <a:r>
              <a:rPr lang="en-US" sz="2800" dirty="0"/>
              <a:t>On the drive to Utah her dad simply stated: “Don't become a Mormon. They wear secret funny underwear"…</a:t>
            </a:r>
          </a:p>
          <a:p>
            <a:pPr marL="457200" indent="-457200">
              <a:buFont typeface="Arial" panose="020B0604020202020204" pitchFamily="34" charset="0"/>
              <a:buChar char="•"/>
            </a:pPr>
            <a:r>
              <a:rPr lang="en-US" sz="2800" dirty="0"/>
              <a:t>27 out of 30 of her teammates were LDS.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9" y="66399"/>
            <a:ext cx="2743200" cy="27432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093" b="13796"/>
          <a:stretch/>
        </p:blipFill>
        <p:spPr>
          <a:xfrm>
            <a:off x="9144000" y="2912071"/>
            <a:ext cx="2743199" cy="3469679"/>
          </a:xfrm>
          <a:prstGeom prst="rect">
            <a:avLst/>
          </a:prstGeom>
        </p:spPr>
      </p:pic>
    </p:spTree>
    <p:extLst>
      <p:ext uri="{BB962C8B-B14F-4D97-AF65-F5344CB8AC3E}">
        <p14:creationId xmlns:p14="http://schemas.microsoft.com/office/powerpoint/2010/main" val="298316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0" y="6381750"/>
            <a:ext cx="6172200" cy="628650"/>
          </a:xfrm>
        </p:spPr>
        <p:txBody>
          <a:bodyPr/>
          <a:lstStyle/>
          <a:p>
            <a:r>
              <a:rPr lang="en-US" dirty="0"/>
              <a:t>Mark 7-8</a:t>
            </a:r>
          </a:p>
        </p:txBody>
      </p:sp>
      <p:sp>
        <p:nvSpPr>
          <p:cNvPr id="5" name="TextBox 4"/>
          <p:cNvSpPr txBox="1"/>
          <p:nvPr/>
        </p:nvSpPr>
        <p:spPr>
          <a:xfrm>
            <a:off x="228600" y="165834"/>
            <a:ext cx="8763000" cy="6370975"/>
          </a:xfrm>
          <a:prstGeom prst="rect">
            <a:avLst/>
          </a:prstGeom>
          <a:solidFill>
            <a:schemeClr val="bg2"/>
          </a:solidFill>
        </p:spPr>
        <p:txBody>
          <a:bodyPr wrap="square" rtlCol="0">
            <a:spAutoFit/>
          </a:bodyPr>
          <a:lstStyle/>
          <a:p>
            <a:r>
              <a:rPr lang="en-US" sz="2400" i="1" dirty="0"/>
              <a:t>“After 7 months of missionary lessons and seven long month of giving up addictions, loving and hating the lessons of the gospel, not understanding half the things I was being taught and not making any commitments with the missionaries, I asked them to stop visiting me.</a:t>
            </a:r>
          </a:p>
          <a:p>
            <a:r>
              <a:rPr lang="en-US" sz="2400" i="1" dirty="0"/>
              <a:t>My life began spinning out of control. I decided I needed to go to a church. Any church. I drove around and walked into a random church (not hard to find in Utah) in normal clothes--and a very closed mind. All of a sudden, I saw one of my teammates stand and share her beliefs.  And then another followed.  And then a third.  They were all in the same chapel for some reason! The last teammate got up and said, "I just want to let you all know I know the power of fasting. My teammates and I are here today fasting for our friend investigating the church. We are hoping she will commit to the gospel, go to church, and get an answer to her prayers.” </a:t>
            </a:r>
          </a:p>
          <a:p>
            <a:r>
              <a:rPr lang="en-US" sz="2400" i="1" dirty="0"/>
              <a:t>I was baptized the next week.</a:t>
            </a: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9" y="66399"/>
            <a:ext cx="2743200" cy="27432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093" b="13796"/>
          <a:stretch/>
        </p:blipFill>
        <p:spPr>
          <a:xfrm>
            <a:off x="9144000" y="2912071"/>
            <a:ext cx="2743199" cy="3469679"/>
          </a:xfrm>
          <a:prstGeom prst="rect">
            <a:avLst/>
          </a:prstGeom>
        </p:spPr>
      </p:pic>
    </p:spTree>
    <p:extLst>
      <p:ext uri="{BB962C8B-B14F-4D97-AF65-F5344CB8AC3E}">
        <p14:creationId xmlns:p14="http://schemas.microsoft.com/office/powerpoint/2010/main" val="118346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0" y="6381750"/>
            <a:ext cx="6172200" cy="628650"/>
          </a:xfrm>
        </p:spPr>
        <p:txBody>
          <a:bodyPr/>
          <a:lstStyle/>
          <a:p>
            <a:r>
              <a:rPr lang="en-US" dirty="0"/>
              <a:t>Mark 7-8</a:t>
            </a:r>
          </a:p>
        </p:txBody>
      </p:sp>
      <p:sp>
        <p:nvSpPr>
          <p:cNvPr id="5" name="TextBox 4"/>
          <p:cNvSpPr txBox="1"/>
          <p:nvPr/>
        </p:nvSpPr>
        <p:spPr>
          <a:xfrm>
            <a:off x="304802" y="165834"/>
            <a:ext cx="8610600" cy="6370975"/>
          </a:xfrm>
          <a:prstGeom prst="rect">
            <a:avLst/>
          </a:prstGeom>
          <a:solidFill>
            <a:schemeClr val="bg2"/>
          </a:solidFill>
        </p:spPr>
        <p:txBody>
          <a:bodyPr wrap="square" rtlCol="0">
            <a:spAutoFit/>
          </a:bodyPr>
          <a:lstStyle/>
          <a:p>
            <a:r>
              <a:rPr lang="en-US" sz="2400" dirty="0"/>
              <a:t>Soon after, I drifted far </a:t>
            </a:r>
            <a:r>
              <a:rPr lang="en-US" sz="2400" dirty="0" err="1"/>
              <a:t>FAR</a:t>
            </a:r>
            <a:r>
              <a:rPr lang="en-US" sz="2400" dirty="0"/>
              <a:t>  away from the gospel and its standards.  Again. I hit rock bottom. Like deep dark rock bottom. My friend one day said, "Hey, you should serve a mission." Sounds easy enough to me?! I mean who wouldn't want to go to a third world country, speak a different language and build orphanages all day, right? That's what a mission is, right? </a:t>
            </a:r>
          </a:p>
          <a:p>
            <a:r>
              <a:rPr lang="en-US" sz="2400" dirty="0"/>
              <a:t>I spoke with my bishop and told him my desire to serve a mission.  He said that I wasn’t ready and that I had a lot of work to do and that he wouldn’t recommend me for service until I turned my life back around.  Well, later that night he called back and said, “Cassie, I know this sounds weird, but I feel impressed that you should indeed serve a mission now. Soon. Let’s start working on your papers.”</a:t>
            </a:r>
          </a:p>
          <a:p>
            <a:r>
              <a:rPr lang="en-US" sz="2400" dirty="0"/>
              <a:t>I returned to church, began meeting with my bishop, put in my mission papers, and received my call, and opened it. </a:t>
            </a:r>
          </a:p>
          <a:p>
            <a:r>
              <a:rPr lang="en-US" sz="2400" dirty="0"/>
              <a:t>Seattle Washington? </a:t>
            </a:r>
          </a:p>
        </p:txBody>
      </p:sp>
      <p:pic>
        <p:nvPicPr>
          <p:cNvPr id="7" name="Picture 6">
            <a:extLst>
              <a:ext uri="{FF2B5EF4-FFF2-40B4-BE49-F238E27FC236}">
                <a16:creationId xmlns:a16="http://schemas.microsoft.com/office/drawing/2014/main" id="{F82F9939-1A1F-433A-9EE5-A74631CC7B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9" y="66399"/>
            <a:ext cx="2743200" cy="2743200"/>
          </a:xfrm>
          <a:prstGeom prst="rect">
            <a:avLst/>
          </a:prstGeom>
        </p:spPr>
      </p:pic>
      <p:pic>
        <p:nvPicPr>
          <p:cNvPr id="8" name="Picture 7">
            <a:extLst>
              <a:ext uri="{FF2B5EF4-FFF2-40B4-BE49-F238E27FC236}">
                <a16:creationId xmlns:a16="http://schemas.microsoft.com/office/drawing/2014/main" id="{045AD541-F13B-45BB-A856-266AF0F67F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093" b="13796"/>
          <a:stretch/>
        </p:blipFill>
        <p:spPr>
          <a:xfrm>
            <a:off x="9144000" y="2912071"/>
            <a:ext cx="2743199" cy="3469679"/>
          </a:xfrm>
          <a:prstGeom prst="rect">
            <a:avLst/>
          </a:prstGeom>
        </p:spPr>
      </p:pic>
    </p:spTree>
    <p:extLst>
      <p:ext uri="{BB962C8B-B14F-4D97-AF65-F5344CB8AC3E}">
        <p14:creationId xmlns:p14="http://schemas.microsoft.com/office/powerpoint/2010/main" val="73511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5976</TotalTime>
  <Words>803</Words>
  <Application>Microsoft Office PowerPoint</Application>
  <PresentationFormat>Widescreen</PresentationFormat>
  <Paragraphs>53</Paragraphs>
  <Slides>14</Slides>
  <Notes>0</Notes>
  <HiddenSlides>3</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Schoolbook</vt:lpstr>
      <vt:lpstr>Gill Sans MT</vt:lpstr>
      <vt:lpstr>Harrington</vt:lpstr>
      <vt:lpstr>Wingdings</vt:lpstr>
      <vt:lpstr>Wingdings 2</vt:lpstr>
      <vt:lpstr>Oriel</vt:lpstr>
      <vt:lpstr>Healing the Blind Man</vt:lpstr>
      <vt:lpstr>I feel my Savior’s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the Blind Man</dc:title>
  <dc:creator>RichardsED</dc:creator>
  <cp:lastModifiedBy>Eric Richards</cp:lastModifiedBy>
  <cp:revision>37</cp:revision>
  <dcterms:created xsi:type="dcterms:W3CDTF">2012-10-05T13:59:41Z</dcterms:created>
  <dcterms:modified xsi:type="dcterms:W3CDTF">2019-10-16T19:57:45Z</dcterms:modified>
</cp:coreProperties>
</file>