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303" r:id="rId4"/>
    <p:sldId id="280" r:id="rId5"/>
    <p:sldId id="281" r:id="rId6"/>
    <p:sldId id="302" r:id="rId7"/>
    <p:sldId id="346" r:id="rId8"/>
    <p:sldId id="305" r:id="rId9"/>
    <p:sldId id="342" r:id="rId10"/>
    <p:sldId id="341" r:id="rId11"/>
    <p:sldId id="284" r:id="rId12"/>
    <p:sldId id="286" r:id="rId13"/>
    <p:sldId id="289" r:id="rId14"/>
    <p:sldId id="290" r:id="rId15"/>
    <p:sldId id="291" r:id="rId16"/>
    <p:sldId id="266" r:id="rId17"/>
    <p:sldId id="264" r:id="rId18"/>
    <p:sldId id="340" r:id="rId19"/>
    <p:sldId id="304" r:id="rId20"/>
    <p:sldId id="306" r:id="rId21"/>
    <p:sldId id="29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375" autoAdjust="0"/>
  </p:normalViewPr>
  <p:slideViewPr>
    <p:cSldViewPr>
      <p:cViewPr varScale="1">
        <p:scale>
          <a:sx n="67" d="100"/>
          <a:sy n="67" d="100"/>
        </p:scale>
        <p:origin x="644" y="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B27EA-87F1-4AD5-9C7E-77353F389EC8}" type="doc">
      <dgm:prSet loTypeId="urn:microsoft.com/office/officeart/2005/8/layout/vList6" loCatId="list" qsTypeId="urn:microsoft.com/office/officeart/2005/8/quickstyle/3d3" qsCatId="3D" csTypeId="urn:microsoft.com/office/officeart/2005/8/colors/colorful5" csCatId="colorful"/>
      <dgm:spPr/>
      <dgm:t>
        <a:bodyPr/>
        <a:lstStyle/>
        <a:p>
          <a:endParaRPr lang="en-US"/>
        </a:p>
      </dgm:t>
    </dgm:pt>
    <dgm:pt modelId="{BF5489D7-208D-44E0-864D-C16E03155A6F}">
      <dgm:prSet/>
      <dgm:spPr/>
      <dgm:t>
        <a:bodyPr/>
        <a:lstStyle/>
        <a:p>
          <a:r>
            <a:rPr lang="en-US" dirty="0">
              <a:latin typeface="Pupcat" pitchFamily="2" charset="0"/>
            </a:rPr>
            <a:t>Scripture Study Tips</a:t>
          </a:r>
        </a:p>
      </dgm:t>
    </dgm:pt>
    <dgm:pt modelId="{EBC1FBFE-C55B-4043-826C-B50D105ADAF5}" type="parTrans" cxnId="{F1825235-8908-4CC3-835C-7CA94E2F1A19}">
      <dgm:prSet/>
      <dgm:spPr/>
      <dgm:t>
        <a:bodyPr/>
        <a:lstStyle/>
        <a:p>
          <a:endParaRPr lang="en-US"/>
        </a:p>
      </dgm:t>
    </dgm:pt>
    <dgm:pt modelId="{779E3A11-16EB-405E-9DC7-363F2A59B930}" type="sibTrans" cxnId="{F1825235-8908-4CC3-835C-7CA94E2F1A19}">
      <dgm:prSet/>
      <dgm:spPr/>
      <dgm:t>
        <a:bodyPr/>
        <a:lstStyle/>
        <a:p>
          <a:endParaRPr lang="en-US"/>
        </a:p>
      </dgm:t>
    </dgm:pt>
    <dgm:pt modelId="{25808EFD-93F1-4310-B542-65010E41E1E5}" type="pres">
      <dgm:prSet presAssocID="{DCAB27EA-87F1-4AD5-9C7E-77353F389EC8}" presName="Name0" presStyleCnt="0">
        <dgm:presLayoutVars>
          <dgm:dir/>
          <dgm:animLvl val="lvl"/>
          <dgm:resizeHandles/>
        </dgm:presLayoutVars>
      </dgm:prSet>
      <dgm:spPr/>
    </dgm:pt>
    <dgm:pt modelId="{67064B50-8188-4EB9-AEBA-B7DF9FABC472}" type="pres">
      <dgm:prSet presAssocID="{BF5489D7-208D-44E0-864D-C16E03155A6F}" presName="linNode" presStyleCnt="0"/>
      <dgm:spPr/>
    </dgm:pt>
    <dgm:pt modelId="{161E4C08-E577-45CC-B7A8-50DE6DEA3B00}" type="pres">
      <dgm:prSet presAssocID="{BF5489D7-208D-44E0-864D-C16E03155A6F}" presName="parentShp" presStyleLbl="node1" presStyleIdx="0" presStyleCnt="1">
        <dgm:presLayoutVars>
          <dgm:bulletEnabled val="1"/>
        </dgm:presLayoutVars>
      </dgm:prSet>
      <dgm:spPr/>
    </dgm:pt>
    <dgm:pt modelId="{ADAA04D7-1F35-4BD0-AD41-FC8772A0A835}" type="pres">
      <dgm:prSet presAssocID="{BF5489D7-208D-44E0-864D-C16E03155A6F}" presName="childShp" presStyleLbl="bgAccFollowNode1" presStyleIdx="0" presStyleCnt="1">
        <dgm:presLayoutVars>
          <dgm:bulletEnabled val="1"/>
        </dgm:presLayoutVars>
      </dgm:prSet>
      <dgm:spPr/>
    </dgm:pt>
  </dgm:ptLst>
  <dgm:cxnLst>
    <dgm:cxn modelId="{02CB781D-6C93-4956-8669-5079C6F032E7}" type="presOf" srcId="{BF5489D7-208D-44E0-864D-C16E03155A6F}" destId="{161E4C08-E577-45CC-B7A8-50DE6DEA3B00}" srcOrd="0" destOrd="0" presId="urn:microsoft.com/office/officeart/2005/8/layout/vList6"/>
    <dgm:cxn modelId="{F1825235-8908-4CC3-835C-7CA94E2F1A19}" srcId="{DCAB27EA-87F1-4AD5-9C7E-77353F389EC8}" destId="{BF5489D7-208D-44E0-864D-C16E03155A6F}" srcOrd="0" destOrd="0" parTransId="{EBC1FBFE-C55B-4043-826C-B50D105ADAF5}" sibTransId="{779E3A11-16EB-405E-9DC7-363F2A59B930}"/>
    <dgm:cxn modelId="{AB8874CD-AA3F-4729-B93D-EF3912EDD4FE}" type="presOf" srcId="{DCAB27EA-87F1-4AD5-9C7E-77353F389EC8}" destId="{25808EFD-93F1-4310-B542-65010E41E1E5}" srcOrd="0" destOrd="0" presId="urn:microsoft.com/office/officeart/2005/8/layout/vList6"/>
    <dgm:cxn modelId="{3442B1BE-9932-462C-88D7-BFBC2901F7E2}" type="presParOf" srcId="{25808EFD-93F1-4310-B542-65010E41E1E5}" destId="{67064B50-8188-4EB9-AEBA-B7DF9FABC472}" srcOrd="0" destOrd="0" presId="urn:microsoft.com/office/officeart/2005/8/layout/vList6"/>
    <dgm:cxn modelId="{EEAC4656-4A29-4D70-84FC-F4B85D1401F5}" type="presParOf" srcId="{67064B50-8188-4EB9-AEBA-B7DF9FABC472}" destId="{161E4C08-E577-45CC-B7A8-50DE6DEA3B00}" srcOrd="0" destOrd="0" presId="urn:microsoft.com/office/officeart/2005/8/layout/vList6"/>
    <dgm:cxn modelId="{7564C006-D8D3-4790-866C-00747078B584}" type="presParOf" srcId="{67064B50-8188-4EB9-AEBA-B7DF9FABC472}" destId="{ADAA04D7-1F35-4BD0-AD41-FC8772A0A83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A04D7-1F35-4BD0-AD41-FC8772A0A835}">
      <dsp:nvSpPr>
        <dsp:cNvPr id="0" name=""/>
        <dsp:cNvSpPr/>
      </dsp:nvSpPr>
      <dsp:spPr>
        <a:xfrm>
          <a:off x="3308081" y="0"/>
          <a:ext cx="4962122" cy="1560716"/>
        </a:xfrm>
        <a:prstGeom prst="rightArrow">
          <a:avLst>
            <a:gd name="adj1" fmla="val 75000"/>
            <a:gd name="adj2" fmla="val 5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1E4C08-E577-45CC-B7A8-50DE6DEA3B00}">
      <dsp:nvSpPr>
        <dsp:cNvPr id="0" name=""/>
        <dsp:cNvSpPr/>
      </dsp:nvSpPr>
      <dsp:spPr>
        <a:xfrm>
          <a:off x="0" y="0"/>
          <a:ext cx="3308081" cy="1560716"/>
        </a:xfrm>
        <a:prstGeom prst="roundRect">
          <a:avLst/>
        </a:prstGeom>
        <a:solidFill>
          <a:schemeClr val="accent5">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latin typeface="Pupcat" pitchFamily="2" charset="0"/>
            </a:rPr>
            <a:t>Scripture Study Tips</a:t>
          </a:r>
        </a:p>
      </dsp:txBody>
      <dsp:txXfrm>
        <a:off x="76188" y="76188"/>
        <a:ext cx="3155705" cy="14083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95AC3-B5A0-4279-BB17-67ACB80DE8F5}" type="datetimeFigureOut">
              <a:rPr lang="en-US" smtClean="0"/>
              <a:t>10/10/2019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AE209-8E54-4D50-80EB-85BA127E5F5F}" type="slidenum">
              <a:rPr lang="en-US" smtClean="0"/>
              <a:t>‹#›</a:t>
            </a:fld>
            <a:endParaRPr lang="en-US"/>
          </a:p>
        </p:txBody>
      </p:sp>
    </p:spTree>
    <p:extLst>
      <p:ext uri="{BB962C8B-B14F-4D97-AF65-F5344CB8AC3E}">
        <p14:creationId xmlns:p14="http://schemas.microsoft.com/office/powerpoint/2010/main" val="1569235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 praised God even though it wasn’t enough.  He gave thanks over his problem: “I have a problem… 5000 people … 5 loaves and 2 fishes… and all I want to do is praise your name right now…Thanks for providing.  Thank you for being YOU.  Thank you for knowing where a solution will come…”)</a:t>
            </a:r>
          </a:p>
          <a:p>
            <a:endParaRPr lang="en-US" dirty="0"/>
          </a:p>
        </p:txBody>
      </p:sp>
      <p:sp>
        <p:nvSpPr>
          <p:cNvPr id="4" name="Slide Number Placeholder 3"/>
          <p:cNvSpPr>
            <a:spLocks noGrp="1"/>
          </p:cNvSpPr>
          <p:nvPr>
            <p:ph type="sldNum" sz="quarter" idx="10"/>
          </p:nvPr>
        </p:nvSpPr>
        <p:spPr/>
        <p:txBody>
          <a:bodyPr/>
          <a:lstStyle/>
          <a:p>
            <a:fld id="{9F5AE209-8E54-4D50-80EB-85BA127E5F5F}" type="slidenum">
              <a:rPr lang="en-US" smtClean="0"/>
              <a:t>5</a:t>
            </a:fld>
            <a:endParaRPr lang="en-US"/>
          </a:p>
        </p:txBody>
      </p:sp>
    </p:spTree>
    <p:extLst>
      <p:ext uri="{BB962C8B-B14F-4D97-AF65-F5344CB8AC3E}">
        <p14:creationId xmlns:p14="http://schemas.microsoft.com/office/powerpoint/2010/main" val="325094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 praised God even though it wasn’t enough.  He gave thanks over his problem: “I have a problem… 5000 people … 5 loaves and 2 fishes… and all I want to do is praise your name right now…Thanks for providing.  Thank you for being YOU.  Thank you for knowing where a solution will come…”)</a:t>
            </a:r>
          </a:p>
          <a:p>
            <a:endParaRPr lang="en-US" dirty="0"/>
          </a:p>
        </p:txBody>
      </p:sp>
      <p:sp>
        <p:nvSpPr>
          <p:cNvPr id="4" name="Slide Number Placeholder 3"/>
          <p:cNvSpPr>
            <a:spLocks noGrp="1"/>
          </p:cNvSpPr>
          <p:nvPr>
            <p:ph type="sldNum" sz="quarter" idx="10"/>
          </p:nvPr>
        </p:nvSpPr>
        <p:spPr/>
        <p:txBody>
          <a:bodyPr/>
          <a:lstStyle/>
          <a:p>
            <a:fld id="{9F5AE209-8E54-4D50-80EB-85BA127E5F5F}" type="slidenum">
              <a:rPr lang="en-US" smtClean="0"/>
              <a:t>6</a:t>
            </a:fld>
            <a:endParaRPr lang="en-US"/>
          </a:p>
        </p:txBody>
      </p:sp>
    </p:spTree>
    <p:extLst>
      <p:ext uri="{BB962C8B-B14F-4D97-AF65-F5344CB8AC3E}">
        <p14:creationId xmlns:p14="http://schemas.microsoft.com/office/powerpoint/2010/main" val="917250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E616D89B-77B4-4B24-A552-CFF19F52991E}" type="datetimeFigureOut">
              <a:rPr lang="en-US" smtClean="0"/>
              <a:pPr/>
              <a:t>10/10/2019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646E06EA-FBB5-45D8-8ACE-52A3C8AEA3A0}"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16D89B-77B4-4B24-A552-CFF19F52991E}"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E06EA-FBB5-45D8-8ACE-52A3C8AEA3A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9221216" y="3009902"/>
            <a:ext cx="609600" cy="441325"/>
          </a:xfrm>
        </p:spPr>
        <p:txBody>
          <a:bodyPr/>
          <a:lstStyle/>
          <a:p>
            <a:fld id="{646E06EA-FBB5-45D8-8ACE-52A3C8AEA3A0}" type="slidenum">
              <a:rPr lang="en-US" smtClean="0"/>
              <a:pPr/>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16D89B-77B4-4B24-A552-CFF19F52991E}"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E616D89B-77B4-4B24-A552-CFF19F52991E}"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646E06EA-FBB5-45D8-8ACE-52A3C8AEA3A0}" type="slidenum">
              <a:rPr lang="en-US" smtClean="0"/>
              <a:pPr/>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616D89B-77B4-4B24-A552-CFF19F52991E}" type="datetimeFigureOut">
              <a:rPr lang="en-US" smtClean="0"/>
              <a:pPr/>
              <a:t>10/10/2019</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646E06EA-FBB5-45D8-8ACE-52A3C8AEA3A0}" type="slidenum">
              <a:rPr lang="en-US" smtClean="0"/>
              <a:pPr/>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E616D89B-77B4-4B24-A552-CFF19F52991E}"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E06EA-FBB5-45D8-8ACE-52A3C8AEA3A0}" type="slidenum">
              <a:rPr lang="en-US" smtClean="0"/>
              <a:pPr/>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616D89B-77B4-4B24-A552-CFF19F52991E}" type="datetimeFigureOut">
              <a:rPr lang="en-US" smtClean="0"/>
              <a:pPr/>
              <a:t>10/10/2019</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646E06EA-FBB5-45D8-8ACE-52A3C8AEA3A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616D89B-77B4-4B24-A552-CFF19F52991E}" type="datetimeFigureOut">
              <a:rPr lang="en-US" smtClean="0"/>
              <a:pPr/>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646E06EA-FBB5-45D8-8ACE-52A3C8AEA3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fld id="{E616D89B-77B4-4B24-A552-CFF19F52991E}" type="datetimeFigureOut">
              <a:rPr lang="en-US" smtClean="0"/>
              <a:pPr/>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646E06EA-FBB5-45D8-8ACE-52A3C8AEA3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646E06EA-FBB5-45D8-8ACE-52A3C8AEA3A0}" type="slidenum">
              <a:rPr lang="en-US" smtClean="0"/>
              <a:pPr/>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fld id="{E616D89B-77B4-4B24-A552-CFF19F52991E}" type="datetimeFigureOut">
              <a:rPr lang="en-US" smtClean="0"/>
              <a:pPr/>
              <a:t>10/10/2019</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p>
            <a:fld id="{646E06EA-FBB5-45D8-8ACE-52A3C8AEA3A0}" type="slidenum">
              <a:rPr lang="en-US" smtClean="0"/>
              <a:pPr/>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fld id="{E616D89B-77B4-4B24-A552-CFF19F52991E}" type="datetimeFigureOut">
              <a:rPr lang="en-US" smtClean="0"/>
              <a:pPr/>
              <a:t>10/10/2019</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E616D89B-77B4-4B24-A552-CFF19F52991E}" type="datetimeFigureOut">
              <a:rPr lang="en-US" smtClean="0"/>
              <a:pPr/>
              <a:t>10/10/2019</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46E06EA-FBB5-45D8-8ACE-52A3C8AEA3A0}"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file:///C:\Users\Brotherichards\OneDrive%20-%20LDS%20Church\Large%20Files\To%20Whom%20Shall%20We%20Go%20(Mormon%20MessagE).mp4" TargetMode="External"/><Relationship Id="rId1" Type="http://schemas.microsoft.com/office/2007/relationships/media" Target="file:///C:\Users\Brotherichards\OneDrive%20-%20LDS%20Church\Large%20Files\To%20Whom%20Shall%20We%20Go%20(Mormon%20MessagE).mp4" TargetMode="Externa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s://www.churchofjesuschrist.org/youth/video/to-whom-shall-we-go?lang=en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9.xml"/><Relationship Id="rId7" Type="http://schemas.openxmlformats.org/officeDocument/2006/relationships/hyperlink" Target="https://www.youtube.com/watch?time_continue=335&amp;v=pxG07IuP36M" TargetMode="External"/><Relationship Id="rId2" Type="http://schemas.openxmlformats.org/officeDocument/2006/relationships/video" Target="file:///C:\Users\Brotherichards\OneDrive%20-%20LDS%20Church\Large%20Files\Jesus%20Feeding%20the%205000%20Book%20of%20Mormon%20Central.mp4" TargetMode="External"/><Relationship Id="rId1" Type="http://schemas.microsoft.com/office/2007/relationships/media" Target="file:///C:\Users\Brotherichards\OneDrive%20-%20LDS%20Church\Large%20Files\Jesus%20Feeding%20the%205000%20Book%20of%20Mormon%20Central.mp4" TargetMode="Externa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file:///C:\Users\Brotherichards\OneDrive%20-%20LDS%20Church\Large%20Files\To%20Whom%20Shall%20We%20Go.mp4" TargetMode="External"/><Relationship Id="rId1" Type="http://schemas.microsoft.com/office/2007/relationships/media" Target="file:///C:\Users\Brotherichards\OneDrive%20-%20LDS%20Church\Large%20Files\To%20Whom%20Shall%20We%20Go.mp4" TargetMode="External"/><Relationship Id="rId5" Type="http://schemas.openxmlformats.org/officeDocument/2006/relationships/image" Target="../media/image8.png"/><Relationship Id="rId4" Type="http://schemas.openxmlformats.org/officeDocument/2006/relationships/hyperlink" Target="https://www.youtube.com/watch?v=aPhaBc0OZV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John 6</a:t>
            </a:r>
          </a:p>
        </p:txBody>
      </p:sp>
      <p:sp>
        <p:nvSpPr>
          <p:cNvPr id="2" name="Title 1"/>
          <p:cNvSpPr>
            <a:spLocks noGrp="1"/>
          </p:cNvSpPr>
          <p:nvPr>
            <p:ph type="ctrTitle"/>
          </p:nvPr>
        </p:nvSpPr>
        <p:spPr/>
        <p:txBody>
          <a:bodyPr/>
          <a:lstStyle/>
          <a:p>
            <a:r>
              <a:rPr lang="en-US" dirty="0"/>
              <a:t>The Bread of Life</a:t>
            </a:r>
          </a:p>
        </p:txBody>
      </p:sp>
      <p:pic>
        <p:nvPicPr>
          <p:cNvPr id="7170" name="Picture 2" descr="C:\Users\RichardsED\Desktop\bread-of-life.jpg"/>
          <p:cNvPicPr>
            <a:picLocks noChangeAspect="1" noChangeArrowheads="1"/>
          </p:cNvPicPr>
          <p:nvPr/>
        </p:nvPicPr>
        <p:blipFill>
          <a:blip r:embed="rId2" cstate="print"/>
          <a:srcRect/>
          <a:stretch>
            <a:fillRect/>
          </a:stretch>
        </p:blipFill>
        <p:spPr bwMode="auto">
          <a:xfrm>
            <a:off x="4724400" y="3352800"/>
            <a:ext cx="2743200" cy="288258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8600" y="5105400"/>
            <a:ext cx="7848600" cy="1015663"/>
          </a:xfrm>
          <a:prstGeom prst="rect">
            <a:avLst/>
          </a:prstGeom>
          <a:noFill/>
        </p:spPr>
        <p:txBody>
          <a:bodyPr wrap="square" rtlCol="0">
            <a:spAutoFit/>
          </a:bodyPr>
          <a:lstStyle/>
          <a:p>
            <a:pPr indent="285750"/>
            <a:r>
              <a:rPr lang="en-US" sz="2000" dirty="0">
                <a:hlinkClick r:id="rId4"/>
              </a:rPr>
              <a:t>VIDEO: To Whom Shall We Go  </a:t>
            </a:r>
            <a:br>
              <a:rPr lang="en-US" sz="2000" dirty="0">
                <a:hlinkClick r:id="rId4"/>
              </a:rPr>
            </a:br>
            <a:r>
              <a:rPr lang="en-US" sz="2000" dirty="0">
                <a:hlinkClick r:id="rId4"/>
              </a:rPr>
              <a:t>https://www.churchofjesuschrist.org/youth/video/to-whom-shall-we-go?lang=eng</a:t>
            </a:r>
            <a:endParaRPr lang="en-US" sz="2800" dirty="0"/>
          </a:p>
        </p:txBody>
      </p:sp>
      <p:pic>
        <p:nvPicPr>
          <p:cNvPr id="7" name="Picture 2" descr="Image result for Elder Ballard">
            <a:extLst>
              <a:ext uri="{FF2B5EF4-FFF2-40B4-BE49-F238E27FC236}">
                <a16:creationId xmlns:a16="http://schemas.microsoft.com/office/drawing/2014/main" id="{2B684D06-C732-44CF-AF6A-0EC2F97B7B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 y="1143000"/>
            <a:ext cx="2533650" cy="3171825"/>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0BF7C7F-3DF8-46CF-97F4-D1196660A6A8}"/>
              </a:ext>
            </a:extLst>
          </p:cNvPr>
          <p:cNvSpPr/>
          <p:nvPr/>
        </p:nvSpPr>
        <p:spPr>
          <a:xfrm>
            <a:off x="1028700" y="4572000"/>
            <a:ext cx="2057400" cy="738664"/>
          </a:xfrm>
          <a:prstGeom prst="rect">
            <a:avLst/>
          </a:prstGeom>
        </p:spPr>
        <p:txBody>
          <a:bodyPr wrap="square">
            <a:spAutoFit/>
          </a:bodyPr>
          <a:lstStyle/>
          <a:p>
            <a:pPr algn="ctr"/>
            <a:r>
              <a:rPr lang="en-US" dirty="0">
                <a:solidFill>
                  <a:schemeClr val="bg1"/>
                </a:solidFill>
              </a:rPr>
              <a:t>Elder Ballard, </a:t>
            </a:r>
            <a:r>
              <a:rPr lang="en-US" sz="1200" dirty="0">
                <a:solidFill>
                  <a:schemeClr val="bg1"/>
                </a:solidFill>
              </a:rPr>
              <a:t>October 2016 General Conference</a:t>
            </a:r>
            <a:endParaRPr lang="en-US" dirty="0">
              <a:solidFill>
                <a:schemeClr val="bg1"/>
              </a:solidFill>
            </a:endParaRPr>
          </a:p>
        </p:txBody>
      </p:sp>
      <p:pic>
        <p:nvPicPr>
          <p:cNvPr id="2" name="To Whom Shall We Go (Mormon MessagE)">
            <a:hlinkClick r:id="" action="ppaction://media"/>
            <a:extLst>
              <a:ext uri="{FF2B5EF4-FFF2-40B4-BE49-F238E27FC236}">
                <a16:creationId xmlns:a16="http://schemas.microsoft.com/office/drawing/2014/main" id="{78907301-E551-4351-98CB-49D9944D2376}"/>
              </a:ext>
            </a:extLst>
          </p:cNvPr>
          <p:cNvPicPr>
            <a:picLocks noChangeAspect="1"/>
          </p:cNvPicPr>
          <p:nvPr>
            <a:videoFile r:link="rId2"/>
            <p:extLst>
              <p:ext uri="{DAA4B4D4-6D71-4841-9C94-3DE7FCFB9230}">
                <p14:media xmlns:p14="http://schemas.microsoft.com/office/powerpoint/2010/main" r:link="rId1"/>
              </p:ext>
            </p:extLst>
          </p:nvPr>
        </p:nvPicPr>
        <p:blipFill>
          <a:blip r:embed="rId6"/>
          <a:stretch>
            <a:fillRect/>
          </a:stretch>
        </p:blipFill>
        <p:spPr>
          <a:xfrm>
            <a:off x="4314491" y="748924"/>
            <a:ext cx="7116044" cy="4002775"/>
          </a:xfrm>
          <a:prstGeom prst="rect">
            <a:avLst/>
          </a:prstGeom>
        </p:spPr>
      </p:pic>
    </p:spTree>
    <p:extLst>
      <p:ext uri="{BB962C8B-B14F-4D97-AF65-F5344CB8AC3E}">
        <p14:creationId xmlns:p14="http://schemas.microsoft.com/office/powerpoint/2010/main" val="337329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87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RichardsED\Desktop\Bread of Life.jpg"/>
          <p:cNvPicPr>
            <a:picLocks noChangeAspect="1" noChangeArrowheads="1"/>
          </p:cNvPicPr>
          <p:nvPr/>
        </p:nvPicPr>
        <p:blipFill>
          <a:blip r:embed="rId4" cstate="print"/>
          <a:srcRect/>
          <a:stretch>
            <a:fillRect/>
          </a:stretch>
        </p:blipFill>
        <p:spPr bwMode="auto">
          <a:xfrm>
            <a:off x="395287" y="1285875"/>
            <a:ext cx="2867026" cy="4286250"/>
          </a:xfrm>
          <a:prstGeom prst="rect">
            <a:avLst/>
          </a:prstGeom>
          <a:noFill/>
        </p:spPr>
      </p:pic>
      <p:sp>
        <p:nvSpPr>
          <p:cNvPr id="6" name="TextBox 5"/>
          <p:cNvSpPr txBox="1"/>
          <p:nvPr/>
        </p:nvSpPr>
        <p:spPr>
          <a:xfrm>
            <a:off x="3429000" y="230326"/>
            <a:ext cx="8229600" cy="1938992"/>
          </a:xfrm>
          <a:prstGeom prst="rect">
            <a:avLst/>
          </a:prstGeom>
          <a:noFill/>
        </p:spPr>
        <p:txBody>
          <a:bodyPr wrap="square" rtlCol="0">
            <a:spAutoFit/>
          </a:bodyPr>
          <a:lstStyle/>
          <a:p>
            <a:r>
              <a:rPr lang="en-US" sz="4000" dirty="0"/>
              <a:t>Have you seen people share their ‘5 loaves and 2 fishes’ talents and it blessed other people?</a:t>
            </a:r>
          </a:p>
        </p:txBody>
      </p:sp>
      <p:sp>
        <p:nvSpPr>
          <p:cNvPr id="4" name="Title 1">
            <a:extLst>
              <a:ext uri="{FF2B5EF4-FFF2-40B4-BE49-F238E27FC236}">
                <a16:creationId xmlns:a16="http://schemas.microsoft.com/office/drawing/2014/main" id="{DD7CE253-6915-4EA5-BB6C-036765D0472D}"/>
              </a:ext>
            </a:extLst>
          </p:cNvPr>
          <p:cNvSpPr>
            <a:spLocks noGrp="1"/>
          </p:cNvSpPr>
          <p:nvPr>
            <p:ph type="title"/>
          </p:nvPr>
        </p:nvSpPr>
        <p:spPr>
          <a:xfrm>
            <a:off x="3505200" y="2362200"/>
            <a:ext cx="4002087" cy="1524000"/>
          </a:xfrm>
        </p:spPr>
        <p:txBody>
          <a:bodyPr>
            <a:normAutofit/>
          </a:bodyPr>
          <a:lstStyle/>
          <a:p>
            <a:r>
              <a:rPr lang="en-US" b="1" cap="all" dirty="0">
                <a:solidFill>
                  <a:schemeClr val="tx1"/>
                </a:solidFill>
                <a:effectLst>
                  <a:outerShdw blurRad="38100" dist="38100" dir="2700000" algn="tl">
                    <a:srgbClr val="000000">
                      <a:alpha val="43137"/>
                    </a:srgbClr>
                  </a:outerShdw>
                </a:effectLst>
              </a:rPr>
              <a:t>JASON HINDS</a:t>
            </a:r>
            <a:endParaRPr lang="en-US" b="1" dirty="0">
              <a:solidFill>
                <a:schemeClr val="tx1"/>
              </a:solidFill>
              <a:effectLst>
                <a:outerShdw blurRad="38100" dist="38100" dir="2700000" algn="tl">
                  <a:srgbClr val="000000">
                    <a:alpha val="43137"/>
                  </a:srgbClr>
                </a:outerShdw>
              </a:effectLst>
            </a:endParaRPr>
          </a:p>
        </p:txBody>
      </p:sp>
      <p:pic>
        <p:nvPicPr>
          <p:cNvPr id="5" name="Picture 2" descr="C:\Users\richardsed\AppData\Local\Microsoft\Windows\Temporary Internet Files\Content.IE5\P8ASPG3N\MC900056973[1].wmf">
            <a:extLst>
              <a:ext uri="{FF2B5EF4-FFF2-40B4-BE49-F238E27FC236}">
                <a16:creationId xmlns:a16="http://schemas.microsoft.com/office/drawing/2014/main" id="{BBEB93BB-43C1-4181-A804-56A2A4F5DC94}"/>
              </a:ext>
            </a:extLst>
          </p:cNvPr>
          <p:cNvPicPr>
            <a:picLocks noChangeAspect="1" noChangeArrowheads="1"/>
          </p:cNvPicPr>
          <p:nvPr/>
        </p:nvPicPr>
        <p:blipFill>
          <a:blip r:embed="rId5" cstate="print">
            <a:duotone>
              <a:prstClr val="black"/>
              <a:schemeClr val="tx1">
                <a:tint val="45000"/>
                <a:satMod val="400000"/>
              </a:schemeClr>
            </a:duotone>
            <a:lum bright="40000" contrast="-40000"/>
          </a:blip>
          <a:srcRect/>
          <a:stretch>
            <a:fillRect/>
          </a:stretch>
        </p:blipFill>
        <p:spPr bwMode="auto">
          <a:xfrm>
            <a:off x="3610839" y="2895600"/>
            <a:ext cx="2274093" cy="2177824"/>
          </a:xfrm>
          <a:prstGeom prst="rect">
            <a:avLst/>
          </a:prstGeom>
          <a:noFill/>
        </p:spPr>
      </p:pic>
      <p:pic>
        <p:nvPicPr>
          <p:cNvPr id="7" name="Picture 2" descr="C:\Users\richardsed\Desktop\imgres.jpg">
            <a:extLst>
              <a:ext uri="{FF2B5EF4-FFF2-40B4-BE49-F238E27FC236}">
                <a16:creationId xmlns:a16="http://schemas.microsoft.com/office/drawing/2014/main" id="{EB5BA11E-C8E6-4599-834F-3B8F58C52F8F}"/>
              </a:ext>
            </a:extLst>
          </p:cNvPr>
          <p:cNvPicPr>
            <a:picLocks noChangeAspect="1" noChangeArrowheads="1"/>
          </p:cNvPicPr>
          <p:nvPr/>
        </p:nvPicPr>
        <p:blipFill>
          <a:blip r:embed="rId6" cstate="print"/>
          <a:srcRect/>
          <a:stretch>
            <a:fillRect/>
          </a:stretch>
        </p:blipFill>
        <p:spPr bwMode="auto">
          <a:xfrm>
            <a:off x="9296400" y="2957865"/>
            <a:ext cx="1780761" cy="2223735"/>
          </a:xfrm>
          <a:prstGeom prst="rect">
            <a:avLst/>
          </a:prstGeom>
          <a:noFill/>
        </p:spPr>
      </p:pic>
      <p:sp>
        <p:nvSpPr>
          <p:cNvPr id="8" name="Title 1">
            <a:extLst>
              <a:ext uri="{FF2B5EF4-FFF2-40B4-BE49-F238E27FC236}">
                <a16:creationId xmlns:a16="http://schemas.microsoft.com/office/drawing/2014/main" id="{0F3BC999-BE97-4711-A50F-C1A160DC6D1E}"/>
              </a:ext>
            </a:extLst>
          </p:cNvPr>
          <p:cNvSpPr txBox="1">
            <a:spLocks/>
          </p:cNvSpPr>
          <p:nvPr/>
        </p:nvSpPr>
        <p:spPr>
          <a:xfrm>
            <a:off x="8199438" y="1433865"/>
            <a:ext cx="4002087" cy="1524000"/>
          </a:xfrm>
          <a:prstGeom prst="rect">
            <a:avLst/>
          </a:prstGeom>
        </p:spPr>
        <p:txBody>
          <a:bodyPr vert="horz" rtlCol="0" anchor="b">
            <a:noAutofit/>
          </a:bodyPr>
          <a:lstStyle>
            <a:lvl1pPr algn="ctr" rtl="0" eaLnBrk="1" latinLnBrk="0" hangingPunct="1">
              <a:spcBef>
                <a:spcPct val="0"/>
              </a:spcBef>
              <a:buNone/>
              <a:defRPr sz="4200" b="0" kern="1200" cap="none" baseline="0">
                <a:solidFill>
                  <a:srgbClr val="FFFFFF"/>
                </a:solidFill>
                <a:latin typeface="+mj-lt"/>
                <a:ea typeface="+mj-ea"/>
                <a:cs typeface="+mj-cs"/>
              </a:defRPr>
            </a:lvl1pPr>
            <a:extLst/>
          </a:lstStyle>
          <a:p>
            <a:r>
              <a:rPr lang="en-US" sz="2800" b="1" cap="all" dirty="0">
                <a:solidFill>
                  <a:schemeClr val="tx1"/>
                </a:solidFill>
                <a:effectLst>
                  <a:outerShdw blurRad="38100" dist="38100" dir="2700000" algn="tl">
                    <a:srgbClr val="000000">
                      <a:alpha val="43137"/>
                    </a:srgbClr>
                  </a:outerShdw>
                </a:effectLst>
              </a:rPr>
              <a:t>Elder </a:t>
            </a:r>
            <a:r>
              <a:rPr lang="en-US" sz="2800" b="1" cap="all" dirty="0" err="1">
                <a:solidFill>
                  <a:schemeClr val="tx1"/>
                </a:solidFill>
                <a:effectLst>
                  <a:outerShdw blurRad="38100" dist="38100" dir="2700000" algn="tl">
                    <a:srgbClr val="000000">
                      <a:alpha val="43137"/>
                    </a:srgbClr>
                  </a:outerShdw>
                </a:effectLst>
              </a:rPr>
              <a:t>PErry</a:t>
            </a:r>
            <a:endParaRPr lang="en-US" sz="2800" b="1" dirty="0">
              <a:solidFill>
                <a:schemeClr val="tx1"/>
              </a:solidFill>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6C7F88A5-A434-48DF-B1F2-104BD3469C06}"/>
              </a:ext>
            </a:extLst>
          </p:cNvPr>
          <p:cNvSpPr/>
          <p:nvPr/>
        </p:nvSpPr>
        <p:spPr>
          <a:xfrm>
            <a:off x="3180342" y="6222327"/>
            <a:ext cx="6096000" cy="307777"/>
          </a:xfrm>
          <a:prstGeom prst="rect">
            <a:avLst/>
          </a:prstGeom>
        </p:spPr>
        <p:txBody>
          <a:bodyPr>
            <a:spAutoFit/>
          </a:bodyPr>
          <a:lstStyle/>
          <a:p>
            <a:r>
              <a:rPr lang="en-US" sz="1400" dirty="0">
                <a:hlinkClick r:id="rId7">
                  <a:extLst>
                    <a:ext uri="{A12FA001-AC4F-418D-AE19-62706E023703}">
                      <ahyp:hlinkClr xmlns:ahyp="http://schemas.microsoft.com/office/drawing/2018/hyperlinkcolor" val="tx"/>
                    </a:ext>
                  </a:extLst>
                </a:hlinkClick>
              </a:rPr>
              <a:t>https://www.youtube.com/watch?time_continue=335&amp;v=pxG07IuP36M</a:t>
            </a:r>
            <a:endParaRPr lang="en-US" sz="1400" dirty="0"/>
          </a:p>
        </p:txBody>
      </p:sp>
      <p:pic>
        <p:nvPicPr>
          <p:cNvPr id="2" name="Jesus Feeding the 5000 Book of Mormon Central">
            <a:hlinkClick r:id="" action="ppaction://media"/>
            <a:extLst>
              <a:ext uri="{FF2B5EF4-FFF2-40B4-BE49-F238E27FC236}">
                <a16:creationId xmlns:a16="http://schemas.microsoft.com/office/drawing/2014/main" id="{186371A1-B45A-4506-AA12-34F1781E072D}"/>
              </a:ext>
            </a:extLst>
          </p:cNvPr>
          <p:cNvPicPr>
            <a:picLocks noChangeAspect="1"/>
          </p:cNvPicPr>
          <p:nvPr>
            <a:videoFile r:link="rId2"/>
            <p:extLst>
              <p:ext uri="{DAA4B4D4-6D71-4841-9C94-3DE7FCFB9230}">
                <p14:media xmlns:p14="http://schemas.microsoft.com/office/powerpoint/2010/main" r:link="rId1"/>
              </p:ext>
            </p:extLst>
          </p:nvPr>
        </p:nvPicPr>
        <p:blipFill>
          <a:blip r:embed="rId8"/>
          <a:stretch>
            <a:fillRect/>
          </a:stretch>
        </p:blipFill>
        <p:spPr>
          <a:xfrm>
            <a:off x="9372600" y="5650827"/>
            <a:ext cx="2032000" cy="1143000"/>
          </a:xfrm>
          <a:prstGeom prst="rect">
            <a:avLst/>
          </a:prstGeom>
        </p:spPr>
      </p:pic>
    </p:spTree>
    <p:extLst>
      <p:ext uri="{BB962C8B-B14F-4D97-AF65-F5344CB8AC3E}">
        <p14:creationId xmlns:p14="http://schemas.microsoft.com/office/powerpoint/2010/main" val="392606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1" fill="hold" display="0">
                  <p:stCondLst>
                    <p:cond delay="indefinite"/>
                  </p:stCondLst>
                </p:cTn>
                <p:tgtEl>
                  <p:spTgt spid="2"/>
                </p:tgtEl>
              </p:cMediaNode>
            </p:video>
          </p:childTnLst>
        </p:cTn>
      </p:par>
    </p:tnLst>
    <p:bldLst>
      <p:bldP spid="4"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Rectangle 3"/>
          <p:cNvSpPr/>
          <p:nvPr/>
        </p:nvSpPr>
        <p:spPr>
          <a:xfrm>
            <a:off x="381000" y="381001"/>
            <a:ext cx="11582400" cy="5324535"/>
          </a:xfrm>
          <a:prstGeom prst="rect">
            <a:avLst/>
          </a:prstGeom>
        </p:spPr>
        <p:txBody>
          <a:bodyPr wrap="square">
            <a:spAutoFit/>
          </a:bodyPr>
          <a:lstStyle/>
          <a:p>
            <a:pPr fontAlgn="base"/>
            <a:r>
              <a:rPr lang="en-US" sz="2000" dirty="0"/>
              <a:t>Once, on a very nice day in Washington Square Park in New York City, my companion and I were contacting in the park with little success. In the park, people were watching some Broadway-quality street dancers. At the end of the performance, my companion approached the dancers with a challenge: “We have the fastest man in NYC with us today, and he would like to have a race. Which one of you is the fastest?” One of them came out and said, “That’s me, bro. I’m a runner too.” The other dancers blocked the street, and the crowd leaving the dance performance was called back. Someone exclaimed, “It’s the Mormons!” Soon we had a large audience for the race.</a:t>
            </a:r>
          </a:p>
          <a:p>
            <a:pPr fontAlgn="base"/>
            <a:r>
              <a:rPr lang="en-US" sz="2000" dirty="0"/>
              <a:t>My opponent was in athletic dancing clothes. I was in my suit, holding my Book of Mormon. The dancer asked if I wanted to give my suit coat and Book of Mormon to my companion, but I said, “I’m good. I will run with them.” He started the race with, “On your mark, get set, go,” and took off. I gave him a head start of a couple seconds, and then I began to chase him down. As I passed the dancer, I held up the Book of Mormon and said, “The Church is true, bro!” and ran on to win the race. Because of this performance, we became very popular in the neighborhood. Many people immediately took pass-along cards, and we made several return appointments. Gospel seeds were planted.  I contacted people on the street and invited them to race me—if I won, they would agree to come to church. I ran in 77 races on my mission and never lost. </a:t>
            </a:r>
            <a:r>
              <a:rPr lang="en-US" sz="1400" dirty="0"/>
              <a:t>(Jason Hinds, June 2012, New Era).</a:t>
            </a:r>
          </a:p>
          <a:p>
            <a:pPr fontAlgn="base"/>
            <a:endParaRPr lang="en-US" sz="2000" dirty="0"/>
          </a:p>
        </p:txBody>
      </p:sp>
      <p:pic>
        <p:nvPicPr>
          <p:cNvPr id="3074" name="Picture 2" descr="C:\Users\richardsed\AppData\Local\Microsoft\Windows\Temporary Internet Files\Content.IE5\P8ASPG3N\MC900056973[1].wmf"/>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685800" y="5562600"/>
            <a:ext cx="1246187" cy="1193432"/>
          </a:xfrm>
          <a:prstGeom prst="rect">
            <a:avLst/>
          </a:prstGeom>
          <a:noFill/>
        </p:spPr>
      </p:pic>
    </p:spTree>
    <p:extLst>
      <p:ext uri="{BB962C8B-B14F-4D97-AF65-F5344CB8AC3E}">
        <p14:creationId xmlns:p14="http://schemas.microsoft.com/office/powerpoint/2010/main" val="2862064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7213" y="1"/>
            <a:ext cx="10059987" cy="6858000"/>
          </a:xfrm>
        </p:spPr>
        <p:txBody>
          <a:bodyPr>
            <a:normAutofit fontScale="92500" lnSpcReduction="20000"/>
          </a:bodyPr>
          <a:lstStyle/>
          <a:p>
            <a:pPr>
              <a:buNone/>
            </a:pPr>
            <a:r>
              <a:rPr lang="en-US" dirty="0"/>
              <a:t>		A few years ago I was visiting in Brazil, where a new mission president had just arrived. He was excited about returning to his old field of labor in the mission field, the same area in which he had served as a nineteen-year-old missionary.</a:t>
            </a:r>
          </a:p>
          <a:p>
            <a:pPr>
              <a:buNone/>
            </a:pPr>
            <a:r>
              <a:rPr lang="en-US" dirty="0"/>
              <a:t>		Years previous, he and his senior companion were assigned to open a new city some distance from the mission headquarters. As they arrived in this new city and walked down the street, they passed a church with a minister standing at the front door. As they walked by the church, the minister went in and called to his whole congregation to follow him out into the street. There they followed the missionaries and started calling them names; then they became more violent and started to throw rocks at them.</a:t>
            </a:r>
          </a:p>
          <a:p>
            <a:pPr>
              <a:buNone/>
            </a:pPr>
            <a:r>
              <a:rPr lang="en-US" dirty="0"/>
              <a:t>		The young elder was excited about this experience—his first day in the mission field and already he was being stoned, he thought. Then, a big rock suddenly hit him squarely in the middle of the back, and his feeling changed to anger. </a:t>
            </a:r>
          </a:p>
          <a:p>
            <a:pPr>
              <a:buNone/>
            </a:pPr>
            <a:r>
              <a:rPr lang="en-US" dirty="0"/>
              <a:t>		Before entering the mission field he had been quite a baseball pitcher; and in the flush of anger he wheeled around, grabbed the first rock he could find on the ground, reared back in his famous pitching pose, and just ready to let the rock fly when suddenly…</a:t>
            </a:r>
          </a:p>
        </p:txBody>
      </p:sp>
      <p:pic>
        <p:nvPicPr>
          <p:cNvPr id="5" name="Picture 2" descr="C:\Users\richardsed\Desktop\imgres.jpg"/>
          <p:cNvPicPr>
            <a:picLocks noChangeAspect="1" noChangeArrowheads="1"/>
          </p:cNvPicPr>
          <p:nvPr/>
        </p:nvPicPr>
        <p:blipFill>
          <a:blip r:embed="rId2" cstate="print"/>
          <a:srcRect/>
          <a:stretch>
            <a:fillRect/>
          </a:stretch>
        </p:blipFill>
        <p:spPr bwMode="auto">
          <a:xfrm>
            <a:off x="228600" y="228600"/>
            <a:ext cx="1598613" cy="1996277"/>
          </a:xfrm>
          <a:prstGeom prst="rect">
            <a:avLst/>
          </a:prstGeom>
          <a:noFill/>
        </p:spPr>
      </p:pic>
    </p:spTree>
    <p:extLst>
      <p:ext uri="{BB962C8B-B14F-4D97-AF65-F5344CB8AC3E}">
        <p14:creationId xmlns:p14="http://schemas.microsoft.com/office/powerpoint/2010/main" val="3416460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
            <a:ext cx="9829800" cy="6858000"/>
          </a:xfrm>
        </p:spPr>
        <p:txBody>
          <a:bodyPr>
            <a:normAutofit fontScale="85000" lnSpcReduction="10000"/>
          </a:bodyPr>
          <a:lstStyle/>
          <a:p>
            <a:pPr>
              <a:buNone/>
            </a:pPr>
            <a:r>
              <a:rPr lang="en-US" dirty="0"/>
              <a:t>		…he realized why he was there. He had not been sent all the way to Brazil to throw rocks at people; he was there to teach them the gospel. But what was he to do with the rock in his hand? If he dropped it to the ground, they would think it a sign of weakness and probably continue to throw rocks at them. Yet he could not throw it at the crowd. Then he saw a telephone post some distance away. He reared back and let the rock fly directly at the telephone post, hitting it squarely in the middle.</a:t>
            </a:r>
          </a:p>
          <a:p>
            <a:pPr>
              <a:buNone/>
            </a:pPr>
            <a:r>
              <a:rPr lang="en-US" dirty="0"/>
              <a:t>		The people in the crowd took a couple of steps back. They suddenly realized that that rock probably could have hit any one of them right between the eyes. Their mood changed; instead of throwing rocks at the missionaries, they began to throw them at the telephone post. </a:t>
            </a:r>
          </a:p>
          <a:p>
            <a:pPr>
              <a:buNone/>
            </a:pPr>
            <a:r>
              <a:rPr lang="en-US" dirty="0"/>
              <a:t>		After this incident, every time the elder went down that street he was challenged to a rock-throwing contest. The rock-throwing contests led to discussions of the gospel, which led to conversions, which led to the establishment of a branch of the Church in that community. </a:t>
            </a:r>
          </a:p>
          <a:p>
            <a:pPr>
              <a:buNone/>
            </a:pPr>
            <a:r>
              <a:rPr lang="en-US" dirty="0"/>
              <a:t>		Do you see the talents that we have but we never consider using to help build the Kingdom? I think we ought to use the talents our Father in Heaven has given to us to help this great work grow </a:t>
            </a:r>
            <a:r>
              <a:rPr lang="en-US" sz="1400" i="1" dirty="0"/>
              <a:t>(Prophecies, Visions, and Dreams</a:t>
            </a:r>
            <a:r>
              <a:rPr lang="en-US" sz="1400" b="1" dirty="0"/>
              <a:t>, </a:t>
            </a:r>
            <a:r>
              <a:rPr lang="en-US" sz="1400" dirty="0"/>
              <a:t>L. TOM PERRY, BYU Speeches, 1979) </a:t>
            </a:r>
          </a:p>
        </p:txBody>
      </p:sp>
      <p:pic>
        <p:nvPicPr>
          <p:cNvPr id="4" name="Picture 2" descr="C:\Users\richardsed\Desktop\imgres.jpg">
            <a:extLst>
              <a:ext uri="{FF2B5EF4-FFF2-40B4-BE49-F238E27FC236}">
                <a16:creationId xmlns:a16="http://schemas.microsoft.com/office/drawing/2014/main" id="{1DB6F6FA-BE84-4BFE-BBF7-3860D71E6D41}"/>
              </a:ext>
            </a:extLst>
          </p:cNvPr>
          <p:cNvPicPr>
            <a:picLocks noChangeAspect="1" noChangeArrowheads="1"/>
          </p:cNvPicPr>
          <p:nvPr/>
        </p:nvPicPr>
        <p:blipFill>
          <a:blip r:embed="rId2" cstate="print"/>
          <a:srcRect/>
          <a:stretch>
            <a:fillRect/>
          </a:stretch>
        </p:blipFill>
        <p:spPr bwMode="auto">
          <a:xfrm>
            <a:off x="228600" y="228600"/>
            <a:ext cx="1598613" cy="1996277"/>
          </a:xfrm>
          <a:prstGeom prst="rect">
            <a:avLst/>
          </a:prstGeom>
          <a:noFill/>
        </p:spPr>
      </p:pic>
    </p:spTree>
    <p:extLst>
      <p:ext uri="{BB962C8B-B14F-4D97-AF65-F5344CB8AC3E}">
        <p14:creationId xmlns:p14="http://schemas.microsoft.com/office/powerpoint/2010/main" val="1738429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2895600" y="304800"/>
            <a:ext cx="8910986" cy="6986528"/>
          </a:xfrm>
          <a:prstGeom prst="rect">
            <a:avLst/>
          </a:prstGeom>
        </p:spPr>
        <p:txBody>
          <a:bodyPr wrap="square">
            <a:spAutoFit/>
          </a:bodyPr>
          <a:lstStyle/>
          <a:p>
            <a:pPr fontAlgn="base"/>
            <a:r>
              <a:rPr lang="en-US" sz="3200" dirty="0"/>
              <a:t>	“We spend so much time and energy comparing ourselves to others—usually comparing our weaknesses to their strengths. This drives us to create expectations for ourselves that are impossible to meet. As a result, we never celebrate our good efforts because they seem to be less than what someone else does.</a:t>
            </a:r>
          </a:p>
          <a:p>
            <a:pPr fontAlgn="base"/>
            <a:r>
              <a:rPr lang="en-US" sz="3200" dirty="0"/>
              <a:t>	“God wants to help us to eventually turn all of our weaknesses into strengths,</a:t>
            </a:r>
            <a:r>
              <a:rPr lang="en-US" sz="3200" baseline="30000" dirty="0"/>
              <a:t> </a:t>
            </a:r>
            <a:r>
              <a:rPr lang="en-US" sz="3200" dirty="0"/>
              <a:t>but He knows that this is a long-term goal. It’s OK that you’re not quite there yet. Keep working on it, but stop punishing yourself” </a:t>
            </a:r>
            <a:r>
              <a:rPr lang="en-US" sz="2000" dirty="0"/>
              <a:t>(President Uchtdorf, October 2011)</a:t>
            </a:r>
          </a:p>
          <a:p>
            <a:pPr fontAlgn="base"/>
            <a:endParaRPr lang="en-US" sz="3200" dirty="0"/>
          </a:p>
        </p:txBody>
      </p:sp>
      <p:pic>
        <p:nvPicPr>
          <p:cNvPr id="5" name="Picture 2" descr="C:\Users\richardsed\Desktop\uchtdorfdfapril08_large.jpg"/>
          <p:cNvPicPr>
            <a:picLocks noChangeAspect="1" noChangeArrowheads="1"/>
          </p:cNvPicPr>
          <p:nvPr/>
        </p:nvPicPr>
        <p:blipFill>
          <a:blip r:embed="rId2" cstate="print"/>
          <a:srcRect/>
          <a:stretch>
            <a:fillRect/>
          </a:stretch>
        </p:blipFill>
        <p:spPr bwMode="auto">
          <a:xfrm>
            <a:off x="228600" y="1447800"/>
            <a:ext cx="2179986" cy="27249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4500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6</a:t>
            </a:r>
          </a:p>
        </p:txBody>
      </p:sp>
      <p:pic>
        <p:nvPicPr>
          <p:cNvPr id="5122" name="Picture 2" descr="C:\Users\RichardsED\Desktop\Bread of Life.png"/>
          <p:cNvPicPr>
            <a:picLocks noChangeAspect="1" noChangeArrowheads="1"/>
          </p:cNvPicPr>
          <p:nvPr/>
        </p:nvPicPr>
        <p:blipFill>
          <a:blip r:embed="rId2" cstate="print"/>
          <a:srcRect/>
          <a:stretch>
            <a:fillRect/>
          </a:stretch>
        </p:blipFill>
        <p:spPr bwMode="auto">
          <a:xfrm>
            <a:off x="1533939" y="1295400"/>
            <a:ext cx="4953000" cy="4592084"/>
          </a:xfrm>
          <a:prstGeom prst="rect">
            <a:avLst/>
          </a:prstGeom>
          <a:noFill/>
        </p:spPr>
      </p:pic>
      <p:sp>
        <p:nvSpPr>
          <p:cNvPr id="4" name="Rectangle 6"/>
          <p:cNvSpPr txBox="1">
            <a:spLocks noChangeArrowheads="1"/>
          </p:cNvSpPr>
          <p:nvPr/>
        </p:nvSpPr>
        <p:spPr>
          <a:xfrm>
            <a:off x="6548230" y="1447800"/>
            <a:ext cx="4152900" cy="5181600"/>
          </a:xfrm>
          <a:prstGeom prst="rect">
            <a:avLst/>
          </a:prstGeom>
        </p:spPr>
        <p:txBody>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ctr">
              <a:lnSpc>
                <a:spcPct val="80000"/>
              </a:lnSpc>
              <a:buFontTx/>
              <a:buNone/>
            </a:pPr>
            <a:r>
              <a:rPr lang="en-US" altLang="en-US" sz="1800" b="1" i="1" u="sng"/>
              <a:t>I Need Thee Every Hour</a:t>
            </a:r>
          </a:p>
          <a:p>
            <a:pPr>
              <a:lnSpc>
                <a:spcPct val="80000"/>
              </a:lnSpc>
              <a:buFontTx/>
              <a:buNone/>
            </a:pPr>
            <a:endParaRPr lang="en-US" altLang="en-US" sz="1800"/>
          </a:p>
          <a:p>
            <a:pPr>
              <a:lnSpc>
                <a:spcPct val="80000"/>
              </a:lnSpc>
              <a:buFontTx/>
              <a:buNone/>
            </a:pPr>
            <a:r>
              <a:rPr lang="en-US" altLang="en-US" sz="1800" b="1"/>
              <a:t>I need thee every hour,</a:t>
            </a:r>
          </a:p>
          <a:p>
            <a:pPr>
              <a:lnSpc>
                <a:spcPct val="80000"/>
              </a:lnSpc>
              <a:buFontTx/>
              <a:buNone/>
            </a:pPr>
            <a:r>
              <a:rPr lang="en-US" altLang="en-US" sz="1800" b="1"/>
              <a:t>Most gracious Lord</a:t>
            </a:r>
          </a:p>
          <a:p>
            <a:pPr>
              <a:lnSpc>
                <a:spcPct val="80000"/>
              </a:lnSpc>
              <a:buFontTx/>
              <a:buNone/>
            </a:pPr>
            <a:r>
              <a:rPr lang="en-US" altLang="en-US" sz="1800" b="1"/>
              <a:t>No tender voice like thine</a:t>
            </a:r>
          </a:p>
          <a:p>
            <a:pPr>
              <a:lnSpc>
                <a:spcPct val="80000"/>
              </a:lnSpc>
              <a:buFontTx/>
              <a:buNone/>
            </a:pPr>
            <a:r>
              <a:rPr lang="en-US" altLang="en-US" sz="1800" b="1"/>
              <a:t>Can peace afford</a:t>
            </a:r>
          </a:p>
          <a:p>
            <a:pPr>
              <a:lnSpc>
                <a:spcPct val="80000"/>
              </a:lnSpc>
              <a:buFontTx/>
              <a:buNone/>
            </a:pPr>
            <a:endParaRPr lang="en-US" altLang="en-US" sz="1800" b="1"/>
          </a:p>
          <a:p>
            <a:pPr>
              <a:lnSpc>
                <a:spcPct val="80000"/>
              </a:lnSpc>
              <a:buFontTx/>
              <a:buNone/>
            </a:pPr>
            <a:r>
              <a:rPr lang="en-US" altLang="en-US" sz="1800" b="1"/>
              <a:t>I need thee every hour</a:t>
            </a:r>
          </a:p>
          <a:p>
            <a:pPr>
              <a:lnSpc>
                <a:spcPct val="80000"/>
              </a:lnSpc>
              <a:buFontTx/>
              <a:buNone/>
            </a:pPr>
            <a:r>
              <a:rPr lang="en-US" altLang="en-US" sz="1800" b="1"/>
              <a:t>Stay thou near by</a:t>
            </a:r>
          </a:p>
          <a:p>
            <a:pPr>
              <a:lnSpc>
                <a:spcPct val="80000"/>
              </a:lnSpc>
              <a:buFontTx/>
              <a:buNone/>
            </a:pPr>
            <a:r>
              <a:rPr lang="en-US" altLang="en-US" sz="1800" b="1"/>
              <a:t>Temptations lose their power</a:t>
            </a:r>
          </a:p>
          <a:p>
            <a:pPr>
              <a:lnSpc>
                <a:spcPct val="80000"/>
              </a:lnSpc>
              <a:buFontTx/>
              <a:buNone/>
            </a:pPr>
            <a:r>
              <a:rPr lang="en-US" altLang="en-US" sz="1800" b="1"/>
              <a:t>When thou are nigh</a:t>
            </a:r>
          </a:p>
          <a:p>
            <a:pPr>
              <a:lnSpc>
                <a:spcPct val="80000"/>
              </a:lnSpc>
              <a:buFontTx/>
              <a:buNone/>
            </a:pPr>
            <a:endParaRPr lang="en-US" altLang="en-US" sz="1800" b="1"/>
          </a:p>
          <a:p>
            <a:pPr>
              <a:lnSpc>
                <a:spcPct val="80000"/>
              </a:lnSpc>
              <a:buFontTx/>
              <a:buNone/>
            </a:pPr>
            <a:r>
              <a:rPr lang="en-US" altLang="en-US" sz="1800" b="1"/>
              <a:t>I need thee, oh, I need thee</a:t>
            </a:r>
          </a:p>
          <a:p>
            <a:pPr>
              <a:lnSpc>
                <a:spcPct val="80000"/>
              </a:lnSpc>
              <a:buFontTx/>
              <a:buNone/>
            </a:pPr>
            <a:r>
              <a:rPr lang="en-US" altLang="en-US" sz="1800" b="1"/>
              <a:t>Every hour I need thee</a:t>
            </a:r>
          </a:p>
          <a:p>
            <a:pPr>
              <a:lnSpc>
                <a:spcPct val="80000"/>
              </a:lnSpc>
              <a:buFontTx/>
              <a:buNone/>
            </a:pPr>
            <a:r>
              <a:rPr lang="en-US" altLang="en-US" sz="1800" b="1"/>
              <a:t>Oh, bless me now, my Savior</a:t>
            </a:r>
          </a:p>
          <a:p>
            <a:pPr>
              <a:lnSpc>
                <a:spcPct val="80000"/>
              </a:lnSpc>
              <a:buFontTx/>
              <a:buNone/>
            </a:pPr>
            <a:r>
              <a:rPr lang="en-US" altLang="en-US" sz="1800" b="1"/>
              <a:t>I come unto thee</a:t>
            </a:r>
            <a:endParaRPr lang="en-US" altLang="en-US" sz="1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77000" y="2667000"/>
            <a:ext cx="4800600" cy="1828800"/>
          </a:xfrm>
        </p:spPr>
        <p:txBody>
          <a:bodyPr>
            <a:normAutofit/>
          </a:bodyPr>
          <a:lstStyle/>
          <a:p>
            <a:r>
              <a:rPr lang="en-US" sz="5400" b="1" dirty="0">
                <a:solidFill>
                  <a:schemeClr val="tx1"/>
                </a:solidFill>
                <a:effectLst>
                  <a:outerShdw blurRad="38100" dist="38100" dir="2700000" algn="tl">
                    <a:srgbClr val="000000">
                      <a:alpha val="43137"/>
                    </a:srgbClr>
                  </a:outerShdw>
                </a:effectLst>
              </a:rPr>
              <a:t>Will ye also go away?</a:t>
            </a:r>
          </a:p>
        </p:txBody>
      </p:sp>
      <p:pic>
        <p:nvPicPr>
          <p:cNvPr id="4098" name="Picture 2" descr="C:\Users\RichardsED\Desktop\bread-of-life-1.png"/>
          <p:cNvPicPr>
            <a:picLocks noChangeAspect="1" noChangeArrowheads="1"/>
          </p:cNvPicPr>
          <p:nvPr/>
        </p:nvPicPr>
        <p:blipFill>
          <a:blip r:embed="rId2" cstate="print"/>
          <a:srcRect/>
          <a:stretch>
            <a:fillRect/>
          </a:stretch>
        </p:blipFill>
        <p:spPr bwMode="auto">
          <a:xfrm>
            <a:off x="762000" y="533400"/>
            <a:ext cx="4538662" cy="558604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ds jesus christ">
            <a:extLst>
              <a:ext uri="{FF2B5EF4-FFF2-40B4-BE49-F238E27FC236}">
                <a16:creationId xmlns:a16="http://schemas.microsoft.com/office/drawing/2014/main" id="{4DB0D3EF-A2F8-4F3B-B0C2-05D83A8633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41"/>
          <a:stretch/>
        </p:blipFill>
        <p:spPr bwMode="auto">
          <a:xfrm>
            <a:off x="5479409" y="76200"/>
            <a:ext cx="7301961" cy="6811617"/>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04800" y="2743200"/>
            <a:ext cx="5867400" cy="2971800"/>
          </a:xfrm>
          <a:noFill/>
          <a:ln>
            <a:noFill/>
          </a:ln>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385763" indent="-385763" algn="l">
              <a:buFont typeface="+mj-lt"/>
              <a:buAutoNum type="arabicPeriod"/>
            </a:pPr>
            <a:r>
              <a:rPr lang="en-US" sz="2800" b="1" cap="none" dirty="0">
                <a:solidFill>
                  <a:schemeClr val="tx1"/>
                </a:solidFill>
              </a:rPr>
              <a:t>What is something you could ‘go-and-do’ today that would bring you closer to Jesus Christ?</a:t>
            </a:r>
          </a:p>
          <a:p>
            <a:pPr marL="385763" indent="-385763" algn="l">
              <a:buFont typeface="+mj-lt"/>
              <a:buAutoNum type="arabicPeriod"/>
            </a:pPr>
            <a:r>
              <a:rPr lang="en-US" sz="2800" b="1" cap="none" dirty="0">
                <a:solidFill>
                  <a:schemeClr val="tx1"/>
                </a:solidFill>
              </a:rPr>
              <a:t>NEXT LESSON: Have you ever seen someone ‘blind</a:t>
            </a:r>
            <a:r>
              <a:rPr lang="en-US" sz="2800" b="1" cap="none">
                <a:solidFill>
                  <a:schemeClr val="tx1"/>
                </a:solidFill>
              </a:rPr>
              <a:t>’ start to see?</a:t>
            </a:r>
            <a:endParaRPr lang="en-US" sz="2800" b="1" cap="none" dirty="0">
              <a:solidFill>
                <a:schemeClr val="tx1"/>
              </a:solidFill>
            </a:endParaRPr>
          </a:p>
        </p:txBody>
      </p:sp>
    </p:spTree>
    <p:extLst>
      <p:ext uri="{BB962C8B-B14F-4D97-AF65-F5344CB8AC3E}">
        <p14:creationId xmlns:p14="http://schemas.microsoft.com/office/powerpoint/2010/main" val="1374819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4114800" y="676186"/>
            <a:ext cx="7772399" cy="4401205"/>
          </a:xfrm>
          <a:prstGeom prst="rect">
            <a:avLst/>
          </a:prstGeom>
          <a:noFill/>
        </p:spPr>
        <p:txBody>
          <a:bodyPr wrap="square" rtlCol="0">
            <a:spAutoFit/>
          </a:bodyPr>
          <a:lstStyle/>
          <a:p>
            <a:pPr indent="285750"/>
            <a:r>
              <a:rPr lang="en-US" sz="2000" dirty="0"/>
              <a:t>Where will you go to find others who share your belief in personal, loving Heavenly Parents, who teach us how to return to Their eternal presence?</a:t>
            </a:r>
          </a:p>
          <a:p>
            <a:pPr indent="285750"/>
            <a:r>
              <a:rPr lang="en-US" sz="2000" dirty="0"/>
              <a:t>Where will you go to be taught about a Savior who is your best friend, who not only suffered for your sins but who also suffered “pains and afflictions and temptations of every kind” so “that his bowels may be filled with mercy”?</a:t>
            </a:r>
          </a:p>
          <a:p>
            <a:pPr indent="285750"/>
            <a:r>
              <a:rPr lang="en-US" sz="2000" dirty="0"/>
              <a:t>Where will you go to learn more about Heavenly Father’s plan for our eternal happiness and peace?</a:t>
            </a:r>
          </a:p>
          <a:p>
            <a:pPr indent="285750"/>
            <a:r>
              <a:rPr lang="en-US" sz="2000" dirty="0"/>
              <a:t>Where will you go to find living prophets and apostles?</a:t>
            </a:r>
          </a:p>
          <a:p>
            <a:pPr indent="285750"/>
            <a:r>
              <a:rPr lang="en-US" sz="2000" dirty="0"/>
              <a:t>Where will you go to find people who live by a prescribed set of values and standards?</a:t>
            </a:r>
          </a:p>
          <a:p>
            <a:pPr indent="285750"/>
            <a:r>
              <a:rPr lang="en-US" sz="2000" dirty="0"/>
              <a:t>Where will you go to experience the joy that comes through the saving ordinances and covenants of the temple?</a:t>
            </a:r>
            <a:endParaRPr lang="en-US" sz="2800" dirty="0"/>
          </a:p>
        </p:txBody>
      </p:sp>
      <p:pic>
        <p:nvPicPr>
          <p:cNvPr id="2" name="Picture 2" descr="Image result for Elder Ball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143000"/>
            <a:ext cx="2533650" cy="3171825"/>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028700" y="4572000"/>
            <a:ext cx="2057400" cy="738664"/>
          </a:xfrm>
          <a:prstGeom prst="rect">
            <a:avLst/>
          </a:prstGeom>
        </p:spPr>
        <p:txBody>
          <a:bodyPr wrap="square">
            <a:spAutoFit/>
          </a:bodyPr>
          <a:lstStyle/>
          <a:p>
            <a:pPr algn="ctr"/>
            <a:r>
              <a:rPr lang="en-US" dirty="0">
                <a:solidFill>
                  <a:schemeClr val="bg1"/>
                </a:solidFill>
              </a:rPr>
              <a:t>Elder Ballard, </a:t>
            </a:r>
            <a:r>
              <a:rPr lang="en-US" sz="1200" dirty="0">
                <a:solidFill>
                  <a:schemeClr val="bg1"/>
                </a:solidFill>
              </a:rPr>
              <a:t>October 2016 General Conference</a:t>
            </a:r>
            <a:endParaRPr lang="en-US" dirty="0">
              <a:solidFill>
                <a:schemeClr val="bg1"/>
              </a:solidFill>
            </a:endParaRPr>
          </a:p>
        </p:txBody>
      </p:sp>
    </p:spTree>
    <p:extLst>
      <p:ext uri="{BB962C8B-B14F-4D97-AF65-F5344CB8AC3E}">
        <p14:creationId xmlns:p14="http://schemas.microsoft.com/office/powerpoint/2010/main" val="4207068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5791200"/>
            <a:ext cx="7823200" cy="1219200"/>
          </a:xfrm>
        </p:spPr>
        <p:txBody>
          <a:bodyPr/>
          <a:lstStyle/>
          <a:p>
            <a:pPr algn="r"/>
            <a:r>
              <a:rPr lang="en-US" dirty="0"/>
              <a:t>John 6: The Bread of Life</a:t>
            </a:r>
          </a:p>
        </p:txBody>
      </p:sp>
      <p:pic>
        <p:nvPicPr>
          <p:cNvPr id="1026" name="Picture 2" descr="C:\Users\RichardsED\Desktop\Bread of Life.jpg"/>
          <p:cNvPicPr>
            <a:picLocks noChangeAspect="1" noChangeArrowheads="1"/>
          </p:cNvPicPr>
          <p:nvPr/>
        </p:nvPicPr>
        <p:blipFill>
          <a:blip r:embed="rId2" cstate="print"/>
          <a:srcRect/>
          <a:stretch>
            <a:fillRect/>
          </a:stretch>
        </p:blipFill>
        <p:spPr bwMode="auto">
          <a:xfrm>
            <a:off x="533400" y="1219200"/>
            <a:ext cx="2867026" cy="4286250"/>
          </a:xfrm>
          <a:prstGeom prst="rect">
            <a:avLst/>
          </a:prstGeom>
          <a:noFill/>
        </p:spPr>
      </p:pic>
      <p:sp>
        <p:nvSpPr>
          <p:cNvPr id="6" name="TextBox 5"/>
          <p:cNvSpPr txBox="1"/>
          <p:nvPr/>
        </p:nvSpPr>
        <p:spPr>
          <a:xfrm>
            <a:off x="4572000" y="685800"/>
            <a:ext cx="5791200" cy="3970318"/>
          </a:xfrm>
          <a:prstGeom prst="rect">
            <a:avLst/>
          </a:prstGeom>
          <a:noFill/>
        </p:spPr>
        <p:txBody>
          <a:bodyPr wrap="square" rtlCol="0">
            <a:spAutoFit/>
          </a:bodyPr>
          <a:lstStyle/>
          <a:p>
            <a:r>
              <a:rPr lang="en-US" sz="3600" dirty="0"/>
              <a:t>What motivates people to do the things they do?</a:t>
            </a:r>
          </a:p>
          <a:p>
            <a:pPr marL="342900" indent="-342900">
              <a:buAutoNum type="arabicPeriod"/>
            </a:pPr>
            <a:r>
              <a:rPr lang="en-US" sz="3600" dirty="0"/>
              <a:t>Fear</a:t>
            </a:r>
          </a:p>
          <a:p>
            <a:pPr marL="342900" indent="-342900">
              <a:buAutoNum type="arabicPeriod"/>
            </a:pPr>
            <a:r>
              <a:rPr lang="en-US" sz="3600" dirty="0"/>
              <a:t>Duty</a:t>
            </a:r>
          </a:p>
          <a:p>
            <a:pPr marL="342900" indent="-342900">
              <a:buAutoNum type="arabicPeriod"/>
            </a:pPr>
            <a:r>
              <a:rPr lang="en-US" sz="3600" dirty="0"/>
              <a:t>Reward</a:t>
            </a:r>
          </a:p>
          <a:p>
            <a:pPr marL="342900" indent="-342900">
              <a:buAutoNum type="arabicPeriod"/>
            </a:pPr>
            <a:r>
              <a:rPr lang="en-US" sz="3600" dirty="0"/>
              <a:t>Love</a:t>
            </a:r>
          </a:p>
          <a:p>
            <a:pPr marL="342900" indent="-342900">
              <a:buAutoNum type="arabicPeriod"/>
            </a:pP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p:cNvSpPr txBox="1"/>
          <p:nvPr/>
        </p:nvSpPr>
        <p:spPr>
          <a:xfrm>
            <a:off x="4038601" y="676185"/>
            <a:ext cx="7848600" cy="5447645"/>
          </a:xfrm>
          <a:prstGeom prst="rect">
            <a:avLst/>
          </a:prstGeom>
          <a:noFill/>
        </p:spPr>
        <p:txBody>
          <a:bodyPr wrap="square" rtlCol="0">
            <a:spAutoFit/>
          </a:bodyPr>
          <a:lstStyle/>
          <a:p>
            <a:pPr indent="285750"/>
            <a:r>
              <a:rPr lang="en-US" sz="2000" dirty="0"/>
              <a:t>I don’t pretend to know why faith to believe comes easier for some than for others. I’m just so grateful to know that the answers are always there, and if we seek them—really seek with real intent and with full purpose of a prayerful heart—we will eventually find the answers to our questions as we continue on the gospel path.</a:t>
            </a:r>
          </a:p>
          <a:p>
            <a:pPr indent="285750"/>
            <a:r>
              <a:rPr lang="en-US" sz="2000" dirty="0"/>
              <a:t>There may be some doctrine, some policy, some bit of history that puts you at odds with your faith, and you may feel that the only way to resolve that inner turmoil right now is to “walk no more” with the Saints. If you live as long as I have, you will come to know that things have a way of resolving themselves. An inspired insight or revelation may shed new light on an issue. Remember, the Restoration is not an event, but it continues to unfold.</a:t>
            </a:r>
          </a:p>
          <a:p>
            <a:pPr indent="285750"/>
            <a:r>
              <a:rPr lang="en-US" sz="2000" dirty="0"/>
              <a:t>Never fail to give equal time to the Lord through honest attempts to understand what the Lord has revealed. As Elder Neal A. Maxwell once said, “We should not assume … that just because something is unexplainable by us it is unexplainable.”</a:t>
            </a:r>
            <a:endParaRPr lang="en-US" sz="2000" baseline="30000" dirty="0"/>
          </a:p>
          <a:p>
            <a:pPr indent="285750"/>
            <a:endParaRPr lang="en-US" sz="2800" dirty="0"/>
          </a:p>
        </p:txBody>
      </p:sp>
      <p:pic>
        <p:nvPicPr>
          <p:cNvPr id="7" name="Picture 2" descr="Image result for Elder Ballard">
            <a:extLst>
              <a:ext uri="{FF2B5EF4-FFF2-40B4-BE49-F238E27FC236}">
                <a16:creationId xmlns:a16="http://schemas.microsoft.com/office/drawing/2014/main" id="{2B684D06-C732-44CF-AF6A-0EC2F97B7B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1143000"/>
            <a:ext cx="2533650" cy="3171825"/>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0BF7C7F-3DF8-46CF-97F4-D1196660A6A8}"/>
              </a:ext>
            </a:extLst>
          </p:cNvPr>
          <p:cNvSpPr/>
          <p:nvPr/>
        </p:nvSpPr>
        <p:spPr>
          <a:xfrm>
            <a:off x="1028700" y="4572000"/>
            <a:ext cx="2057400" cy="738664"/>
          </a:xfrm>
          <a:prstGeom prst="rect">
            <a:avLst/>
          </a:prstGeom>
        </p:spPr>
        <p:txBody>
          <a:bodyPr wrap="square">
            <a:spAutoFit/>
          </a:bodyPr>
          <a:lstStyle/>
          <a:p>
            <a:pPr algn="ctr"/>
            <a:r>
              <a:rPr lang="en-US" dirty="0">
                <a:solidFill>
                  <a:schemeClr val="bg1"/>
                </a:solidFill>
              </a:rPr>
              <a:t>Elder Ballard, </a:t>
            </a:r>
            <a:r>
              <a:rPr lang="en-US" sz="1200" dirty="0">
                <a:solidFill>
                  <a:schemeClr val="bg1"/>
                </a:solidFill>
              </a:rPr>
              <a:t>October 2016 General Conference</a:t>
            </a:r>
            <a:endParaRPr lang="en-US" dirty="0">
              <a:solidFill>
                <a:schemeClr val="bg1"/>
              </a:solidFill>
            </a:endParaRPr>
          </a:p>
        </p:txBody>
      </p:sp>
    </p:spTree>
    <p:extLst>
      <p:ext uri="{BB962C8B-B14F-4D97-AF65-F5344CB8AC3E}">
        <p14:creationId xmlns:p14="http://schemas.microsoft.com/office/powerpoint/2010/main" val="82280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026" name="Picture 2" descr="C:\Users\RichardsED\Desktop\Bread of Life.jpg"/>
          <p:cNvPicPr>
            <a:picLocks noChangeAspect="1" noChangeArrowheads="1"/>
          </p:cNvPicPr>
          <p:nvPr/>
        </p:nvPicPr>
        <p:blipFill>
          <a:blip r:embed="rId2" cstate="print"/>
          <a:srcRect/>
          <a:stretch>
            <a:fillRect/>
          </a:stretch>
        </p:blipFill>
        <p:spPr bwMode="auto">
          <a:xfrm>
            <a:off x="152400" y="228600"/>
            <a:ext cx="2867026" cy="4286250"/>
          </a:xfrm>
          <a:prstGeom prst="rect">
            <a:avLst/>
          </a:prstGeom>
          <a:noFill/>
        </p:spPr>
      </p:pic>
      <p:sp>
        <p:nvSpPr>
          <p:cNvPr id="6" name="TextBox 5"/>
          <p:cNvSpPr txBox="1"/>
          <p:nvPr/>
        </p:nvSpPr>
        <p:spPr>
          <a:xfrm>
            <a:off x="3019426" y="228600"/>
            <a:ext cx="8639174" cy="1754326"/>
          </a:xfrm>
          <a:prstGeom prst="rect">
            <a:avLst/>
          </a:prstGeom>
          <a:noFill/>
        </p:spPr>
        <p:txBody>
          <a:bodyPr wrap="square" rtlCol="0">
            <a:spAutoFit/>
          </a:bodyPr>
          <a:lstStyle/>
          <a:p>
            <a:r>
              <a:rPr lang="en-US" sz="3600" dirty="0"/>
              <a:t>You see the 5 loaves and 2 fishes…God sees the 12 baskets of leftovers!</a:t>
            </a:r>
          </a:p>
          <a:p>
            <a:r>
              <a:rPr lang="en-US" sz="3600" dirty="0"/>
              <a:t>PRAY BIG PRAYERS</a:t>
            </a:r>
          </a:p>
        </p:txBody>
      </p:sp>
      <p:sp>
        <p:nvSpPr>
          <p:cNvPr id="4" name="Rectangle 3">
            <a:extLst>
              <a:ext uri="{FF2B5EF4-FFF2-40B4-BE49-F238E27FC236}">
                <a16:creationId xmlns:a16="http://schemas.microsoft.com/office/drawing/2014/main" id="{ACCA4F8B-23BE-4CC8-8494-A3DEC4D87B7F}"/>
              </a:ext>
            </a:extLst>
          </p:cNvPr>
          <p:cNvSpPr/>
          <p:nvPr/>
        </p:nvSpPr>
        <p:spPr>
          <a:xfrm>
            <a:off x="3124200" y="1982926"/>
            <a:ext cx="8839200" cy="4893647"/>
          </a:xfrm>
          <a:prstGeom prst="rect">
            <a:avLst/>
          </a:prstGeom>
        </p:spPr>
        <p:txBody>
          <a:bodyPr wrap="square">
            <a:spAutoFit/>
          </a:bodyPr>
          <a:lstStyle/>
          <a:p>
            <a:r>
              <a:rPr lang="en-US" sz="2400" dirty="0"/>
              <a:t>Exodus 1:8-12 – </a:t>
            </a:r>
            <a:r>
              <a:rPr lang="en-US" sz="2400" b="1" dirty="0"/>
              <a:t>“The more they afflicted them, the more they multiplied and grew.” </a:t>
            </a:r>
          </a:p>
          <a:p>
            <a:r>
              <a:rPr lang="en-US" sz="2400" dirty="0"/>
              <a:t> </a:t>
            </a:r>
          </a:p>
          <a:p>
            <a:r>
              <a:rPr lang="en-US" sz="2400" dirty="0"/>
              <a:t> Suppose you start with a checkerboard of 64 squares. On the first square you place one grain of wheat. On the second square you place two grains, and on the third square you place four grains. How much wheat would you have to place on the last square if you continue doubling each succeeding square? </a:t>
            </a:r>
          </a:p>
          <a:p>
            <a:r>
              <a:rPr lang="en-US" sz="2400" dirty="0"/>
              <a:t>It would take enough wheat to cover India to a depth of fifty feet. </a:t>
            </a:r>
          </a:p>
          <a:p>
            <a:endParaRPr lang="en-US" sz="2400" dirty="0"/>
          </a:p>
          <a:p>
            <a:r>
              <a:rPr lang="en-US" sz="2400" dirty="0"/>
              <a:t>The Lord can indeed “add” blessings, but he loves to “multiply” blessings even more!</a:t>
            </a:r>
          </a:p>
        </p:txBody>
      </p:sp>
    </p:spTree>
    <p:extLst>
      <p:ext uri="{BB962C8B-B14F-4D97-AF65-F5344CB8AC3E}">
        <p14:creationId xmlns:p14="http://schemas.microsoft.com/office/powerpoint/2010/main" val="364124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2000" y="568345"/>
          <a:ext cx="8270204" cy="1560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403272" y="1113273"/>
            <a:ext cx="5096359" cy="470861"/>
          </a:xfrm>
        </p:spPr>
        <p:txBody>
          <a:bodyPr>
            <a:noAutofit/>
          </a:bodyPr>
          <a:lstStyle/>
          <a:p>
            <a:pPr marL="0" indent="0">
              <a:buNone/>
            </a:pPr>
            <a:r>
              <a:rPr lang="en-US" sz="2400" dirty="0">
                <a:solidFill>
                  <a:schemeClr val="tx1">
                    <a:lumMod val="50000"/>
                    <a:lumOff val="50000"/>
                  </a:schemeClr>
                </a:solidFill>
                <a:latin typeface="Hurry Up" panose="02000400000000000000" pitchFamily="2" charset="0"/>
              </a:rPr>
              <a:t>Relevancy in personal study</a:t>
            </a:r>
          </a:p>
        </p:txBody>
      </p:sp>
      <p:sp>
        <p:nvSpPr>
          <p:cNvPr id="7" name="Content Placeholder 2"/>
          <p:cNvSpPr txBox="1">
            <a:spLocks/>
          </p:cNvSpPr>
          <p:nvPr/>
        </p:nvSpPr>
        <p:spPr>
          <a:xfrm>
            <a:off x="1917700" y="3001818"/>
            <a:ext cx="8384504" cy="1879600"/>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lgn="ctr">
              <a:buNone/>
            </a:pPr>
            <a:r>
              <a:rPr lang="en-US" sz="4000" b="1" u="sng" dirty="0">
                <a:solidFill>
                  <a:schemeClr val="tx1"/>
                </a:solidFill>
                <a:latin typeface="Teen" panose="02000400000000000000" pitchFamily="2" charset="0"/>
              </a:rPr>
              <a:t>Today’s Tip:</a:t>
            </a:r>
          </a:p>
          <a:p>
            <a:pPr marL="0" indent="0" algn="ctr">
              <a:buNone/>
            </a:pPr>
            <a:r>
              <a:rPr lang="en-US" sz="2800">
                <a:solidFill>
                  <a:schemeClr val="tx1"/>
                </a:solidFill>
                <a:latin typeface="Teen" panose="02000400000000000000" pitchFamily="2" charset="0"/>
              </a:rPr>
              <a:t>Ask questions</a:t>
            </a:r>
            <a:endParaRPr lang="en-US" sz="2800" dirty="0">
              <a:solidFill>
                <a:schemeClr val="tx1"/>
              </a:solidFill>
              <a:latin typeface="Teen" panose="02000400000000000000" pitchFamily="2" charset="0"/>
            </a:endParaRPr>
          </a:p>
        </p:txBody>
      </p:sp>
    </p:spTree>
    <p:extLst>
      <p:ext uri="{BB962C8B-B14F-4D97-AF65-F5344CB8AC3E}">
        <p14:creationId xmlns:p14="http://schemas.microsoft.com/office/powerpoint/2010/main" val="133939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chardsED\Desktop\Bread of Life.jpg"/>
          <p:cNvPicPr>
            <a:picLocks noChangeAspect="1" noChangeArrowheads="1"/>
          </p:cNvPicPr>
          <p:nvPr/>
        </p:nvPicPr>
        <p:blipFill>
          <a:blip r:embed="rId2" cstate="print"/>
          <a:srcRect/>
          <a:stretch>
            <a:fillRect/>
          </a:stretch>
        </p:blipFill>
        <p:spPr bwMode="auto">
          <a:xfrm>
            <a:off x="609600" y="1219200"/>
            <a:ext cx="2867026" cy="4286250"/>
          </a:xfrm>
          <a:prstGeom prst="rect">
            <a:avLst/>
          </a:prstGeom>
          <a:noFill/>
        </p:spPr>
      </p:pic>
      <p:sp>
        <p:nvSpPr>
          <p:cNvPr id="6" name="TextBox 5"/>
          <p:cNvSpPr txBox="1"/>
          <p:nvPr/>
        </p:nvSpPr>
        <p:spPr>
          <a:xfrm>
            <a:off x="4442791" y="838200"/>
            <a:ext cx="5917096" cy="5355312"/>
          </a:xfrm>
          <a:prstGeom prst="rect">
            <a:avLst/>
          </a:prstGeom>
          <a:noFill/>
        </p:spPr>
        <p:txBody>
          <a:bodyPr wrap="square" rtlCol="0">
            <a:spAutoFit/>
          </a:bodyPr>
          <a:lstStyle/>
          <a:p>
            <a:pPr marL="342900" indent="-342900">
              <a:buFont typeface="Arial" panose="020B0604020202020204" pitchFamily="34" charset="0"/>
              <a:buChar char="•"/>
            </a:pPr>
            <a:r>
              <a:rPr lang="en-US" sz="2200" dirty="0"/>
              <a:t>John 6:5–13. </a:t>
            </a:r>
          </a:p>
          <a:p>
            <a:pPr marL="342900" indent="-342900">
              <a:buFont typeface="Arial" panose="020B0604020202020204" pitchFamily="34" charset="0"/>
              <a:buChar char="•"/>
            </a:pPr>
            <a:r>
              <a:rPr lang="en-US" sz="2200" dirty="0"/>
              <a:t>How many people did He feed?</a:t>
            </a:r>
          </a:p>
          <a:p>
            <a:pPr marL="342900" indent="-342900">
              <a:buFont typeface="Arial" panose="020B0604020202020204" pitchFamily="34" charset="0"/>
              <a:buChar char="•"/>
            </a:pPr>
            <a:r>
              <a:rPr lang="en-US" sz="2200" dirty="0"/>
              <a:t>Why didn’t Jesus have more food on hand? Why the ‘limit’?</a:t>
            </a:r>
          </a:p>
          <a:p>
            <a:pPr marL="800100" lvl="1" indent="-342900">
              <a:buFont typeface="Arial" panose="020B0604020202020204" pitchFamily="34" charset="0"/>
              <a:buChar char="•"/>
            </a:pPr>
            <a:r>
              <a:rPr lang="en-US" sz="2000" dirty="0"/>
              <a:t>Gideon, 300 men</a:t>
            </a:r>
          </a:p>
          <a:p>
            <a:pPr marL="800100" lvl="1" indent="-342900">
              <a:buFont typeface="Arial" panose="020B0604020202020204" pitchFamily="34" charset="0"/>
              <a:buChar char="•"/>
            </a:pPr>
            <a:r>
              <a:rPr lang="en-US" sz="2000" dirty="0"/>
              <a:t>Abraham, 318 men </a:t>
            </a:r>
          </a:p>
          <a:p>
            <a:pPr marL="800100" lvl="1" indent="-342900">
              <a:buFont typeface="Arial" panose="020B0604020202020204" pitchFamily="34" charset="0"/>
              <a:buChar char="•"/>
            </a:pPr>
            <a:r>
              <a:rPr lang="en-US" sz="2000" dirty="0"/>
              <a:t>Elijah, vs 450 priests</a:t>
            </a:r>
          </a:p>
          <a:p>
            <a:pPr marL="800100" lvl="1" indent="-342900">
              <a:buFont typeface="Arial" panose="020B0604020202020204" pitchFamily="34" charset="0"/>
              <a:buChar char="•"/>
            </a:pPr>
            <a:r>
              <a:rPr lang="en-US" sz="2000" dirty="0"/>
              <a:t>Abraham, 10% to Melchizedek</a:t>
            </a:r>
          </a:p>
          <a:p>
            <a:pPr marL="800100" lvl="1" indent="-342900">
              <a:buFont typeface="Arial" panose="020B0604020202020204" pitchFamily="34" charset="0"/>
              <a:buChar char="•"/>
            </a:pPr>
            <a:r>
              <a:rPr lang="en-US" sz="2000" dirty="0"/>
              <a:t>Manna</a:t>
            </a:r>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marL="800100" lvl="1" indent="-342900">
              <a:buFont typeface="Arial" panose="020B0604020202020204" pitchFamily="34" charset="0"/>
              <a:buChar char="•"/>
            </a:pPr>
            <a:endParaRPr lang="en-US" sz="2000" dirty="0"/>
          </a:p>
          <a:p>
            <a:pPr lvl="1"/>
            <a:endParaRPr lang="en-US" sz="2000" dirty="0"/>
          </a:p>
          <a:p>
            <a:pPr marL="342900" indent="-342900">
              <a:buFont typeface="Arial" panose="020B0604020202020204" pitchFamily="34" charset="0"/>
              <a:buChar char="•"/>
            </a:pPr>
            <a:r>
              <a:rPr lang="en-US" i="1" dirty="0">
                <a:solidFill>
                  <a:schemeClr val="bg1">
                    <a:lumMod val="85000"/>
                  </a:schemeClr>
                </a:solidFill>
              </a:rPr>
              <a:t>Sometimes the Lord wants us to limit our resources so we remember him – We are asked to give It up so we show that we recognize God’s ownership. </a:t>
            </a:r>
            <a:r>
              <a:rPr lang="en-US" i="1" dirty="0"/>
              <a:t> </a:t>
            </a:r>
          </a:p>
        </p:txBody>
      </p:sp>
    </p:spTree>
    <p:extLst>
      <p:ext uri="{BB962C8B-B14F-4D97-AF65-F5344CB8AC3E}">
        <p14:creationId xmlns:p14="http://schemas.microsoft.com/office/powerpoint/2010/main" val="98484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wipe(down)">
                                      <p:cBhvr>
                                        <p:cTn id="7" dur="500"/>
                                        <p:tgtEl>
                                          <p:spTgt spid="6">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wipe(down)">
                                      <p:cBhvr>
                                        <p:cTn id="10" dur="500"/>
                                        <p:tgtEl>
                                          <p:spTgt spid="6">
                                            <p:txEl>
                                              <p:pRg st="4" end="4"/>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Effect transition="in" filter="wipe(down)">
                                      <p:cBhvr>
                                        <p:cTn id="13" dur="500"/>
                                        <p:tgtEl>
                                          <p:spTgt spid="6">
                                            <p:txEl>
                                              <p:pRg st="5" end="5"/>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wipe(down)">
                                      <p:cBhvr>
                                        <p:cTn id="16" dur="500"/>
                                        <p:tgtEl>
                                          <p:spTgt spid="6">
                                            <p:txEl>
                                              <p:pRg st="6" end="6"/>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animEffect transition="in" filter="wipe(down)">
                                      <p:cBhvr>
                                        <p:cTn id="19" dur="500"/>
                                        <p:tgtEl>
                                          <p:spTgt spid="6">
                                            <p:txEl>
                                              <p:pRg st="7" end="7"/>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13" end="13"/>
                                            </p:txEl>
                                          </p:spTgt>
                                        </p:tgtEl>
                                        <p:attrNameLst>
                                          <p:attrName>style.visibility</p:attrName>
                                        </p:attrNameLst>
                                      </p:cBhvr>
                                      <p:to>
                                        <p:strVal val="visible"/>
                                      </p:to>
                                    </p:set>
                                    <p:animEffect transition="in" filter="wipe(down)">
                                      <p:cBhvr>
                                        <p:cTn id="24"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19600" y="685800"/>
            <a:ext cx="7162800"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t>Vs 11 - What was the first thing Jesus did before feeding the 5000?</a:t>
            </a:r>
          </a:p>
          <a:p>
            <a:pPr marL="342900" indent="-342900">
              <a:buFont typeface="Arial" panose="020B0604020202020204" pitchFamily="34" charset="0"/>
              <a:buChar char="•"/>
            </a:pPr>
            <a:endParaRPr lang="en-US" sz="2400" dirty="0"/>
          </a:p>
        </p:txBody>
      </p:sp>
      <p:sp>
        <p:nvSpPr>
          <p:cNvPr id="4" name="TextBox 3"/>
          <p:cNvSpPr txBox="1"/>
          <p:nvPr/>
        </p:nvSpPr>
        <p:spPr>
          <a:xfrm>
            <a:off x="4419600" y="1600200"/>
            <a:ext cx="7265504" cy="2677656"/>
          </a:xfrm>
          <a:prstGeom prst="rect">
            <a:avLst/>
          </a:prstGeom>
          <a:noFill/>
        </p:spPr>
        <p:txBody>
          <a:bodyPr wrap="square" rtlCol="0">
            <a:spAutoFit/>
          </a:bodyPr>
          <a:lstStyle/>
          <a:p>
            <a:r>
              <a:rPr lang="en-US" sz="2800" i="1" dirty="0"/>
              <a:t>C.S. Lewis: “I have noticed how the most balanced minds rejoice most, while the cranks, misfits and malcontents rejoice least… Rejoicing almost seems to be an inner health. Joy is incomplete till it is expressed.”</a:t>
            </a:r>
          </a:p>
        </p:txBody>
      </p:sp>
      <p:sp>
        <p:nvSpPr>
          <p:cNvPr id="2" name="Rectangle 1"/>
          <p:cNvSpPr/>
          <p:nvPr/>
        </p:nvSpPr>
        <p:spPr>
          <a:xfrm>
            <a:off x="3857624" y="6397823"/>
            <a:ext cx="8334375" cy="307777"/>
          </a:xfrm>
          <a:prstGeom prst="rect">
            <a:avLst/>
          </a:prstGeom>
        </p:spPr>
        <p:txBody>
          <a:bodyPr wrap="square">
            <a:spAutoFit/>
          </a:bodyPr>
          <a:lstStyle/>
          <a:p>
            <a:pPr marL="342900" indent="-342900">
              <a:buFont typeface="Arial" panose="020B0604020202020204" pitchFamily="34" charset="0"/>
              <a:buChar char="•"/>
            </a:pPr>
            <a:r>
              <a:rPr lang="en-US" sz="1400" i="1" dirty="0"/>
              <a:t>When we don’t have enough…”Thank you for the opportunity to see your hand in my life…”</a:t>
            </a:r>
          </a:p>
        </p:txBody>
      </p:sp>
      <p:pic>
        <p:nvPicPr>
          <p:cNvPr id="7" name="Picture 2" descr="C:\Users\RichardsED\Desktop\Bread of Life.jpg">
            <a:extLst>
              <a:ext uri="{FF2B5EF4-FFF2-40B4-BE49-F238E27FC236}">
                <a16:creationId xmlns:a16="http://schemas.microsoft.com/office/drawing/2014/main" id="{26598200-8D1E-42BE-B147-51FB09087B28}"/>
              </a:ext>
            </a:extLst>
          </p:cNvPr>
          <p:cNvPicPr>
            <a:picLocks noChangeAspect="1" noChangeArrowheads="1"/>
          </p:cNvPicPr>
          <p:nvPr/>
        </p:nvPicPr>
        <p:blipFill>
          <a:blip r:embed="rId3" cstate="print"/>
          <a:srcRect/>
          <a:stretch>
            <a:fillRect/>
          </a:stretch>
        </p:blipFill>
        <p:spPr bwMode="auto">
          <a:xfrm>
            <a:off x="609600" y="1219200"/>
            <a:ext cx="2867026" cy="4286250"/>
          </a:xfrm>
          <a:prstGeom prst="rect">
            <a:avLst/>
          </a:prstGeom>
          <a:noFill/>
        </p:spPr>
      </p:pic>
      <p:pic>
        <p:nvPicPr>
          <p:cNvPr id="3" name="Picture 2" descr="Image result for what if you woke up today with only what you thanked god for yesterday">
            <a:extLst>
              <a:ext uri="{FF2B5EF4-FFF2-40B4-BE49-F238E27FC236}">
                <a16:creationId xmlns:a16="http://schemas.microsoft.com/office/drawing/2014/main" id="{A0518339-0821-4C4D-B50D-FBD4C8FF095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4352925"/>
            <a:ext cx="3429000" cy="180022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31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524000"/>
            <a:ext cx="2443903" cy="350520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4C17BAD5-A7ED-4F84-8EBF-4337BE225C14}"/>
              </a:ext>
            </a:extLst>
          </p:cNvPr>
          <p:cNvSpPr txBox="1"/>
          <p:nvPr/>
        </p:nvSpPr>
        <p:spPr>
          <a:xfrm>
            <a:off x="4419600" y="914400"/>
            <a:ext cx="7239000" cy="5293757"/>
          </a:xfrm>
          <a:prstGeom prst="rect">
            <a:avLst/>
          </a:prstGeom>
          <a:noFill/>
        </p:spPr>
        <p:txBody>
          <a:bodyPr wrap="square" rtlCol="0">
            <a:spAutoFit/>
          </a:bodyPr>
          <a:lstStyle/>
          <a:p>
            <a:r>
              <a:rPr lang="en-US" sz="2000" dirty="0"/>
              <a:t>There once was a woman who woke up one morning, looked in the mirror, and noticed she had only three hairs on her head. "Well," she said, "I think I'll braid my hair today." So she did and she had a wonderful day.</a:t>
            </a:r>
          </a:p>
          <a:p>
            <a:r>
              <a:rPr lang="en-US" sz="2000" dirty="0"/>
              <a:t>The next day she woke up, looked in the mirror and saw that she had only two hairs on her head. "H-M-M, " she said, "I think I'll part my hair down the middle today." So she did and she had a grand day.</a:t>
            </a:r>
          </a:p>
          <a:p>
            <a:r>
              <a:rPr lang="en-US" sz="2000" dirty="0"/>
              <a:t>The next day she woke up, looked in the mirror and noticed that she had only one hair on her head. "Well," she said, "Today I'm going to wear my hair in a pony tail." So she did and she had a fun, fun day.</a:t>
            </a:r>
          </a:p>
          <a:p>
            <a:r>
              <a:rPr lang="en-US" sz="2000" dirty="0"/>
              <a:t>The next day she woke up, looked in the mirror and noticed that there wasn't a single hair on her head....</a:t>
            </a:r>
          </a:p>
          <a:p>
            <a:r>
              <a:rPr lang="en-US" sz="2000" dirty="0"/>
              <a:t>"YEAH!" she exclaimed.</a:t>
            </a:r>
          </a:p>
          <a:p>
            <a:r>
              <a:rPr lang="en-US" sz="2000" dirty="0"/>
              <a:t>"I don't have to fix my hair today!"</a:t>
            </a:r>
            <a:endParaRPr lang="en-US" sz="2000" i="1" dirty="0"/>
          </a:p>
          <a:p>
            <a:endParaRPr lang="en-US" sz="2000" dirty="0"/>
          </a:p>
        </p:txBody>
      </p:sp>
    </p:spTree>
    <p:extLst>
      <p:ext uri="{BB962C8B-B14F-4D97-AF65-F5344CB8AC3E}">
        <p14:creationId xmlns:p14="http://schemas.microsoft.com/office/powerpoint/2010/main" val="405758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ichardsED\Desktop\Bread of Life.jpg"/>
          <p:cNvPicPr>
            <a:picLocks noChangeAspect="1" noChangeArrowheads="1"/>
          </p:cNvPicPr>
          <p:nvPr/>
        </p:nvPicPr>
        <p:blipFill>
          <a:blip r:embed="rId2" cstate="print"/>
          <a:srcRect/>
          <a:stretch>
            <a:fillRect/>
          </a:stretch>
        </p:blipFill>
        <p:spPr bwMode="auto">
          <a:xfrm>
            <a:off x="609600" y="1066800"/>
            <a:ext cx="2867026" cy="4286250"/>
          </a:xfrm>
          <a:prstGeom prst="rect">
            <a:avLst/>
          </a:prstGeom>
          <a:noFill/>
        </p:spPr>
      </p:pic>
      <p:sp>
        <p:nvSpPr>
          <p:cNvPr id="6" name="TextBox 5"/>
          <p:cNvSpPr txBox="1"/>
          <p:nvPr/>
        </p:nvSpPr>
        <p:spPr>
          <a:xfrm>
            <a:off x="4038601" y="676186"/>
            <a:ext cx="77724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a:t>There are 11 references to bread in John 6:31-52: In what ways is bread symbolic of Jesus Christ?</a:t>
            </a:r>
          </a:p>
          <a:p>
            <a:pPr marL="342900" indent="-342900">
              <a:buFont typeface="Arial" panose="020B0604020202020204" pitchFamily="34" charset="0"/>
              <a:buChar char="•"/>
            </a:pPr>
            <a:r>
              <a:rPr lang="en-US" sz="2400" dirty="0"/>
              <a:t>Read John 6:22‑‑26. Why did the multitude go in search of Jesus? (see vs 26)</a:t>
            </a:r>
          </a:p>
          <a:p>
            <a:pPr marL="342900" indent="-342900">
              <a:buFont typeface="Arial" panose="020B0604020202020204" pitchFamily="34" charset="0"/>
              <a:buChar char="•"/>
            </a:pPr>
            <a:r>
              <a:rPr lang="en-US" sz="2400" dirty="0"/>
              <a:t>Read John 6:49-51.  What is your manna (your daily reminder of the Lord)? </a:t>
            </a:r>
          </a:p>
          <a:p>
            <a:pPr marL="342900" indent="-342900">
              <a:buFont typeface="Arial" panose="020B0604020202020204" pitchFamily="34" charset="0"/>
              <a:buChar char="•"/>
            </a:pPr>
            <a:r>
              <a:rPr lang="en-US" sz="2400" dirty="0"/>
              <a:t>What happens in John 6:60,66?</a:t>
            </a:r>
          </a:p>
          <a:p>
            <a:pPr marL="342900" indent="-342900">
              <a:buFont typeface="Arial" panose="020B0604020202020204" pitchFamily="34" charset="0"/>
              <a:buChar char="•"/>
            </a:pPr>
            <a:r>
              <a:rPr lang="en-US" sz="2400" dirty="0"/>
              <a:t>Read John 6:67‑‑69. How did Peter respond to the Savior's question?</a:t>
            </a:r>
          </a:p>
          <a:p>
            <a:pPr marL="342900" indent="-342900">
              <a:buFont typeface="Arial" panose="020B0604020202020204" pitchFamily="34" charset="0"/>
              <a:buChar char="•"/>
            </a:pPr>
            <a:r>
              <a:rPr lang="en-US" sz="2400" dirty="0"/>
              <a:t>What things do we walk away from if we walk away from Christ?  </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749105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8600" y="676185"/>
            <a:ext cx="7772399" cy="4832092"/>
          </a:xfrm>
          <a:prstGeom prst="rect">
            <a:avLst/>
          </a:prstGeom>
          <a:noFill/>
        </p:spPr>
        <p:txBody>
          <a:bodyPr wrap="square" rtlCol="0">
            <a:spAutoFit/>
          </a:bodyPr>
          <a:lstStyle/>
          <a:p>
            <a:pPr indent="285750"/>
            <a:r>
              <a:rPr lang="en-US" sz="2800" dirty="0">
                <a:latin typeface="Calibri" panose="020F0502020204030204" pitchFamily="34" charset="0"/>
              </a:rPr>
              <a:t> “I can live with some human imperfections even among prophets of God.  I can live with some alleged scientific findings contrary to the Book of Mormon – time will correct those.  </a:t>
            </a:r>
          </a:p>
          <a:p>
            <a:pPr indent="285750"/>
            <a:r>
              <a:rPr lang="en-US" sz="2800" dirty="0">
                <a:latin typeface="Calibri" panose="020F0502020204030204" pitchFamily="34" charset="0"/>
              </a:rPr>
              <a:t>  But I cannot live without the priesthood of God.  And I cannot live without knowing my wife and children are sealed to me for eternity.  That is the choice we face.  A few unanswered questions on one hand versus a host of doctrinal certainties and the power of God on the other.  The choice is an easy one.” </a:t>
            </a:r>
            <a:endParaRPr lang="en-US" sz="2800" dirty="0"/>
          </a:p>
        </p:txBody>
      </p:sp>
      <p:pic>
        <p:nvPicPr>
          <p:cNvPr id="2050" name="Picture 2" descr="Image result for elder callis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1"/>
            <a:ext cx="2303017" cy="3454526"/>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838200" y="4831169"/>
            <a:ext cx="2303017" cy="892552"/>
          </a:xfrm>
          <a:prstGeom prst="rect">
            <a:avLst/>
          </a:prstGeom>
        </p:spPr>
        <p:txBody>
          <a:bodyPr wrap="square">
            <a:spAutoFit/>
          </a:bodyPr>
          <a:lstStyle/>
          <a:p>
            <a:pPr algn="ctr"/>
            <a:r>
              <a:rPr lang="en-US" sz="2000" dirty="0">
                <a:solidFill>
                  <a:schemeClr val="bg1"/>
                </a:solidFill>
                <a:latin typeface="Calibri" panose="020F0502020204030204" pitchFamily="34" charset="0"/>
              </a:rPr>
              <a:t>Elder Callister</a:t>
            </a:r>
          </a:p>
          <a:p>
            <a:pPr algn="ctr"/>
            <a:r>
              <a:rPr lang="en-US" sz="1600" dirty="0">
                <a:solidFill>
                  <a:schemeClr val="bg1"/>
                </a:solidFill>
                <a:latin typeface="Calibri" panose="020F0502020204030204" pitchFamily="34" charset="0"/>
              </a:rPr>
              <a:t>January 2014 CES Devotional</a:t>
            </a:r>
            <a:endParaRPr lang="en-US" sz="1600" dirty="0">
              <a:solidFill>
                <a:schemeClr val="bg1"/>
              </a:solidFill>
            </a:endParaRPr>
          </a:p>
        </p:txBody>
      </p:sp>
    </p:spTree>
    <p:extLst>
      <p:ext uri="{BB962C8B-B14F-4D97-AF65-F5344CB8AC3E}">
        <p14:creationId xmlns:p14="http://schemas.microsoft.com/office/powerpoint/2010/main" val="195476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95E59E-B792-4F10-9873-16EB0E68D915}"/>
              </a:ext>
            </a:extLst>
          </p:cNvPr>
          <p:cNvSpPr/>
          <p:nvPr/>
        </p:nvSpPr>
        <p:spPr>
          <a:xfrm>
            <a:off x="4267200" y="5486400"/>
            <a:ext cx="6593472" cy="307777"/>
          </a:xfrm>
          <a:prstGeom prst="rect">
            <a:avLst/>
          </a:prstGeom>
        </p:spPr>
        <p:txBody>
          <a:bodyPr wrap="none">
            <a:spAutoFit/>
          </a:bodyPr>
          <a:lstStyle/>
          <a:p>
            <a:r>
              <a:rPr lang="en-US" sz="1400" dirty="0">
                <a:hlinkClick r:id="rId4"/>
              </a:rPr>
              <a:t>Video: To Whom shall we go https://www.youtube.com/watch?v=aPhaBc0OZVo</a:t>
            </a:r>
            <a:endParaRPr lang="en-US" sz="1400" dirty="0"/>
          </a:p>
        </p:txBody>
      </p:sp>
      <p:pic>
        <p:nvPicPr>
          <p:cNvPr id="4" name="To Whom Shall We Go">
            <a:hlinkClick r:id="" action="ppaction://media"/>
            <a:extLst>
              <a:ext uri="{FF2B5EF4-FFF2-40B4-BE49-F238E27FC236}">
                <a16:creationId xmlns:a16="http://schemas.microsoft.com/office/drawing/2014/main" id="{9FF7A7BE-18B9-4048-AA39-4E4ADB861A22}"/>
              </a:ext>
            </a:extLst>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1828800" y="838200"/>
            <a:ext cx="8128000" cy="4572000"/>
          </a:xfrm>
          <a:prstGeom prst="rect">
            <a:avLst/>
          </a:prstGeom>
        </p:spPr>
      </p:pic>
    </p:spTree>
    <p:extLst>
      <p:ext uri="{BB962C8B-B14F-4D97-AF65-F5344CB8AC3E}">
        <p14:creationId xmlns:p14="http://schemas.microsoft.com/office/powerpoint/2010/main" val="337824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1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2726</TotalTime>
  <Words>1204</Words>
  <Application>Microsoft Office PowerPoint</Application>
  <PresentationFormat>Widescreen</PresentationFormat>
  <Paragraphs>107</Paragraphs>
  <Slides>21</Slides>
  <Notes>2</Notes>
  <HiddenSlides>6</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Corbel</vt:lpstr>
      <vt:lpstr>Georgia</vt:lpstr>
      <vt:lpstr>Hurry Up</vt:lpstr>
      <vt:lpstr>Pupcat</vt:lpstr>
      <vt:lpstr>Teen</vt:lpstr>
      <vt:lpstr>Wingdings</vt:lpstr>
      <vt:lpstr>Wingdings 2</vt:lpstr>
      <vt:lpstr>Civic</vt:lpstr>
      <vt:lpstr>The Bread of Life</vt:lpstr>
      <vt:lpstr>John 6: The Bread of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JASON HINDS</vt:lpstr>
      <vt:lpstr>PowerPoint Presentation</vt:lpstr>
      <vt:lpstr>PowerPoint Presentation</vt:lpstr>
      <vt:lpstr>PowerPoint Presentation</vt:lpstr>
      <vt:lpstr>PowerPoint Presentation</vt:lpstr>
      <vt:lpstr>John 6</vt:lpstr>
      <vt:lpstr>Will ye also go away?</vt:lpstr>
      <vt:lpstr>PowerPoint Presentation</vt:lpstr>
      <vt:lpstr>PowerPoint Presentation</vt:lpstr>
      <vt:lpstr>PowerPoint Presentation</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Bread of Life</dc:title>
  <dc:creator>RichardsED</dc:creator>
  <cp:lastModifiedBy>Eric Richards</cp:lastModifiedBy>
  <cp:revision>44</cp:revision>
  <dcterms:created xsi:type="dcterms:W3CDTF">2012-10-05T13:24:23Z</dcterms:created>
  <dcterms:modified xsi:type="dcterms:W3CDTF">2019-10-10T20:48:46Z</dcterms:modified>
</cp:coreProperties>
</file>