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47"/>
  </p:notesMasterIdLst>
  <p:sldIdLst>
    <p:sldId id="256" r:id="rId2"/>
    <p:sldId id="269" r:id="rId3"/>
    <p:sldId id="257" r:id="rId4"/>
    <p:sldId id="258" r:id="rId5"/>
    <p:sldId id="354" r:id="rId6"/>
    <p:sldId id="357" r:id="rId7"/>
    <p:sldId id="348" r:id="rId8"/>
    <p:sldId id="349" r:id="rId9"/>
    <p:sldId id="350" r:id="rId10"/>
    <p:sldId id="351" r:id="rId11"/>
    <p:sldId id="352" r:id="rId12"/>
    <p:sldId id="266" r:id="rId13"/>
    <p:sldId id="353" r:id="rId14"/>
    <p:sldId id="315" r:id="rId15"/>
    <p:sldId id="316" r:id="rId16"/>
    <p:sldId id="290" r:id="rId17"/>
    <p:sldId id="356" r:id="rId18"/>
    <p:sldId id="342" r:id="rId19"/>
    <p:sldId id="291" r:id="rId20"/>
    <p:sldId id="341" r:id="rId21"/>
    <p:sldId id="297" r:id="rId22"/>
    <p:sldId id="298" r:id="rId23"/>
    <p:sldId id="299" r:id="rId24"/>
    <p:sldId id="300" r:id="rId25"/>
    <p:sldId id="302" r:id="rId26"/>
    <p:sldId id="308" r:id="rId27"/>
    <p:sldId id="311" r:id="rId28"/>
    <p:sldId id="343" r:id="rId29"/>
    <p:sldId id="344" r:id="rId30"/>
    <p:sldId id="281" r:id="rId31"/>
    <p:sldId id="317" r:id="rId32"/>
    <p:sldId id="318" r:id="rId33"/>
    <p:sldId id="319" r:id="rId34"/>
    <p:sldId id="320" r:id="rId35"/>
    <p:sldId id="321" r:id="rId36"/>
    <p:sldId id="322" r:id="rId37"/>
    <p:sldId id="323" r:id="rId38"/>
    <p:sldId id="324" r:id="rId39"/>
    <p:sldId id="328" r:id="rId40"/>
    <p:sldId id="325" r:id="rId41"/>
    <p:sldId id="346" r:id="rId42"/>
    <p:sldId id="355" r:id="rId43"/>
    <p:sldId id="326" r:id="rId44"/>
    <p:sldId id="314" r:id="rId45"/>
    <p:sldId id="340"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780" y="5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FB5912-BC7B-410B-822D-293DF325F1A7}" type="datetimeFigureOut">
              <a:rPr lang="en-US" smtClean="0"/>
              <a:t>10/14/2019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E3EAA1-0FF0-430F-A272-65F07830C4FF}" type="slidenum">
              <a:rPr lang="en-US" smtClean="0"/>
              <a:t>‹#›</a:t>
            </a:fld>
            <a:endParaRPr lang="en-US"/>
          </a:p>
        </p:txBody>
      </p:sp>
    </p:spTree>
    <p:extLst>
      <p:ext uri="{BB962C8B-B14F-4D97-AF65-F5344CB8AC3E}">
        <p14:creationId xmlns:p14="http://schemas.microsoft.com/office/powerpoint/2010/main" val="2553420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h9n9QpMjIvo"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h9n9QpMjIvo"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7FBEE1A3-5331-417A-95DB-56BB8C9062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D7469DDA-E647-4CFA-AC91-E198DD95DA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a:extLst>
              <a:ext uri="{FF2B5EF4-FFF2-40B4-BE49-F238E27FC236}">
                <a16:creationId xmlns:a16="http://schemas.microsoft.com/office/drawing/2014/main" id="{D254FF4D-6253-459D-8AD3-C94112D82F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59C2FAC-A6F0-4C9F-B36F-298C4F356CD4}" type="slidenum">
              <a:rPr lang="en-US" altLang="en-US" sz="1200"/>
              <a:pPr eaLnBrk="1" hangingPunct="1"/>
              <a:t>5</a:t>
            </a:fld>
            <a:endParaRPr lang="en-US" altLang="en-US" sz="1200"/>
          </a:p>
        </p:txBody>
      </p:sp>
    </p:spTree>
    <p:extLst>
      <p:ext uri="{BB962C8B-B14F-4D97-AF65-F5344CB8AC3E}">
        <p14:creationId xmlns:p14="http://schemas.microsoft.com/office/powerpoint/2010/main" val="2320512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dirty="0">
                <a:hlinkClick r:id="rId3"/>
              </a:rPr>
              <a:t>https://www.youtube.com/watch?v=h9n9QpMjIvo</a:t>
            </a:r>
            <a:endParaRPr lang="en-US" sz="1200" dirty="0"/>
          </a:p>
          <a:p>
            <a:pPr algn="ctr"/>
            <a:r>
              <a:rPr lang="en-US" sz="1200" dirty="0"/>
              <a:t>START 8mins in</a:t>
            </a:r>
          </a:p>
          <a:p>
            <a:endParaRPr lang="en-US" dirty="0"/>
          </a:p>
        </p:txBody>
      </p:sp>
      <p:sp>
        <p:nvSpPr>
          <p:cNvPr id="4" name="Slide Number Placeholder 3"/>
          <p:cNvSpPr>
            <a:spLocks noGrp="1"/>
          </p:cNvSpPr>
          <p:nvPr>
            <p:ph type="sldNum" sz="quarter" idx="5"/>
          </p:nvPr>
        </p:nvSpPr>
        <p:spPr/>
        <p:txBody>
          <a:bodyPr/>
          <a:lstStyle/>
          <a:p>
            <a:fld id="{C9E3EAA1-0FF0-430F-A272-65F07830C4FF}" type="slidenum">
              <a:rPr lang="en-US" smtClean="0"/>
              <a:t>41</a:t>
            </a:fld>
            <a:endParaRPr lang="en-US"/>
          </a:p>
        </p:txBody>
      </p:sp>
    </p:spTree>
    <p:extLst>
      <p:ext uri="{BB962C8B-B14F-4D97-AF65-F5344CB8AC3E}">
        <p14:creationId xmlns:p14="http://schemas.microsoft.com/office/powerpoint/2010/main" val="2251692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dirty="0">
                <a:hlinkClick r:id="rId3"/>
              </a:rPr>
              <a:t>https://www.youtube.com/watch?v=h9n9QpMjIvo</a:t>
            </a:r>
            <a:endParaRPr lang="en-US" sz="1200" dirty="0"/>
          </a:p>
          <a:p>
            <a:pPr algn="ctr"/>
            <a:r>
              <a:rPr lang="en-US" sz="1200" dirty="0"/>
              <a:t>START 8mins in</a:t>
            </a:r>
          </a:p>
          <a:p>
            <a:endParaRPr lang="en-US" dirty="0"/>
          </a:p>
        </p:txBody>
      </p:sp>
      <p:sp>
        <p:nvSpPr>
          <p:cNvPr id="4" name="Slide Number Placeholder 3"/>
          <p:cNvSpPr>
            <a:spLocks noGrp="1"/>
          </p:cNvSpPr>
          <p:nvPr>
            <p:ph type="sldNum" sz="quarter" idx="5"/>
          </p:nvPr>
        </p:nvSpPr>
        <p:spPr/>
        <p:txBody>
          <a:bodyPr/>
          <a:lstStyle/>
          <a:p>
            <a:fld id="{C9E3EAA1-0FF0-430F-A272-65F07830C4FF}" type="slidenum">
              <a:rPr lang="en-US" smtClean="0"/>
              <a:t>42</a:t>
            </a:fld>
            <a:endParaRPr lang="en-US"/>
          </a:p>
        </p:txBody>
      </p:sp>
    </p:spTree>
    <p:extLst>
      <p:ext uri="{BB962C8B-B14F-4D97-AF65-F5344CB8AC3E}">
        <p14:creationId xmlns:p14="http://schemas.microsoft.com/office/powerpoint/2010/main" val="1972015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7FBEE1A3-5331-417A-95DB-56BB8C9062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D7469DDA-E647-4CFA-AC91-E198DD95DA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a:extLst>
              <a:ext uri="{FF2B5EF4-FFF2-40B4-BE49-F238E27FC236}">
                <a16:creationId xmlns:a16="http://schemas.microsoft.com/office/drawing/2014/main" id="{D254FF4D-6253-459D-8AD3-C94112D82F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59C2FAC-A6F0-4C9F-B36F-298C4F356CD4}" type="slidenum">
              <a:rPr lang="en-US" altLang="en-US" sz="1200"/>
              <a:pPr eaLnBrk="1" hangingPunct="1"/>
              <a:t>6</a:t>
            </a:fld>
            <a:endParaRPr lang="en-US" altLang="en-US" sz="1200"/>
          </a:p>
        </p:txBody>
      </p:sp>
    </p:spTree>
    <p:extLst>
      <p:ext uri="{BB962C8B-B14F-4D97-AF65-F5344CB8AC3E}">
        <p14:creationId xmlns:p14="http://schemas.microsoft.com/office/powerpoint/2010/main" val="1114001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7FBEE1A3-5331-417A-95DB-56BB8C9062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D7469DDA-E647-4CFA-AC91-E198DD95DA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a:extLst>
              <a:ext uri="{FF2B5EF4-FFF2-40B4-BE49-F238E27FC236}">
                <a16:creationId xmlns:a16="http://schemas.microsoft.com/office/drawing/2014/main" id="{D254FF4D-6253-459D-8AD3-C94112D82F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59C2FAC-A6F0-4C9F-B36F-298C4F356CD4}" type="slidenum">
              <a:rPr lang="en-US" altLang="en-US" sz="1200"/>
              <a:pPr eaLnBrk="1" hangingPunct="1"/>
              <a:t>7</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8B8CEB2E-F295-4303-933C-617D3F587B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5FCFDB46-B0FD-499B-9D1F-253E422327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340" name="Slide Number Placeholder 3">
            <a:extLst>
              <a:ext uri="{FF2B5EF4-FFF2-40B4-BE49-F238E27FC236}">
                <a16:creationId xmlns:a16="http://schemas.microsoft.com/office/drawing/2014/main" id="{6C471842-D718-4A18-AE0A-DBF1581439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60BF786-0DCA-4195-A132-426F92FC5C8A}" type="slidenum">
              <a:rPr lang="en-US" altLang="en-US" sz="1200"/>
              <a:pPr eaLnBrk="1" hangingPunct="1"/>
              <a:t>8</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E5768909-4089-48A3-92E9-6160670030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ED1785BB-9A12-4333-8799-E9D42A3178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a:extLst>
              <a:ext uri="{FF2B5EF4-FFF2-40B4-BE49-F238E27FC236}">
                <a16:creationId xmlns:a16="http://schemas.microsoft.com/office/drawing/2014/main" id="{3EBBCB78-CD5C-4B4B-91CF-D8E964BE31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4EBBCCA-6452-4CEF-AE0F-66F2EBBB9770}" type="slidenum">
              <a:rPr lang="en-US" altLang="en-US" sz="1200"/>
              <a:pPr eaLnBrk="1" hangingPunct="1"/>
              <a:t>9</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C91F58EA-86FC-4CAD-996B-92DA610F0E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79507215-07E3-4A50-8625-FD1206C9D6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8" name="Slide Number Placeholder 3">
            <a:extLst>
              <a:ext uri="{FF2B5EF4-FFF2-40B4-BE49-F238E27FC236}">
                <a16:creationId xmlns:a16="http://schemas.microsoft.com/office/drawing/2014/main" id="{3D0608AF-ED39-4DE8-9926-AFBD006854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C6EE2FB-DC94-4A5C-A550-2D8C8C095A1E}" type="slidenum">
              <a:rPr lang="en-US" altLang="en-US" sz="1200"/>
              <a:pPr eaLnBrk="1" hangingPunct="1"/>
              <a:t>10</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2AD0969E-5228-4890-A1C8-34D893B2FA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31851928-2EDD-4331-81F8-851F9D04E8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412" name="Slide Number Placeholder 3">
            <a:extLst>
              <a:ext uri="{FF2B5EF4-FFF2-40B4-BE49-F238E27FC236}">
                <a16:creationId xmlns:a16="http://schemas.microsoft.com/office/drawing/2014/main" id="{C026AF8D-6AB7-43E8-ABAD-2F034765AC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B39E294-1F89-404A-9020-153D64C8D488}" type="slidenum">
              <a:rPr lang="en-US" altLang="en-US" sz="1200"/>
              <a:pPr eaLnBrk="1" hangingPunct="1"/>
              <a:t>11</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20830E76-8366-4F46-8993-69EE209B88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3B4DE37B-CE72-4826-A6FA-068295940A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a:extLst>
              <a:ext uri="{FF2B5EF4-FFF2-40B4-BE49-F238E27FC236}">
                <a16:creationId xmlns:a16="http://schemas.microsoft.com/office/drawing/2014/main" id="{1EC8F3B8-E7B4-4B82-AB99-0D95054000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B330016-BB2C-4F12-966B-CDB99DE10F2D}" type="slidenum">
              <a:rPr lang="en-US" altLang="en-US" sz="1200"/>
              <a:pPr eaLnBrk="1" hangingPunct="1"/>
              <a:t>12</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C49037CF-E7EC-428E-A11C-D04C553EB1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B5601762-21DF-4E9F-B806-7EC53268AF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60" name="Slide Number Placeholder 3">
            <a:extLst>
              <a:ext uri="{FF2B5EF4-FFF2-40B4-BE49-F238E27FC236}">
                <a16:creationId xmlns:a16="http://schemas.microsoft.com/office/drawing/2014/main" id="{D2CC6575-E86F-48DD-B37C-5480A5EB29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3D0D81D-F8F3-473D-98C3-6B59FB2BE6F0}" type="slidenum">
              <a:rPr lang="en-US" altLang="en-US" sz="1200"/>
              <a:pPr eaLnBrk="1" hangingPunct="1"/>
              <a:t>13</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D19E35-FD19-402C-AB1F-C13F472C598D}" type="datetimeFigureOut">
              <a:rPr lang="en-US" smtClean="0"/>
              <a:pPr/>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FED49-4CFB-41F0-AD4C-584407914720}" type="slidenum">
              <a:rPr lang="en-US" smtClean="0"/>
              <a:pPr/>
              <a:t>‹#›</a:t>
            </a:fld>
            <a:endParaRPr lang="en-US"/>
          </a:p>
        </p:txBody>
      </p:sp>
    </p:spTree>
    <p:extLst>
      <p:ext uri="{BB962C8B-B14F-4D97-AF65-F5344CB8AC3E}">
        <p14:creationId xmlns:p14="http://schemas.microsoft.com/office/powerpoint/2010/main" val="1067525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D19E35-FD19-402C-AB1F-C13F472C598D}" type="datetimeFigureOut">
              <a:rPr lang="en-US" smtClean="0"/>
              <a:pPr/>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FED49-4CFB-41F0-AD4C-584407914720}" type="slidenum">
              <a:rPr lang="en-US" smtClean="0"/>
              <a:pPr/>
              <a:t>‹#›</a:t>
            </a:fld>
            <a:endParaRPr lang="en-US"/>
          </a:p>
        </p:txBody>
      </p:sp>
    </p:spTree>
    <p:extLst>
      <p:ext uri="{BB962C8B-B14F-4D97-AF65-F5344CB8AC3E}">
        <p14:creationId xmlns:p14="http://schemas.microsoft.com/office/powerpoint/2010/main" val="3339402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D19E35-FD19-402C-AB1F-C13F472C598D}" type="datetimeFigureOut">
              <a:rPr lang="en-US" smtClean="0"/>
              <a:pPr/>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FED49-4CFB-41F0-AD4C-584407914720}" type="slidenum">
              <a:rPr lang="en-US" smtClean="0"/>
              <a:pPr/>
              <a:t>‹#›</a:t>
            </a:fld>
            <a:endParaRPr lang="en-US"/>
          </a:p>
        </p:txBody>
      </p:sp>
    </p:spTree>
    <p:extLst>
      <p:ext uri="{BB962C8B-B14F-4D97-AF65-F5344CB8AC3E}">
        <p14:creationId xmlns:p14="http://schemas.microsoft.com/office/powerpoint/2010/main" val="2098025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D19E35-FD19-402C-AB1F-C13F472C598D}" type="datetimeFigureOut">
              <a:rPr lang="en-US" smtClean="0"/>
              <a:pPr/>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FED49-4CFB-41F0-AD4C-584407914720}"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01385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D19E35-FD19-402C-AB1F-C13F472C598D}" type="datetimeFigureOut">
              <a:rPr lang="en-US" smtClean="0"/>
              <a:pPr/>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FED49-4CFB-41F0-AD4C-584407914720}" type="slidenum">
              <a:rPr lang="en-US" smtClean="0"/>
              <a:pPr/>
              <a:t>‹#›</a:t>
            </a:fld>
            <a:endParaRPr lang="en-US"/>
          </a:p>
        </p:txBody>
      </p:sp>
    </p:spTree>
    <p:extLst>
      <p:ext uri="{BB962C8B-B14F-4D97-AF65-F5344CB8AC3E}">
        <p14:creationId xmlns:p14="http://schemas.microsoft.com/office/powerpoint/2010/main" val="888516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6D19E35-FD19-402C-AB1F-C13F472C598D}" type="datetimeFigureOut">
              <a:rPr lang="en-US" smtClean="0"/>
              <a:pPr/>
              <a:t>10/14/2019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FFED49-4CFB-41F0-AD4C-584407914720}" type="slidenum">
              <a:rPr lang="en-US" smtClean="0"/>
              <a:pPr/>
              <a:t>‹#›</a:t>
            </a:fld>
            <a:endParaRPr lang="en-US"/>
          </a:p>
        </p:txBody>
      </p:sp>
    </p:spTree>
    <p:extLst>
      <p:ext uri="{BB962C8B-B14F-4D97-AF65-F5344CB8AC3E}">
        <p14:creationId xmlns:p14="http://schemas.microsoft.com/office/powerpoint/2010/main" val="1823115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6D19E35-FD19-402C-AB1F-C13F472C598D}" type="datetimeFigureOut">
              <a:rPr lang="en-US" smtClean="0"/>
              <a:pPr/>
              <a:t>10/14/2019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FFED49-4CFB-41F0-AD4C-584407914720}" type="slidenum">
              <a:rPr lang="en-US" smtClean="0"/>
              <a:pPr/>
              <a:t>‹#›</a:t>
            </a:fld>
            <a:endParaRPr lang="en-US"/>
          </a:p>
        </p:txBody>
      </p:sp>
    </p:spTree>
    <p:extLst>
      <p:ext uri="{BB962C8B-B14F-4D97-AF65-F5344CB8AC3E}">
        <p14:creationId xmlns:p14="http://schemas.microsoft.com/office/powerpoint/2010/main" val="2403279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D19E35-FD19-402C-AB1F-C13F472C598D}" type="datetimeFigureOut">
              <a:rPr lang="en-US" smtClean="0"/>
              <a:pPr/>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FED49-4CFB-41F0-AD4C-584407914720}" type="slidenum">
              <a:rPr lang="en-US" smtClean="0"/>
              <a:pPr/>
              <a:t>‹#›</a:t>
            </a:fld>
            <a:endParaRPr lang="en-US"/>
          </a:p>
        </p:txBody>
      </p:sp>
    </p:spTree>
    <p:extLst>
      <p:ext uri="{BB962C8B-B14F-4D97-AF65-F5344CB8AC3E}">
        <p14:creationId xmlns:p14="http://schemas.microsoft.com/office/powerpoint/2010/main" val="1455297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D19E35-FD19-402C-AB1F-C13F472C598D}" type="datetimeFigureOut">
              <a:rPr lang="en-US" smtClean="0"/>
              <a:pPr/>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FED49-4CFB-41F0-AD4C-584407914720}" type="slidenum">
              <a:rPr lang="en-US" smtClean="0"/>
              <a:pPr/>
              <a:t>‹#›</a:t>
            </a:fld>
            <a:endParaRPr lang="en-US"/>
          </a:p>
        </p:txBody>
      </p:sp>
    </p:spTree>
    <p:extLst>
      <p:ext uri="{BB962C8B-B14F-4D97-AF65-F5344CB8AC3E}">
        <p14:creationId xmlns:p14="http://schemas.microsoft.com/office/powerpoint/2010/main" val="36425655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a:p>
        </p:txBody>
      </p:sp>
      <p:sp>
        <p:nvSpPr>
          <p:cNvPr id="5" name="Rectangle 4">
            <a:extLst>
              <a:ext uri="{FF2B5EF4-FFF2-40B4-BE49-F238E27FC236}">
                <a16:creationId xmlns:a16="http://schemas.microsoft.com/office/drawing/2014/main" id="{9EE14F5F-4749-4937-80AB-4E0EA88A5E4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B21BA8B-D32A-4E81-A4EE-C97A352397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9E37FFD-D367-435A-93B1-6DF106C685A6}"/>
              </a:ext>
            </a:extLst>
          </p:cNvPr>
          <p:cNvSpPr>
            <a:spLocks noGrp="1" noChangeArrowheads="1"/>
          </p:cNvSpPr>
          <p:nvPr>
            <p:ph type="sldNum" sz="quarter" idx="12"/>
          </p:nvPr>
        </p:nvSpPr>
        <p:spPr>
          <a:ln/>
        </p:spPr>
        <p:txBody>
          <a:bodyPr/>
          <a:lstStyle>
            <a:lvl1pPr>
              <a:defRPr/>
            </a:lvl1pPr>
          </a:lstStyle>
          <a:p>
            <a:fld id="{64CB0341-9595-49D1-9B60-CBAA05A2C747}" type="slidenum">
              <a:rPr lang="en-US" altLang="en-US"/>
              <a:pPr/>
              <a:t>‹#›</a:t>
            </a:fld>
            <a:endParaRPr lang="en-US" altLang="en-US"/>
          </a:p>
        </p:txBody>
      </p:sp>
    </p:spTree>
    <p:extLst>
      <p:ext uri="{BB962C8B-B14F-4D97-AF65-F5344CB8AC3E}">
        <p14:creationId xmlns:p14="http://schemas.microsoft.com/office/powerpoint/2010/main" val="1326863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D19E35-FD19-402C-AB1F-C13F472C598D}" type="datetimeFigureOut">
              <a:rPr lang="en-US" smtClean="0"/>
              <a:pPr/>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FED49-4CFB-41F0-AD4C-584407914720}" type="slidenum">
              <a:rPr lang="en-US" smtClean="0"/>
              <a:pPr/>
              <a:t>‹#›</a:t>
            </a:fld>
            <a:endParaRPr lang="en-US"/>
          </a:p>
        </p:txBody>
      </p:sp>
    </p:spTree>
    <p:extLst>
      <p:ext uri="{BB962C8B-B14F-4D97-AF65-F5344CB8AC3E}">
        <p14:creationId xmlns:p14="http://schemas.microsoft.com/office/powerpoint/2010/main" val="131383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D19E35-FD19-402C-AB1F-C13F472C598D}" type="datetimeFigureOut">
              <a:rPr lang="en-US" smtClean="0"/>
              <a:pPr/>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FED49-4CFB-41F0-AD4C-584407914720}" type="slidenum">
              <a:rPr lang="en-US" smtClean="0"/>
              <a:pPr/>
              <a:t>‹#›</a:t>
            </a:fld>
            <a:endParaRPr lang="en-US"/>
          </a:p>
        </p:txBody>
      </p:sp>
    </p:spTree>
    <p:extLst>
      <p:ext uri="{BB962C8B-B14F-4D97-AF65-F5344CB8AC3E}">
        <p14:creationId xmlns:p14="http://schemas.microsoft.com/office/powerpoint/2010/main" val="2688287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D19E35-FD19-402C-AB1F-C13F472C598D}" type="datetimeFigureOut">
              <a:rPr lang="en-US" smtClean="0"/>
              <a:pPr/>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FED49-4CFB-41F0-AD4C-584407914720}" type="slidenum">
              <a:rPr lang="en-US" smtClean="0"/>
              <a:pPr/>
              <a:t>‹#›</a:t>
            </a:fld>
            <a:endParaRPr lang="en-US"/>
          </a:p>
        </p:txBody>
      </p:sp>
    </p:spTree>
    <p:extLst>
      <p:ext uri="{BB962C8B-B14F-4D97-AF65-F5344CB8AC3E}">
        <p14:creationId xmlns:p14="http://schemas.microsoft.com/office/powerpoint/2010/main" val="1045714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D19E35-FD19-402C-AB1F-C13F472C598D}" type="datetimeFigureOut">
              <a:rPr lang="en-US" smtClean="0"/>
              <a:pPr/>
              <a:t>10/14/2019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FFED49-4CFB-41F0-AD4C-584407914720}" type="slidenum">
              <a:rPr lang="en-US" smtClean="0"/>
              <a:pPr/>
              <a:t>‹#›</a:t>
            </a:fld>
            <a:endParaRPr lang="en-US"/>
          </a:p>
        </p:txBody>
      </p:sp>
    </p:spTree>
    <p:extLst>
      <p:ext uri="{BB962C8B-B14F-4D97-AF65-F5344CB8AC3E}">
        <p14:creationId xmlns:p14="http://schemas.microsoft.com/office/powerpoint/2010/main" val="2996439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D19E35-FD19-402C-AB1F-C13F472C598D}" type="datetimeFigureOut">
              <a:rPr lang="en-US" smtClean="0"/>
              <a:pPr/>
              <a:t>10/14/2019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FFED49-4CFB-41F0-AD4C-584407914720}" type="slidenum">
              <a:rPr lang="en-US" smtClean="0"/>
              <a:pPr/>
              <a:t>‹#›</a:t>
            </a:fld>
            <a:endParaRPr lang="en-US"/>
          </a:p>
        </p:txBody>
      </p:sp>
    </p:spTree>
    <p:extLst>
      <p:ext uri="{BB962C8B-B14F-4D97-AF65-F5344CB8AC3E}">
        <p14:creationId xmlns:p14="http://schemas.microsoft.com/office/powerpoint/2010/main" val="2171086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D19E35-FD19-402C-AB1F-C13F472C598D}" type="datetimeFigureOut">
              <a:rPr lang="en-US" smtClean="0"/>
              <a:pPr/>
              <a:t>10/14/2019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FFED49-4CFB-41F0-AD4C-584407914720}" type="slidenum">
              <a:rPr lang="en-US" smtClean="0"/>
              <a:pPr/>
              <a:t>‹#›</a:t>
            </a:fld>
            <a:endParaRPr lang="en-US"/>
          </a:p>
        </p:txBody>
      </p:sp>
    </p:spTree>
    <p:extLst>
      <p:ext uri="{BB962C8B-B14F-4D97-AF65-F5344CB8AC3E}">
        <p14:creationId xmlns:p14="http://schemas.microsoft.com/office/powerpoint/2010/main" val="1391516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D19E35-FD19-402C-AB1F-C13F472C598D}" type="datetimeFigureOut">
              <a:rPr lang="en-US" smtClean="0"/>
              <a:pPr/>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FED49-4CFB-41F0-AD4C-584407914720}" type="slidenum">
              <a:rPr lang="en-US" smtClean="0"/>
              <a:pPr/>
              <a:t>‹#›</a:t>
            </a:fld>
            <a:endParaRPr lang="en-US"/>
          </a:p>
        </p:txBody>
      </p:sp>
    </p:spTree>
    <p:extLst>
      <p:ext uri="{BB962C8B-B14F-4D97-AF65-F5344CB8AC3E}">
        <p14:creationId xmlns:p14="http://schemas.microsoft.com/office/powerpoint/2010/main" val="927008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D19E35-FD19-402C-AB1F-C13F472C598D}" type="datetimeFigureOut">
              <a:rPr lang="en-US" smtClean="0"/>
              <a:pPr/>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FED49-4CFB-41F0-AD4C-584407914720}" type="slidenum">
              <a:rPr lang="en-US" smtClean="0"/>
              <a:pPr/>
              <a:t>‹#›</a:t>
            </a:fld>
            <a:endParaRPr lang="en-US"/>
          </a:p>
        </p:txBody>
      </p:sp>
    </p:spTree>
    <p:extLst>
      <p:ext uri="{BB962C8B-B14F-4D97-AF65-F5344CB8AC3E}">
        <p14:creationId xmlns:p14="http://schemas.microsoft.com/office/powerpoint/2010/main" val="578964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A6D19E35-FD19-402C-AB1F-C13F472C598D}" type="datetimeFigureOut">
              <a:rPr lang="en-US" smtClean="0"/>
              <a:pPr/>
              <a:t>10/14/2019</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54FFED49-4CFB-41F0-AD4C-584407914720}" type="slidenum">
              <a:rPr lang="en-US" smtClean="0"/>
              <a:pPr/>
              <a:t>‹#›</a:t>
            </a:fld>
            <a:endParaRPr lang="en-US"/>
          </a:p>
        </p:txBody>
      </p:sp>
    </p:spTree>
    <p:extLst>
      <p:ext uri="{BB962C8B-B14F-4D97-AF65-F5344CB8AC3E}">
        <p14:creationId xmlns:p14="http://schemas.microsoft.com/office/powerpoint/2010/main" val="1869955886"/>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file:///C:\Users\Brotherichards\OneDrive%20-%20LDS%20Church\Large%20Files\The%20Sower.mp4" TargetMode="External"/><Relationship Id="rId1" Type="http://schemas.microsoft.com/office/2007/relationships/media" Target="file:///C:\Users\Brotherichards\OneDrive%20-%20LDS%20Church\Large%20Files\The%20Sower.mp4" TargetMode="External"/><Relationship Id="rId6" Type="http://schemas.openxmlformats.org/officeDocument/2006/relationships/image" Target="../media/image17.png"/><Relationship Id="rId5" Type="http://schemas.openxmlformats.org/officeDocument/2006/relationships/hyperlink" Target="https://www.churchofjesuschrist.org/media-library/video/2012-06-1290-the-sower?lang=eng" TargetMode="Externa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churchofjesuschrist.org/media-library/video/2017-02-1060-families-gathering-families-on-both-sides-of-the-veil?lang=eng"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file:///C:\Users\Brotherichards\OneDrive%20-%20LDS%20Church\Large%20Files\Book%20of%20Mormon\Weed%20your%20Testimony%20a.mp4" TargetMode="External"/><Relationship Id="rId1" Type="http://schemas.openxmlformats.org/officeDocument/2006/relationships/video" Target="NULL" TargetMode="Externa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notesSlide" Target="../notesSlides/notesSlide10.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hyperlink" Target="https://www.youtube.com/watch?v=h9n9QpMjIvo" TargetMode="External"/><Relationship Id="rId2" Type="http://schemas.microsoft.com/office/2007/relationships/media" Target="file:///C:\Users\Brotherichards\OneDrive%20-%20LDS%20Church\Large%20Files\Book%20of%20Mormon\Weed%20your%20Testimony%20a.mp4" TargetMode="External"/><Relationship Id="rId1" Type="http://schemas.openxmlformats.org/officeDocument/2006/relationships/video" Target="NULL" TargetMode="Externa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notesSlide" Target="../notesSlides/notesSlide11.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124007E-BA57-41B2-8C6B-5E99927F2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99164" y="1197428"/>
            <a:ext cx="5955127" cy="4463144"/>
          </a:xfrm>
        </p:spPr>
        <p:txBody>
          <a:bodyPr anchor="ctr">
            <a:normAutofit/>
          </a:bodyPr>
          <a:lstStyle/>
          <a:p>
            <a:r>
              <a:rPr lang="en-US" sz="4800" cap="none"/>
              <a:t>Parables</a:t>
            </a:r>
          </a:p>
        </p:txBody>
      </p:sp>
      <p:sp>
        <p:nvSpPr>
          <p:cNvPr id="11" name="Rectangle 10">
            <a:extLst>
              <a:ext uri="{FF2B5EF4-FFF2-40B4-BE49-F238E27FC236}">
                <a16:creationId xmlns:a16="http://schemas.microsoft.com/office/drawing/2014/main" id="{255D0BF7-94F4-4437-A2B2-87BAFF86D5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0"/>
            <a:ext cx="3215640" cy="6858000"/>
          </a:xfrm>
          <a:prstGeom prst="rect">
            <a:avLst/>
          </a:prstGeom>
          <a:solidFill>
            <a:schemeClr val="bg2">
              <a:lumMod val="90000"/>
              <a:lumOff val="1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875189" y="1197428"/>
            <a:ext cx="2546747" cy="4463143"/>
          </a:xfrm>
          <a:prstGeom prst="rect">
            <a:avLst/>
          </a:prstGeom>
        </p:spPr>
        <p:txBody>
          <a:bodyPr rtlCol="0" anchor="ctr">
            <a:normAutofit/>
          </a:bodyPr>
          <a:lstStyle/>
          <a:p>
            <a:pPr>
              <a:spcAft>
                <a:spcPts val="600"/>
              </a:spcAft>
            </a:pPr>
            <a:r>
              <a:rPr lang="en-US">
                <a:effectLst>
                  <a:outerShdw blurRad="38100" dist="38100" dir="2700000" algn="tl">
                    <a:srgbClr val="000000">
                      <a:alpha val="43137"/>
                    </a:srgbClr>
                  </a:outerShdw>
                </a:effectLst>
              </a:rPr>
              <a:t>Matt 13</a:t>
            </a:r>
          </a:p>
        </p:txBody>
      </p:sp>
      <p:sp>
        <p:nvSpPr>
          <p:cNvPr id="13" name="Rectangle 12">
            <a:extLst>
              <a:ext uri="{FF2B5EF4-FFF2-40B4-BE49-F238E27FC236}">
                <a16:creationId xmlns:a16="http://schemas.microsoft.com/office/drawing/2014/main" id="{DE118816-C01D-462E-B0B0-777C21EF6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53344" y="0"/>
            <a:ext cx="1438656" cy="6858000"/>
          </a:xfrm>
          <a:prstGeom prst="rect">
            <a:avLst/>
          </a:prstGeom>
          <a:solidFill>
            <a:schemeClr val="accent1">
              <a:alpha val="9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FB1F3495-17F9-426B-A791-DF45C3ED98FF}"/>
              </a:ext>
            </a:extLst>
          </p:cNvPr>
          <p:cNvSpPr>
            <a:spLocks noGrp="1" noChangeArrowheads="1"/>
          </p:cNvSpPr>
          <p:nvPr>
            <p:ph type="body" sz="half" idx="1"/>
          </p:nvPr>
        </p:nvSpPr>
        <p:spPr>
          <a:xfrm>
            <a:off x="0" y="1676400"/>
            <a:ext cx="8305800" cy="4419600"/>
          </a:xfrm>
        </p:spPr>
        <p:txBody>
          <a:bodyPr>
            <a:normAutofit/>
          </a:bodyPr>
          <a:lstStyle/>
          <a:p>
            <a:pPr algn="just" eaLnBrk="1" hangingPunct="1"/>
            <a:r>
              <a:rPr lang="en-US" altLang="en-US" sz="3600" dirty="0"/>
              <a:t>The Fourth reached out an eager hand, </a:t>
            </a:r>
          </a:p>
          <a:p>
            <a:pPr algn="just" eaLnBrk="1" hangingPunct="1"/>
            <a:r>
              <a:rPr lang="en-US" altLang="en-US" sz="3600" dirty="0"/>
              <a:t>And felt about the knee.</a:t>
            </a:r>
          </a:p>
          <a:p>
            <a:pPr eaLnBrk="1" hangingPunct="1"/>
            <a:r>
              <a:rPr lang="en-US" altLang="en-US" sz="3600" dirty="0"/>
              <a:t>“</a:t>
            </a:r>
            <a:r>
              <a:rPr lang="en-US" altLang="en-US" sz="3600" dirty="0" err="1"/>
              <a:t>‘Tis</a:t>
            </a:r>
            <a:r>
              <a:rPr lang="en-US" altLang="en-US" sz="3600" dirty="0"/>
              <a:t> clear enough the Elephant </a:t>
            </a:r>
            <a:br>
              <a:rPr lang="en-US" altLang="en-US" sz="3600" dirty="0"/>
            </a:br>
            <a:r>
              <a:rPr lang="en-US" altLang="en-US" sz="3600" dirty="0"/>
              <a:t>Is very like a tree!”</a:t>
            </a:r>
          </a:p>
          <a:p>
            <a:pPr eaLnBrk="1" hangingPunct="1"/>
            <a:endParaRPr lang="en-US" altLang="en-US" sz="3600" dirty="0"/>
          </a:p>
        </p:txBody>
      </p:sp>
      <p:pic>
        <p:nvPicPr>
          <p:cNvPr id="8201" name="Picture 9" descr="The fourth blind man of the six blind men touches the elephant's leg and mentally visualizes it to be a tree.">
            <a:extLst>
              <a:ext uri="{FF2B5EF4-FFF2-40B4-BE49-F238E27FC236}">
                <a16:creationId xmlns:a16="http://schemas.microsoft.com/office/drawing/2014/main" id="{5C44C656-7A0B-429C-AF37-47B3423F3A80}"/>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8382000" y="1524000"/>
            <a:ext cx="3810000" cy="3810000"/>
          </a:xfrm>
          <a:noFill/>
        </p:spPr>
      </p:pic>
      <p:sp>
        <p:nvSpPr>
          <p:cNvPr id="7172" name="Rectangle 5">
            <a:extLst>
              <a:ext uri="{FF2B5EF4-FFF2-40B4-BE49-F238E27FC236}">
                <a16:creationId xmlns:a16="http://schemas.microsoft.com/office/drawing/2014/main" id="{7C069AE0-1FBC-4189-BE9A-F1706632DCBF}"/>
              </a:ext>
            </a:extLst>
          </p:cNvPr>
          <p:cNvSpPr>
            <a:spLocks noChangeArrowheads="1"/>
          </p:cNvSpPr>
          <p:nvPr/>
        </p:nvSpPr>
        <p:spPr bwMode="auto">
          <a:xfrm>
            <a:off x="1524000" y="2363788"/>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173" name="Rectangle 6">
            <a:extLst>
              <a:ext uri="{FF2B5EF4-FFF2-40B4-BE49-F238E27FC236}">
                <a16:creationId xmlns:a16="http://schemas.microsoft.com/office/drawing/2014/main" id="{1639C34A-B26F-4195-B3AB-8F994ADB8A52}"/>
              </a:ext>
            </a:extLst>
          </p:cNvPr>
          <p:cNvSpPr>
            <a:spLocks noChangeArrowheads="1"/>
          </p:cNvSpPr>
          <p:nvPr/>
        </p:nvSpPr>
        <p:spPr bwMode="auto">
          <a:xfrm>
            <a:off x="2970214" y="2363789"/>
            <a:ext cx="62515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8201"/>
                                        </p:tgtEl>
                                        <p:attrNameLst>
                                          <p:attrName>style.visibility</p:attrName>
                                        </p:attrNameLst>
                                      </p:cBhvr>
                                      <p:to>
                                        <p:strVal val="visible"/>
                                      </p:to>
                                    </p:set>
                                    <p:animEffect transition="in" filter="wipe(up)">
                                      <p:cBhvr>
                                        <p:cTn id="7" dur="500"/>
                                        <p:tgtEl>
                                          <p:spTgt spid="8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A060190C-8441-47DD-980F-9E298857B3A7}"/>
              </a:ext>
            </a:extLst>
          </p:cNvPr>
          <p:cNvSpPr>
            <a:spLocks noGrp="1" noChangeArrowheads="1"/>
          </p:cNvSpPr>
          <p:nvPr>
            <p:ph type="body" sz="half" idx="1"/>
          </p:nvPr>
        </p:nvSpPr>
        <p:spPr>
          <a:xfrm>
            <a:off x="0" y="1600200"/>
            <a:ext cx="8686800" cy="4495800"/>
          </a:xfrm>
        </p:spPr>
        <p:txBody>
          <a:bodyPr>
            <a:normAutofit/>
          </a:bodyPr>
          <a:lstStyle/>
          <a:p>
            <a:pPr algn="just" eaLnBrk="1" hangingPunct="1"/>
            <a:r>
              <a:rPr lang="en-US" altLang="en-US" sz="3600" dirty="0"/>
              <a:t>The Fifth, who chanced to touch the ear, </a:t>
            </a:r>
          </a:p>
          <a:p>
            <a:pPr algn="just" eaLnBrk="1" hangingPunct="1"/>
            <a:r>
              <a:rPr lang="en-US" altLang="en-US" sz="3600" dirty="0"/>
              <a:t>Said: “</a:t>
            </a:r>
            <a:r>
              <a:rPr lang="en-US" altLang="en-US" sz="3600" dirty="0" err="1"/>
              <a:t>E’en</a:t>
            </a:r>
            <a:r>
              <a:rPr lang="en-US" altLang="en-US" sz="3600" dirty="0"/>
              <a:t> the blindest man</a:t>
            </a:r>
          </a:p>
          <a:p>
            <a:pPr algn="just" eaLnBrk="1" hangingPunct="1"/>
            <a:r>
              <a:rPr lang="en-US" altLang="en-US" sz="3600" dirty="0"/>
              <a:t>This marvel of an Elephant </a:t>
            </a:r>
          </a:p>
          <a:p>
            <a:pPr algn="just" eaLnBrk="1" hangingPunct="1"/>
            <a:r>
              <a:rPr lang="en-US" altLang="en-US" sz="3600" dirty="0"/>
              <a:t>Is very like a fan!”</a:t>
            </a:r>
          </a:p>
          <a:p>
            <a:pPr algn="just" eaLnBrk="1" hangingPunct="1"/>
            <a:endParaRPr lang="en-US" altLang="en-US" sz="3600" dirty="0"/>
          </a:p>
          <a:p>
            <a:pPr eaLnBrk="1" hangingPunct="1"/>
            <a:endParaRPr lang="en-US" altLang="en-US" sz="3600" dirty="0"/>
          </a:p>
        </p:txBody>
      </p:sp>
      <p:pic>
        <p:nvPicPr>
          <p:cNvPr id="9225" name="Picture 9" descr="The fifth blind man of the six blind men touches the elephant's ear and imagines it to be a fan.">
            <a:extLst>
              <a:ext uri="{FF2B5EF4-FFF2-40B4-BE49-F238E27FC236}">
                <a16:creationId xmlns:a16="http://schemas.microsoft.com/office/drawing/2014/main" id="{48815C49-14A1-4699-9B88-60DFC65FFE25}"/>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8950325" y="1600200"/>
            <a:ext cx="3241675" cy="4114800"/>
          </a:xfrm>
          <a:noFill/>
        </p:spPr>
      </p:pic>
      <p:sp>
        <p:nvSpPr>
          <p:cNvPr id="8196" name="Rectangle 5">
            <a:extLst>
              <a:ext uri="{FF2B5EF4-FFF2-40B4-BE49-F238E27FC236}">
                <a16:creationId xmlns:a16="http://schemas.microsoft.com/office/drawing/2014/main" id="{AEEC3A4D-5C32-4A94-A4C8-BF57D3480951}"/>
              </a:ext>
            </a:extLst>
          </p:cNvPr>
          <p:cNvSpPr>
            <a:spLocks noChangeArrowheads="1"/>
          </p:cNvSpPr>
          <p:nvPr/>
        </p:nvSpPr>
        <p:spPr bwMode="auto">
          <a:xfrm>
            <a:off x="1524000" y="2466975"/>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197" name="Rectangle 6">
            <a:extLst>
              <a:ext uri="{FF2B5EF4-FFF2-40B4-BE49-F238E27FC236}">
                <a16:creationId xmlns:a16="http://schemas.microsoft.com/office/drawing/2014/main" id="{54DAE141-CDEC-4E8D-8CC4-290967CB53DB}"/>
              </a:ext>
            </a:extLst>
          </p:cNvPr>
          <p:cNvSpPr>
            <a:spLocks noChangeArrowheads="1"/>
          </p:cNvSpPr>
          <p:nvPr/>
        </p:nvSpPr>
        <p:spPr bwMode="auto">
          <a:xfrm>
            <a:off x="2970214" y="2466976"/>
            <a:ext cx="62515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225"/>
                                        </p:tgtEl>
                                        <p:attrNameLst>
                                          <p:attrName>style.visibility</p:attrName>
                                        </p:attrNameLst>
                                      </p:cBhvr>
                                      <p:to>
                                        <p:strVal val="visible"/>
                                      </p:to>
                                    </p:set>
                                    <p:animEffect transition="in" filter="dissolve">
                                      <p:cBhvr>
                                        <p:cTn id="7" dur="500"/>
                                        <p:tgtEl>
                                          <p:spTgt spid="9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9B17AA2F-8752-490D-A22C-86D79CFF213F}"/>
              </a:ext>
            </a:extLst>
          </p:cNvPr>
          <p:cNvSpPr>
            <a:spLocks noGrp="1" noChangeArrowheads="1"/>
          </p:cNvSpPr>
          <p:nvPr>
            <p:ph type="body" sz="half" idx="1"/>
          </p:nvPr>
        </p:nvSpPr>
        <p:spPr>
          <a:xfrm>
            <a:off x="0" y="1600200"/>
            <a:ext cx="8229600" cy="4495800"/>
          </a:xfrm>
        </p:spPr>
        <p:txBody>
          <a:bodyPr>
            <a:normAutofit/>
          </a:bodyPr>
          <a:lstStyle/>
          <a:p>
            <a:pPr eaLnBrk="1" hangingPunct="1"/>
            <a:r>
              <a:rPr lang="en-US" altLang="en-US" sz="3600" dirty="0"/>
              <a:t>The Sixth no sooner had begun </a:t>
            </a:r>
          </a:p>
          <a:p>
            <a:pPr eaLnBrk="1" hangingPunct="1"/>
            <a:r>
              <a:rPr lang="en-US" altLang="en-US" sz="3600" dirty="0"/>
              <a:t>About the beast to grope, </a:t>
            </a:r>
          </a:p>
          <a:p>
            <a:pPr eaLnBrk="1" hangingPunct="1"/>
            <a:r>
              <a:rPr lang="en-US" altLang="en-US" sz="3600" dirty="0"/>
              <a:t>Then, seizing on the swinging tail</a:t>
            </a:r>
          </a:p>
          <a:p>
            <a:pPr eaLnBrk="1" hangingPunct="1"/>
            <a:r>
              <a:rPr lang="en-US" altLang="en-US" sz="3600" dirty="0"/>
              <a:t>Said, “I see! The Elephant Is very like a rope!”</a:t>
            </a:r>
          </a:p>
          <a:p>
            <a:pPr eaLnBrk="1" hangingPunct="1"/>
            <a:endParaRPr lang="en-US" altLang="en-US" sz="3600" dirty="0"/>
          </a:p>
        </p:txBody>
      </p:sp>
      <p:pic>
        <p:nvPicPr>
          <p:cNvPr id="15366" name="Picture 6" descr="The sixth blind man of the six blind men touches the elephant's ear and interprets it to be a fan.">
            <a:extLst>
              <a:ext uri="{FF2B5EF4-FFF2-40B4-BE49-F238E27FC236}">
                <a16:creationId xmlns:a16="http://schemas.microsoft.com/office/drawing/2014/main" id="{AD6C9624-70A8-47BD-BEC3-B240014CE58F}"/>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8382000" y="1600200"/>
            <a:ext cx="3810000" cy="3752850"/>
          </a:xfrm>
          <a:noFill/>
        </p:spPr>
      </p:pic>
      <p:sp>
        <p:nvSpPr>
          <p:cNvPr id="9220" name="Rectangle 4">
            <a:extLst>
              <a:ext uri="{FF2B5EF4-FFF2-40B4-BE49-F238E27FC236}">
                <a16:creationId xmlns:a16="http://schemas.microsoft.com/office/drawing/2014/main" id="{3A5A4563-FEF3-4401-A0DD-CDFA0FB65429}"/>
              </a:ext>
            </a:extLst>
          </p:cNvPr>
          <p:cNvSpPr>
            <a:spLocks noChangeArrowheads="1"/>
          </p:cNvSpPr>
          <p:nvPr/>
        </p:nvSpPr>
        <p:spPr bwMode="auto">
          <a:xfrm>
            <a:off x="1524000" y="2460625"/>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9221" name="Rectangle 5">
            <a:extLst>
              <a:ext uri="{FF2B5EF4-FFF2-40B4-BE49-F238E27FC236}">
                <a16:creationId xmlns:a16="http://schemas.microsoft.com/office/drawing/2014/main" id="{CDCEED5C-597F-4284-8D20-9D814BC69AE2}"/>
              </a:ext>
            </a:extLst>
          </p:cNvPr>
          <p:cNvSpPr>
            <a:spLocks noChangeArrowheads="1"/>
          </p:cNvSpPr>
          <p:nvPr/>
        </p:nvSpPr>
        <p:spPr bwMode="auto">
          <a:xfrm>
            <a:off x="2970214" y="2460626"/>
            <a:ext cx="62515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5366"/>
                                        </p:tgtEl>
                                        <p:attrNameLst>
                                          <p:attrName>style.visibility</p:attrName>
                                        </p:attrNameLst>
                                      </p:cBhvr>
                                      <p:to>
                                        <p:strVal val="visible"/>
                                      </p:to>
                                    </p:set>
                                    <p:anim calcmode="lin" valueType="num">
                                      <p:cBhvr additive="base">
                                        <p:cTn id="7" dur="500" fill="hold"/>
                                        <p:tgtEl>
                                          <p:spTgt spid="15366"/>
                                        </p:tgtEl>
                                        <p:attrNameLst>
                                          <p:attrName>ppt_x</p:attrName>
                                        </p:attrNameLst>
                                      </p:cBhvr>
                                      <p:tavLst>
                                        <p:tav tm="0">
                                          <p:val>
                                            <p:strVal val="0-#ppt_w/2"/>
                                          </p:val>
                                        </p:tav>
                                        <p:tav tm="100000">
                                          <p:val>
                                            <p:strVal val="#ppt_x"/>
                                          </p:val>
                                        </p:tav>
                                      </p:tavLst>
                                    </p:anim>
                                    <p:anim calcmode="lin" valueType="num">
                                      <p:cBhvr additive="base">
                                        <p:cTn id="8" dur="500" fill="hold"/>
                                        <p:tgtEl>
                                          <p:spTgt spid="153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BC2D3BA2-9BDB-4AC4-B110-53A9390DDA30}"/>
              </a:ext>
            </a:extLst>
          </p:cNvPr>
          <p:cNvSpPr>
            <a:spLocks noGrp="1" noChangeArrowheads="1"/>
          </p:cNvSpPr>
          <p:nvPr>
            <p:ph sz="half" idx="1"/>
          </p:nvPr>
        </p:nvSpPr>
        <p:spPr>
          <a:xfrm>
            <a:off x="0" y="609600"/>
            <a:ext cx="6403450" cy="5486400"/>
          </a:xfrm>
        </p:spPr>
        <p:txBody>
          <a:bodyPr>
            <a:normAutofit/>
          </a:bodyPr>
          <a:lstStyle/>
          <a:p>
            <a:pPr eaLnBrk="1" hangingPunct="1">
              <a:lnSpc>
                <a:spcPct val="90000"/>
              </a:lnSpc>
            </a:pPr>
            <a:r>
              <a:rPr lang="en-US" altLang="en-US" sz="3600" dirty="0"/>
              <a:t>And so these men of </a:t>
            </a:r>
            <a:r>
              <a:rPr lang="en-US" altLang="en-US" sz="3600" dirty="0" err="1"/>
              <a:t>Indostan</a:t>
            </a:r>
            <a:endParaRPr lang="en-US" altLang="en-US" sz="3600" dirty="0"/>
          </a:p>
          <a:p>
            <a:pPr eaLnBrk="1" hangingPunct="1">
              <a:lnSpc>
                <a:spcPct val="90000"/>
              </a:lnSpc>
            </a:pPr>
            <a:r>
              <a:rPr lang="en-US" altLang="en-US" sz="3600" dirty="0"/>
              <a:t>Disputed loud and long,</a:t>
            </a:r>
          </a:p>
          <a:p>
            <a:pPr eaLnBrk="1" hangingPunct="1">
              <a:lnSpc>
                <a:spcPct val="90000"/>
              </a:lnSpc>
            </a:pPr>
            <a:r>
              <a:rPr lang="en-US" altLang="en-US" sz="3600" dirty="0"/>
              <a:t>Though each was partly </a:t>
            </a:r>
            <a:br>
              <a:rPr lang="en-US" altLang="en-US" sz="3600" dirty="0"/>
            </a:br>
            <a:r>
              <a:rPr lang="en-US" altLang="en-US" sz="3600" dirty="0"/>
              <a:t>in the right, </a:t>
            </a:r>
          </a:p>
          <a:p>
            <a:pPr eaLnBrk="1" hangingPunct="1">
              <a:lnSpc>
                <a:spcPct val="90000"/>
              </a:lnSpc>
            </a:pPr>
            <a:r>
              <a:rPr lang="en-US" altLang="en-US" sz="3600" dirty="0"/>
              <a:t>And all were in the wrong!</a:t>
            </a:r>
          </a:p>
        </p:txBody>
      </p:sp>
      <p:pic>
        <p:nvPicPr>
          <p:cNvPr id="7" name="Picture 5" descr="The elephant composition as the blindmen described it.">
            <a:extLst>
              <a:ext uri="{FF2B5EF4-FFF2-40B4-BE49-F238E27FC236}">
                <a16:creationId xmlns:a16="http://schemas.microsoft.com/office/drawing/2014/main" id="{5D30AF44-22A4-474A-99C4-5FFCAE8653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3450" y="1447800"/>
            <a:ext cx="578855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4038600"/>
            <a:ext cx="9144000" cy="1446550"/>
          </a:xfrm>
          <a:prstGeom prst="rect">
            <a:avLst/>
          </a:prstGeom>
        </p:spPr>
        <p:txBody>
          <a:bodyPr wrap="square">
            <a:spAutoFit/>
          </a:bodyPr>
          <a:lstStyle/>
          <a:p>
            <a:pPr lvl="0" algn="ctr"/>
            <a:r>
              <a:rPr lang="en-US" sz="4400" i="1" dirty="0"/>
              <a:t>Matthew 13:3‑‑8,</a:t>
            </a:r>
          </a:p>
          <a:p>
            <a:pPr lvl="0" algn="ctr"/>
            <a:r>
              <a:rPr lang="en-US" sz="4400" i="1" dirty="0"/>
              <a:t>Matthew 13:24--29</a:t>
            </a:r>
            <a:endParaRPr lang="en-US" sz="4400" dirty="0"/>
          </a:p>
        </p:txBody>
      </p:sp>
      <p:pic>
        <p:nvPicPr>
          <p:cNvPr id="3" name="Picture 2" descr="C:\Users\RichardsED\Desktop\Parables-copy.jpg"/>
          <p:cNvPicPr>
            <a:picLocks noChangeAspect="1" noChangeArrowheads="1"/>
          </p:cNvPicPr>
          <p:nvPr/>
        </p:nvPicPr>
        <p:blipFill>
          <a:blip r:embed="rId4" cstate="print"/>
          <a:srcRect b="13632"/>
          <a:stretch>
            <a:fillRect/>
          </a:stretch>
        </p:blipFill>
        <p:spPr bwMode="auto">
          <a:xfrm>
            <a:off x="1524000" y="0"/>
            <a:ext cx="9144000" cy="3276600"/>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0572312B-CD84-44CC-8566-220F9043B9B8}"/>
              </a:ext>
            </a:extLst>
          </p:cNvPr>
          <p:cNvSpPr/>
          <p:nvPr/>
        </p:nvSpPr>
        <p:spPr>
          <a:xfrm>
            <a:off x="457200" y="6019800"/>
            <a:ext cx="11353800" cy="646331"/>
          </a:xfrm>
          <a:prstGeom prst="rect">
            <a:avLst/>
          </a:prstGeom>
        </p:spPr>
        <p:txBody>
          <a:bodyPr wrap="square">
            <a:spAutoFit/>
          </a:bodyPr>
          <a:lstStyle/>
          <a:p>
            <a:r>
              <a:rPr lang="en-US" dirty="0">
                <a:hlinkClick r:id="rId5"/>
              </a:rPr>
              <a:t>VIDEO: The Sower  https://www.churchofjesuschrist.org/media-library/video/2012-06-1290-the-sower?lang=eng</a:t>
            </a:r>
            <a:endParaRPr lang="en-US" dirty="0"/>
          </a:p>
        </p:txBody>
      </p:sp>
      <p:pic>
        <p:nvPicPr>
          <p:cNvPr id="5" name="The Sower">
            <a:hlinkClick r:id="" action="ppaction://media"/>
            <a:extLst>
              <a:ext uri="{FF2B5EF4-FFF2-40B4-BE49-F238E27FC236}">
                <a16:creationId xmlns:a16="http://schemas.microsoft.com/office/drawing/2014/main" id="{BE9B8DE8-BC95-4D95-AA0B-ACF1484DBEC5}"/>
              </a:ext>
            </a:extLst>
          </p:cNvPr>
          <p:cNvPicPr>
            <a:picLocks noChangeAspect="1"/>
          </p:cNvPicPr>
          <p:nvPr>
            <a:videoFile r:link="rId2"/>
            <p:extLst>
              <p:ext uri="{DAA4B4D4-6D71-4841-9C94-3DE7FCFB9230}">
                <p14:media xmlns:p14="http://schemas.microsoft.com/office/powerpoint/2010/main" r:link="rId1"/>
              </p:ext>
            </p:extLst>
          </p:nvPr>
        </p:nvPicPr>
        <p:blipFill>
          <a:blip r:embed="rId6"/>
          <a:stretch>
            <a:fillRect/>
          </a:stretch>
        </p:blipFill>
        <p:spPr>
          <a:xfrm>
            <a:off x="8712200" y="3665041"/>
            <a:ext cx="3048000" cy="2286000"/>
          </a:xfrm>
          <a:prstGeom prst="rect">
            <a:avLst/>
          </a:prstGeom>
        </p:spPr>
      </p:pic>
    </p:spTree>
    <p:extLst>
      <p:ext uri="{BB962C8B-B14F-4D97-AF65-F5344CB8AC3E}">
        <p14:creationId xmlns:p14="http://schemas.microsoft.com/office/powerpoint/2010/main" val="203827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3061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752601" y="214314"/>
            <a:ext cx="8715375" cy="852487"/>
          </a:xfrm>
        </p:spPr>
        <p:txBody>
          <a:bodyPr>
            <a:normAutofit/>
          </a:bodyPr>
          <a:lstStyle/>
          <a:p>
            <a:r>
              <a:rPr lang="en-US" altLang="en-US" sz="4000" dirty="0"/>
              <a:t>The Parable of the Sower (Matt 13)</a:t>
            </a:r>
          </a:p>
        </p:txBody>
      </p:sp>
      <p:sp>
        <p:nvSpPr>
          <p:cNvPr id="20483" name="Rectangle 3"/>
          <p:cNvSpPr>
            <a:spLocks noGrp="1" noChangeArrowheads="1"/>
          </p:cNvSpPr>
          <p:nvPr>
            <p:ph sz="half" idx="1"/>
          </p:nvPr>
        </p:nvSpPr>
        <p:spPr>
          <a:xfrm>
            <a:off x="76199" y="1295400"/>
            <a:ext cx="6050606" cy="5373688"/>
          </a:xfrm>
          <a:solidFill>
            <a:schemeClr val="bg1"/>
          </a:solidFill>
        </p:spPr>
        <p:txBody>
          <a:bodyPr/>
          <a:lstStyle/>
          <a:p>
            <a:pPr algn="ctr">
              <a:lnSpc>
                <a:spcPct val="80000"/>
              </a:lnSpc>
              <a:buFont typeface="Wingdings" panose="05000000000000000000" pitchFamily="2" charset="2"/>
              <a:buNone/>
            </a:pPr>
            <a:endParaRPr lang="en-US" altLang="en-US" sz="1800" b="1" dirty="0"/>
          </a:p>
        </p:txBody>
      </p:sp>
      <p:sp>
        <p:nvSpPr>
          <p:cNvPr id="20485" name="Rectangle 5"/>
          <p:cNvSpPr>
            <a:spLocks noGrp="1" noChangeArrowheads="1"/>
          </p:cNvSpPr>
          <p:nvPr>
            <p:ph sz="half" idx="2"/>
          </p:nvPr>
        </p:nvSpPr>
        <p:spPr>
          <a:xfrm>
            <a:off x="6243996" y="1295400"/>
            <a:ext cx="5719404" cy="5373688"/>
          </a:xfrm>
          <a:solidFill>
            <a:schemeClr val="bg1"/>
          </a:solidFill>
        </p:spPr>
        <p:txBody>
          <a:bodyPr>
            <a:noAutofit/>
          </a:bodyPr>
          <a:lstStyle/>
          <a:p>
            <a:pPr algn="ctr">
              <a:lnSpc>
                <a:spcPct val="80000"/>
              </a:lnSpc>
              <a:buFont typeface="Wingdings" panose="05000000000000000000" pitchFamily="2" charset="2"/>
              <a:buNone/>
            </a:pPr>
            <a:r>
              <a:rPr lang="en-US" altLang="en-US" sz="2000" b="1" i="1" u="sng" dirty="0">
                <a:solidFill>
                  <a:schemeClr val="tx2"/>
                </a:solidFill>
              </a:rPr>
              <a:t>The Savior’s Explanation (18-22)</a:t>
            </a:r>
          </a:p>
          <a:p>
            <a:pPr algn="ctr">
              <a:lnSpc>
                <a:spcPct val="80000"/>
              </a:lnSpc>
              <a:buFont typeface="Wingdings" panose="05000000000000000000" pitchFamily="2" charset="2"/>
              <a:buNone/>
            </a:pPr>
            <a:endParaRPr lang="en-US" altLang="en-US" sz="1800" b="1" dirty="0">
              <a:solidFill>
                <a:schemeClr val="tx2"/>
              </a:solidFill>
            </a:endParaRPr>
          </a:p>
          <a:p>
            <a:pPr>
              <a:lnSpc>
                <a:spcPct val="80000"/>
              </a:lnSpc>
              <a:buFont typeface="Wingdings" panose="05000000000000000000" pitchFamily="2" charset="2"/>
              <a:buNone/>
            </a:pPr>
            <a:r>
              <a:rPr lang="en-US" altLang="en-US" sz="1800" b="1" dirty="0"/>
              <a:t>	Then cometh the wicked one, and </a:t>
            </a:r>
            <a:r>
              <a:rPr lang="en-US" altLang="en-US" sz="1800" b="1" dirty="0" err="1"/>
              <a:t>catcheth</a:t>
            </a:r>
            <a:r>
              <a:rPr lang="en-US" altLang="en-US" sz="1800" b="1" dirty="0"/>
              <a:t> away that which was sown in his heart; </a:t>
            </a:r>
          </a:p>
          <a:p>
            <a:pPr>
              <a:lnSpc>
                <a:spcPct val="80000"/>
              </a:lnSpc>
              <a:buFont typeface="Wingdings" panose="05000000000000000000" pitchFamily="2" charset="2"/>
              <a:buNone/>
            </a:pPr>
            <a:endParaRPr lang="en-US" altLang="en-US" sz="1800" b="1" dirty="0">
              <a:solidFill>
                <a:schemeClr val="tx2"/>
              </a:solidFill>
            </a:endParaRPr>
          </a:p>
          <a:p>
            <a:pPr>
              <a:lnSpc>
                <a:spcPct val="80000"/>
              </a:lnSpc>
              <a:buFont typeface="Wingdings" panose="05000000000000000000" pitchFamily="2" charset="2"/>
              <a:buNone/>
            </a:pPr>
            <a:r>
              <a:rPr lang="en-US" altLang="en-US" sz="1800" b="1" dirty="0">
                <a:solidFill>
                  <a:srgbClr val="00B0F0"/>
                </a:solidFill>
              </a:rPr>
              <a:t>	He that heareth the word with joy, yet he hath not root in himself, and </a:t>
            </a:r>
            <a:r>
              <a:rPr lang="en-US" altLang="en-US" sz="1800" b="1" dirty="0" err="1">
                <a:solidFill>
                  <a:srgbClr val="00B0F0"/>
                </a:solidFill>
              </a:rPr>
              <a:t>endureth</a:t>
            </a:r>
            <a:r>
              <a:rPr lang="en-US" altLang="en-US" sz="1800" b="1" dirty="0">
                <a:solidFill>
                  <a:srgbClr val="00B0F0"/>
                </a:solidFill>
              </a:rPr>
              <a:t> but for a while; for when persecution </a:t>
            </a:r>
            <a:r>
              <a:rPr lang="en-US" altLang="en-US" sz="1800" b="1" dirty="0" err="1">
                <a:solidFill>
                  <a:srgbClr val="00B0F0"/>
                </a:solidFill>
              </a:rPr>
              <a:t>ariseth</a:t>
            </a:r>
            <a:r>
              <a:rPr lang="en-US" altLang="en-US" sz="1800" b="1" dirty="0">
                <a:solidFill>
                  <a:srgbClr val="00B0F0"/>
                </a:solidFill>
              </a:rPr>
              <a:t> because of the word, he is offended.</a:t>
            </a:r>
          </a:p>
          <a:p>
            <a:pPr>
              <a:lnSpc>
                <a:spcPct val="80000"/>
              </a:lnSpc>
              <a:buFont typeface="Wingdings" panose="05000000000000000000" pitchFamily="2" charset="2"/>
              <a:buNone/>
            </a:pPr>
            <a:endParaRPr lang="en-US" altLang="en-US" sz="1800" b="1" dirty="0">
              <a:solidFill>
                <a:schemeClr val="hlink"/>
              </a:solidFill>
            </a:endParaRPr>
          </a:p>
          <a:p>
            <a:pPr>
              <a:lnSpc>
                <a:spcPct val="80000"/>
              </a:lnSpc>
              <a:buFont typeface="Wingdings" panose="05000000000000000000" pitchFamily="2" charset="2"/>
              <a:buNone/>
            </a:pPr>
            <a:endParaRPr lang="en-US" altLang="en-US" sz="1800" b="1" dirty="0">
              <a:solidFill>
                <a:schemeClr val="hlink"/>
              </a:solidFill>
            </a:endParaRPr>
          </a:p>
          <a:p>
            <a:pPr>
              <a:lnSpc>
                <a:spcPct val="80000"/>
              </a:lnSpc>
              <a:buFont typeface="Wingdings" panose="05000000000000000000" pitchFamily="2" charset="2"/>
              <a:buNone/>
            </a:pPr>
            <a:r>
              <a:rPr lang="en-US" altLang="en-US" sz="1800" b="1" dirty="0">
                <a:solidFill>
                  <a:srgbClr val="FFFF00"/>
                </a:solidFill>
              </a:rPr>
              <a:t>	The care of this </a:t>
            </a:r>
            <a:r>
              <a:rPr lang="en-US" altLang="en-US" sz="1800" b="1" dirty="0" err="1">
                <a:solidFill>
                  <a:srgbClr val="FFFF00"/>
                </a:solidFill>
              </a:rPr>
              <a:t>worl</a:t>
            </a:r>
            <a:r>
              <a:rPr lang="en-US" altLang="en-US" sz="1800" b="1" dirty="0">
                <a:solidFill>
                  <a:srgbClr val="FFFF00"/>
                </a:solidFill>
              </a:rPr>
              <a:t> choke the word, and he becometh unfruitful.</a:t>
            </a:r>
          </a:p>
          <a:p>
            <a:pPr>
              <a:lnSpc>
                <a:spcPct val="80000"/>
              </a:lnSpc>
              <a:buFont typeface="Wingdings" panose="05000000000000000000" pitchFamily="2" charset="2"/>
              <a:buNone/>
            </a:pPr>
            <a:endParaRPr lang="en-US" altLang="en-US" sz="1800" b="1" dirty="0">
              <a:solidFill>
                <a:srgbClr val="FFFF00"/>
              </a:solidFill>
            </a:endParaRPr>
          </a:p>
          <a:p>
            <a:pPr>
              <a:lnSpc>
                <a:spcPct val="80000"/>
              </a:lnSpc>
              <a:buFont typeface="Wingdings" panose="05000000000000000000" pitchFamily="2" charset="2"/>
              <a:buNone/>
            </a:pPr>
            <a:r>
              <a:rPr lang="en-US" altLang="en-US" sz="1800" b="1" dirty="0"/>
              <a:t>	He that heareth the word and </a:t>
            </a:r>
            <a:r>
              <a:rPr lang="en-US" altLang="en-US" sz="1800" b="1" dirty="0" err="1"/>
              <a:t>understandeth</a:t>
            </a:r>
            <a:r>
              <a:rPr lang="en-US" altLang="en-US" sz="1800" b="1" dirty="0"/>
              <a:t> and </a:t>
            </a:r>
            <a:r>
              <a:rPr lang="en-US" altLang="en-US" sz="1800" b="1" dirty="0" err="1"/>
              <a:t>endureth</a:t>
            </a:r>
            <a:r>
              <a:rPr lang="en-US" altLang="en-US" sz="1800" b="1" dirty="0"/>
              <a:t>, shall bear fruit.</a:t>
            </a:r>
          </a:p>
        </p:txBody>
      </p:sp>
      <p:sp>
        <p:nvSpPr>
          <p:cNvPr id="20486" name="Text Box 6"/>
          <p:cNvSpPr txBox="1">
            <a:spLocks noChangeArrowheads="1"/>
          </p:cNvSpPr>
          <p:nvPr/>
        </p:nvSpPr>
        <p:spPr bwMode="auto">
          <a:xfrm>
            <a:off x="107004" y="1844517"/>
            <a:ext cx="5988998" cy="6463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1" dirty="0"/>
              <a:t>v. 23 There arose a mist of darkness…insomuch</a:t>
            </a:r>
          </a:p>
          <a:p>
            <a:r>
              <a:rPr lang="en-US" altLang="en-US" b="1" dirty="0"/>
              <a:t>that they did lose their way… and were lost</a:t>
            </a:r>
          </a:p>
        </p:txBody>
      </p:sp>
      <p:sp>
        <p:nvSpPr>
          <p:cNvPr id="20487" name="Text Box 7"/>
          <p:cNvSpPr txBox="1">
            <a:spLocks noChangeArrowheads="1"/>
          </p:cNvSpPr>
          <p:nvPr/>
        </p:nvSpPr>
        <p:spPr bwMode="auto">
          <a:xfrm>
            <a:off x="107004" y="2973220"/>
            <a:ext cx="6019801" cy="120032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1" dirty="0">
                <a:solidFill>
                  <a:srgbClr val="00B0F0"/>
                </a:solidFill>
              </a:rPr>
              <a:t>v. 28 After they had tasted of the fruit they were ashamed, because of those who were scoffing at them; and they fell away into forbidden paths and were lost…</a:t>
            </a:r>
          </a:p>
          <a:p>
            <a:endParaRPr lang="en-US" altLang="en-US" b="1" dirty="0">
              <a:solidFill>
                <a:srgbClr val="00B0F0"/>
              </a:solidFill>
            </a:endParaRPr>
          </a:p>
        </p:txBody>
      </p:sp>
      <p:sp>
        <p:nvSpPr>
          <p:cNvPr id="20488" name="Text Box 8"/>
          <p:cNvSpPr txBox="1">
            <a:spLocks noChangeArrowheads="1"/>
          </p:cNvSpPr>
          <p:nvPr/>
        </p:nvSpPr>
        <p:spPr bwMode="auto">
          <a:xfrm>
            <a:off x="127324" y="4401484"/>
            <a:ext cx="5766776" cy="9233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1" dirty="0">
                <a:solidFill>
                  <a:srgbClr val="FFFF00"/>
                </a:solidFill>
              </a:rPr>
              <a:t>v. 31 …other multitudes were feeling their </a:t>
            </a:r>
          </a:p>
          <a:p>
            <a:r>
              <a:rPr lang="en-US" altLang="en-US" b="1" dirty="0">
                <a:solidFill>
                  <a:srgbClr val="FFFF00"/>
                </a:solidFill>
              </a:rPr>
              <a:t>way towards that great and spacious building…and were drowned in the fountain</a:t>
            </a:r>
          </a:p>
        </p:txBody>
      </p:sp>
      <p:sp>
        <p:nvSpPr>
          <p:cNvPr id="20489" name="Text Box 9"/>
          <p:cNvSpPr txBox="1">
            <a:spLocks noChangeArrowheads="1"/>
          </p:cNvSpPr>
          <p:nvPr/>
        </p:nvSpPr>
        <p:spPr bwMode="auto">
          <a:xfrm>
            <a:off x="234355" y="5706170"/>
            <a:ext cx="5851485" cy="9233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1" dirty="0"/>
              <a:t>v. 12  and as I partook, it filled my soul with exceeding great joy; wherefore I began to be desirous that my family should partake also…</a:t>
            </a:r>
          </a:p>
        </p:txBody>
      </p:sp>
      <p:sp>
        <p:nvSpPr>
          <p:cNvPr id="20490" name="Text Box 10"/>
          <p:cNvSpPr txBox="1">
            <a:spLocks noChangeArrowheads="1"/>
          </p:cNvSpPr>
          <p:nvPr/>
        </p:nvSpPr>
        <p:spPr bwMode="auto">
          <a:xfrm>
            <a:off x="76200" y="1295400"/>
            <a:ext cx="6019801"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b="1" i="1" u="sng" dirty="0">
                <a:solidFill>
                  <a:schemeClr val="tx2"/>
                </a:solidFill>
              </a:rPr>
              <a:t>Lehi’s Tree of Life Vision (I Nephi 8)</a:t>
            </a:r>
          </a:p>
        </p:txBody>
      </p:sp>
    </p:spTree>
    <p:extLst>
      <p:ext uri="{BB962C8B-B14F-4D97-AF65-F5344CB8AC3E}">
        <p14:creationId xmlns:p14="http://schemas.microsoft.com/office/powerpoint/2010/main" val="35989335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2000"/>
                                        <p:tgtEl>
                                          <p:spTgt spid="20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483">
                                            <p:bg/>
                                          </p:spTgt>
                                        </p:tgtEl>
                                        <p:attrNameLst>
                                          <p:attrName>style.visibility</p:attrName>
                                        </p:attrNameLst>
                                      </p:cBhvr>
                                      <p:to>
                                        <p:strVal val="visible"/>
                                      </p:to>
                                    </p:set>
                                    <p:animEffect transition="in" filter="wipe(left)">
                                      <p:cBhvr>
                                        <p:cTn id="12" dur="500"/>
                                        <p:tgtEl>
                                          <p:spTgt spid="2048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nodePh="1">
                                  <p:stCondLst>
                                    <p:cond delay="0"/>
                                  </p:stCondLst>
                                  <p:endCondLst>
                                    <p:cond evt="begin" delay="0">
                                      <p:tn val="15"/>
                                    </p:cond>
                                  </p:endCondLst>
                                  <p:childTnLst>
                                    <p:set>
                                      <p:cBhvr>
                                        <p:cTn id="16" dur="1" fill="hold">
                                          <p:stCondLst>
                                            <p:cond delay="0"/>
                                          </p:stCondLst>
                                        </p:cTn>
                                        <p:tgtEl>
                                          <p:spTgt spid="20483">
                                            <p:txEl>
                                              <p:pRg st="0" end="0"/>
                                            </p:txEl>
                                          </p:spTgt>
                                        </p:tgtEl>
                                        <p:attrNameLst>
                                          <p:attrName>style.visibility</p:attrName>
                                        </p:attrNameLst>
                                      </p:cBhvr>
                                      <p:to>
                                        <p:strVal val="visible"/>
                                      </p:to>
                                    </p:set>
                                    <p:animEffect transition="in" filter="wipe(left)">
                                      <p:cBhvr>
                                        <p:cTn id="17" dur="500"/>
                                        <p:tgtEl>
                                          <p:spTgt spid="2048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485">
                                            <p:bg/>
                                          </p:spTgt>
                                        </p:tgtEl>
                                        <p:attrNameLst>
                                          <p:attrName>style.visibility</p:attrName>
                                        </p:attrNameLst>
                                      </p:cBhvr>
                                      <p:to>
                                        <p:strVal val="visible"/>
                                      </p:to>
                                    </p:set>
                                    <p:animEffect transition="in" filter="wipe(left)">
                                      <p:cBhvr>
                                        <p:cTn id="22" dur="500"/>
                                        <p:tgtEl>
                                          <p:spTgt spid="20485">
                                            <p:bg/>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485">
                                            <p:txEl>
                                              <p:pRg st="0" end="0"/>
                                            </p:txEl>
                                          </p:spTgt>
                                        </p:tgtEl>
                                        <p:attrNameLst>
                                          <p:attrName>style.visibility</p:attrName>
                                        </p:attrNameLst>
                                      </p:cBhvr>
                                      <p:to>
                                        <p:strVal val="visible"/>
                                      </p:to>
                                    </p:set>
                                    <p:animEffect transition="in" filter="wipe(left)">
                                      <p:cBhvr>
                                        <p:cTn id="27" dur="500"/>
                                        <p:tgtEl>
                                          <p:spTgt spid="20485">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485">
                                            <p:txEl>
                                              <p:pRg st="2" end="2"/>
                                            </p:txEl>
                                          </p:spTgt>
                                        </p:tgtEl>
                                        <p:attrNameLst>
                                          <p:attrName>style.visibility</p:attrName>
                                        </p:attrNameLst>
                                      </p:cBhvr>
                                      <p:to>
                                        <p:strVal val="visible"/>
                                      </p:to>
                                    </p:set>
                                    <p:animEffect transition="in" filter="wipe(left)">
                                      <p:cBhvr>
                                        <p:cTn id="32" dur="500"/>
                                        <p:tgtEl>
                                          <p:spTgt spid="20485">
                                            <p:txEl>
                                              <p:pRg st="2" end="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485">
                                            <p:txEl>
                                              <p:pRg st="4" end="4"/>
                                            </p:txEl>
                                          </p:spTgt>
                                        </p:tgtEl>
                                        <p:attrNameLst>
                                          <p:attrName>style.visibility</p:attrName>
                                        </p:attrNameLst>
                                      </p:cBhvr>
                                      <p:to>
                                        <p:strVal val="visible"/>
                                      </p:to>
                                    </p:set>
                                    <p:animEffect transition="in" filter="wipe(left)">
                                      <p:cBhvr>
                                        <p:cTn id="37" dur="500"/>
                                        <p:tgtEl>
                                          <p:spTgt spid="20485">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0485">
                                            <p:txEl>
                                              <p:pRg st="7" end="7"/>
                                            </p:txEl>
                                          </p:spTgt>
                                        </p:tgtEl>
                                        <p:attrNameLst>
                                          <p:attrName>style.visibility</p:attrName>
                                        </p:attrNameLst>
                                      </p:cBhvr>
                                      <p:to>
                                        <p:strVal val="visible"/>
                                      </p:to>
                                    </p:set>
                                    <p:animEffect transition="in" filter="wipe(left)">
                                      <p:cBhvr>
                                        <p:cTn id="42" dur="500"/>
                                        <p:tgtEl>
                                          <p:spTgt spid="2048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0485">
                                            <p:txEl>
                                              <p:pRg st="9" end="9"/>
                                            </p:txEl>
                                          </p:spTgt>
                                        </p:tgtEl>
                                        <p:attrNameLst>
                                          <p:attrName>style.visibility</p:attrName>
                                        </p:attrNameLst>
                                      </p:cBhvr>
                                      <p:to>
                                        <p:strVal val="visible"/>
                                      </p:to>
                                    </p:set>
                                    <p:animEffect transition="in" filter="wipe(left)">
                                      <p:cBhvr>
                                        <p:cTn id="47" dur="500"/>
                                        <p:tgtEl>
                                          <p:spTgt spid="20485">
                                            <p:txEl>
                                              <p:pRg st="9" end="9"/>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0490"/>
                                        </p:tgtEl>
                                        <p:attrNameLst>
                                          <p:attrName>style.visibility</p:attrName>
                                        </p:attrNameLst>
                                      </p:cBhvr>
                                      <p:to>
                                        <p:strVal val="visible"/>
                                      </p:to>
                                    </p:set>
                                    <p:animEffect transition="in" filter="wipe(left)">
                                      <p:cBhvr>
                                        <p:cTn id="52" dur="500"/>
                                        <p:tgtEl>
                                          <p:spTgt spid="2049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0486"/>
                                        </p:tgtEl>
                                        <p:attrNameLst>
                                          <p:attrName>style.visibility</p:attrName>
                                        </p:attrNameLst>
                                      </p:cBhvr>
                                      <p:to>
                                        <p:strVal val="visible"/>
                                      </p:to>
                                    </p:set>
                                    <p:animEffect transition="in" filter="wipe(left)">
                                      <p:cBhvr>
                                        <p:cTn id="57" dur="500"/>
                                        <p:tgtEl>
                                          <p:spTgt spid="2048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0487"/>
                                        </p:tgtEl>
                                        <p:attrNameLst>
                                          <p:attrName>style.visibility</p:attrName>
                                        </p:attrNameLst>
                                      </p:cBhvr>
                                      <p:to>
                                        <p:strVal val="visible"/>
                                      </p:to>
                                    </p:set>
                                    <p:animEffect transition="in" filter="wipe(left)">
                                      <p:cBhvr>
                                        <p:cTn id="62" dur="500"/>
                                        <p:tgtEl>
                                          <p:spTgt spid="2048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0488"/>
                                        </p:tgtEl>
                                        <p:attrNameLst>
                                          <p:attrName>style.visibility</p:attrName>
                                        </p:attrNameLst>
                                      </p:cBhvr>
                                      <p:to>
                                        <p:strVal val="visible"/>
                                      </p:to>
                                    </p:set>
                                    <p:animEffect transition="in" filter="wipe(left)">
                                      <p:cBhvr>
                                        <p:cTn id="67" dur="500"/>
                                        <p:tgtEl>
                                          <p:spTgt spid="2048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0489"/>
                                        </p:tgtEl>
                                        <p:attrNameLst>
                                          <p:attrName>style.visibility</p:attrName>
                                        </p:attrNameLst>
                                      </p:cBhvr>
                                      <p:to>
                                        <p:strVal val="visible"/>
                                      </p:to>
                                    </p:set>
                                    <p:animEffect transition="in" filter="wipe(left)">
                                      <p:cBhvr>
                                        <p:cTn id="72" dur="500"/>
                                        <p:tgtEl>
                                          <p:spTgt spid="20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animBg="1"/>
      <p:bldP spid="20485" grpId="0" build="p" animBg="1"/>
      <p:bldP spid="20486" grpId="0" animBg="1"/>
      <p:bldP spid="20487" grpId="0" animBg="1"/>
      <p:bldP spid="20488" grpId="0" animBg="1"/>
      <p:bldP spid="20489" grpId="0" animBg="1"/>
      <p:bldP spid="20490"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show="0">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1947082" y="464026"/>
            <a:ext cx="8270543" cy="605391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8164" y="533400"/>
            <a:ext cx="935037"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5" name="Text Box 3"/>
          <p:cNvSpPr txBox="1">
            <a:spLocks noChangeArrowheads="1"/>
          </p:cNvSpPr>
          <p:nvPr/>
        </p:nvSpPr>
        <p:spPr bwMode="auto">
          <a:xfrm>
            <a:off x="3352800" y="5257800"/>
            <a:ext cx="5486400" cy="800100"/>
          </a:xfrm>
          <a:prstGeom prst="rect">
            <a:avLst/>
          </a:prstGeom>
          <a:solidFill>
            <a:schemeClr val="tx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4400">
                <a:solidFill>
                  <a:schemeClr val="bg1"/>
                </a:solidFill>
                <a:latin typeface="Times New Roman" pitchFamily="18" charset="0"/>
              </a:rPr>
              <a:t>ALMA 32:28</a:t>
            </a:r>
          </a:p>
        </p:txBody>
      </p:sp>
      <p:sp>
        <p:nvSpPr>
          <p:cNvPr id="8196" name="Line 4"/>
          <p:cNvSpPr>
            <a:spLocks noChangeShapeType="1"/>
          </p:cNvSpPr>
          <p:nvPr/>
        </p:nvSpPr>
        <p:spPr bwMode="auto">
          <a:xfrm>
            <a:off x="2438400" y="4343400"/>
            <a:ext cx="7315200" cy="0"/>
          </a:xfrm>
          <a:prstGeom prst="line">
            <a:avLst/>
          </a:prstGeom>
          <a:noFill/>
          <a:ln w="698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Rectangle 1"/>
          <p:cNvSpPr/>
          <p:nvPr/>
        </p:nvSpPr>
        <p:spPr>
          <a:xfrm>
            <a:off x="2110853" y="635591"/>
            <a:ext cx="7915701" cy="1200329"/>
          </a:xfrm>
          <a:prstGeom prst="rect">
            <a:avLst/>
          </a:prstGeom>
        </p:spPr>
        <p:txBody>
          <a:bodyPr wrap="square">
            <a:spAutoFit/>
          </a:bodyPr>
          <a:lstStyle/>
          <a:p>
            <a:pPr algn="ctr"/>
            <a:r>
              <a:rPr lang="en-US" sz="3600" b="1" dirty="0">
                <a:solidFill>
                  <a:srgbClr val="C00000"/>
                </a:solidFill>
              </a:rPr>
              <a:t>What do we need to do to germinate our seed of testimony?</a:t>
            </a:r>
          </a:p>
        </p:txBody>
      </p:sp>
    </p:spTree>
    <p:extLst>
      <p:ext uri="{BB962C8B-B14F-4D97-AF65-F5344CB8AC3E}">
        <p14:creationId xmlns:p14="http://schemas.microsoft.com/office/powerpoint/2010/main" val="1046784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1026" name="Picture 2" descr="Image result for bible sower">
            <a:extLst>
              <a:ext uri="{FF2B5EF4-FFF2-40B4-BE49-F238E27FC236}">
                <a16:creationId xmlns:a16="http://schemas.microsoft.com/office/drawing/2014/main" id="{6D163D26-B594-4DA8-9012-0BEF9F927D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0"/>
            <a:ext cx="12192000" cy="690448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28600" y="2057400"/>
            <a:ext cx="11201400" cy="6248400"/>
          </a:xfrm>
        </p:spPr>
        <p:txBody>
          <a:bodyPr anchor="t">
            <a:noAutofit/>
          </a:bodyPr>
          <a:lstStyle/>
          <a:p>
            <a:pPr marL="457200" lvl="1" indent="-457200">
              <a:buFont typeface="Wingdings" panose="05000000000000000000" pitchFamily="2" charset="2"/>
              <a:buChar char="v"/>
            </a:pPr>
            <a:r>
              <a:rPr lang="en-US" sz="3000" b="1" dirty="0">
                <a:effectLst>
                  <a:outerShdw blurRad="38100" dist="38100" dir="2700000" algn="tl">
                    <a:srgbClr val="000000">
                      <a:alpha val="43137"/>
                    </a:srgbClr>
                  </a:outerShdw>
                </a:effectLst>
              </a:rPr>
              <a:t>What do </a:t>
            </a:r>
            <a:r>
              <a:rPr lang="en-US" sz="3000" b="1" dirty="0">
                <a:solidFill>
                  <a:srgbClr val="FFFF00"/>
                </a:solidFill>
                <a:effectLst>
                  <a:outerShdw blurRad="38100" dist="38100" dir="2700000" algn="tl">
                    <a:srgbClr val="000000">
                      <a:alpha val="43137"/>
                    </a:srgbClr>
                  </a:outerShdw>
                </a:effectLst>
              </a:rPr>
              <a:t>SEEDS</a:t>
            </a:r>
            <a:r>
              <a:rPr lang="en-US" sz="3000" b="1" dirty="0">
                <a:effectLst>
                  <a:outerShdw blurRad="38100" dist="38100" dir="2700000" algn="tl">
                    <a:srgbClr val="000000">
                      <a:alpha val="43137"/>
                    </a:srgbClr>
                  </a:outerShdw>
                </a:effectLst>
              </a:rPr>
              <a:t> need to germinate?</a:t>
            </a:r>
          </a:p>
          <a:p>
            <a:pPr marL="457200" lvl="1" indent="-457200">
              <a:buFont typeface="Wingdings" panose="05000000000000000000" pitchFamily="2" charset="2"/>
              <a:buChar char="v"/>
            </a:pPr>
            <a:r>
              <a:rPr lang="en-US" sz="3000" b="1" dirty="0">
                <a:effectLst>
                  <a:outerShdw blurRad="38100" dist="38100" dir="2700000" algn="tl">
                    <a:srgbClr val="000000">
                      <a:alpha val="43137"/>
                    </a:srgbClr>
                  </a:outerShdw>
                </a:effectLst>
              </a:rPr>
              <a:t>What does </a:t>
            </a:r>
            <a:r>
              <a:rPr lang="en-US" sz="3000" b="1" dirty="0">
                <a:solidFill>
                  <a:srgbClr val="FFFF00"/>
                </a:solidFill>
                <a:effectLst>
                  <a:outerShdw blurRad="38100" dist="38100" dir="2700000" algn="tl">
                    <a:srgbClr val="000000">
                      <a:alpha val="43137"/>
                    </a:srgbClr>
                  </a:outerShdw>
                </a:effectLst>
              </a:rPr>
              <a:t>GERMINATE</a:t>
            </a:r>
            <a:r>
              <a:rPr lang="en-US" sz="3000" b="1" dirty="0">
                <a:solidFill>
                  <a:srgbClr val="00B0F0"/>
                </a:solidFill>
                <a:effectLst>
                  <a:outerShdw blurRad="38100" dist="38100" dir="2700000" algn="tl">
                    <a:srgbClr val="000000">
                      <a:alpha val="43137"/>
                    </a:srgbClr>
                  </a:outerShdw>
                </a:effectLst>
              </a:rPr>
              <a:t> </a:t>
            </a:r>
            <a:r>
              <a:rPr lang="en-US" sz="3000" b="1" dirty="0">
                <a:effectLst>
                  <a:outerShdw blurRad="38100" dist="38100" dir="2700000" algn="tl">
                    <a:srgbClr val="000000">
                      <a:alpha val="43137"/>
                    </a:srgbClr>
                  </a:outerShdw>
                </a:effectLst>
              </a:rPr>
              <a:t>mean?</a:t>
            </a:r>
            <a:r>
              <a:rPr lang="en-US" sz="3000" b="1" dirty="0">
                <a:solidFill>
                  <a:srgbClr val="00B0F0"/>
                </a:solidFill>
                <a:effectLst>
                  <a:outerShdw blurRad="38100" dist="38100" dir="2700000" algn="tl">
                    <a:srgbClr val="000000">
                      <a:alpha val="43137"/>
                    </a:srgbClr>
                  </a:outerShdw>
                </a:effectLst>
              </a:rPr>
              <a:t> </a:t>
            </a:r>
            <a:endParaRPr lang="en-US" sz="3000" b="1" dirty="0"/>
          </a:p>
          <a:p>
            <a:pPr marL="457200" lvl="1" indent="-457200">
              <a:buFont typeface="Wingdings" panose="05000000000000000000" pitchFamily="2" charset="2"/>
              <a:buChar char="v"/>
            </a:pPr>
            <a:r>
              <a:rPr lang="en-US" sz="3000" b="1" dirty="0">
                <a:effectLst>
                  <a:outerShdw blurRad="38100" dist="38100" dir="2700000" algn="tl">
                    <a:srgbClr val="000000">
                      <a:alpha val="43137"/>
                    </a:srgbClr>
                  </a:outerShdw>
                </a:effectLst>
              </a:rPr>
              <a:t>What does </a:t>
            </a:r>
            <a:r>
              <a:rPr lang="en-US" sz="3000" b="1" dirty="0">
                <a:solidFill>
                  <a:srgbClr val="FFFF00"/>
                </a:solidFill>
                <a:effectLst>
                  <a:outerShdw blurRad="38100" dist="38100" dir="2700000" algn="tl">
                    <a:srgbClr val="000000">
                      <a:alpha val="43137"/>
                    </a:srgbClr>
                  </a:outerShdw>
                </a:effectLst>
              </a:rPr>
              <a:t>DORMANCY</a:t>
            </a:r>
            <a:r>
              <a:rPr lang="en-US" sz="3000" b="1" dirty="0">
                <a:solidFill>
                  <a:srgbClr val="00B0F0"/>
                </a:solidFill>
                <a:effectLst>
                  <a:outerShdw blurRad="38100" dist="38100" dir="2700000" algn="tl">
                    <a:srgbClr val="000000">
                      <a:alpha val="43137"/>
                    </a:srgbClr>
                  </a:outerShdw>
                </a:effectLst>
              </a:rPr>
              <a:t> </a:t>
            </a:r>
            <a:r>
              <a:rPr lang="en-US" sz="3000" b="1" dirty="0">
                <a:effectLst>
                  <a:outerShdw blurRad="38100" dist="38100" dir="2700000" algn="tl">
                    <a:srgbClr val="000000">
                      <a:alpha val="43137"/>
                    </a:srgbClr>
                  </a:outerShdw>
                </a:effectLst>
              </a:rPr>
              <a:t>mean?</a:t>
            </a:r>
            <a:r>
              <a:rPr lang="en-US" sz="3000" b="1" dirty="0">
                <a:solidFill>
                  <a:srgbClr val="00B0F0"/>
                </a:solidFill>
                <a:effectLst>
                  <a:outerShdw blurRad="38100" dist="38100" dir="2700000" algn="tl">
                    <a:srgbClr val="000000">
                      <a:alpha val="43137"/>
                    </a:srgbClr>
                  </a:outerShdw>
                </a:effectLst>
              </a:rPr>
              <a:t> </a:t>
            </a:r>
            <a:endParaRPr lang="en-US" sz="3000" b="1" dirty="0"/>
          </a:p>
          <a:p>
            <a:pPr marL="457200" indent="-457200">
              <a:buFont typeface="Wingdings" panose="05000000000000000000" pitchFamily="2" charset="2"/>
              <a:buChar char="v"/>
            </a:pPr>
            <a:r>
              <a:rPr lang="en-US" sz="3000" b="1" dirty="0">
                <a:effectLst>
                  <a:outerShdw blurRad="38100" dist="38100" dir="2700000" algn="tl">
                    <a:srgbClr val="000000">
                      <a:alpha val="43137"/>
                    </a:srgbClr>
                  </a:outerShdw>
                </a:effectLst>
              </a:rPr>
              <a:t>How does </a:t>
            </a:r>
            <a:r>
              <a:rPr lang="en-US" sz="3000" b="1" dirty="0">
                <a:solidFill>
                  <a:srgbClr val="FFFF00"/>
                </a:solidFill>
                <a:effectLst>
                  <a:outerShdw blurRad="38100" dist="38100" dir="2700000" algn="tl">
                    <a:srgbClr val="000000">
                      <a:alpha val="43137"/>
                    </a:srgbClr>
                  </a:outerShdw>
                </a:effectLst>
              </a:rPr>
              <a:t>WATER</a:t>
            </a:r>
            <a:r>
              <a:rPr lang="en-US" sz="3000" b="1" dirty="0"/>
              <a:t> </a:t>
            </a:r>
            <a:r>
              <a:rPr lang="en-US" sz="3000" b="1" dirty="0">
                <a:effectLst>
                  <a:outerShdw blurRad="38100" dist="38100" dir="2700000" algn="tl">
                    <a:srgbClr val="000000">
                      <a:alpha val="43137"/>
                    </a:srgbClr>
                  </a:outerShdw>
                </a:effectLst>
              </a:rPr>
              <a:t>affect seed germination?</a:t>
            </a:r>
          </a:p>
          <a:p>
            <a:pPr marL="457200" indent="-457200">
              <a:buFont typeface="Wingdings" panose="05000000000000000000" pitchFamily="2" charset="2"/>
              <a:buChar char="v"/>
            </a:pPr>
            <a:r>
              <a:rPr lang="en-US" sz="3000" b="1" dirty="0">
                <a:effectLst>
                  <a:outerShdw blurRad="38100" dist="38100" dir="2700000" algn="tl">
                    <a:srgbClr val="000000">
                      <a:alpha val="43137"/>
                    </a:srgbClr>
                  </a:outerShdw>
                </a:effectLst>
              </a:rPr>
              <a:t>How does </a:t>
            </a:r>
            <a:r>
              <a:rPr lang="en-US" sz="3000" b="1" dirty="0">
                <a:solidFill>
                  <a:srgbClr val="FFFF00"/>
                </a:solidFill>
                <a:effectLst>
                  <a:outerShdw blurRad="38100" dist="38100" dir="2700000" algn="tl">
                    <a:srgbClr val="000000">
                      <a:alpha val="43137"/>
                    </a:srgbClr>
                  </a:outerShdw>
                </a:effectLst>
              </a:rPr>
              <a:t>OXYGEN</a:t>
            </a:r>
            <a:r>
              <a:rPr lang="en-US" sz="3000" b="1" dirty="0"/>
              <a:t> affect seed germination?</a:t>
            </a:r>
          </a:p>
          <a:p>
            <a:pPr marL="457200" indent="-457200">
              <a:buFont typeface="Wingdings" panose="05000000000000000000" pitchFamily="2" charset="2"/>
              <a:buChar char="v"/>
            </a:pPr>
            <a:r>
              <a:rPr lang="en-US" sz="3000" b="1" dirty="0">
                <a:effectLst>
                  <a:outerShdw blurRad="38100" dist="38100" dir="2700000" algn="tl">
                    <a:srgbClr val="000000">
                      <a:alpha val="43137"/>
                    </a:srgbClr>
                  </a:outerShdw>
                </a:effectLst>
              </a:rPr>
              <a:t>How does </a:t>
            </a:r>
            <a:r>
              <a:rPr lang="en-US" sz="3000" b="1" cap="all" dirty="0">
                <a:solidFill>
                  <a:srgbClr val="FFFF00"/>
                </a:solidFill>
                <a:effectLst>
                  <a:outerShdw blurRad="38100" dist="38100" dir="2700000" algn="tl">
                    <a:srgbClr val="000000">
                      <a:alpha val="43137"/>
                    </a:srgbClr>
                  </a:outerShdw>
                </a:effectLst>
              </a:rPr>
              <a:t>Light</a:t>
            </a:r>
            <a:r>
              <a:rPr lang="en-US" sz="3000" b="1" dirty="0">
                <a:solidFill>
                  <a:srgbClr val="FFFF00"/>
                </a:solidFill>
              </a:rPr>
              <a:t> </a:t>
            </a:r>
            <a:r>
              <a:rPr lang="en-US" sz="3000" b="1" dirty="0"/>
              <a:t>affect seed germination?</a:t>
            </a:r>
          </a:p>
          <a:p>
            <a:pPr marL="457200" indent="-457200">
              <a:buFont typeface="Wingdings" panose="05000000000000000000" pitchFamily="2" charset="2"/>
              <a:buChar char="v"/>
            </a:pPr>
            <a:r>
              <a:rPr lang="en-US" sz="3000" b="1" dirty="0">
                <a:effectLst>
                  <a:outerShdw blurRad="38100" dist="38100" dir="2700000" algn="tl">
                    <a:srgbClr val="000000">
                      <a:alpha val="43137"/>
                    </a:srgbClr>
                  </a:outerShdw>
                </a:effectLst>
              </a:rPr>
              <a:t>How does </a:t>
            </a:r>
            <a:r>
              <a:rPr lang="en-US" sz="3000" b="1" cap="all" dirty="0">
                <a:solidFill>
                  <a:srgbClr val="FFFF00"/>
                </a:solidFill>
                <a:effectLst>
                  <a:outerShdw blurRad="38100" dist="38100" dir="2700000" algn="tl">
                    <a:srgbClr val="000000">
                      <a:alpha val="43137"/>
                    </a:srgbClr>
                  </a:outerShdw>
                </a:effectLst>
              </a:rPr>
              <a:t>SOIL</a:t>
            </a:r>
            <a:r>
              <a:rPr lang="en-US" sz="3000" b="1" dirty="0">
                <a:solidFill>
                  <a:srgbClr val="FFFF00"/>
                </a:solidFill>
              </a:rPr>
              <a:t> </a:t>
            </a:r>
            <a:r>
              <a:rPr lang="en-US" sz="3000" b="1" dirty="0"/>
              <a:t>affect seed germination?</a:t>
            </a:r>
          </a:p>
          <a:p>
            <a:pPr marL="457200" indent="-457200">
              <a:buFont typeface="Wingdings" panose="05000000000000000000" pitchFamily="2" charset="2"/>
              <a:buChar char="v"/>
            </a:pPr>
            <a:r>
              <a:rPr lang="en-US" sz="3000" b="1" dirty="0">
                <a:solidFill>
                  <a:srgbClr val="FFFF00"/>
                </a:solidFill>
                <a:effectLst>
                  <a:outerShdw blurRad="38100" dist="38100" dir="2700000" algn="tl">
                    <a:srgbClr val="000000">
                      <a:alpha val="43137"/>
                    </a:srgbClr>
                  </a:outerShdw>
                </a:effectLst>
              </a:rPr>
              <a:t>HOME GROWN </a:t>
            </a:r>
            <a:r>
              <a:rPr lang="en-US" sz="3000" b="1" dirty="0"/>
              <a:t>vs </a:t>
            </a:r>
            <a:r>
              <a:rPr lang="en-US" sz="3000" b="1" cap="all" dirty="0">
                <a:solidFill>
                  <a:srgbClr val="FFFF00"/>
                </a:solidFill>
                <a:effectLst>
                  <a:outerShdw blurRad="38100" dist="38100" dir="2700000" algn="tl">
                    <a:srgbClr val="000000">
                      <a:alpha val="43137"/>
                    </a:srgbClr>
                  </a:outerShdw>
                </a:effectLst>
              </a:rPr>
              <a:t>Store Bought </a:t>
            </a:r>
            <a:r>
              <a:rPr lang="en-US" sz="3000" b="1" dirty="0"/>
              <a:t>vegetables?</a:t>
            </a:r>
          </a:p>
        </p:txBody>
      </p:sp>
      <p:sp>
        <p:nvSpPr>
          <p:cNvPr id="2" name="Rectangle 1">
            <a:extLst>
              <a:ext uri="{FF2B5EF4-FFF2-40B4-BE49-F238E27FC236}">
                <a16:creationId xmlns:a16="http://schemas.microsoft.com/office/drawing/2014/main" id="{A711A595-22A9-40B0-A73F-70A6CCD175B8}"/>
              </a:ext>
            </a:extLst>
          </p:cNvPr>
          <p:cNvSpPr/>
          <p:nvPr/>
        </p:nvSpPr>
        <p:spPr>
          <a:xfrm>
            <a:off x="2521400" y="339805"/>
            <a:ext cx="6768199" cy="2215991"/>
          </a:xfrm>
          <a:prstGeom prst="rect">
            <a:avLst/>
          </a:prstGeom>
        </p:spPr>
        <p:txBody>
          <a:bodyPr wrap="none">
            <a:spAutoFit/>
          </a:bodyPr>
          <a:lstStyle/>
          <a:p>
            <a:r>
              <a:rPr lang="en-US" sz="13800" dirty="0">
                <a:solidFill>
                  <a:srgbClr val="00B0F0"/>
                </a:solidFill>
                <a:effectLst>
                  <a:outerShdw blurRad="38100" dist="38100" dir="2700000" algn="tl">
                    <a:srgbClr val="000000">
                      <a:alpha val="43137"/>
                    </a:srgbClr>
                  </a:outerShdw>
                </a:effectLst>
                <a:latin typeface="Rage Italic" panose="03070502040507070304" pitchFamily="66" charset="0"/>
              </a:rPr>
              <a:t>The Sower</a:t>
            </a:r>
            <a:endParaRPr lang="en-US" sz="13800" dirty="0">
              <a:solidFill>
                <a:srgbClr val="00B0F0"/>
              </a:solidFill>
              <a:latin typeface="Rage Italic" panose="03070502040507070304" pitchFamily="66" charset="0"/>
            </a:endParaRPr>
          </a:p>
        </p:txBody>
      </p:sp>
    </p:spTree>
    <p:extLst>
      <p:ext uri="{BB962C8B-B14F-4D97-AF65-F5344CB8AC3E}">
        <p14:creationId xmlns:p14="http://schemas.microsoft.com/office/powerpoint/2010/main" val="3944698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show="0">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11506200" cy="6553200"/>
          </a:xfrm>
        </p:spPr>
        <p:txBody>
          <a:bodyPr anchor="t">
            <a:noAutofit/>
          </a:bodyPr>
          <a:lstStyle/>
          <a:p>
            <a:pPr marL="457200" indent="-457200">
              <a:buFont typeface="Wingdings" panose="05000000000000000000" pitchFamily="2" charset="2"/>
              <a:buChar char="v"/>
            </a:pPr>
            <a:r>
              <a:rPr lang="en-US" sz="2600" b="1" dirty="0">
                <a:solidFill>
                  <a:srgbClr val="00B0F0"/>
                </a:solidFill>
                <a:effectLst>
                  <a:outerShdw blurRad="38100" dist="38100" dir="2700000" algn="tl">
                    <a:srgbClr val="000000">
                      <a:alpha val="43137"/>
                    </a:srgbClr>
                  </a:outerShdw>
                </a:effectLst>
              </a:rPr>
              <a:t>SEEDS. </a:t>
            </a:r>
            <a:r>
              <a:rPr lang="en-US" sz="2600" dirty="0"/>
              <a:t>When a </a:t>
            </a:r>
            <a:r>
              <a:rPr lang="en-US" sz="2600" b="1" dirty="0"/>
              <a:t>seed</a:t>
            </a:r>
            <a:r>
              <a:rPr lang="en-US" sz="2600" dirty="0"/>
              <a:t> is exposed to the proper conditions, it will germinate.</a:t>
            </a:r>
            <a:endParaRPr lang="en-US" sz="2600" b="1" dirty="0">
              <a:solidFill>
                <a:srgbClr val="00B0F0"/>
              </a:solidFill>
              <a:effectLst>
                <a:outerShdw blurRad="38100" dist="38100" dir="2700000" algn="tl">
                  <a:srgbClr val="000000">
                    <a:alpha val="43137"/>
                  </a:srgbClr>
                </a:outerShdw>
              </a:effectLst>
            </a:endParaRPr>
          </a:p>
          <a:p>
            <a:pPr marL="457200" indent="-457200">
              <a:buFont typeface="Wingdings" panose="05000000000000000000" pitchFamily="2" charset="2"/>
              <a:buChar char="v"/>
            </a:pPr>
            <a:r>
              <a:rPr lang="en-US" sz="2600" b="1" dirty="0">
                <a:solidFill>
                  <a:srgbClr val="00B0F0"/>
                </a:solidFill>
                <a:effectLst>
                  <a:outerShdw blurRad="38100" dist="38100" dir="2700000" algn="tl">
                    <a:srgbClr val="000000">
                      <a:alpha val="43137"/>
                    </a:srgbClr>
                  </a:outerShdw>
                </a:effectLst>
              </a:rPr>
              <a:t>GERMINATE</a:t>
            </a:r>
            <a:r>
              <a:rPr lang="en-US" sz="2600" dirty="0"/>
              <a:t>: To expand into a greater being from a small existence; to begin to grow after a period of dormancy.</a:t>
            </a:r>
          </a:p>
          <a:p>
            <a:pPr marL="457200" lvl="1" indent="-457200">
              <a:buFont typeface="Wingdings" panose="05000000000000000000" pitchFamily="2" charset="2"/>
              <a:buChar char="v"/>
            </a:pPr>
            <a:r>
              <a:rPr lang="en-US" sz="2600" b="1" dirty="0">
                <a:solidFill>
                  <a:srgbClr val="00B0F0"/>
                </a:solidFill>
                <a:effectLst>
                  <a:outerShdw blurRad="38100" dist="38100" dir="2700000" algn="tl">
                    <a:srgbClr val="000000">
                      <a:alpha val="43137"/>
                    </a:srgbClr>
                  </a:outerShdw>
                </a:effectLst>
              </a:rPr>
              <a:t>DORMANCY</a:t>
            </a:r>
            <a:r>
              <a:rPr lang="en-US" sz="2600" b="1" dirty="0"/>
              <a:t>: </a:t>
            </a:r>
            <a:r>
              <a:rPr lang="en-US" sz="2600" dirty="0"/>
              <a:t>Lying asleep; inactive; capable of being activated; dormant seeds are ripe seeds that do not germinate because they are subject to external environmental conditions. </a:t>
            </a:r>
          </a:p>
          <a:p>
            <a:pPr marL="457200" indent="-457200">
              <a:buFont typeface="Wingdings" panose="05000000000000000000" pitchFamily="2" charset="2"/>
              <a:buChar char="v"/>
            </a:pPr>
            <a:r>
              <a:rPr lang="en-US" sz="2600" b="1" dirty="0">
                <a:solidFill>
                  <a:srgbClr val="00B0F0"/>
                </a:solidFill>
                <a:effectLst>
                  <a:outerShdw blurRad="38100" dist="38100" dir="2700000" algn="tl">
                    <a:srgbClr val="000000">
                      <a:alpha val="43137"/>
                    </a:srgbClr>
                  </a:outerShdw>
                </a:effectLst>
              </a:rPr>
              <a:t>WATER</a:t>
            </a:r>
            <a:r>
              <a:rPr lang="en-US" sz="2600" b="1" dirty="0"/>
              <a:t>: </a:t>
            </a:r>
            <a:r>
              <a:rPr lang="en-US" sz="2600" dirty="0"/>
              <a:t>The uptake of water by seeds is called </a:t>
            </a:r>
            <a:r>
              <a:rPr lang="en-US" sz="2600" i="1" dirty="0"/>
              <a:t>imbibition</a:t>
            </a:r>
            <a:r>
              <a:rPr lang="en-US" sz="2600" dirty="0"/>
              <a:t>, which leads to the swelling and the breaking of the seed coat. </a:t>
            </a:r>
          </a:p>
          <a:p>
            <a:pPr marL="457200" indent="-457200">
              <a:buFont typeface="Wingdings" panose="05000000000000000000" pitchFamily="2" charset="2"/>
              <a:buChar char="v"/>
            </a:pPr>
            <a:r>
              <a:rPr lang="en-US" sz="2600" b="1" dirty="0">
                <a:solidFill>
                  <a:srgbClr val="00B0F0"/>
                </a:solidFill>
                <a:effectLst>
                  <a:outerShdw blurRad="38100" dist="38100" dir="2700000" algn="tl">
                    <a:srgbClr val="000000">
                      <a:alpha val="43137"/>
                    </a:srgbClr>
                  </a:outerShdw>
                </a:effectLst>
              </a:rPr>
              <a:t>OXYGEN</a:t>
            </a:r>
            <a:r>
              <a:rPr lang="en-US" sz="2600" b="1" dirty="0"/>
              <a:t>: </a:t>
            </a:r>
            <a:r>
              <a:rPr lang="en-US" sz="2600" dirty="0"/>
              <a:t>If a seed is buried too deeply within the soil, the seed can be oxygen starved. </a:t>
            </a:r>
          </a:p>
          <a:p>
            <a:pPr marL="457200" indent="-457200">
              <a:buFont typeface="Wingdings" panose="05000000000000000000" pitchFamily="2" charset="2"/>
              <a:buChar char="v"/>
            </a:pPr>
            <a:r>
              <a:rPr lang="en-US" sz="2600" b="1" cap="all" dirty="0">
                <a:solidFill>
                  <a:srgbClr val="00B0F0"/>
                </a:solidFill>
                <a:effectLst>
                  <a:outerShdw blurRad="38100" dist="38100" dir="2700000" algn="tl">
                    <a:srgbClr val="000000">
                      <a:alpha val="43137"/>
                    </a:srgbClr>
                  </a:outerShdw>
                </a:effectLst>
              </a:rPr>
              <a:t>Light/darkness</a:t>
            </a:r>
            <a:r>
              <a:rPr lang="en-US" sz="2600" b="1" cap="all" dirty="0"/>
              <a:t>: </a:t>
            </a:r>
            <a:r>
              <a:rPr lang="en-US" sz="2600" dirty="0"/>
              <a:t> Many seeds will not germinate until sufficient light and temperature for growth of the seedling occurs.</a:t>
            </a:r>
          </a:p>
          <a:p>
            <a:pPr marL="457200" indent="-457200">
              <a:buFont typeface="Wingdings" panose="05000000000000000000" pitchFamily="2" charset="2"/>
              <a:buChar char="v"/>
            </a:pPr>
            <a:r>
              <a:rPr lang="en-US" sz="2600" b="1" cap="all" dirty="0">
                <a:solidFill>
                  <a:srgbClr val="00B0F0"/>
                </a:solidFill>
                <a:effectLst>
                  <a:outerShdw blurRad="38100" dist="38100" dir="2700000" algn="tl">
                    <a:srgbClr val="000000">
                      <a:alpha val="43137"/>
                    </a:srgbClr>
                  </a:outerShdw>
                </a:effectLst>
              </a:rPr>
              <a:t>Home Grown vs. Store Bought</a:t>
            </a:r>
            <a:r>
              <a:rPr lang="en-US" sz="2600" dirty="0"/>
              <a:t>: Studies show that home grown food has more nutrients and flavor than store bought food.  </a:t>
            </a:r>
          </a:p>
          <a:p>
            <a:pPr marL="457200" indent="-457200">
              <a:buFont typeface="Wingdings" panose="05000000000000000000" pitchFamily="2" charset="2"/>
              <a:buChar char="v"/>
            </a:pPr>
            <a:endParaRPr lang="en-US" sz="2600" dirty="0"/>
          </a:p>
        </p:txBody>
      </p:sp>
    </p:spTree>
    <p:extLst>
      <p:ext uri="{BB962C8B-B14F-4D97-AF65-F5344CB8AC3E}">
        <p14:creationId xmlns:p14="http://schemas.microsoft.com/office/powerpoint/2010/main" val="125264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11201400" cy="6248400"/>
          </a:xfrm>
        </p:spPr>
        <p:txBody>
          <a:bodyPr anchor="t">
            <a:noAutofit/>
          </a:bodyPr>
          <a:lstStyle/>
          <a:p>
            <a:pPr marL="457200" lvl="1" indent="-457200">
              <a:buFont typeface="+mj-lt"/>
              <a:buAutoNum type="arabicPeriod"/>
            </a:pPr>
            <a:r>
              <a:rPr lang="en-US" sz="2000" b="1" dirty="0">
                <a:effectLst>
                  <a:outerShdw blurRad="38100" dist="38100" dir="2700000" algn="tl">
                    <a:srgbClr val="000000">
                      <a:alpha val="43137"/>
                    </a:srgbClr>
                  </a:outerShdw>
                </a:effectLst>
              </a:rPr>
              <a:t>I am genuinely willing to follow council from scripture, modern-day prophets, and leaders </a:t>
            </a:r>
          </a:p>
          <a:p>
            <a:pPr marL="457200" lvl="1" indent="-457200">
              <a:buFont typeface="+mj-lt"/>
              <a:buAutoNum type="arabicPeriod"/>
            </a:pPr>
            <a:r>
              <a:rPr lang="en-US" sz="2000" b="1" dirty="0">
                <a:effectLst>
                  <a:outerShdw blurRad="38100" dist="38100" dir="2700000" algn="tl">
                    <a:srgbClr val="000000">
                      <a:alpha val="43137"/>
                    </a:srgbClr>
                  </a:outerShdw>
                </a:effectLst>
              </a:rPr>
              <a:t>I try to express kindness and show gratitude regularly. </a:t>
            </a:r>
          </a:p>
          <a:p>
            <a:pPr marL="457200" lvl="1" indent="-457200">
              <a:buFont typeface="+mj-lt"/>
              <a:buAutoNum type="arabicPeriod"/>
            </a:pPr>
            <a:r>
              <a:rPr lang="en-US" sz="2000" b="1" dirty="0">
                <a:effectLst>
                  <a:outerShdw blurRad="38100" dist="38100" dir="2700000" algn="tl">
                    <a:srgbClr val="000000">
                      <a:alpha val="43137"/>
                    </a:srgbClr>
                  </a:outerShdw>
                </a:effectLst>
              </a:rPr>
              <a:t>I quickly reject information on the internet that contradicts Church teachings.</a:t>
            </a:r>
          </a:p>
          <a:p>
            <a:pPr marL="457200" lvl="1" indent="-457200">
              <a:buFont typeface="+mj-lt"/>
              <a:buAutoNum type="arabicPeriod"/>
            </a:pPr>
            <a:r>
              <a:rPr lang="en-US" sz="2000" b="1" dirty="0">
                <a:effectLst>
                  <a:outerShdw blurRad="38100" dist="38100" dir="2700000" algn="tl">
                    <a:srgbClr val="000000">
                      <a:alpha val="43137"/>
                    </a:srgbClr>
                  </a:outerShdw>
                </a:effectLst>
              </a:rPr>
              <a:t>When trials or challenges come into my life, I council with God (and do not blame God or others).</a:t>
            </a:r>
          </a:p>
          <a:p>
            <a:pPr marL="457200" lvl="1" indent="-457200">
              <a:buFont typeface="+mj-lt"/>
              <a:buAutoNum type="arabicPeriod"/>
            </a:pPr>
            <a:r>
              <a:rPr lang="en-US" sz="2000" b="1" dirty="0">
                <a:effectLst>
                  <a:outerShdw blurRad="38100" dist="38100" dir="2700000" algn="tl">
                    <a:srgbClr val="000000">
                      <a:alpha val="43137"/>
                    </a:srgbClr>
                  </a:outerShdw>
                </a:effectLst>
              </a:rPr>
              <a:t>I am attentive and try to eliminate distractions in gospel settings.</a:t>
            </a:r>
          </a:p>
          <a:p>
            <a:pPr marL="457200" lvl="1" indent="-457200">
              <a:buFont typeface="+mj-lt"/>
              <a:buAutoNum type="arabicPeriod"/>
            </a:pPr>
            <a:r>
              <a:rPr lang="en-US" sz="2000" b="1" dirty="0">
                <a:effectLst>
                  <a:outerShdw blurRad="38100" dist="38100" dir="2700000" algn="tl">
                    <a:srgbClr val="000000">
                      <a:alpha val="43137"/>
                    </a:srgbClr>
                  </a:outerShdw>
                </a:effectLst>
              </a:rPr>
              <a:t>When I realize I have made a mistake, I seek repentance quickly.</a:t>
            </a:r>
          </a:p>
          <a:p>
            <a:pPr marL="457200" lvl="1" indent="-457200">
              <a:buFont typeface="+mj-lt"/>
              <a:buAutoNum type="arabicPeriod"/>
            </a:pPr>
            <a:r>
              <a:rPr lang="en-US" sz="2000" b="1" dirty="0">
                <a:effectLst>
                  <a:outerShdw blurRad="38100" dist="38100" dir="2700000" algn="tl">
                    <a:srgbClr val="000000">
                      <a:alpha val="43137"/>
                    </a:srgbClr>
                  </a:outerShdw>
                </a:effectLst>
              </a:rPr>
              <a:t>I care more about what Heavenly Father thinks than with what my friends think.</a:t>
            </a:r>
          </a:p>
          <a:p>
            <a:pPr marL="457200" lvl="1" indent="-457200">
              <a:buFont typeface="+mj-lt"/>
              <a:buAutoNum type="arabicPeriod"/>
            </a:pPr>
            <a:r>
              <a:rPr lang="en-US" sz="2000" b="1" dirty="0">
                <a:effectLst>
                  <a:outerShdw blurRad="38100" dist="38100" dir="2700000" algn="tl">
                    <a:srgbClr val="000000">
                      <a:alpha val="43137"/>
                    </a:srgbClr>
                  </a:outerShdw>
                </a:effectLst>
              </a:rPr>
              <a:t>My phone is primarily used for seeking  revelation.</a:t>
            </a:r>
          </a:p>
          <a:p>
            <a:pPr marL="457200" lvl="1" indent="-457200">
              <a:buFont typeface="+mj-lt"/>
              <a:buAutoNum type="arabicPeriod"/>
            </a:pPr>
            <a:r>
              <a:rPr lang="en-US" sz="2000" b="1" dirty="0">
                <a:effectLst>
                  <a:outerShdw blurRad="38100" dist="38100" dir="2700000" algn="tl">
                    <a:srgbClr val="000000">
                      <a:alpha val="43137"/>
                    </a:srgbClr>
                  </a:outerShdw>
                </a:effectLst>
              </a:rPr>
              <a:t>I attend the temple regularly.</a:t>
            </a:r>
          </a:p>
          <a:p>
            <a:pPr marL="457200" lvl="1" indent="-457200">
              <a:buFont typeface="+mj-lt"/>
              <a:buAutoNum type="arabicPeriod"/>
            </a:pPr>
            <a:r>
              <a:rPr lang="en-US" sz="2000" b="1" dirty="0">
                <a:effectLst>
                  <a:outerShdw blurRad="38100" dist="38100" dir="2700000" algn="tl">
                    <a:srgbClr val="000000">
                      <a:alpha val="43137"/>
                    </a:srgbClr>
                  </a:outerShdw>
                </a:effectLst>
              </a:rPr>
              <a:t>I often engage in personal scripture study.</a:t>
            </a:r>
          </a:p>
        </p:txBody>
      </p:sp>
      <p:sp>
        <p:nvSpPr>
          <p:cNvPr id="4" name="Rectangle 3">
            <a:extLst>
              <a:ext uri="{FF2B5EF4-FFF2-40B4-BE49-F238E27FC236}">
                <a16:creationId xmlns:a16="http://schemas.microsoft.com/office/drawing/2014/main" id="{5F2D2534-87CB-494F-B91B-041C7740D8BF}"/>
              </a:ext>
            </a:extLst>
          </p:cNvPr>
          <p:cNvSpPr/>
          <p:nvPr/>
        </p:nvSpPr>
        <p:spPr>
          <a:xfrm>
            <a:off x="3048000" y="5943600"/>
            <a:ext cx="6478440" cy="400110"/>
          </a:xfrm>
          <a:prstGeom prst="rect">
            <a:avLst/>
          </a:prstGeom>
        </p:spPr>
        <p:txBody>
          <a:bodyPr wrap="none">
            <a:spAutoFit/>
          </a:bodyPr>
          <a:lstStyle/>
          <a:p>
            <a:pPr lvl="1" indent="-457200">
              <a:buFont typeface="Wingdings" panose="05000000000000000000" pitchFamily="2" charset="2"/>
              <a:buChar char="v"/>
            </a:pPr>
            <a:r>
              <a:rPr lang="en-US" sz="2000" b="1" dirty="0">
                <a:solidFill>
                  <a:srgbClr val="FFFF00"/>
                </a:solidFill>
                <a:effectLst>
                  <a:outerShdw blurRad="38100" dist="38100" dir="2700000" algn="tl">
                    <a:srgbClr val="000000">
                      <a:alpha val="43137"/>
                    </a:srgbClr>
                  </a:outerShdw>
                </a:effectLst>
              </a:rPr>
              <a:t>1. Never 2. Rarely 3 Sometimes 4. Usually 5 Always</a:t>
            </a:r>
          </a:p>
        </p:txBody>
      </p:sp>
      <p:sp>
        <p:nvSpPr>
          <p:cNvPr id="6" name="Rectangle 5">
            <a:extLst>
              <a:ext uri="{FF2B5EF4-FFF2-40B4-BE49-F238E27FC236}">
                <a16:creationId xmlns:a16="http://schemas.microsoft.com/office/drawing/2014/main" id="{37AF8022-32B4-4E22-BCD2-B8288CC9E450}"/>
              </a:ext>
            </a:extLst>
          </p:cNvPr>
          <p:cNvSpPr/>
          <p:nvPr/>
        </p:nvSpPr>
        <p:spPr>
          <a:xfrm>
            <a:off x="4495800" y="228600"/>
            <a:ext cx="2143087" cy="707886"/>
          </a:xfrm>
          <a:prstGeom prst="rect">
            <a:avLst/>
          </a:prstGeom>
        </p:spPr>
        <p:txBody>
          <a:bodyPr wrap="none">
            <a:spAutoFit/>
          </a:bodyPr>
          <a:lstStyle/>
          <a:p>
            <a:pPr marL="0" lvl="1"/>
            <a:r>
              <a:rPr lang="en-US" sz="4000" b="1" dirty="0">
                <a:solidFill>
                  <a:srgbClr val="FFFF00"/>
                </a:solidFill>
                <a:effectLst>
                  <a:outerShdw blurRad="38100" dist="38100" dir="2700000" algn="tl">
                    <a:srgbClr val="000000">
                      <a:alpha val="43137"/>
                    </a:srgbClr>
                  </a:outerShdw>
                </a:effectLst>
              </a:rPr>
              <a:t>Soil Test</a:t>
            </a:r>
          </a:p>
        </p:txBody>
      </p:sp>
    </p:spTree>
    <p:extLst>
      <p:ext uri="{BB962C8B-B14F-4D97-AF65-F5344CB8AC3E}">
        <p14:creationId xmlns:p14="http://schemas.microsoft.com/office/powerpoint/2010/main" val="1257203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Content Placeholder 8" descr="ArtBook__137_137__ThomasSMonson____.jpg"/>
          <p:cNvPicPr>
            <a:picLocks noGrp="1" noChangeAspect="1"/>
          </p:cNvPicPr>
          <p:nvPr>
            <p:ph sz="half" idx="1"/>
          </p:nvPr>
        </p:nvPicPr>
        <p:blipFill>
          <a:blip r:embed="rId2" cstate="print"/>
          <a:stretch>
            <a:fillRect/>
          </a:stretch>
        </p:blipFill>
        <p:spPr>
          <a:xfrm>
            <a:off x="9296400" y="1600200"/>
            <a:ext cx="1773797" cy="2362200"/>
          </a:xfrm>
        </p:spPr>
      </p:pic>
      <p:sp>
        <p:nvSpPr>
          <p:cNvPr id="8" name="TextBox 7"/>
          <p:cNvSpPr txBox="1"/>
          <p:nvPr/>
        </p:nvSpPr>
        <p:spPr>
          <a:xfrm>
            <a:off x="1056639" y="609600"/>
            <a:ext cx="8001000" cy="5632311"/>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“Learn the background and setting of the Master’s parables and the prophets’ admonitions. Study them as though they were speaking to you, for such is the truth…I promise you… that if you will study the scriptures diligently, your power to avoid temptation and to receive direction of the Holy Ghost in all you do will be increased .”</a:t>
            </a:r>
          </a:p>
        </p:txBody>
      </p:sp>
      <p:sp>
        <p:nvSpPr>
          <p:cNvPr id="5" name="TextBox 4"/>
          <p:cNvSpPr txBox="1"/>
          <p:nvPr/>
        </p:nvSpPr>
        <p:spPr>
          <a:xfrm>
            <a:off x="9067799" y="3962400"/>
            <a:ext cx="2286000" cy="892552"/>
          </a:xfrm>
          <a:prstGeom prst="rect">
            <a:avLst/>
          </a:prstGeom>
          <a:noFill/>
        </p:spPr>
        <p:txBody>
          <a:bodyPr wrap="square" rtlCol="0">
            <a:spAutoFit/>
          </a:bodyPr>
          <a:lstStyle/>
          <a:p>
            <a:r>
              <a:rPr lang="en-US" sz="1400" dirty="0"/>
              <a:t>President Thomas S. Monson  </a:t>
            </a:r>
            <a:r>
              <a:rPr lang="en-US" sz="1200" i="1" dirty="0"/>
              <a:t>“Be Your Best Self</a:t>
            </a:r>
            <a:r>
              <a:rPr lang="en-US" sz="1200" dirty="0"/>
              <a:t>”,                        General Conference, April 2009.</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3429001"/>
            <a:ext cx="9144000" cy="1815882"/>
          </a:xfrm>
          <a:prstGeom prst="rect">
            <a:avLst/>
          </a:prstGeom>
        </p:spPr>
        <p:txBody>
          <a:bodyPr wrap="square">
            <a:spAutoFit/>
          </a:bodyPr>
          <a:lstStyle/>
          <a:p>
            <a:pPr lvl="0" algn="ctr"/>
            <a:r>
              <a:rPr lang="en-US" sz="2800" i="1" dirty="0"/>
              <a:t>Why might it also be called the parable of the soils?</a:t>
            </a:r>
            <a:endParaRPr lang="en-US" sz="2800" dirty="0"/>
          </a:p>
          <a:p>
            <a:pPr lvl="0" algn="ctr"/>
            <a:endParaRPr lang="en-US" sz="2800" dirty="0"/>
          </a:p>
          <a:p>
            <a:pPr lvl="0" algn="ctr"/>
            <a:endParaRPr lang="en-US" sz="2800" dirty="0"/>
          </a:p>
          <a:p>
            <a:pPr lvl="0" algn="ctr"/>
            <a:r>
              <a:rPr lang="en-US" sz="2800" dirty="0"/>
              <a:t>How’s your soil???</a:t>
            </a:r>
          </a:p>
        </p:txBody>
      </p:sp>
      <p:pic>
        <p:nvPicPr>
          <p:cNvPr id="3" name="Picture 2" descr="C:\Users\RichardsED\Desktop\Parables-copy.jpg"/>
          <p:cNvPicPr>
            <a:picLocks noChangeAspect="1" noChangeArrowheads="1"/>
          </p:cNvPicPr>
          <p:nvPr/>
        </p:nvPicPr>
        <p:blipFill>
          <a:blip r:embed="rId2" cstate="print"/>
          <a:srcRect b="13632"/>
          <a:stretch>
            <a:fillRect/>
          </a:stretch>
        </p:blipFill>
        <p:spPr bwMode="auto">
          <a:xfrm>
            <a:off x="1524000" y="0"/>
            <a:ext cx="9144000" cy="3276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2867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1947082" y="464026"/>
            <a:ext cx="8270543" cy="605391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8975" y="750625"/>
            <a:ext cx="628650" cy="516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9" name="Text Box 3"/>
          <p:cNvSpPr txBox="1">
            <a:spLocks noChangeArrowheads="1"/>
          </p:cNvSpPr>
          <p:nvPr/>
        </p:nvSpPr>
        <p:spPr bwMode="auto">
          <a:xfrm>
            <a:off x="3352800" y="5257800"/>
            <a:ext cx="5486400" cy="800100"/>
          </a:xfrm>
          <a:prstGeom prst="rect">
            <a:avLst/>
          </a:prstGeom>
          <a:solidFill>
            <a:schemeClr val="tx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4400">
                <a:solidFill>
                  <a:schemeClr val="bg1"/>
                </a:solidFill>
                <a:latin typeface="Times New Roman" pitchFamily="18" charset="0"/>
              </a:rPr>
              <a:t>ALMA 32:30</a:t>
            </a:r>
          </a:p>
        </p:txBody>
      </p:sp>
      <p:sp>
        <p:nvSpPr>
          <p:cNvPr id="9220" name="Line 4"/>
          <p:cNvSpPr>
            <a:spLocks noChangeShapeType="1"/>
          </p:cNvSpPr>
          <p:nvPr/>
        </p:nvSpPr>
        <p:spPr bwMode="auto">
          <a:xfrm>
            <a:off x="2438400" y="4343400"/>
            <a:ext cx="7315200" cy="0"/>
          </a:xfrm>
          <a:prstGeom prst="line">
            <a:avLst/>
          </a:prstGeom>
          <a:noFill/>
          <a:ln w="698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Rectangle 5"/>
          <p:cNvSpPr/>
          <p:nvPr/>
        </p:nvSpPr>
        <p:spPr>
          <a:xfrm>
            <a:off x="2110853" y="635590"/>
            <a:ext cx="7915701" cy="1754326"/>
          </a:xfrm>
          <a:prstGeom prst="rect">
            <a:avLst/>
          </a:prstGeom>
        </p:spPr>
        <p:txBody>
          <a:bodyPr wrap="square">
            <a:spAutoFit/>
          </a:bodyPr>
          <a:lstStyle/>
          <a:p>
            <a:pPr algn="ctr"/>
            <a:r>
              <a:rPr lang="en-US" sz="3600" b="1" dirty="0">
                <a:solidFill>
                  <a:srgbClr val="C00000"/>
                </a:solidFill>
              </a:rPr>
              <a:t>How much do you need to know before you can tell if the seed is good?</a:t>
            </a:r>
          </a:p>
        </p:txBody>
      </p:sp>
    </p:spTree>
    <p:extLst>
      <p:ext uri="{BB962C8B-B14F-4D97-AF65-F5344CB8AC3E}">
        <p14:creationId xmlns:p14="http://schemas.microsoft.com/office/powerpoint/2010/main" val="3347969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474238"/>
            <a:ext cx="10287000" cy="6202907"/>
          </a:xfrm>
        </p:spPr>
        <p:txBody>
          <a:bodyPr>
            <a:noAutofit/>
          </a:bodyPr>
          <a:lstStyle/>
          <a:p>
            <a:pPr>
              <a:buFont typeface="Wingdings" pitchFamily="2" charset="2"/>
              <a:buNone/>
              <a:defRPr/>
            </a:pPr>
            <a:r>
              <a:rPr lang="en-US" sz="4400" dirty="0"/>
              <a:t>	</a:t>
            </a:r>
            <a:r>
              <a:rPr lang="en-US" sz="4000" dirty="0"/>
              <a:t>		“This is good doctrine.  It tastes good.  I can taste the principles of eternal life, and so can you….I know that when I tell you these words of eternal life as they are given to me, you taste them, and I know that you believe them.  You say honey is sweet, and so do I.  I can also taste the spirit of eternal life.  I know that it is good</a:t>
            </a:r>
            <a:r>
              <a:rPr lang="en-US" sz="4400" dirty="0"/>
              <a:t> </a:t>
            </a:r>
            <a:r>
              <a:rPr lang="en-US" dirty="0"/>
              <a:t>(Joseph Smith, </a:t>
            </a:r>
            <a:r>
              <a:rPr lang="en-US" i="1" dirty="0"/>
              <a:t>HC</a:t>
            </a:r>
            <a:r>
              <a:rPr lang="en-US" dirty="0"/>
              <a:t>, 6:312).</a:t>
            </a:r>
          </a:p>
          <a:p>
            <a:pPr>
              <a:buFont typeface="Wingdings" pitchFamily="2" charset="2"/>
              <a:buNone/>
              <a:defRPr/>
            </a:pPr>
            <a:endParaRPr lang="en-US" sz="4000" dirty="0"/>
          </a:p>
          <a:p>
            <a:pPr>
              <a:buFont typeface="Wingdings" pitchFamily="2" charset="2"/>
              <a:buNone/>
              <a:defRPr/>
            </a:pPr>
            <a:r>
              <a:rPr lang="en-US" sz="4000" dirty="0"/>
              <a:t>	</a:t>
            </a:r>
            <a:endParaRPr lang="en-US" sz="4400" dirty="0"/>
          </a:p>
        </p:txBody>
      </p:sp>
      <p:pic>
        <p:nvPicPr>
          <p:cNvPr id="6146" name="Picture 2" descr="http://www.pbs.org/americanprophet/images/joseph-smi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74238"/>
            <a:ext cx="1824706" cy="26067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20584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1947082" y="464026"/>
            <a:ext cx="8270543" cy="605391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3539" y="609600"/>
            <a:ext cx="1279525"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Text Box 3"/>
          <p:cNvSpPr txBox="1">
            <a:spLocks noChangeArrowheads="1"/>
          </p:cNvSpPr>
          <p:nvPr/>
        </p:nvSpPr>
        <p:spPr bwMode="auto">
          <a:xfrm>
            <a:off x="3352800" y="5257800"/>
            <a:ext cx="5486400" cy="800100"/>
          </a:xfrm>
          <a:prstGeom prst="rect">
            <a:avLst/>
          </a:prstGeom>
          <a:solidFill>
            <a:schemeClr val="tx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4400" dirty="0">
                <a:solidFill>
                  <a:schemeClr val="bg1"/>
                </a:solidFill>
                <a:latin typeface="Times New Roman" pitchFamily="18" charset="0"/>
              </a:rPr>
              <a:t>ALMA 32:34</a:t>
            </a:r>
          </a:p>
        </p:txBody>
      </p:sp>
      <p:sp>
        <p:nvSpPr>
          <p:cNvPr id="10244" name="Line 4"/>
          <p:cNvSpPr>
            <a:spLocks noChangeShapeType="1"/>
          </p:cNvSpPr>
          <p:nvPr/>
        </p:nvSpPr>
        <p:spPr bwMode="auto">
          <a:xfrm>
            <a:off x="2438400" y="4343400"/>
            <a:ext cx="7315200" cy="0"/>
          </a:xfrm>
          <a:prstGeom prst="line">
            <a:avLst/>
          </a:prstGeom>
          <a:noFill/>
          <a:ln w="698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Rectangle 6"/>
          <p:cNvSpPr/>
          <p:nvPr/>
        </p:nvSpPr>
        <p:spPr>
          <a:xfrm>
            <a:off x="2138150" y="875058"/>
            <a:ext cx="7915701" cy="1200329"/>
          </a:xfrm>
          <a:prstGeom prst="rect">
            <a:avLst/>
          </a:prstGeom>
        </p:spPr>
        <p:txBody>
          <a:bodyPr wrap="square">
            <a:spAutoFit/>
          </a:bodyPr>
          <a:lstStyle/>
          <a:p>
            <a:pPr algn="ctr"/>
            <a:r>
              <a:rPr lang="en-US" sz="3600" b="1" dirty="0">
                <a:solidFill>
                  <a:srgbClr val="C00000"/>
                </a:solidFill>
              </a:rPr>
              <a:t>What is the overall goal of our faith?  To become dormant?</a:t>
            </a:r>
          </a:p>
        </p:txBody>
      </p:sp>
      <p:sp>
        <p:nvSpPr>
          <p:cNvPr id="8" name="Rectangle 7"/>
          <p:cNvSpPr/>
          <p:nvPr/>
        </p:nvSpPr>
        <p:spPr>
          <a:xfrm>
            <a:off x="2496403" y="2259674"/>
            <a:ext cx="7199194" cy="369332"/>
          </a:xfrm>
          <a:prstGeom prst="rect">
            <a:avLst/>
          </a:prstGeom>
        </p:spPr>
        <p:txBody>
          <a:bodyPr wrap="square">
            <a:spAutoFit/>
          </a:bodyPr>
          <a:lstStyle/>
          <a:p>
            <a:pPr algn="ctr"/>
            <a:r>
              <a:rPr lang="en-US" b="1" dirty="0">
                <a:solidFill>
                  <a:schemeClr val="bg1"/>
                </a:solidFill>
              </a:rPr>
              <a:t>Dormant (Late Middle English) ‘Fixed in position’</a:t>
            </a:r>
          </a:p>
        </p:txBody>
      </p:sp>
    </p:spTree>
    <p:extLst>
      <p:ext uri="{BB962C8B-B14F-4D97-AF65-F5344CB8AC3E}">
        <p14:creationId xmlns:p14="http://schemas.microsoft.com/office/powerpoint/2010/main" val="278573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1947082" y="464026"/>
            <a:ext cx="8270543" cy="605391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4638" y="609600"/>
            <a:ext cx="145415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7" name="Text Box 3"/>
          <p:cNvSpPr txBox="1">
            <a:spLocks noChangeArrowheads="1"/>
          </p:cNvSpPr>
          <p:nvPr/>
        </p:nvSpPr>
        <p:spPr bwMode="auto">
          <a:xfrm>
            <a:off x="3352800" y="5257800"/>
            <a:ext cx="5486400" cy="800100"/>
          </a:xfrm>
          <a:prstGeom prst="rect">
            <a:avLst/>
          </a:prstGeom>
          <a:solidFill>
            <a:schemeClr val="tx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4400">
                <a:solidFill>
                  <a:schemeClr val="bg1"/>
                </a:solidFill>
                <a:latin typeface="Times New Roman" pitchFamily="18" charset="0"/>
              </a:rPr>
              <a:t>ALMA 32:37</a:t>
            </a:r>
          </a:p>
        </p:txBody>
      </p:sp>
      <p:sp>
        <p:nvSpPr>
          <p:cNvPr id="11268" name="Line 4"/>
          <p:cNvSpPr>
            <a:spLocks noChangeShapeType="1"/>
          </p:cNvSpPr>
          <p:nvPr/>
        </p:nvSpPr>
        <p:spPr bwMode="auto">
          <a:xfrm>
            <a:off x="2438400" y="4343400"/>
            <a:ext cx="7315200" cy="0"/>
          </a:xfrm>
          <a:prstGeom prst="line">
            <a:avLst/>
          </a:prstGeom>
          <a:noFill/>
          <a:ln w="698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Rectangle 5"/>
          <p:cNvSpPr/>
          <p:nvPr/>
        </p:nvSpPr>
        <p:spPr>
          <a:xfrm>
            <a:off x="2110853" y="635591"/>
            <a:ext cx="7915701" cy="1200329"/>
          </a:xfrm>
          <a:prstGeom prst="rect">
            <a:avLst/>
          </a:prstGeom>
        </p:spPr>
        <p:txBody>
          <a:bodyPr wrap="square">
            <a:spAutoFit/>
          </a:bodyPr>
          <a:lstStyle/>
          <a:p>
            <a:pPr algn="ctr"/>
            <a:r>
              <a:rPr lang="en-US" sz="3600" b="1" dirty="0">
                <a:solidFill>
                  <a:srgbClr val="C00000"/>
                </a:solidFill>
              </a:rPr>
              <a:t>What do you need to do once the seed begins to grow?</a:t>
            </a:r>
          </a:p>
        </p:txBody>
      </p:sp>
    </p:spTree>
    <p:extLst>
      <p:ext uri="{BB962C8B-B14F-4D97-AF65-F5344CB8AC3E}">
        <p14:creationId xmlns:p14="http://schemas.microsoft.com/office/powerpoint/2010/main" val="2728660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1947082" y="464026"/>
            <a:ext cx="8270543" cy="605391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3527" y="719780"/>
            <a:ext cx="3305175"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1" name="Text Box 3"/>
          <p:cNvSpPr txBox="1">
            <a:spLocks noChangeArrowheads="1"/>
          </p:cNvSpPr>
          <p:nvPr/>
        </p:nvSpPr>
        <p:spPr bwMode="auto">
          <a:xfrm>
            <a:off x="2110852" y="5207203"/>
            <a:ext cx="5486400" cy="800100"/>
          </a:xfrm>
          <a:prstGeom prst="rect">
            <a:avLst/>
          </a:prstGeom>
          <a:solidFill>
            <a:schemeClr val="tx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4400" dirty="0">
                <a:solidFill>
                  <a:schemeClr val="bg1"/>
                </a:solidFill>
                <a:latin typeface="Times New Roman" pitchFamily="18" charset="0"/>
              </a:rPr>
              <a:t>ALMA 32:41-42</a:t>
            </a:r>
          </a:p>
        </p:txBody>
      </p:sp>
      <p:sp>
        <p:nvSpPr>
          <p:cNvPr id="12292" name="Line 4"/>
          <p:cNvSpPr>
            <a:spLocks noChangeShapeType="1"/>
          </p:cNvSpPr>
          <p:nvPr/>
        </p:nvSpPr>
        <p:spPr bwMode="auto">
          <a:xfrm>
            <a:off x="2438400" y="4343400"/>
            <a:ext cx="7315200" cy="0"/>
          </a:xfrm>
          <a:prstGeom prst="line">
            <a:avLst/>
          </a:prstGeom>
          <a:noFill/>
          <a:ln w="698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Rectangle 5"/>
          <p:cNvSpPr/>
          <p:nvPr/>
        </p:nvSpPr>
        <p:spPr>
          <a:xfrm>
            <a:off x="2110852" y="458170"/>
            <a:ext cx="7915701" cy="523220"/>
          </a:xfrm>
          <a:prstGeom prst="rect">
            <a:avLst/>
          </a:prstGeom>
        </p:spPr>
        <p:txBody>
          <a:bodyPr wrap="square">
            <a:spAutoFit/>
          </a:bodyPr>
          <a:lstStyle/>
          <a:p>
            <a:pPr algn="ctr"/>
            <a:r>
              <a:rPr lang="en-US" sz="2800" b="1" dirty="0">
                <a:solidFill>
                  <a:srgbClr val="C00000"/>
                </a:solidFill>
              </a:rPr>
              <a:t>What blessings come from this process?</a:t>
            </a:r>
          </a:p>
        </p:txBody>
      </p:sp>
      <p:sp>
        <p:nvSpPr>
          <p:cNvPr id="7" name="Content Placeholder 2">
            <a:extLst>
              <a:ext uri="{FF2B5EF4-FFF2-40B4-BE49-F238E27FC236}">
                <a16:creationId xmlns:a16="http://schemas.microsoft.com/office/drawing/2014/main" id="{1B84A35D-DCEF-4FCB-817C-10AA32DAD1E6}"/>
              </a:ext>
            </a:extLst>
          </p:cNvPr>
          <p:cNvSpPr txBox="1">
            <a:spLocks/>
          </p:cNvSpPr>
          <p:nvPr/>
        </p:nvSpPr>
        <p:spPr>
          <a:xfrm>
            <a:off x="6068702" y="1295400"/>
            <a:ext cx="4010025" cy="4201262"/>
          </a:xfrm>
          <a:prstGeom prst="rect">
            <a:avLst/>
          </a:prstGeom>
        </p:spPr>
        <p:txBody>
          <a:bodyPr vert="horz">
            <a:normAutofit/>
          </a:bodyPr>
          <a:lstStyle>
            <a:lvl1pPr marL="0" indent="0" algn="ctr" rtl="0" eaLnBrk="1" latinLnBrk="0" hangingPunct="1">
              <a:spcBef>
                <a:spcPct val="20000"/>
              </a:spcBef>
              <a:buClr>
                <a:schemeClr val="tx1">
                  <a:shade val="95000"/>
                </a:schemeClr>
              </a:buClr>
              <a:buSzPct val="65000"/>
              <a:buFont typeface="Wingdings 2"/>
              <a:buNone/>
              <a:defRPr kumimoji="0" sz="2800" kern="1200">
                <a:solidFill>
                  <a:schemeClr val="tx1"/>
                </a:solidFill>
                <a:latin typeface="+mn-lt"/>
                <a:ea typeface="+mn-ea"/>
                <a:cs typeface="+mn-cs"/>
              </a:defRPr>
            </a:lvl1pPr>
            <a:lvl2pPr marL="457200" indent="0" algn="ctr" rtl="0" eaLnBrk="1" latinLnBrk="0" hangingPunct="1">
              <a:spcBef>
                <a:spcPct val="20000"/>
              </a:spcBef>
              <a:buClr>
                <a:schemeClr val="tx1"/>
              </a:buClr>
              <a:buSzPct val="80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tx1"/>
              </a:buClr>
              <a:buSzPct val="95000"/>
              <a:buFont typeface="Wingdings"/>
              <a:buNone/>
              <a:defRPr kumimoji="0" sz="2200" kern="1200">
                <a:solidFill>
                  <a:schemeClr val="tx1"/>
                </a:solidFill>
                <a:latin typeface="+mn-lt"/>
                <a:ea typeface="+mn-ea"/>
                <a:cs typeface="+mn-cs"/>
              </a:defRPr>
            </a:lvl3pPr>
            <a:lvl4pPr marL="1371600" indent="0" algn="ctr" rtl="0" eaLnBrk="1" latinLnBrk="0" hangingPunct="1">
              <a:spcBef>
                <a:spcPct val="20000"/>
              </a:spcBef>
              <a:buClr>
                <a:schemeClr val="tx1"/>
              </a:buClr>
              <a:buSzPct val="100000"/>
              <a:buFont typeface="Wingdings 3"/>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tx1"/>
              </a:buClr>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tx1"/>
              </a:buClr>
              <a:buFont typeface="Wingdings 3"/>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tx1"/>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tx1"/>
              </a:buClr>
              <a:buFont typeface="Wingdings 2"/>
              <a:buNone/>
              <a:defRPr kumimoji="0" sz="1400" kern="1200">
                <a:solidFill>
                  <a:schemeClr val="tx1"/>
                </a:solidFill>
                <a:latin typeface="+mn-lt"/>
                <a:ea typeface="+mn-ea"/>
                <a:cs typeface="+mn-cs"/>
              </a:defRPr>
            </a:lvl8pPr>
            <a:lvl9pPr marL="3657600" indent="0" algn="ctr" rtl="0" eaLnBrk="1" latinLnBrk="0" hangingPunct="1">
              <a:spcBef>
                <a:spcPct val="20000"/>
              </a:spcBef>
              <a:buClr>
                <a:schemeClr val="tx1"/>
              </a:buClr>
              <a:buFont typeface="Wingdings 2"/>
              <a:buNone/>
              <a:defRPr kumimoji="0" sz="1400" kern="1200" baseline="0">
                <a:solidFill>
                  <a:schemeClr val="tx1"/>
                </a:solidFill>
                <a:latin typeface="+mn-lt"/>
                <a:ea typeface="+mn-ea"/>
                <a:cs typeface="+mn-cs"/>
              </a:defRPr>
            </a:lvl9pPr>
          </a:lstStyle>
          <a:p>
            <a:pPr algn="l">
              <a:buFont typeface="Wingdings" pitchFamily="2" charset="2"/>
              <a:buNone/>
              <a:defRPr/>
            </a:pPr>
            <a:r>
              <a:rPr lang="en-US" dirty="0">
                <a:solidFill>
                  <a:schemeClr val="bg1"/>
                </a:solidFill>
              </a:rPr>
              <a:t>“Too often we approach the gospel like a farmer who places seed in the ground in the morning and expects corn on the cob by the afternoon” </a:t>
            </a:r>
            <a:r>
              <a:rPr lang="en-US" sz="1600" dirty="0">
                <a:solidFill>
                  <a:schemeClr val="bg1"/>
                </a:solidFill>
              </a:rPr>
              <a:t>(President Dieter F. Uchtdorf, The Way of the Disciple, </a:t>
            </a:r>
            <a:r>
              <a:rPr lang="en-US" sz="1600" i="1" dirty="0">
                <a:solidFill>
                  <a:schemeClr val="bg1"/>
                </a:solidFill>
              </a:rPr>
              <a:t>Ensign</a:t>
            </a:r>
            <a:r>
              <a:rPr lang="en-US" sz="1600" dirty="0">
                <a:solidFill>
                  <a:schemeClr val="bg1"/>
                </a:solidFill>
              </a:rPr>
              <a:t>, May 2009, 76-77).</a:t>
            </a:r>
          </a:p>
        </p:txBody>
      </p:sp>
      <p:pic>
        <p:nvPicPr>
          <p:cNvPr id="8" name="Picture 4" descr="http://www.lds.org/bc/content/shared/content/images/leaders/dieter-f-uchtdorf-large.jpg">
            <a:extLst>
              <a:ext uri="{FF2B5EF4-FFF2-40B4-BE49-F238E27FC236}">
                <a16:creationId xmlns:a16="http://schemas.microsoft.com/office/drawing/2014/main" id="{D4FE1B1F-1C96-408E-91C3-75B991B867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4481940"/>
            <a:ext cx="1620251" cy="2020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22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show="0">
  <p:cSld>
    <p:bg>
      <p:bgPr>
        <a:solidFill>
          <a:schemeClr val="bg2"/>
        </a:solidFill>
        <a:effectLst/>
      </p:bgPr>
    </p:bg>
    <p:spTree>
      <p:nvGrpSpPr>
        <p:cNvPr id="1" name=""/>
        <p:cNvGrpSpPr/>
        <p:nvPr/>
      </p:nvGrpSpPr>
      <p:grpSpPr>
        <a:xfrm>
          <a:off x="0" y="0"/>
          <a:ext cx="0" cy="0"/>
          <a:chOff x="0" y="0"/>
          <a:chExt cx="0" cy="0"/>
        </a:xfrm>
      </p:grpSpPr>
      <p:pic>
        <p:nvPicPr>
          <p:cNvPr id="2050" name="Picture 2" descr="Image result for nourished by faith">
            <a:extLst>
              <a:ext uri="{FF2B5EF4-FFF2-40B4-BE49-F238E27FC236}">
                <a16:creationId xmlns:a16="http://schemas.microsoft.com/office/drawing/2014/main" id="{F29E77D4-E501-4F98-A87D-87D61124EB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349567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28600" y="3810000"/>
            <a:ext cx="11734800" cy="3886200"/>
          </a:xfrm>
        </p:spPr>
        <p:txBody>
          <a:bodyPr anchor="t">
            <a:normAutofit/>
          </a:bodyPr>
          <a:lstStyle/>
          <a:p>
            <a:pPr marL="457200" indent="-457200">
              <a:buFont typeface="Wingdings" panose="05000000000000000000" pitchFamily="2" charset="2"/>
              <a:buChar char="v"/>
            </a:pPr>
            <a:r>
              <a:rPr lang="en-US" sz="3200" dirty="0"/>
              <a:t>Who do you know (personally or scripturally) that is a pillar or example of faith?</a:t>
            </a:r>
          </a:p>
          <a:p>
            <a:pPr marL="457200" indent="-457200">
              <a:buFont typeface="Wingdings" panose="05000000000000000000" pitchFamily="2" charset="2"/>
              <a:buChar char="v"/>
            </a:pPr>
            <a:r>
              <a:rPr lang="en-US" sz="3200" dirty="0"/>
              <a:t>In what circumstances has your faith nourished you? </a:t>
            </a:r>
          </a:p>
        </p:txBody>
      </p:sp>
    </p:spTree>
    <p:extLst>
      <p:ext uri="{BB962C8B-B14F-4D97-AF65-F5344CB8AC3E}">
        <p14:creationId xmlns:p14="http://schemas.microsoft.com/office/powerpoint/2010/main" val="1039604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3276600" y="533401"/>
            <a:ext cx="8610600" cy="6324600"/>
          </a:xfrm>
        </p:spPr>
        <p:txBody>
          <a:bodyPr>
            <a:noAutofit/>
          </a:bodyPr>
          <a:lstStyle/>
          <a:p>
            <a:pPr>
              <a:lnSpc>
                <a:spcPct val="80000"/>
              </a:lnSpc>
              <a:buFont typeface="Wingdings" panose="05000000000000000000" pitchFamily="2" charset="2"/>
              <a:buNone/>
            </a:pPr>
            <a:r>
              <a:rPr lang="en-US" altLang="en-US" sz="2800" dirty="0">
                <a:solidFill>
                  <a:schemeClr val="tx1"/>
                </a:solidFill>
                <a:effectLst/>
              </a:rPr>
              <a:t>		Elder Featherstone tells of a young man who came to him for a mission interview. Elder Featherstone inquired as to the young man’s transgressions. In a haughty manner the young man replied, “There isn’t anything I haven’t done.” Elder Featherstone inquired about specifics—morals, drugs, and so on. Again he replied, “I told you I have done everything.” Elder Featherstone asked, “What makes you think you’re going on a mission?” “Because I have repented,” came the reply. “I haven’t done any of these things for a year.”</a:t>
            </a:r>
          </a:p>
          <a:p>
            <a:pPr>
              <a:lnSpc>
                <a:spcPct val="80000"/>
              </a:lnSpc>
              <a:buFont typeface="Wingdings" panose="05000000000000000000" pitchFamily="2" charset="2"/>
              <a:buNone/>
            </a:pPr>
            <a:r>
              <a:rPr lang="en-US" altLang="en-US" sz="2800" dirty="0">
                <a:solidFill>
                  <a:schemeClr val="tx1"/>
                </a:solidFill>
                <a:effectLst/>
              </a:rPr>
              <a:t>		Elder Featherstone then looked at the young man across the table—twenty-one years of age—sarcastic, haughty, with an attitude far removed from sincere repentance.</a:t>
            </a:r>
          </a:p>
        </p:txBody>
      </p:sp>
      <p:pic>
        <p:nvPicPr>
          <p:cNvPr id="3074" name="Picture 2" descr="Image result for vaughn j featherstone">
            <a:extLst>
              <a:ext uri="{FF2B5EF4-FFF2-40B4-BE49-F238E27FC236}">
                <a16:creationId xmlns:a16="http://schemas.microsoft.com/office/drawing/2014/main" id="{68F24D64-02F2-4197-A0AF-39F74535DC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881" r="36441"/>
          <a:stretch/>
        </p:blipFill>
        <p:spPr bwMode="auto">
          <a:xfrm>
            <a:off x="5080" y="5079"/>
            <a:ext cx="3728720" cy="6867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9985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3276600" y="533401"/>
            <a:ext cx="8610600" cy="6324600"/>
          </a:xfrm>
        </p:spPr>
        <p:txBody>
          <a:bodyPr>
            <a:noAutofit/>
          </a:bodyPr>
          <a:lstStyle/>
          <a:p>
            <a:pPr>
              <a:lnSpc>
                <a:spcPct val="80000"/>
              </a:lnSpc>
              <a:buFont typeface="Wingdings" panose="05000000000000000000" pitchFamily="2" charset="2"/>
              <a:buNone/>
            </a:pPr>
            <a:r>
              <a:rPr lang="en-US" altLang="en-US" sz="3200" dirty="0">
                <a:solidFill>
                  <a:schemeClr val="tx1"/>
                </a:solidFill>
              </a:rPr>
              <a:t>		“My dear young friend,” he said, “I’m sorry to tell you this, but you are not going on a mission…you shouldn’t have been ordained an elder and you really should have been tried for your membership in the Church. What you’ve committed is a series of monumental transgressions. You haven’t repented; you’ve just stopped doing something. Someday, after you have been to Gethsemane and back, you’ll understand what true repentance is.” At this, the young man started to cry. It lasted for about five minutes. There was no exchange of words, only silence. Then he left Elder Featherstone’ office.</a:t>
            </a:r>
          </a:p>
        </p:txBody>
      </p:sp>
      <p:pic>
        <p:nvPicPr>
          <p:cNvPr id="3074" name="Picture 2" descr="Image result for vaughn j featherstone">
            <a:extLst>
              <a:ext uri="{FF2B5EF4-FFF2-40B4-BE49-F238E27FC236}">
                <a16:creationId xmlns:a16="http://schemas.microsoft.com/office/drawing/2014/main" id="{68F24D64-02F2-4197-A0AF-39F74535DC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881" r="36441"/>
          <a:stretch/>
        </p:blipFill>
        <p:spPr bwMode="auto">
          <a:xfrm>
            <a:off x="5080" y="5079"/>
            <a:ext cx="3728720" cy="6867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704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3276600" y="533401"/>
            <a:ext cx="8610600" cy="6324600"/>
          </a:xfrm>
        </p:spPr>
        <p:txBody>
          <a:bodyPr>
            <a:noAutofit/>
          </a:bodyPr>
          <a:lstStyle/>
          <a:p>
            <a:pPr>
              <a:lnSpc>
                <a:spcPct val="80000"/>
              </a:lnSpc>
              <a:buFont typeface="Wingdings" panose="05000000000000000000" pitchFamily="2" charset="2"/>
              <a:buNone/>
            </a:pPr>
            <a:r>
              <a:rPr lang="en-US" altLang="en-US" sz="3000" dirty="0">
                <a:solidFill>
                  <a:schemeClr val="tx1"/>
                </a:solidFill>
              </a:rPr>
              <a:t>		About six months later, Elder Featherstone saw this same young man. The details of the interview flashed though his mind. Elder Featherstone reached down from the podium to shake his hand. </a:t>
            </a:r>
          </a:p>
          <a:p>
            <a:pPr>
              <a:lnSpc>
                <a:spcPct val="80000"/>
              </a:lnSpc>
              <a:buFont typeface="Wingdings" panose="05000000000000000000" pitchFamily="2" charset="2"/>
              <a:buNone/>
            </a:pPr>
            <a:r>
              <a:rPr lang="en-US" altLang="en-US" sz="3000" dirty="0">
                <a:solidFill>
                  <a:schemeClr val="tx1"/>
                </a:solidFill>
              </a:rPr>
              <a:t>		As the young man looked up, Elder Featherstone could see that something wonderful had taken place in his life. Tears streamed down the young man’s cheeks and an almost holy glow came from his countenance. “You’ve been there, haven’t you?” asked Elder Featherstone. Through the tears he said, “Yes, Bishop Featherstone, I’ve been to Gethsemane and back.” “I know,” Elder Featherstone replied. “It shows in your face. I believe now that the Lord has forgiven you.”</a:t>
            </a:r>
          </a:p>
        </p:txBody>
      </p:sp>
      <p:pic>
        <p:nvPicPr>
          <p:cNvPr id="3074" name="Picture 2" descr="Image result for vaughn j featherstone">
            <a:extLst>
              <a:ext uri="{FF2B5EF4-FFF2-40B4-BE49-F238E27FC236}">
                <a16:creationId xmlns:a16="http://schemas.microsoft.com/office/drawing/2014/main" id="{68F24D64-02F2-4197-A0AF-39F74535DC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881" r="36441"/>
          <a:stretch/>
        </p:blipFill>
        <p:spPr bwMode="auto">
          <a:xfrm>
            <a:off x="5080" y="5079"/>
            <a:ext cx="3728720" cy="6867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736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RichardsED\Desktop\Parables-420.jpg"/>
          <p:cNvPicPr>
            <a:picLocks noChangeAspect="1" noChangeArrowheads="1"/>
          </p:cNvPicPr>
          <p:nvPr/>
        </p:nvPicPr>
        <p:blipFill>
          <a:blip r:embed="rId2" cstate="print"/>
          <a:srcRect/>
          <a:stretch>
            <a:fillRect/>
          </a:stretch>
        </p:blipFill>
        <p:spPr bwMode="auto">
          <a:xfrm>
            <a:off x="3940029" y="247650"/>
            <a:ext cx="7987437" cy="5990578"/>
          </a:xfrm>
          <a:prstGeom prst="rect">
            <a:avLst/>
          </a:prstGeom>
          <a:noFill/>
        </p:spPr>
      </p:pic>
      <p:grpSp>
        <p:nvGrpSpPr>
          <p:cNvPr id="3" name="Group 2">
            <a:extLst>
              <a:ext uri="{FF2B5EF4-FFF2-40B4-BE49-F238E27FC236}">
                <a16:creationId xmlns:a16="http://schemas.microsoft.com/office/drawing/2014/main" id="{4DF91ACE-DB8B-4138-AA2A-4602639265E6}"/>
              </a:ext>
            </a:extLst>
          </p:cNvPr>
          <p:cNvGrpSpPr/>
          <p:nvPr/>
        </p:nvGrpSpPr>
        <p:grpSpPr>
          <a:xfrm>
            <a:off x="0" y="2133600"/>
            <a:ext cx="3711441" cy="1560716"/>
            <a:chOff x="-4441959" y="-515042"/>
            <a:chExt cx="3711441" cy="1560716"/>
          </a:xfrm>
          <a:scene3d>
            <a:camera prst="orthographicFront">
              <a:rot lat="0" lon="0" rev="0"/>
            </a:camera>
            <a:lightRig rig="contrasting" dir="t">
              <a:rot lat="0" lon="0" rev="1200000"/>
            </a:lightRig>
          </a:scene3d>
        </p:grpSpPr>
        <p:sp>
          <p:nvSpPr>
            <p:cNvPr id="4" name="Rectangle: Rounded Corners 3">
              <a:extLst>
                <a:ext uri="{FF2B5EF4-FFF2-40B4-BE49-F238E27FC236}">
                  <a16:creationId xmlns:a16="http://schemas.microsoft.com/office/drawing/2014/main" id="{6374FBEF-5454-4044-A7D4-EE23E104A6ED}"/>
                </a:ext>
              </a:extLst>
            </p:cNvPr>
            <p:cNvSpPr/>
            <p:nvPr/>
          </p:nvSpPr>
          <p:spPr>
            <a:xfrm>
              <a:off x="-4441959" y="-515042"/>
              <a:ext cx="3711441" cy="1560716"/>
            </a:xfrm>
            <a:prstGeom prst="roundRect">
              <a:avLst/>
            </a:prstGeom>
            <a:solidFill>
              <a:srgbClr val="FFFF00"/>
            </a:solidFill>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5" name="Rectangle: Rounded Corners 4">
              <a:extLst>
                <a:ext uri="{FF2B5EF4-FFF2-40B4-BE49-F238E27FC236}">
                  <a16:creationId xmlns:a16="http://schemas.microsoft.com/office/drawing/2014/main" id="{76AD4C2E-32D1-4867-B6C5-AD288AFDE2DC}"/>
                </a:ext>
              </a:extLst>
            </p:cNvPr>
            <p:cNvSpPr txBox="1"/>
            <p:nvPr/>
          </p:nvSpPr>
          <p:spPr>
            <a:xfrm>
              <a:off x="-4365771" y="-438854"/>
              <a:ext cx="3635253" cy="140834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None/>
              </a:pPr>
              <a:r>
                <a:rPr lang="en-US" sz="4500" kern="1200" dirty="0">
                  <a:solidFill>
                    <a:schemeClr val="bg1"/>
                  </a:solidFill>
                  <a:latin typeface="Pupcat" pitchFamily="2" charset="0"/>
                </a:rPr>
                <a:t>What parables do you see?</a:t>
              </a: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976BAAA-75A1-48AA-B7DE-B6B8070992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817428" y="1257301"/>
            <a:ext cx="2450127" cy="4343399"/>
          </a:xfrm>
          <a:prstGeom prst="rect">
            <a:avLst/>
          </a:prstGeom>
          <a:effectLst/>
        </p:spPr>
        <p:txBody>
          <a:bodyPr rtlCol="0" anchor="ctr">
            <a:normAutofit/>
          </a:bodyPr>
          <a:lstStyle/>
          <a:p>
            <a:pPr>
              <a:spcAft>
                <a:spcPts val="600"/>
              </a:spcAft>
            </a:pPr>
            <a:r>
              <a:rPr lang="en-US">
                <a:effectLst>
                  <a:outerShdw blurRad="38100" dist="38100" dir="2700000" algn="tl">
                    <a:srgbClr val="000000">
                      <a:alpha val="43137"/>
                    </a:srgbClr>
                  </a:outerShdw>
                </a:effectLst>
              </a:rPr>
              <a:t>Matt 13</a:t>
            </a:r>
          </a:p>
        </p:txBody>
      </p:sp>
      <p:sp useBgFill="1">
        <p:nvSpPr>
          <p:cNvPr id="11" name="Freeform: Shape 10">
            <a:extLst>
              <a:ext uri="{FF2B5EF4-FFF2-40B4-BE49-F238E27FC236}">
                <a16:creationId xmlns:a16="http://schemas.microsoft.com/office/drawing/2014/main" id="{65A5F259-CDF7-4A15-A66C-A9939D23E3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8386486" cy="6858002"/>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13795" y="1257301"/>
            <a:ext cx="6672865" cy="4343399"/>
          </a:xfrm>
        </p:spPr>
        <p:txBody>
          <a:bodyPr anchor="ctr">
            <a:normAutofit/>
          </a:bodyPr>
          <a:lstStyle/>
          <a:p>
            <a:r>
              <a:rPr lang="en-US" cap="none"/>
              <a:t>More Parables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
            <a:ext cx="7772400" cy="1470025"/>
          </a:xfrm>
        </p:spPr>
        <p:txBody>
          <a:bodyPr/>
          <a:lstStyle/>
          <a:p>
            <a:r>
              <a:rPr lang="en-US" dirty="0"/>
              <a:t>Matthew 13</a:t>
            </a:r>
          </a:p>
        </p:txBody>
      </p:sp>
      <p:sp useBgFill="1">
        <p:nvSpPr>
          <p:cNvPr id="3" name="Subtitle 2"/>
          <p:cNvSpPr>
            <a:spLocks noGrp="1"/>
          </p:cNvSpPr>
          <p:nvPr>
            <p:ph type="subTitle" idx="1"/>
          </p:nvPr>
        </p:nvSpPr>
        <p:spPr>
          <a:xfrm>
            <a:off x="2209799" y="1524000"/>
            <a:ext cx="9742005" cy="4648200"/>
          </a:xfrm>
        </p:spPr>
        <p:txBody>
          <a:bodyPr>
            <a:normAutofit/>
          </a:bodyPr>
          <a:lstStyle/>
          <a:p>
            <a:pPr algn="l"/>
            <a:r>
              <a:rPr lang="en-US" sz="4300" dirty="0"/>
              <a:t>“The parables in Matthew 13 afford us as clear an understanding upon the important subject of the restoration  and the gathering of Israel.”</a:t>
            </a:r>
          </a:p>
          <a:p>
            <a:pPr algn="r"/>
            <a:endParaRPr lang="en-US" sz="1600" i="1" dirty="0"/>
          </a:p>
          <a:p>
            <a:pPr algn="r"/>
            <a:r>
              <a:rPr lang="en-US" sz="1600" i="1" dirty="0"/>
              <a:t>Teachings of the Prophet Joseph Smith</a:t>
            </a:r>
            <a:r>
              <a:rPr lang="en-US" sz="1600" dirty="0"/>
              <a:t>, 94.</a:t>
            </a:r>
          </a:p>
        </p:txBody>
      </p:sp>
      <p:pic>
        <p:nvPicPr>
          <p:cNvPr id="4" name="Picture 3" descr="ArtBook__122_122__JosephSmith____.jpg">
            <a:hlinkClick r:id="rId2" action="ppaction://hlinksldjump"/>
            <a:extLst>
              <a:ext uri="{FF2B5EF4-FFF2-40B4-BE49-F238E27FC236}">
                <a16:creationId xmlns:a16="http://schemas.microsoft.com/office/drawing/2014/main" id="{154B9CE8-FF46-4B91-95AA-3B2AA96AF26B}"/>
              </a:ext>
            </a:extLst>
          </p:cNvPr>
          <p:cNvPicPr>
            <a:picLocks noChangeAspect="1"/>
          </p:cNvPicPr>
          <p:nvPr/>
        </p:nvPicPr>
        <p:blipFill>
          <a:blip r:embed="rId3" cstate="print"/>
          <a:stretch>
            <a:fillRect/>
          </a:stretch>
        </p:blipFill>
        <p:spPr>
          <a:xfrm>
            <a:off x="240195" y="1752600"/>
            <a:ext cx="1729409" cy="2318524"/>
          </a:xfrm>
          <a:prstGeom prst="rect">
            <a:avLst/>
          </a:prstGeom>
        </p:spPr>
      </p:pic>
    </p:spTree>
    <p:extLst>
      <p:ext uri="{BB962C8B-B14F-4D97-AF65-F5344CB8AC3E}">
        <p14:creationId xmlns:p14="http://schemas.microsoft.com/office/powerpoint/2010/main" val="16364275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24F7045-1B8B-4422-9330-0BC8BF606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2">
            <a:extLst>
              <a:ext uri="{FF2B5EF4-FFF2-40B4-BE49-F238E27FC236}">
                <a16:creationId xmlns:a16="http://schemas.microsoft.com/office/drawing/2014/main" id="{7ED0B3BD-E968-4364-878A-47D3A6AEF0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8E5BCBF-E5D0-444B-A584-4A5FF79F9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347" y="482600"/>
            <a:ext cx="11240496" cy="5892800"/>
          </a:xfrm>
          <a:prstGeom prst="rect">
            <a:avLst/>
          </a:prstGeom>
          <a:no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6">
            <a:extLst>
              <a:ext uri="{FF2B5EF4-FFF2-40B4-BE49-F238E27FC236}">
                <a16:creationId xmlns:a16="http://schemas.microsoft.com/office/drawing/2014/main" id="{F172542B-3C95-4AD9-BD6C-4F1BF7CB1582}"/>
              </a:ext>
            </a:extLst>
          </p:cNvPr>
          <p:cNvGraphicFramePr>
            <a:graphicFrameLocks noGrp="1"/>
          </p:cNvGraphicFramePr>
          <p:nvPr>
            <p:extLst>
              <p:ext uri="{D42A27DB-BD31-4B8C-83A1-F6EECF244321}">
                <p14:modId xmlns:p14="http://schemas.microsoft.com/office/powerpoint/2010/main" val="2940290532"/>
              </p:ext>
            </p:extLst>
          </p:nvPr>
        </p:nvGraphicFramePr>
        <p:xfrm>
          <a:off x="990600" y="685800"/>
          <a:ext cx="10210799" cy="3586296"/>
        </p:xfrm>
        <a:graphic>
          <a:graphicData uri="http://schemas.openxmlformats.org/drawingml/2006/table">
            <a:tbl>
              <a:tblPr firstRow="1" bandRow="1">
                <a:tableStyleId>{8EC20E35-A176-4012-BC5E-935CFFF8708E}</a:tableStyleId>
              </a:tblPr>
              <a:tblGrid>
                <a:gridCol w="3108137">
                  <a:extLst>
                    <a:ext uri="{9D8B030D-6E8A-4147-A177-3AD203B41FA5}">
                      <a16:colId xmlns:a16="http://schemas.microsoft.com/office/drawing/2014/main" val="1575933679"/>
                    </a:ext>
                  </a:extLst>
                </a:gridCol>
                <a:gridCol w="3449816">
                  <a:extLst>
                    <a:ext uri="{9D8B030D-6E8A-4147-A177-3AD203B41FA5}">
                      <a16:colId xmlns:a16="http://schemas.microsoft.com/office/drawing/2014/main" val="2959880681"/>
                    </a:ext>
                  </a:extLst>
                </a:gridCol>
                <a:gridCol w="3652846">
                  <a:extLst>
                    <a:ext uri="{9D8B030D-6E8A-4147-A177-3AD203B41FA5}">
                      <a16:colId xmlns:a16="http://schemas.microsoft.com/office/drawing/2014/main" val="3662618628"/>
                    </a:ext>
                  </a:extLst>
                </a:gridCol>
              </a:tblGrid>
              <a:tr h="311946">
                <a:tc>
                  <a:txBody>
                    <a:bodyPr/>
                    <a:lstStyle/>
                    <a:p>
                      <a:r>
                        <a:rPr lang="en-US" sz="2300"/>
                        <a:t>Parable</a:t>
                      </a:r>
                      <a:endParaRPr lang="en-US" sz="2300" b="1"/>
                    </a:p>
                  </a:txBody>
                  <a:tcPr marL="88150" marR="88150" marT="44075" marB="44075"/>
                </a:tc>
                <a:tc>
                  <a:txBody>
                    <a:bodyPr/>
                    <a:lstStyle/>
                    <a:p>
                      <a:r>
                        <a:rPr lang="en-US" sz="2300"/>
                        <a:t>Reference</a:t>
                      </a:r>
                      <a:endParaRPr lang="en-US" sz="2300" b="1"/>
                    </a:p>
                  </a:txBody>
                  <a:tcPr marL="88150" marR="88150" marT="44075" marB="44075"/>
                </a:tc>
                <a:tc>
                  <a:txBody>
                    <a:bodyPr/>
                    <a:lstStyle/>
                    <a:p>
                      <a:r>
                        <a:rPr lang="en-US" sz="2300"/>
                        <a:t>Restoration Connection</a:t>
                      </a:r>
                      <a:endParaRPr lang="en-US" sz="2300" b="1"/>
                    </a:p>
                  </a:txBody>
                  <a:tcPr marL="88150" marR="88150" marT="44075" marB="44075"/>
                </a:tc>
                <a:extLst>
                  <a:ext uri="{0D108BD9-81ED-4DB2-BD59-A6C34878D82A}">
                    <a16:rowId xmlns:a16="http://schemas.microsoft.com/office/drawing/2014/main" val="665514194"/>
                  </a:ext>
                </a:extLst>
              </a:tr>
              <a:tr h="3119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dirty="0"/>
                        <a:t>The Wheat and Tares</a:t>
                      </a:r>
                    </a:p>
                  </a:txBody>
                  <a:tcPr marL="88150" marR="88150" marT="44075" marB="4407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dirty="0"/>
                        <a:t>Matthew 13:24-26</a:t>
                      </a:r>
                    </a:p>
                  </a:txBody>
                  <a:tcPr marL="88150" marR="88150" marT="44075" marB="44075"/>
                </a:tc>
                <a:tc>
                  <a:txBody>
                    <a:bodyPr/>
                    <a:lstStyle/>
                    <a:p>
                      <a:endParaRPr lang="en-US" sz="1700"/>
                    </a:p>
                  </a:txBody>
                  <a:tcPr marL="88150" marR="88150" marT="44075" marB="44075"/>
                </a:tc>
                <a:extLst>
                  <a:ext uri="{0D108BD9-81ED-4DB2-BD59-A6C34878D82A}">
                    <a16:rowId xmlns:a16="http://schemas.microsoft.com/office/drawing/2014/main" val="3243583775"/>
                  </a:ext>
                </a:extLst>
              </a:tr>
              <a:tr h="3119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a:t>The Mustard Seed </a:t>
                      </a:r>
                    </a:p>
                  </a:txBody>
                  <a:tcPr marL="88150" marR="88150" marT="44075" marB="4407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a:t>Matthew 13:31-32</a:t>
                      </a:r>
                    </a:p>
                  </a:txBody>
                  <a:tcPr marL="88150" marR="88150" marT="44075" marB="44075"/>
                </a:tc>
                <a:tc>
                  <a:txBody>
                    <a:bodyPr/>
                    <a:lstStyle/>
                    <a:p>
                      <a:endParaRPr lang="en-US" sz="1700"/>
                    </a:p>
                  </a:txBody>
                  <a:tcPr marL="88150" marR="88150" marT="44075" marB="44075"/>
                </a:tc>
                <a:extLst>
                  <a:ext uri="{0D108BD9-81ED-4DB2-BD59-A6C34878D82A}">
                    <a16:rowId xmlns:a16="http://schemas.microsoft.com/office/drawing/2014/main" val="3395411578"/>
                  </a:ext>
                </a:extLst>
              </a:tr>
              <a:tr h="311946">
                <a:tc>
                  <a:txBody>
                    <a:bodyPr/>
                    <a:lstStyle/>
                    <a:p>
                      <a:r>
                        <a:rPr lang="en-US" sz="2300"/>
                        <a:t>The Leaven</a:t>
                      </a:r>
                    </a:p>
                  </a:txBody>
                  <a:tcPr marL="88150" marR="88150" marT="44075" marB="4407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a:t>Matthew 13:33</a:t>
                      </a:r>
                    </a:p>
                  </a:txBody>
                  <a:tcPr marL="88150" marR="88150" marT="44075" marB="44075"/>
                </a:tc>
                <a:tc>
                  <a:txBody>
                    <a:bodyPr/>
                    <a:lstStyle/>
                    <a:p>
                      <a:endParaRPr lang="en-US" sz="1700"/>
                    </a:p>
                  </a:txBody>
                  <a:tcPr marL="88150" marR="88150" marT="44075" marB="44075"/>
                </a:tc>
                <a:extLst>
                  <a:ext uri="{0D108BD9-81ED-4DB2-BD59-A6C34878D82A}">
                    <a16:rowId xmlns:a16="http://schemas.microsoft.com/office/drawing/2014/main" val="3167379447"/>
                  </a:ext>
                </a:extLst>
              </a:tr>
              <a:tr h="311946">
                <a:tc>
                  <a:txBody>
                    <a:bodyPr/>
                    <a:lstStyle/>
                    <a:p>
                      <a:r>
                        <a:rPr lang="en-US" sz="2300"/>
                        <a:t>Hidden Treasure</a:t>
                      </a:r>
                    </a:p>
                  </a:txBody>
                  <a:tcPr marL="88150" marR="88150" marT="44075" marB="4407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a:t>Matthew 13:44</a:t>
                      </a:r>
                    </a:p>
                  </a:txBody>
                  <a:tcPr marL="88150" marR="88150" marT="44075" marB="44075"/>
                </a:tc>
                <a:tc>
                  <a:txBody>
                    <a:bodyPr/>
                    <a:lstStyle/>
                    <a:p>
                      <a:endParaRPr lang="en-US" sz="1700"/>
                    </a:p>
                  </a:txBody>
                  <a:tcPr marL="88150" marR="88150" marT="44075" marB="44075"/>
                </a:tc>
                <a:extLst>
                  <a:ext uri="{0D108BD9-81ED-4DB2-BD59-A6C34878D82A}">
                    <a16:rowId xmlns:a16="http://schemas.microsoft.com/office/drawing/2014/main" val="2808124792"/>
                  </a:ext>
                </a:extLst>
              </a:tr>
              <a:tr h="355920">
                <a:tc>
                  <a:txBody>
                    <a:bodyPr/>
                    <a:lstStyle/>
                    <a:p>
                      <a:r>
                        <a:rPr lang="en-US" sz="2300"/>
                        <a:t>Pearl of Great Price</a:t>
                      </a:r>
                    </a:p>
                  </a:txBody>
                  <a:tcPr marL="88150" marR="88150" marT="44075" marB="4407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a:t>Matthew 13:45-46</a:t>
                      </a:r>
                    </a:p>
                  </a:txBody>
                  <a:tcPr marL="88150" marR="88150" marT="44075" marB="44075"/>
                </a:tc>
                <a:tc>
                  <a:txBody>
                    <a:bodyPr/>
                    <a:lstStyle/>
                    <a:p>
                      <a:endParaRPr lang="en-US" sz="1700"/>
                    </a:p>
                  </a:txBody>
                  <a:tcPr marL="88150" marR="88150" marT="44075" marB="44075"/>
                </a:tc>
                <a:extLst>
                  <a:ext uri="{0D108BD9-81ED-4DB2-BD59-A6C34878D82A}">
                    <a16:rowId xmlns:a16="http://schemas.microsoft.com/office/drawing/2014/main" val="2116296055"/>
                  </a:ext>
                </a:extLst>
              </a:tr>
              <a:tr h="311946">
                <a:tc>
                  <a:txBody>
                    <a:bodyPr/>
                    <a:lstStyle/>
                    <a:p>
                      <a:r>
                        <a:rPr lang="en-US" sz="2300"/>
                        <a:t>The Fish Net</a:t>
                      </a:r>
                    </a:p>
                  </a:txBody>
                  <a:tcPr marL="88150" marR="88150" marT="44075" marB="4407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a:t>Matthew 13:47-50</a:t>
                      </a:r>
                    </a:p>
                  </a:txBody>
                  <a:tcPr marL="88150" marR="88150" marT="44075" marB="44075"/>
                </a:tc>
                <a:tc>
                  <a:txBody>
                    <a:bodyPr/>
                    <a:lstStyle/>
                    <a:p>
                      <a:endParaRPr lang="en-US" sz="1700"/>
                    </a:p>
                  </a:txBody>
                  <a:tcPr marL="88150" marR="88150" marT="44075" marB="44075"/>
                </a:tc>
                <a:extLst>
                  <a:ext uri="{0D108BD9-81ED-4DB2-BD59-A6C34878D82A}">
                    <a16:rowId xmlns:a16="http://schemas.microsoft.com/office/drawing/2014/main" val="3886041037"/>
                  </a:ext>
                </a:extLst>
              </a:tr>
              <a:tr h="515606">
                <a:tc>
                  <a:txBody>
                    <a:bodyPr/>
                    <a:lstStyle/>
                    <a:p>
                      <a:r>
                        <a:rPr lang="en-US" sz="2300" dirty="0"/>
                        <a:t>New &amp; Old Treasures</a:t>
                      </a:r>
                    </a:p>
                  </a:txBody>
                  <a:tcPr marL="88150" marR="88150" marT="44075" marB="44075"/>
                </a:tc>
                <a:tc>
                  <a:txBody>
                    <a:bodyPr/>
                    <a:lstStyle/>
                    <a:p>
                      <a:r>
                        <a:rPr lang="en-US" sz="2300" dirty="0"/>
                        <a:t>Matthew 13:52</a:t>
                      </a:r>
                    </a:p>
                  </a:txBody>
                  <a:tcPr marL="88150" marR="88150" marT="44075" marB="44075"/>
                </a:tc>
                <a:tc>
                  <a:txBody>
                    <a:bodyPr/>
                    <a:lstStyle/>
                    <a:p>
                      <a:endParaRPr lang="en-US" sz="1700" dirty="0"/>
                    </a:p>
                  </a:txBody>
                  <a:tcPr marL="88150" marR="88150" marT="44075" marB="44075"/>
                </a:tc>
                <a:extLst>
                  <a:ext uri="{0D108BD9-81ED-4DB2-BD59-A6C34878D82A}">
                    <a16:rowId xmlns:a16="http://schemas.microsoft.com/office/drawing/2014/main" val="2154354177"/>
                  </a:ext>
                </a:extLst>
              </a:tr>
            </a:tbl>
          </a:graphicData>
        </a:graphic>
      </p:graphicFrame>
      <p:pic>
        <p:nvPicPr>
          <p:cNvPr id="12" name="Picture 2" descr="Image result for parables">
            <a:extLst>
              <a:ext uri="{FF2B5EF4-FFF2-40B4-BE49-F238E27FC236}">
                <a16:creationId xmlns:a16="http://schemas.microsoft.com/office/drawing/2014/main" id="{9031B3B5-7D1F-4AC5-BA66-7F9B65BA5C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778" b="23775"/>
          <a:stretch/>
        </p:blipFill>
        <p:spPr bwMode="auto">
          <a:xfrm>
            <a:off x="990600" y="4602296"/>
            <a:ext cx="10210799" cy="1569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84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464820"/>
            <a:ext cx="8229600" cy="1143000"/>
          </a:xfrm>
        </p:spPr>
        <p:txBody>
          <a:bodyPr/>
          <a:lstStyle/>
          <a:p>
            <a:r>
              <a:rPr lang="en-US" dirty="0"/>
              <a:t>The Wheat and the Tares</a:t>
            </a:r>
          </a:p>
        </p:txBody>
      </p:sp>
      <p:sp>
        <p:nvSpPr>
          <p:cNvPr id="3" name="Content Placeholder 2"/>
          <p:cNvSpPr>
            <a:spLocks noGrp="1"/>
          </p:cNvSpPr>
          <p:nvPr>
            <p:ph idx="1"/>
          </p:nvPr>
        </p:nvSpPr>
        <p:spPr>
          <a:xfrm>
            <a:off x="1840395" y="1539240"/>
            <a:ext cx="10199205" cy="4709160"/>
          </a:xfrm>
        </p:spPr>
        <p:txBody>
          <a:bodyPr>
            <a:noAutofit/>
          </a:bodyPr>
          <a:lstStyle/>
          <a:p>
            <a:pPr>
              <a:buNone/>
            </a:pPr>
            <a:r>
              <a:rPr lang="en-US" sz="3600" dirty="0">
                <a:effectLst/>
              </a:rPr>
              <a:t>	“If the righteous and wicked are separated too soon, you will destroy the wheat, or the Church, with the tares; therefore it is better to let them grow together until the harvest, or the end of the world” </a:t>
            </a:r>
            <a:r>
              <a:rPr lang="en-US" sz="2400" dirty="0">
                <a:effectLst/>
              </a:rPr>
              <a:t>( </a:t>
            </a:r>
            <a:r>
              <a:rPr lang="en-US" sz="2400" i="1" dirty="0">
                <a:effectLst/>
              </a:rPr>
              <a:t>Teachings, </a:t>
            </a:r>
            <a:r>
              <a:rPr lang="en-US" sz="2400" dirty="0">
                <a:effectLst/>
              </a:rPr>
              <a:t>98).</a:t>
            </a:r>
            <a:endParaRPr lang="en-US" sz="3600" dirty="0">
              <a:effectLst/>
            </a:endParaRPr>
          </a:p>
        </p:txBody>
      </p:sp>
      <p:pic>
        <p:nvPicPr>
          <p:cNvPr id="6" name="Picture 5" descr="ArtBook__122_122__JosephSmith____.jpg">
            <a:hlinkClick r:id="rId2" action="ppaction://hlinksldjump"/>
          </p:cNvPr>
          <p:cNvPicPr>
            <a:picLocks noChangeAspect="1"/>
          </p:cNvPicPr>
          <p:nvPr/>
        </p:nvPicPr>
        <p:blipFill>
          <a:blip r:embed="rId3" cstate="print"/>
          <a:stretch>
            <a:fillRect/>
          </a:stretch>
        </p:blipFill>
        <p:spPr>
          <a:xfrm>
            <a:off x="240195" y="1752600"/>
            <a:ext cx="1729409" cy="2318524"/>
          </a:xfrm>
          <a:prstGeom prst="rect">
            <a:avLst/>
          </a:prstGeom>
        </p:spPr>
      </p:pic>
      <p:sp>
        <p:nvSpPr>
          <p:cNvPr id="5" name="Rectangle 4">
            <a:extLst>
              <a:ext uri="{FF2B5EF4-FFF2-40B4-BE49-F238E27FC236}">
                <a16:creationId xmlns:a16="http://schemas.microsoft.com/office/drawing/2014/main" id="{3943DFEE-F56A-43AB-9211-B4488E5AA7B2}"/>
              </a:ext>
            </a:extLst>
          </p:cNvPr>
          <p:cNvSpPr/>
          <p:nvPr/>
        </p:nvSpPr>
        <p:spPr>
          <a:xfrm>
            <a:off x="2514600" y="6248400"/>
            <a:ext cx="9144000" cy="523220"/>
          </a:xfrm>
          <a:prstGeom prst="rect">
            <a:avLst/>
          </a:prstGeom>
        </p:spPr>
        <p:txBody>
          <a:bodyPr wrap="square">
            <a:spAutoFit/>
          </a:bodyPr>
          <a:lstStyle/>
          <a:p>
            <a:pPr algn="ctr"/>
            <a:r>
              <a:rPr lang="en-US" sz="1400" dirty="0"/>
              <a:t>NOTE: The Lord focuses on when the wheat is ready (the righteous) not when the weeds are big (how wicked the world is).  “Wow!  These weeds are big-- better harvest!”  isn’t how the Lord operates.</a:t>
            </a:r>
          </a:p>
        </p:txBody>
      </p:sp>
    </p:spTree>
    <p:extLst>
      <p:ext uri="{BB962C8B-B14F-4D97-AF65-F5344CB8AC3E}">
        <p14:creationId xmlns:p14="http://schemas.microsoft.com/office/powerpoint/2010/main" val="141768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Mustard Seed</a:t>
            </a:r>
          </a:p>
        </p:txBody>
      </p:sp>
      <p:sp>
        <p:nvSpPr>
          <p:cNvPr id="3" name="Content Placeholder 2"/>
          <p:cNvSpPr>
            <a:spLocks noGrp="1"/>
          </p:cNvSpPr>
          <p:nvPr>
            <p:ph idx="1"/>
          </p:nvPr>
        </p:nvSpPr>
        <p:spPr>
          <a:xfrm>
            <a:off x="1828799" y="1600200"/>
            <a:ext cx="10123005" cy="4876800"/>
          </a:xfrm>
        </p:spPr>
        <p:txBody>
          <a:bodyPr>
            <a:normAutofit/>
          </a:bodyPr>
          <a:lstStyle/>
          <a:p>
            <a:pPr>
              <a:buNone/>
            </a:pPr>
            <a:r>
              <a:rPr lang="en-US" sz="3600" dirty="0">
                <a:effectLst/>
              </a:rPr>
              <a:t>	 “Let us take the Book of Mormon, which a man took and hid in his field, securing it by his faith, to spring up in the last days. . . ., and it has sprouted and come forth out of the earth, and righteousness begins to look down from heaven, and God is sending down His powers to lodge in the branches thereof” </a:t>
            </a:r>
            <a:r>
              <a:rPr lang="en-US" dirty="0">
                <a:effectLst/>
              </a:rPr>
              <a:t>( </a:t>
            </a:r>
            <a:r>
              <a:rPr lang="en-US" i="1" dirty="0">
                <a:effectLst/>
              </a:rPr>
              <a:t>Teachings, </a:t>
            </a:r>
            <a:r>
              <a:rPr lang="en-US" dirty="0">
                <a:effectLst/>
              </a:rPr>
              <a:t>98). </a:t>
            </a:r>
          </a:p>
        </p:txBody>
      </p:sp>
      <p:pic>
        <p:nvPicPr>
          <p:cNvPr id="5" name="Picture 4" descr="ArtBook__122_122__JosephSmith____.jpg">
            <a:hlinkClick r:id="rId2" action="ppaction://hlinksldjump"/>
            <a:extLst>
              <a:ext uri="{FF2B5EF4-FFF2-40B4-BE49-F238E27FC236}">
                <a16:creationId xmlns:a16="http://schemas.microsoft.com/office/drawing/2014/main" id="{592F7194-6E81-4B75-8299-93184EAD53C4}"/>
              </a:ext>
            </a:extLst>
          </p:cNvPr>
          <p:cNvPicPr>
            <a:picLocks noChangeAspect="1"/>
          </p:cNvPicPr>
          <p:nvPr/>
        </p:nvPicPr>
        <p:blipFill>
          <a:blip r:embed="rId3" cstate="print"/>
          <a:stretch>
            <a:fillRect/>
          </a:stretch>
        </p:blipFill>
        <p:spPr>
          <a:xfrm>
            <a:off x="240195" y="1752600"/>
            <a:ext cx="1729409" cy="2318524"/>
          </a:xfrm>
          <a:prstGeom prst="rect">
            <a:avLst/>
          </a:prstGeom>
        </p:spPr>
      </p:pic>
    </p:spTree>
    <p:extLst>
      <p:ext uri="{BB962C8B-B14F-4D97-AF65-F5344CB8AC3E}">
        <p14:creationId xmlns:p14="http://schemas.microsoft.com/office/powerpoint/2010/main" val="30901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Leaven</a:t>
            </a:r>
          </a:p>
        </p:txBody>
      </p:sp>
      <p:sp>
        <p:nvSpPr>
          <p:cNvPr id="3" name="Content Placeholder 2"/>
          <p:cNvSpPr>
            <a:spLocks noGrp="1"/>
          </p:cNvSpPr>
          <p:nvPr>
            <p:ph idx="1"/>
          </p:nvPr>
        </p:nvSpPr>
        <p:spPr>
          <a:xfrm>
            <a:off x="1752600" y="1524000"/>
            <a:ext cx="9829800" cy="4785360"/>
          </a:xfrm>
        </p:spPr>
        <p:txBody>
          <a:bodyPr>
            <a:normAutofit/>
          </a:bodyPr>
          <a:lstStyle/>
          <a:p>
            <a:pPr>
              <a:buNone/>
            </a:pPr>
            <a:r>
              <a:rPr lang="en-US" dirty="0">
                <a:effectLst/>
              </a:rPr>
              <a:t>	</a:t>
            </a:r>
            <a:r>
              <a:rPr lang="en-US" sz="3600" dirty="0">
                <a:effectLst/>
              </a:rPr>
              <a:t>	“It may be understood that the Church . . . has taken its rise from a little leaven that was put into three witnesses. Behold, how much this is like the parable! It is fast leavening the lump, and will soon leaven the whole” </a:t>
            </a:r>
            <a:r>
              <a:rPr lang="en-US" dirty="0">
                <a:effectLst/>
              </a:rPr>
              <a:t>( </a:t>
            </a:r>
            <a:r>
              <a:rPr lang="en-US" i="1" dirty="0">
                <a:effectLst/>
              </a:rPr>
              <a:t>Teachings, </a:t>
            </a:r>
            <a:r>
              <a:rPr lang="en-US" dirty="0">
                <a:effectLst/>
              </a:rPr>
              <a:t>100). </a:t>
            </a:r>
          </a:p>
        </p:txBody>
      </p:sp>
      <p:pic>
        <p:nvPicPr>
          <p:cNvPr id="5" name="Picture 4" descr="ArtBook__122_122__JosephSmith____.jpg">
            <a:hlinkClick r:id="rId2" action="ppaction://hlinksldjump"/>
            <a:extLst>
              <a:ext uri="{FF2B5EF4-FFF2-40B4-BE49-F238E27FC236}">
                <a16:creationId xmlns:a16="http://schemas.microsoft.com/office/drawing/2014/main" id="{AE3988ED-23F1-4483-B9FB-41D6B14F1443}"/>
              </a:ext>
            </a:extLst>
          </p:cNvPr>
          <p:cNvPicPr>
            <a:picLocks noChangeAspect="1"/>
          </p:cNvPicPr>
          <p:nvPr/>
        </p:nvPicPr>
        <p:blipFill>
          <a:blip r:embed="rId3" cstate="print"/>
          <a:stretch>
            <a:fillRect/>
          </a:stretch>
        </p:blipFill>
        <p:spPr>
          <a:xfrm>
            <a:off x="240195" y="1752600"/>
            <a:ext cx="1729409" cy="2318524"/>
          </a:xfrm>
          <a:prstGeom prst="rect">
            <a:avLst/>
          </a:prstGeom>
        </p:spPr>
      </p:pic>
    </p:spTree>
    <p:extLst>
      <p:ext uri="{BB962C8B-B14F-4D97-AF65-F5344CB8AC3E}">
        <p14:creationId xmlns:p14="http://schemas.microsoft.com/office/powerpoint/2010/main" val="255315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Hidden Treasure</a:t>
            </a:r>
          </a:p>
        </p:txBody>
      </p:sp>
      <p:sp>
        <p:nvSpPr>
          <p:cNvPr id="3" name="Content Placeholder 2"/>
          <p:cNvSpPr>
            <a:spLocks noGrp="1"/>
          </p:cNvSpPr>
          <p:nvPr>
            <p:ph idx="1"/>
          </p:nvPr>
        </p:nvSpPr>
        <p:spPr>
          <a:xfrm>
            <a:off x="1600200" y="1600200"/>
            <a:ext cx="9982200" cy="4709160"/>
          </a:xfrm>
        </p:spPr>
        <p:txBody>
          <a:bodyPr>
            <a:normAutofit/>
          </a:bodyPr>
          <a:lstStyle/>
          <a:p>
            <a:pPr>
              <a:buNone/>
            </a:pPr>
            <a:r>
              <a:rPr lang="en-US" dirty="0">
                <a:effectLst/>
              </a:rPr>
              <a:t>	</a:t>
            </a:r>
            <a:r>
              <a:rPr lang="en-US" sz="3600" dirty="0">
                <a:effectLst/>
              </a:rPr>
              <a:t>“See the Church, selling all that they have, and gathering themselves together unto a place that they may purchase for an inheritance, that they may be together and bear each other’s afflictions in the day of calamity” </a:t>
            </a:r>
            <a:r>
              <a:rPr lang="en-US" dirty="0">
                <a:effectLst/>
              </a:rPr>
              <a:t>( </a:t>
            </a:r>
            <a:r>
              <a:rPr lang="en-US" i="1" dirty="0">
                <a:effectLst/>
              </a:rPr>
              <a:t>Teachings, </a:t>
            </a:r>
            <a:r>
              <a:rPr lang="en-US" dirty="0">
                <a:effectLst/>
              </a:rPr>
              <a:t>101).</a:t>
            </a:r>
          </a:p>
        </p:txBody>
      </p:sp>
      <p:pic>
        <p:nvPicPr>
          <p:cNvPr id="5" name="Picture 4" descr="ArtBook__122_122__JosephSmith____.jpg">
            <a:hlinkClick r:id="rId2" action="ppaction://hlinksldjump"/>
            <a:extLst>
              <a:ext uri="{FF2B5EF4-FFF2-40B4-BE49-F238E27FC236}">
                <a16:creationId xmlns:a16="http://schemas.microsoft.com/office/drawing/2014/main" id="{B1D07493-AC37-4992-ABB5-186078046888}"/>
              </a:ext>
            </a:extLst>
          </p:cNvPr>
          <p:cNvPicPr>
            <a:picLocks noChangeAspect="1"/>
          </p:cNvPicPr>
          <p:nvPr/>
        </p:nvPicPr>
        <p:blipFill>
          <a:blip r:embed="rId3" cstate="print"/>
          <a:stretch>
            <a:fillRect/>
          </a:stretch>
        </p:blipFill>
        <p:spPr>
          <a:xfrm>
            <a:off x="240195" y="1752600"/>
            <a:ext cx="1729409" cy="2318524"/>
          </a:xfrm>
          <a:prstGeom prst="rect">
            <a:avLst/>
          </a:prstGeom>
        </p:spPr>
      </p:pic>
    </p:spTree>
    <p:extLst>
      <p:ext uri="{BB962C8B-B14F-4D97-AF65-F5344CB8AC3E}">
        <p14:creationId xmlns:p14="http://schemas.microsoft.com/office/powerpoint/2010/main" val="147249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Pearl of Great Price</a:t>
            </a:r>
          </a:p>
        </p:txBody>
      </p:sp>
      <p:sp>
        <p:nvSpPr>
          <p:cNvPr id="3" name="Content Placeholder 2"/>
          <p:cNvSpPr>
            <a:spLocks noGrp="1"/>
          </p:cNvSpPr>
          <p:nvPr>
            <p:ph idx="1"/>
          </p:nvPr>
        </p:nvSpPr>
        <p:spPr>
          <a:xfrm>
            <a:off x="1752600" y="1524000"/>
            <a:ext cx="9829800" cy="4785360"/>
          </a:xfrm>
        </p:spPr>
        <p:txBody>
          <a:bodyPr>
            <a:normAutofit/>
          </a:bodyPr>
          <a:lstStyle/>
          <a:p>
            <a:pPr>
              <a:buNone/>
            </a:pPr>
            <a:r>
              <a:rPr lang="en-US" sz="3600" dirty="0">
                <a:effectLst/>
              </a:rPr>
              <a:t>		“The Saints again traveling to find places for Zion, who, when they find the place for Zion, or the pearl of great price, straightway sell that they have, and buy it” </a:t>
            </a:r>
            <a:r>
              <a:rPr lang="en-US" dirty="0">
                <a:effectLst/>
              </a:rPr>
              <a:t>(</a:t>
            </a:r>
            <a:r>
              <a:rPr lang="en-US" i="1" dirty="0">
                <a:effectLst/>
              </a:rPr>
              <a:t>Teachings, </a:t>
            </a:r>
            <a:r>
              <a:rPr lang="en-US" dirty="0">
                <a:effectLst/>
              </a:rPr>
              <a:t>102). </a:t>
            </a:r>
          </a:p>
        </p:txBody>
      </p:sp>
      <p:pic>
        <p:nvPicPr>
          <p:cNvPr id="5" name="Picture 4" descr="ArtBook__122_122__JosephSmith____.jpg">
            <a:hlinkClick r:id="rId2" action="ppaction://hlinksldjump"/>
            <a:extLst>
              <a:ext uri="{FF2B5EF4-FFF2-40B4-BE49-F238E27FC236}">
                <a16:creationId xmlns:a16="http://schemas.microsoft.com/office/drawing/2014/main" id="{C9075E9D-DC83-4D7F-9D90-91FB802146C4}"/>
              </a:ext>
            </a:extLst>
          </p:cNvPr>
          <p:cNvPicPr>
            <a:picLocks noChangeAspect="1"/>
          </p:cNvPicPr>
          <p:nvPr/>
        </p:nvPicPr>
        <p:blipFill>
          <a:blip r:embed="rId3" cstate="print"/>
          <a:stretch>
            <a:fillRect/>
          </a:stretch>
        </p:blipFill>
        <p:spPr>
          <a:xfrm>
            <a:off x="240195" y="1752600"/>
            <a:ext cx="1729409" cy="2318524"/>
          </a:xfrm>
          <a:prstGeom prst="rect">
            <a:avLst/>
          </a:prstGeom>
        </p:spPr>
      </p:pic>
    </p:spTree>
    <p:extLst>
      <p:ext uri="{BB962C8B-B14F-4D97-AF65-F5344CB8AC3E}">
        <p14:creationId xmlns:p14="http://schemas.microsoft.com/office/powerpoint/2010/main" val="21745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Fish Net</a:t>
            </a:r>
          </a:p>
        </p:txBody>
      </p:sp>
      <p:sp>
        <p:nvSpPr>
          <p:cNvPr id="3" name="Content Placeholder 2"/>
          <p:cNvSpPr>
            <a:spLocks noGrp="1"/>
          </p:cNvSpPr>
          <p:nvPr>
            <p:ph idx="1"/>
          </p:nvPr>
        </p:nvSpPr>
        <p:spPr>
          <a:xfrm>
            <a:off x="1600200" y="1524000"/>
            <a:ext cx="9982200" cy="4785360"/>
          </a:xfrm>
        </p:spPr>
        <p:txBody>
          <a:bodyPr>
            <a:normAutofit/>
          </a:bodyPr>
          <a:lstStyle/>
          <a:p>
            <a:pPr>
              <a:buNone/>
            </a:pPr>
            <a:r>
              <a:rPr lang="en-US" dirty="0">
                <a:effectLst/>
              </a:rPr>
              <a:t>	</a:t>
            </a:r>
            <a:r>
              <a:rPr lang="en-US" sz="3200" dirty="0">
                <a:effectLst/>
              </a:rPr>
              <a:t> “Behold the seed of Joseph, spreading forth the Gospel net upon the face of the earth, gathering of every kind, that the good may be saved in vessels, and the angels will take care of the bad. So shall it be at the end of the world” </a:t>
            </a:r>
            <a:r>
              <a:rPr lang="en-US" dirty="0">
                <a:effectLst/>
              </a:rPr>
              <a:t>( </a:t>
            </a:r>
            <a:r>
              <a:rPr lang="en-US" i="1" dirty="0">
                <a:effectLst/>
              </a:rPr>
              <a:t>Teachings, </a:t>
            </a:r>
            <a:r>
              <a:rPr lang="en-US" dirty="0">
                <a:effectLst/>
              </a:rPr>
              <a:t>102). </a:t>
            </a:r>
          </a:p>
        </p:txBody>
      </p:sp>
      <p:pic>
        <p:nvPicPr>
          <p:cNvPr id="5" name="Picture 4" descr="ArtBook__122_122__JosephSmith____.jpg">
            <a:hlinkClick r:id="rId2" action="ppaction://hlinksldjump"/>
            <a:extLst>
              <a:ext uri="{FF2B5EF4-FFF2-40B4-BE49-F238E27FC236}">
                <a16:creationId xmlns:a16="http://schemas.microsoft.com/office/drawing/2014/main" id="{2B4BC8B8-106C-4E98-BE0F-1B6FF1C52E8E}"/>
              </a:ext>
            </a:extLst>
          </p:cNvPr>
          <p:cNvPicPr>
            <a:picLocks noChangeAspect="1"/>
          </p:cNvPicPr>
          <p:nvPr/>
        </p:nvPicPr>
        <p:blipFill>
          <a:blip r:embed="rId3" cstate="print"/>
          <a:stretch>
            <a:fillRect/>
          </a:stretch>
        </p:blipFill>
        <p:spPr>
          <a:xfrm>
            <a:off x="240195" y="1752600"/>
            <a:ext cx="1729409" cy="2318524"/>
          </a:xfrm>
          <a:prstGeom prst="rect">
            <a:avLst/>
          </a:prstGeom>
        </p:spPr>
      </p:pic>
    </p:spTree>
    <p:extLst>
      <p:ext uri="{BB962C8B-B14F-4D97-AF65-F5344CB8AC3E}">
        <p14:creationId xmlns:p14="http://schemas.microsoft.com/office/powerpoint/2010/main" val="326101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
            <a:ext cx="7772400" cy="1470025"/>
          </a:xfrm>
        </p:spPr>
        <p:txBody>
          <a:bodyPr/>
          <a:lstStyle/>
          <a:p>
            <a:r>
              <a:rPr lang="en-US" dirty="0"/>
              <a:t>The Gathering?</a:t>
            </a:r>
          </a:p>
        </p:txBody>
      </p:sp>
      <p:sp>
        <p:nvSpPr>
          <p:cNvPr id="3" name="Subtitle 2"/>
          <p:cNvSpPr>
            <a:spLocks noGrp="1"/>
          </p:cNvSpPr>
          <p:nvPr>
            <p:ph type="subTitle" idx="1"/>
          </p:nvPr>
        </p:nvSpPr>
        <p:spPr>
          <a:xfrm>
            <a:off x="228600" y="1828800"/>
            <a:ext cx="11506200" cy="5029200"/>
          </a:xfrm>
        </p:spPr>
        <p:txBody>
          <a:bodyPr>
            <a:normAutofit/>
          </a:bodyPr>
          <a:lstStyle/>
          <a:p>
            <a:pPr algn="l"/>
            <a:r>
              <a:rPr lang="en-US" dirty="0">
                <a:solidFill>
                  <a:schemeClr val="tx1"/>
                </a:solidFill>
              </a:rPr>
              <a:t>Gathering Israel in the latter days consists of the following:</a:t>
            </a:r>
          </a:p>
          <a:p>
            <a:pPr marL="514350" indent="-514350" algn="l">
              <a:buFont typeface="+mj-lt"/>
              <a:buAutoNum type="arabicPeriod"/>
            </a:pPr>
            <a:r>
              <a:rPr lang="en-US" dirty="0">
                <a:solidFill>
                  <a:schemeClr val="tx1"/>
                </a:solidFill>
              </a:rPr>
              <a:t>The </a:t>
            </a:r>
            <a:r>
              <a:rPr lang="en-US" b="1" dirty="0">
                <a:solidFill>
                  <a:schemeClr val="tx1"/>
                </a:solidFill>
              </a:rPr>
              <a:t>spiritual gathering</a:t>
            </a:r>
            <a:r>
              <a:rPr lang="en-US" dirty="0">
                <a:solidFill>
                  <a:schemeClr val="tx1"/>
                </a:solidFill>
              </a:rPr>
              <a:t>, which includes coming to know that Jesus is the Christ and joining The Church of Jesus Christ of Latter-day Saints.</a:t>
            </a:r>
          </a:p>
          <a:p>
            <a:pPr marL="514350" indent="-514350" algn="l">
              <a:buFont typeface="+mj-lt"/>
              <a:buAutoNum type="arabicPeriod"/>
            </a:pPr>
            <a:r>
              <a:rPr lang="en-US" dirty="0">
                <a:solidFill>
                  <a:schemeClr val="tx1"/>
                </a:solidFill>
              </a:rPr>
              <a:t>The assembling of Church members to organized </a:t>
            </a:r>
            <a:r>
              <a:rPr lang="en-US" b="1" dirty="0">
                <a:solidFill>
                  <a:schemeClr val="tx1"/>
                </a:solidFill>
              </a:rPr>
              <a:t>stakes</a:t>
            </a:r>
            <a:r>
              <a:rPr lang="en-US" dirty="0">
                <a:solidFill>
                  <a:schemeClr val="tx1"/>
                </a:solidFill>
              </a:rPr>
              <a:t>.</a:t>
            </a:r>
          </a:p>
          <a:p>
            <a:pPr marL="514350" indent="-514350" algn="l">
              <a:buFont typeface="+mj-lt"/>
              <a:buAutoNum type="arabicPeriod"/>
            </a:pPr>
            <a:r>
              <a:rPr lang="en-US" dirty="0">
                <a:solidFill>
                  <a:schemeClr val="tx1"/>
                </a:solidFill>
              </a:rPr>
              <a:t>The gathering of the descendants of </a:t>
            </a:r>
            <a:r>
              <a:rPr lang="en-US" b="1" dirty="0">
                <a:solidFill>
                  <a:schemeClr val="tx1"/>
                </a:solidFill>
              </a:rPr>
              <a:t>Israel’s twelve sons</a:t>
            </a:r>
            <a:r>
              <a:rPr lang="en-US" dirty="0">
                <a:solidFill>
                  <a:schemeClr val="tx1"/>
                </a:solidFill>
              </a:rPr>
              <a:t>—including the lost ten tribes—to the lands of their inheritance.</a:t>
            </a:r>
          </a:p>
          <a:p>
            <a:pPr algn="r"/>
            <a:endParaRPr lang="en-US" sz="1700" dirty="0"/>
          </a:p>
          <a:p>
            <a:pPr algn="r"/>
            <a:r>
              <a:rPr lang="en-US" sz="1700" dirty="0"/>
              <a:t>Terry L. </a:t>
            </a:r>
            <a:r>
              <a:rPr lang="en-US" sz="1700" dirty="0" err="1"/>
              <a:t>Niederhauser</a:t>
            </a:r>
            <a:r>
              <a:rPr lang="en-US" sz="1700" dirty="0"/>
              <a:t>, </a:t>
            </a:r>
            <a:r>
              <a:rPr lang="en-US" sz="1700" i="1" dirty="0"/>
              <a:t>Encyclopedia of Mormonism,</a:t>
            </a:r>
            <a:r>
              <a:rPr lang="en-US" sz="1700" dirty="0"/>
              <a:t> (1992), 2:351.</a:t>
            </a:r>
          </a:p>
        </p:txBody>
      </p:sp>
      <p:sp>
        <p:nvSpPr>
          <p:cNvPr id="5" name="Subtitle 2">
            <a:extLst>
              <a:ext uri="{FF2B5EF4-FFF2-40B4-BE49-F238E27FC236}">
                <a16:creationId xmlns:a16="http://schemas.microsoft.com/office/drawing/2014/main" id="{76186003-838A-4F0B-8FB6-B57BC61FAABC}"/>
              </a:ext>
            </a:extLst>
          </p:cNvPr>
          <p:cNvSpPr txBox="1">
            <a:spLocks/>
          </p:cNvSpPr>
          <p:nvPr/>
        </p:nvSpPr>
        <p:spPr>
          <a:xfrm>
            <a:off x="1114321" y="5334000"/>
            <a:ext cx="10592405" cy="1174115"/>
          </a:xfrm>
          <a:prstGeom prst="rect">
            <a:avLst/>
          </a:prstGeom>
          <a:effectLst/>
        </p:spPr>
        <p:txBody>
          <a:bodyPr vert="horz" lIns="91440" tIns="45720" rIns="91440" bIns="45720" rtlCol="0" anchor="ctr">
            <a:norm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r" fontAlgn="base"/>
            <a:r>
              <a:rPr lang="en-US" b="1"/>
              <a:t>VIDEO: Families Gathering Families on Both Sides of the Veil</a:t>
            </a:r>
          </a:p>
          <a:p>
            <a:pPr algn="r" fontAlgn="base"/>
            <a:r>
              <a:rPr lang="en-US">
                <a:hlinkClick r:id="rId2"/>
              </a:rPr>
              <a:t>https://www.churchofjesuschrist.org/media-library/video/2017-02-1060-families-gathering-families-on-both-sides-of-the-veil?lang=eng</a:t>
            </a:r>
            <a:endParaRPr lang="en-US" b="1" dirty="0"/>
          </a:p>
        </p:txBody>
      </p:sp>
    </p:spTree>
    <p:extLst>
      <p:ext uri="{BB962C8B-B14F-4D97-AF65-F5344CB8AC3E}">
        <p14:creationId xmlns:p14="http://schemas.microsoft.com/office/powerpoint/2010/main" val="2202527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ichardsED\Desktop\Parables-copy.jpg"/>
          <p:cNvPicPr>
            <a:picLocks noChangeAspect="1" noChangeArrowheads="1"/>
          </p:cNvPicPr>
          <p:nvPr/>
        </p:nvPicPr>
        <p:blipFill>
          <a:blip r:embed="rId2" cstate="print"/>
          <a:srcRect b="13632"/>
          <a:stretch>
            <a:fillRect/>
          </a:stretch>
        </p:blipFill>
        <p:spPr bwMode="auto">
          <a:xfrm>
            <a:off x="1524000" y="0"/>
            <a:ext cx="9144000" cy="3276600"/>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2133600" y="3962400"/>
            <a:ext cx="8229600" cy="1446550"/>
          </a:xfrm>
          <a:prstGeom prst="rect">
            <a:avLst/>
          </a:prstGeom>
        </p:spPr>
        <p:txBody>
          <a:bodyPr wrap="square">
            <a:spAutoFit/>
          </a:bodyPr>
          <a:lstStyle/>
          <a:p>
            <a:r>
              <a:rPr lang="en-US" sz="4400" dirty="0">
                <a:latin typeface="Papyrus" pitchFamily="66" charset="0"/>
              </a:rPr>
              <a:t>Parable: (</a:t>
            </a:r>
            <a:r>
              <a:rPr lang="en-US" sz="4400" dirty="0" err="1">
                <a:latin typeface="Papyrus" pitchFamily="66" charset="0"/>
              </a:rPr>
              <a:t>parabole</a:t>
            </a:r>
            <a:r>
              <a:rPr lang="en-US" sz="4400" dirty="0">
                <a:latin typeface="Papyrus" pitchFamily="66" charset="0"/>
              </a:rPr>
              <a:t>) To reveal and conceal truth</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New and Old Treasures</a:t>
            </a:r>
          </a:p>
        </p:txBody>
      </p:sp>
      <p:sp>
        <p:nvSpPr>
          <p:cNvPr id="3" name="Content Placeholder 2"/>
          <p:cNvSpPr>
            <a:spLocks noGrp="1"/>
          </p:cNvSpPr>
          <p:nvPr>
            <p:ph idx="1"/>
          </p:nvPr>
        </p:nvSpPr>
        <p:spPr>
          <a:xfrm>
            <a:off x="1600200" y="1600200"/>
            <a:ext cx="9982200" cy="4709160"/>
          </a:xfrm>
        </p:spPr>
        <p:txBody>
          <a:bodyPr>
            <a:normAutofit/>
          </a:bodyPr>
          <a:lstStyle/>
          <a:p>
            <a:pPr>
              <a:buNone/>
            </a:pPr>
            <a:r>
              <a:rPr lang="en-US" sz="3600" dirty="0"/>
              <a:t>		“For the works of this example, see the Book of Mormon, also the translation of the Bible [the Joseph Smith Translation]—thus bringing forth out of the heart things new and old” </a:t>
            </a:r>
            <a:r>
              <a:rPr lang="en-US" dirty="0"/>
              <a:t>( </a:t>
            </a:r>
            <a:r>
              <a:rPr lang="en-US" i="1" dirty="0"/>
              <a:t>Teachings, </a:t>
            </a:r>
            <a:r>
              <a:rPr lang="en-US" dirty="0"/>
              <a:t>102). </a:t>
            </a:r>
          </a:p>
        </p:txBody>
      </p:sp>
      <p:pic>
        <p:nvPicPr>
          <p:cNvPr id="5" name="Picture 4" descr="ArtBook__122_122__JosephSmith____.jpg">
            <a:hlinkClick r:id="rId2" action="ppaction://hlinksldjump"/>
            <a:extLst>
              <a:ext uri="{FF2B5EF4-FFF2-40B4-BE49-F238E27FC236}">
                <a16:creationId xmlns:a16="http://schemas.microsoft.com/office/drawing/2014/main" id="{43CF2818-C502-4EDE-8ACD-8EC98B59993C}"/>
              </a:ext>
            </a:extLst>
          </p:cNvPr>
          <p:cNvPicPr>
            <a:picLocks noChangeAspect="1"/>
          </p:cNvPicPr>
          <p:nvPr/>
        </p:nvPicPr>
        <p:blipFill>
          <a:blip r:embed="rId3" cstate="print"/>
          <a:stretch>
            <a:fillRect/>
          </a:stretch>
        </p:blipFill>
        <p:spPr>
          <a:xfrm>
            <a:off x="240195" y="1752600"/>
            <a:ext cx="1729409" cy="2318524"/>
          </a:xfrm>
          <a:prstGeom prst="rect">
            <a:avLst/>
          </a:prstGeom>
        </p:spPr>
      </p:pic>
    </p:spTree>
    <p:extLst>
      <p:ext uri="{BB962C8B-B14F-4D97-AF65-F5344CB8AC3E}">
        <p14:creationId xmlns:p14="http://schemas.microsoft.com/office/powerpoint/2010/main" val="165728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john bytheway weed your testimony">
            <a:extLst>
              <a:ext uri="{FF2B5EF4-FFF2-40B4-BE49-F238E27FC236}">
                <a16:creationId xmlns:a16="http://schemas.microsoft.com/office/drawing/2014/main" id="{60E1B38A-84B6-43F9-9F7C-D9D76395D2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685800"/>
            <a:ext cx="4105275" cy="4095750"/>
          </a:xfrm>
          <a:prstGeom prst="rect">
            <a:avLst/>
          </a:prstGeom>
          <a:noFill/>
          <a:extLst>
            <a:ext uri="{909E8E84-426E-40DD-AFC4-6F175D3DCCD1}">
              <a14:hiddenFill xmlns:a14="http://schemas.microsoft.com/office/drawing/2010/main">
                <a:solidFill>
                  <a:srgbClr val="FFFFFF"/>
                </a:solidFill>
              </a14:hiddenFill>
            </a:ext>
          </a:extLst>
        </p:spPr>
      </p:pic>
      <p:pic>
        <p:nvPicPr>
          <p:cNvPr id="5" name="Weed your Testimony a">
            <a:hlinkClick r:id="" action="ppaction://media"/>
            <a:extLst>
              <a:ext uri="{FF2B5EF4-FFF2-40B4-BE49-F238E27FC236}">
                <a16:creationId xmlns:a16="http://schemas.microsoft.com/office/drawing/2014/main" id="{F7D3A4C1-DE00-4906-9DD2-68A80567C8B5}"/>
              </a:ext>
            </a:extLst>
          </p:cNvPr>
          <p:cNvPicPr>
            <a:picLocks noChangeAspect="1"/>
          </p:cNvPicPr>
          <p:nvPr>
            <a:videoFile r:link="rId1"/>
            <p:extLst>
              <p:ext uri="{DAA4B4D4-6D71-4841-9C94-3DE7FCFB9230}">
                <p14:media xmlns:p14="http://schemas.microsoft.com/office/powerpoint/2010/main" r:link="rId2">
                  <p14:trim st="480900"/>
                </p14:media>
              </p:ext>
            </p:extLst>
          </p:nvPr>
        </p:nvPicPr>
        <p:blipFill>
          <a:blip r:embed="rId6"/>
          <a:stretch>
            <a:fillRect/>
          </a:stretch>
        </p:blipFill>
        <p:spPr>
          <a:xfrm>
            <a:off x="5943600" y="604937"/>
            <a:ext cx="6007100" cy="4260015"/>
          </a:xfrm>
          <a:prstGeom prst="rect">
            <a:avLst/>
          </a:prstGeom>
        </p:spPr>
      </p:pic>
    </p:spTree>
    <p:extLst>
      <p:ext uri="{BB962C8B-B14F-4D97-AF65-F5344CB8AC3E}">
        <p14:creationId xmlns:p14="http://schemas.microsoft.com/office/powerpoint/2010/main" val="319231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descr="Image result for john bytheway weed your testimony">
            <a:extLst>
              <a:ext uri="{FF2B5EF4-FFF2-40B4-BE49-F238E27FC236}">
                <a16:creationId xmlns:a16="http://schemas.microsoft.com/office/drawing/2014/main" id="{60E1B38A-84B6-43F9-9F7C-D9D76395D2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685800"/>
            <a:ext cx="4105275" cy="4095750"/>
          </a:xfrm>
          <a:prstGeom prst="rect">
            <a:avLst/>
          </a:prstGeom>
          <a:noFill/>
          <a:extLst>
            <a:ext uri="{909E8E84-426E-40DD-AFC4-6F175D3DCCD1}">
              <a14:hiddenFill xmlns:a14="http://schemas.microsoft.com/office/drawing/2010/main">
                <a:solidFill>
                  <a:srgbClr val="FFFFFF"/>
                </a:solidFill>
              </a14:hiddenFill>
            </a:ext>
          </a:extLst>
        </p:spPr>
      </p:pic>
      <p:pic>
        <p:nvPicPr>
          <p:cNvPr id="5" name="Weed your Testimony a">
            <a:hlinkClick r:id="" action="ppaction://media"/>
            <a:extLst>
              <a:ext uri="{FF2B5EF4-FFF2-40B4-BE49-F238E27FC236}">
                <a16:creationId xmlns:a16="http://schemas.microsoft.com/office/drawing/2014/main" id="{F7D3A4C1-DE00-4906-9DD2-68A80567C8B5}"/>
              </a:ext>
            </a:extLst>
          </p:cNvPr>
          <p:cNvPicPr>
            <a:picLocks noChangeAspect="1"/>
          </p:cNvPicPr>
          <p:nvPr>
            <a:videoFile r:link="rId1"/>
            <p:extLst>
              <p:ext uri="{DAA4B4D4-6D71-4841-9C94-3DE7FCFB9230}">
                <p14:media xmlns:p14="http://schemas.microsoft.com/office/powerpoint/2010/main" r:link="rId2">
                  <p14:trim st="480900"/>
                </p14:media>
              </p:ext>
            </p:extLst>
          </p:nvPr>
        </p:nvPicPr>
        <p:blipFill>
          <a:blip r:embed="rId6"/>
          <a:stretch>
            <a:fillRect/>
          </a:stretch>
        </p:blipFill>
        <p:spPr>
          <a:xfrm>
            <a:off x="5943600" y="604937"/>
            <a:ext cx="6007100" cy="4260015"/>
          </a:xfrm>
          <a:prstGeom prst="rect">
            <a:avLst/>
          </a:prstGeom>
        </p:spPr>
      </p:pic>
      <p:sp>
        <p:nvSpPr>
          <p:cNvPr id="4" name="TextBox 3">
            <a:extLst>
              <a:ext uri="{FF2B5EF4-FFF2-40B4-BE49-F238E27FC236}">
                <a16:creationId xmlns:a16="http://schemas.microsoft.com/office/drawing/2014/main" id="{1768D12A-CA57-49E0-9C3F-538BDEE09038}"/>
              </a:ext>
            </a:extLst>
          </p:cNvPr>
          <p:cNvSpPr txBox="1"/>
          <p:nvPr/>
        </p:nvSpPr>
        <p:spPr>
          <a:xfrm>
            <a:off x="1752600" y="5257801"/>
            <a:ext cx="8686800" cy="830997"/>
          </a:xfrm>
          <a:prstGeom prst="rect">
            <a:avLst/>
          </a:prstGeom>
          <a:noFill/>
        </p:spPr>
        <p:txBody>
          <a:bodyPr wrap="square" rtlCol="0">
            <a:spAutoFit/>
          </a:bodyPr>
          <a:lstStyle/>
          <a:p>
            <a:pPr algn="ctr"/>
            <a:r>
              <a:rPr lang="en-US" sz="2400" dirty="0">
                <a:hlinkClick r:id="rId7"/>
              </a:rPr>
              <a:t>https://www.youtube.com/watch?v=h9n9QpMjIvo</a:t>
            </a:r>
            <a:endParaRPr lang="en-US" sz="2400" dirty="0"/>
          </a:p>
          <a:p>
            <a:pPr algn="ctr"/>
            <a:r>
              <a:rPr lang="en-US" sz="2400" dirty="0"/>
              <a:t>START 8mins in</a:t>
            </a:r>
          </a:p>
        </p:txBody>
      </p:sp>
    </p:spTree>
    <p:extLst>
      <p:ext uri="{BB962C8B-B14F-4D97-AF65-F5344CB8AC3E}">
        <p14:creationId xmlns:p14="http://schemas.microsoft.com/office/powerpoint/2010/main" val="160332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8" name="TextBox 7"/>
          <p:cNvSpPr txBox="1"/>
          <p:nvPr/>
        </p:nvSpPr>
        <p:spPr>
          <a:xfrm>
            <a:off x="-1" y="228601"/>
            <a:ext cx="5638799" cy="6172200"/>
          </a:xfrm>
          <a:prstGeom prst="rect">
            <a:avLst/>
          </a:prstGeom>
        </p:spPr>
        <p:txBody>
          <a:bodyPr vert="horz" lIns="91440" tIns="45720" rIns="91440" bIns="45720" rtlCol="0" anchor="ctr">
            <a:noAutofit/>
          </a:bodyPr>
          <a:lstStyle/>
          <a:p>
            <a:pPr marL="457200" indent="-457200">
              <a:lnSpc>
                <a:spcPct val="90000"/>
              </a:lnSpc>
              <a:spcBef>
                <a:spcPct val="0"/>
              </a:spcBef>
              <a:spcAft>
                <a:spcPts val="600"/>
              </a:spcAft>
              <a:buFont typeface="Arial" panose="020B0604020202020204" pitchFamily="34" charset="0"/>
              <a:buChar char="•"/>
            </a:pPr>
            <a:r>
              <a:rPr lang="en-US" sz="2900" dirty="0">
                <a:ln>
                  <a:solidFill>
                    <a:schemeClr val="bg1">
                      <a:lumMod val="75000"/>
                      <a:lumOff val="25000"/>
                      <a:alpha val="10000"/>
                    </a:schemeClr>
                  </a:solidFill>
                </a:ln>
                <a:latin typeface="+mj-lt"/>
                <a:ea typeface="+mj-ea"/>
              </a:rPr>
              <a:t>Have you seen anyone be ‘gathered’ into the gospel? </a:t>
            </a:r>
          </a:p>
          <a:p>
            <a:pPr marL="457200" indent="-457200">
              <a:lnSpc>
                <a:spcPct val="90000"/>
              </a:lnSpc>
              <a:spcBef>
                <a:spcPct val="0"/>
              </a:spcBef>
              <a:spcAft>
                <a:spcPts val="600"/>
              </a:spcAft>
              <a:buFont typeface="Arial" panose="020B0604020202020204" pitchFamily="34" charset="0"/>
              <a:buChar char="•"/>
            </a:pPr>
            <a:r>
              <a:rPr lang="en-US" sz="2900" dirty="0">
                <a:ln>
                  <a:solidFill>
                    <a:schemeClr val="bg1">
                      <a:lumMod val="75000"/>
                      <a:lumOff val="25000"/>
                      <a:alpha val="10000"/>
                    </a:schemeClr>
                  </a:solidFill>
                </a:ln>
                <a:latin typeface="+mj-lt"/>
                <a:ea typeface="+mj-ea"/>
              </a:rPr>
              <a:t>Why is having a soft heart the key to gospel success?</a:t>
            </a:r>
          </a:p>
          <a:p>
            <a:pPr marL="457200" indent="-457200">
              <a:buFont typeface="Arial" panose="020B0604020202020204" pitchFamily="34" charset="0"/>
              <a:buChar char="•"/>
            </a:pPr>
            <a:r>
              <a:rPr lang="en-US" sz="2900" dirty="0">
                <a:latin typeface="+mj-lt"/>
              </a:rPr>
              <a:t>Who do you know (personally or scripturally) that is an example of faith?</a:t>
            </a:r>
          </a:p>
          <a:p>
            <a:pPr marL="457200" indent="-457200">
              <a:buFont typeface="Arial" panose="020B0604020202020204" pitchFamily="34" charset="0"/>
              <a:buChar char="•"/>
            </a:pPr>
            <a:r>
              <a:rPr lang="en-US" sz="2900" dirty="0">
                <a:latin typeface="+mj-lt"/>
              </a:rPr>
              <a:t>In what future circumstances will you need your faith to nourish you? </a:t>
            </a:r>
            <a:endParaRPr lang="en-US" sz="2900" dirty="0">
              <a:ln>
                <a:solidFill>
                  <a:schemeClr val="bg1">
                    <a:lumMod val="75000"/>
                    <a:lumOff val="25000"/>
                    <a:alpha val="10000"/>
                  </a:schemeClr>
                </a:solidFill>
              </a:ln>
              <a:latin typeface="+mj-lt"/>
              <a:ea typeface="+mj-ea"/>
            </a:endParaRPr>
          </a:p>
        </p:txBody>
      </p:sp>
      <p:pic>
        <p:nvPicPr>
          <p:cNvPr id="71" name="Picture 70">
            <a:extLst>
              <a:ext uri="{FF2B5EF4-FFF2-40B4-BE49-F238E27FC236}">
                <a16:creationId xmlns:a16="http://schemas.microsoft.com/office/drawing/2014/main" id="{08187575-5CB4-477B-AA47-020C6D2A786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552950" y="1"/>
            <a:ext cx="7639050" cy="6858000"/>
          </a:xfrm>
          <a:prstGeom prst="rect">
            <a:avLst/>
          </a:prstGeom>
        </p:spPr>
      </p:pic>
      <p:pic>
        <p:nvPicPr>
          <p:cNvPr id="73" name="Picture 72">
            <a:extLst>
              <a:ext uri="{FF2B5EF4-FFF2-40B4-BE49-F238E27FC236}">
                <a16:creationId xmlns:a16="http://schemas.microsoft.com/office/drawing/2014/main" id="{EE585F70-7C5D-424E-A182-39507AF48A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pic>
        <p:nvPicPr>
          <p:cNvPr id="1026" name="Picture 2" descr="C:\Users\RichardsED\Desktop\6a00d8341c7a9f53ef0154339000eb970c-800wi.jpg"/>
          <p:cNvPicPr>
            <a:picLocks noChangeAspect="1" noChangeArrowheads="1"/>
          </p:cNvPicPr>
          <p:nvPr/>
        </p:nvPicPr>
        <p:blipFill rotWithShape="1">
          <a:blip r:embed="rId4" cstate="print"/>
          <a:srcRect l="13520" r="4320" b="-2"/>
          <a:stretch/>
        </p:blipFill>
        <p:spPr bwMode="auto">
          <a:xfrm>
            <a:off x="5638799" y="10"/>
            <a:ext cx="6553201" cy="6857990"/>
          </a:xfrm>
          <a:prstGeom prst="rect">
            <a:avLst/>
          </a:prstGeom>
          <a:noFill/>
        </p:spPr>
      </p:pic>
    </p:spTree>
    <p:extLst>
      <p:ext uri="{BB962C8B-B14F-4D97-AF65-F5344CB8AC3E}">
        <p14:creationId xmlns:p14="http://schemas.microsoft.com/office/powerpoint/2010/main" val="17793537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rtBook__137_137__ThomasSMonson____.jpg"/>
          <p:cNvPicPr>
            <a:picLocks noGrp="1" noChangeAspect="1"/>
          </p:cNvPicPr>
          <p:nvPr>
            <p:ph sz="half" idx="1"/>
          </p:nvPr>
        </p:nvPicPr>
        <p:blipFill>
          <a:blip r:embed="rId2" cstate="print"/>
          <a:stretch>
            <a:fillRect/>
          </a:stretch>
        </p:blipFill>
        <p:spPr>
          <a:xfrm>
            <a:off x="304800" y="457200"/>
            <a:ext cx="1773797" cy="2362200"/>
          </a:xfrm>
        </p:spPr>
      </p:pic>
      <p:sp>
        <p:nvSpPr>
          <p:cNvPr id="8" name="TextBox 7"/>
          <p:cNvSpPr txBox="1"/>
          <p:nvPr/>
        </p:nvSpPr>
        <p:spPr>
          <a:xfrm>
            <a:off x="2209800" y="304800"/>
            <a:ext cx="9677400" cy="5632311"/>
          </a:xfrm>
          <a:prstGeom prst="rect">
            <a:avLst/>
          </a:prstGeom>
          <a:noFill/>
        </p:spPr>
        <p:txBody>
          <a:bodyPr wrap="square" rtlCol="0">
            <a:spAutoFit/>
          </a:bodyPr>
          <a:lstStyle/>
          <a:p>
            <a:r>
              <a:rPr lang="en-US" sz="4000" dirty="0">
                <a:effectLst>
                  <a:outerShdw blurRad="38100" dist="38100" dir="2700000" algn="tl">
                    <a:srgbClr val="000000">
                      <a:alpha val="43137"/>
                    </a:srgbClr>
                  </a:outerShdw>
                </a:effectLst>
              </a:rPr>
              <a:t>“Learn the background and setting of the Master’s parables and the prophets’ admonitions. Study them as though they were speaking to you, for such is the truth…I promise you… that if you will study the scriptures diligently, your </a:t>
            </a:r>
            <a:r>
              <a:rPr lang="en-US" sz="4000" b="1" dirty="0">
                <a:solidFill>
                  <a:srgbClr val="FFFF00"/>
                </a:solidFill>
                <a:effectLst>
                  <a:outerShdw blurRad="38100" dist="38100" dir="2700000" algn="tl">
                    <a:srgbClr val="000000">
                      <a:alpha val="43137"/>
                    </a:srgbClr>
                  </a:outerShdw>
                </a:effectLst>
              </a:rPr>
              <a:t>power to avoid temptation and to receive direction of the Holy Ghost in all you do will be increased</a:t>
            </a:r>
            <a:r>
              <a:rPr lang="en-US" sz="4000" dirty="0">
                <a:effectLst>
                  <a:outerShdw blurRad="38100" dist="38100" dir="2700000" algn="tl">
                    <a:srgbClr val="000000">
                      <a:alpha val="43137"/>
                    </a:srgbClr>
                  </a:outerShdw>
                </a:effectLst>
              </a:rPr>
              <a:t> .”</a:t>
            </a:r>
          </a:p>
        </p:txBody>
      </p:sp>
      <p:sp>
        <p:nvSpPr>
          <p:cNvPr id="5" name="TextBox 4"/>
          <p:cNvSpPr txBox="1"/>
          <p:nvPr/>
        </p:nvSpPr>
        <p:spPr>
          <a:xfrm>
            <a:off x="76199" y="2819400"/>
            <a:ext cx="2286000" cy="892552"/>
          </a:xfrm>
          <a:prstGeom prst="rect">
            <a:avLst/>
          </a:prstGeom>
          <a:noFill/>
        </p:spPr>
        <p:txBody>
          <a:bodyPr wrap="square" rtlCol="0">
            <a:spAutoFit/>
          </a:bodyPr>
          <a:lstStyle/>
          <a:p>
            <a:r>
              <a:rPr lang="en-US" sz="1400" dirty="0"/>
              <a:t>President Thomas S. Monson  </a:t>
            </a:r>
            <a:r>
              <a:rPr lang="en-US" sz="1200" i="1" dirty="0"/>
              <a:t>“Be Your Best Self</a:t>
            </a:r>
            <a:r>
              <a:rPr lang="en-US" sz="1200" dirty="0"/>
              <a:t>”,                        General Conference, April 2009.</a:t>
            </a:r>
          </a:p>
        </p:txBody>
      </p:sp>
    </p:spTree>
    <p:extLst>
      <p:ext uri="{BB962C8B-B14F-4D97-AF65-F5344CB8AC3E}">
        <p14:creationId xmlns:p14="http://schemas.microsoft.com/office/powerpoint/2010/main" val="5470671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lds jesus christ">
            <a:extLst>
              <a:ext uri="{FF2B5EF4-FFF2-40B4-BE49-F238E27FC236}">
                <a16:creationId xmlns:a16="http://schemas.microsoft.com/office/drawing/2014/main" id="{4DB0D3EF-A2F8-4F3B-B0C2-05D83A8633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741"/>
          <a:stretch/>
        </p:blipFill>
        <p:spPr bwMode="auto">
          <a:xfrm>
            <a:off x="5479409" y="76200"/>
            <a:ext cx="7301961" cy="6811617"/>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381000" y="1143000"/>
            <a:ext cx="5867400" cy="2971800"/>
          </a:xfrm>
          <a:noFill/>
          <a:ln>
            <a:noFill/>
          </a:ln>
        </p:spPr>
        <p:style>
          <a:lnRef idx="1">
            <a:schemeClr val="accent5"/>
          </a:lnRef>
          <a:fillRef idx="2">
            <a:schemeClr val="accent5"/>
          </a:fillRef>
          <a:effectRef idx="1">
            <a:schemeClr val="accent5"/>
          </a:effectRef>
          <a:fontRef idx="minor">
            <a:schemeClr val="dk1"/>
          </a:fontRef>
        </p:style>
        <p:txBody>
          <a:bodyPr>
            <a:normAutofit/>
          </a:bodyPr>
          <a:lstStyle/>
          <a:p>
            <a:pPr marL="385763" indent="-385763" algn="l">
              <a:buFont typeface="+mj-lt"/>
              <a:buAutoNum type="arabicPeriod"/>
            </a:pPr>
            <a:r>
              <a:rPr lang="en-US" sz="2800" b="1" cap="none" dirty="0">
                <a:solidFill>
                  <a:schemeClr val="tx1"/>
                </a:solidFill>
              </a:rPr>
              <a:t>What is something you could ‘go-and-do’ today that would bring you closer to Jesus Christ?</a:t>
            </a:r>
          </a:p>
          <a:p>
            <a:pPr marL="385763" indent="-385763" algn="l">
              <a:buFont typeface="+mj-lt"/>
              <a:buAutoNum type="arabicPeriod"/>
            </a:pPr>
            <a:r>
              <a:rPr lang="en-US" sz="2800" b="1" cap="none" dirty="0">
                <a:solidFill>
                  <a:schemeClr val="tx1"/>
                </a:solidFill>
              </a:rPr>
              <a:t>NEXT LESSON:  Think about applications from Peter walking </a:t>
            </a:r>
            <a:r>
              <a:rPr lang="en-US" sz="2800" b="1" cap="none">
                <a:solidFill>
                  <a:schemeClr val="tx1"/>
                </a:solidFill>
              </a:rPr>
              <a:t>on water.</a:t>
            </a:r>
            <a:endParaRPr lang="en-US" sz="2800" b="1" cap="none" dirty="0">
              <a:solidFill>
                <a:schemeClr val="tx1"/>
              </a:solidFill>
            </a:endParaRPr>
          </a:p>
        </p:txBody>
      </p:sp>
    </p:spTree>
    <p:extLst>
      <p:ext uri="{BB962C8B-B14F-4D97-AF65-F5344CB8AC3E}">
        <p14:creationId xmlns:p14="http://schemas.microsoft.com/office/powerpoint/2010/main" val="1374819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F4397786-26CB-48A8-AC8F-65FB1943699B}"/>
              </a:ext>
            </a:extLst>
          </p:cNvPr>
          <p:cNvSpPr>
            <a:spLocks noGrp="1" noChangeArrowheads="1"/>
          </p:cNvSpPr>
          <p:nvPr>
            <p:ph type="body" sz="half" idx="1"/>
          </p:nvPr>
        </p:nvSpPr>
        <p:spPr>
          <a:xfrm>
            <a:off x="0" y="1680864"/>
            <a:ext cx="8382000" cy="4415135"/>
          </a:xfrm>
        </p:spPr>
        <p:txBody>
          <a:bodyPr>
            <a:normAutofit/>
          </a:bodyPr>
          <a:lstStyle/>
          <a:p>
            <a:r>
              <a:rPr lang="en-US" altLang="en-US" sz="3600"/>
              <a:t>VIDEO: https://www.churchofjesuschrist.org/si/seminary/three-doctrinal-mastery-resources?lang=eng</a:t>
            </a:r>
            <a:endParaRPr lang="en-US" altLang="en-US" sz="3600" dirty="0"/>
          </a:p>
        </p:txBody>
      </p:sp>
      <p:sp>
        <p:nvSpPr>
          <p:cNvPr id="4100" name="Rectangle 5">
            <a:extLst>
              <a:ext uri="{FF2B5EF4-FFF2-40B4-BE49-F238E27FC236}">
                <a16:creationId xmlns:a16="http://schemas.microsoft.com/office/drawing/2014/main" id="{DE6113A4-25CA-4CF8-AB9A-29560BA5331F}"/>
              </a:ext>
            </a:extLst>
          </p:cNvPr>
          <p:cNvSpPr>
            <a:spLocks noChangeArrowheads="1"/>
          </p:cNvSpPr>
          <p:nvPr/>
        </p:nvSpPr>
        <p:spPr bwMode="auto">
          <a:xfrm>
            <a:off x="1524000" y="2644775"/>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101" name="Rectangle 6">
            <a:extLst>
              <a:ext uri="{FF2B5EF4-FFF2-40B4-BE49-F238E27FC236}">
                <a16:creationId xmlns:a16="http://schemas.microsoft.com/office/drawing/2014/main" id="{A446AC0C-F9A1-4CDA-B9CC-F0955E5B5ECB}"/>
              </a:ext>
            </a:extLst>
          </p:cNvPr>
          <p:cNvSpPr>
            <a:spLocks noChangeArrowheads="1"/>
          </p:cNvSpPr>
          <p:nvPr/>
        </p:nvSpPr>
        <p:spPr bwMode="auto">
          <a:xfrm>
            <a:off x="2970214" y="2644776"/>
            <a:ext cx="62515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7170" name="Picture 2" descr="Image result for elephant png">
            <a:extLst>
              <a:ext uri="{FF2B5EF4-FFF2-40B4-BE49-F238E27FC236}">
                <a16:creationId xmlns:a16="http://schemas.microsoft.com/office/drawing/2014/main" id="{D60DE050-B725-465B-BCB4-EC6823F1E2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0613" y="1680865"/>
            <a:ext cx="3861707" cy="293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487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F4397786-26CB-48A8-AC8F-65FB1943699B}"/>
              </a:ext>
            </a:extLst>
          </p:cNvPr>
          <p:cNvSpPr>
            <a:spLocks noGrp="1" noChangeArrowheads="1"/>
          </p:cNvSpPr>
          <p:nvPr>
            <p:ph type="body" sz="half" idx="1"/>
          </p:nvPr>
        </p:nvSpPr>
        <p:spPr>
          <a:xfrm>
            <a:off x="0" y="1680864"/>
            <a:ext cx="8382000" cy="4415135"/>
          </a:xfrm>
        </p:spPr>
        <p:txBody>
          <a:bodyPr>
            <a:normAutofit/>
          </a:bodyPr>
          <a:lstStyle/>
          <a:p>
            <a:pPr eaLnBrk="1" hangingPunct="1"/>
            <a:r>
              <a:rPr lang="en-US" altLang="en-US" sz="3600" dirty="0"/>
              <a:t>It was six men of </a:t>
            </a:r>
            <a:r>
              <a:rPr lang="en-US" altLang="en-US" sz="3600" dirty="0" err="1"/>
              <a:t>Indostan</a:t>
            </a:r>
            <a:r>
              <a:rPr lang="en-US" altLang="en-US" sz="3600" dirty="0"/>
              <a:t> </a:t>
            </a:r>
          </a:p>
          <a:p>
            <a:pPr eaLnBrk="1" hangingPunct="1"/>
            <a:r>
              <a:rPr lang="en-US" altLang="en-US" sz="3600" dirty="0"/>
              <a:t>To learning much inclined</a:t>
            </a:r>
          </a:p>
          <a:p>
            <a:pPr eaLnBrk="1" hangingPunct="1"/>
            <a:r>
              <a:rPr lang="en-US" altLang="en-US" sz="3600" dirty="0"/>
              <a:t>Who went to see the Elephant </a:t>
            </a:r>
          </a:p>
          <a:p>
            <a:pPr eaLnBrk="1" hangingPunct="1"/>
            <a:r>
              <a:rPr lang="en-US" altLang="en-US" sz="3600" dirty="0"/>
              <a:t>(Though all of them were blind)</a:t>
            </a:r>
            <a:br>
              <a:rPr lang="en-US" altLang="en-US" sz="3600" dirty="0"/>
            </a:br>
            <a:endParaRPr lang="en-US" altLang="en-US" sz="3600" dirty="0"/>
          </a:p>
        </p:txBody>
      </p:sp>
      <p:sp>
        <p:nvSpPr>
          <p:cNvPr id="4100" name="Rectangle 5">
            <a:extLst>
              <a:ext uri="{FF2B5EF4-FFF2-40B4-BE49-F238E27FC236}">
                <a16:creationId xmlns:a16="http://schemas.microsoft.com/office/drawing/2014/main" id="{DE6113A4-25CA-4CF8-AB9A-29560BA5331F}"/>
              </a:ext>
            </a:extLst>
          </p:cNvPr>
          <p:cNvSpPr>
            <a:spLocks noChangeArrowheads="1"/>
          </p:cNvSpPr>
          <p:nvPr/>
        </p:nvSpPr>
        <p:spPr bwMode="auto">
          <a:xfrm>
            <a:off x="1524000" y="2644775"/>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101" name="Rectangle 6">
            <a:extLst>
              <a:ext uri="{FF2B5EF4-FFF2-40B4-BE49-F238E27FC236}">
                <a16:creationId xmlns:a16="http://schemas.microsoft.com/office/drawing/2014/main" id="{A446AC0C-F9A1-4CDA-B9CC-F0955E5B5ECB}"/>
              </a:ext>
            </a:extLst>
          </p:cNvPr>
          <p:cNvSpPr>
            <a:spLocks noChangeArrowheads="1"/>
          </p:cNvSpPr>
          <p:nvPr/>
        </p:nvSpPr>
        <p:spPr bwMode="auto">
          <a:xfrm>
            <a:off x="2970214" y="2644776"/>
            <a:ext cx="62515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7170" name="Picture 2" descr="Image result for elephant png">
            <a:extLst>
              <a:ext uri="{FF2B5EF4-FFF2-40B4-BE49-F238E27FC236}">
                <a16:creationId xmlns:a16="http://schemas.microsoft.com/office/drawing/2014/main" id="{D60DE050-B725-465B-BCB4-EC6823F1E2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0613" y="1680865"/>
            <a:ext cx="3861707" cy="293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975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F4397786-26CB-48A8-AC8F-65FB1943699B}"/>
              </a:ext>
            </a:extLst>
          </p:cNvPr>
          <p:cNvSpPr>
            <a:spLocks noGrp="1" noChangeArrowheads="1"/>
          </p:cNvSpPr>
          <p:nvPr>
            <p:ph type="body" sz="half" idx="1"/>
          </p:nvPr>
        </p:nvSpPr>
        <p:spPr>
          <a:xfrm>
            <a:off x="76200" y="1828800"/>
            <a:ext cx="9448800" cy="5334000"/>
          </a:xfrm>
        </p:spPr>
        <p:txBody>
          <a:bodyPr>
            <a:normAutofit/>
          </a:bodyPr>
          <a:lstStyle/>
          <a:p>
            <a:pPr eaLnBrk="1" hangingPunct="1"/>
            <a:r>
              <a:rPr lang="en-US" altLang="en-US" sz="3600" dirty="0"/>
              <a:t>The First approached the Elephant</a:t>
            </a:r>
          </a:p>
          <a:p>
            <a:pPr eaLnBrk="1" hangingPunct="1"/>
            <a:r>
              <a:rPr lang="en-US" altLang="en-US" sz="3600" dirty="0"/>
              <a:t>And happening to fall against his side,</a:t>
            </a:r>
          </a:p>
          <a:p>
            <a:pPr eaLnBrk="1" hangingPunct="1"/>
            <a:r>
              <a:rPr lang="en-US" altLang="en-US" sz="3600" dirty="0"/>
              <a:t>At once began to bawl:</a:t>
            </a:r>
          </a:p>
          <a:p>
            <a:pPr eaLnBrk="1" hangingPunct="1"/>
            <a:r>
              <a:rPr lang="en-US" altLang="en-US" sz="3600" dirty="0"/>
              <a:t>“The Elephant Is very like a wall!”</a:t>
            </a:r>
          </a:p>
          <a:p>
            <a:pPr eaLnBrk="1" hangingPunct="1"/>
            <a:endParaRPr lang="en-US" altLang="en-US" sz="3600" dirty="0"/>
          </a:p>
        </p:txBody>
      </p:sp>
      <p:pic>
        <p:nvPicPr>
          <p:cNvPr id="5129" name="Picture 9" descr="The first blind man of six blind men feels the side of the elephant and interprets it as a wall.">
            <a:extLst>
              <a:ext uri="{FF2B5EF4-FFF2-40B4-BE49-F238E27FC236}">
                <a16:creationId xmlns:a16="http://schemas.microsoft.com/office/drawing/2014/main" id="{3E92F4DF-26A2-439E-B866-AFDA5D84AE0E}"/>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8382000" y="2209800"/>
            <a:ext cx="3810000" cy="2438400"/>
          </a:xfrm>
          <a:noFill/>
        </p:spPr>
      </p:pic>
      <p:sp>
        <p:nvSpPr>
          <p:cNvPr id="4100" name="Rectangle 5">
            <a:extLst>
              <a:ext uri="{FF2B5EF4-FFF2-40B4-BE49-F238E27FC236}">
                <a16:creationId xmlns:a16="http://schemas.microsoft.com/office/drawing/2014/main" id="{DE6113A4-25CA-4CF8-AB9A-29560BA5331F}"/>
              </a:ext>
            </a:extLst>
          </p:cNvPr>
          <p:cNvSpPr>
            <a:spLocks noChangeArrowheads="1"/>
          </p:cNvSpPr>
          <p:nvPr/>
        </p:nvSpPr>
        <p:spPr bwMode="auto">
          <a:xfrm>
            <a:off x="1524000" y="2644775"/>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101" name="Rectangle 6">
            <a:extLst>
              <a:ext uri="{FF2B5EF4-FFF2-40B4-BE49-F238E27FC236}">
                <a16:creationId xmlns:a16="http://schemas.microsoft.com/office/drawing/2014/main" id="{A446AC0C-F9A1-4CDA-B9CC-F0955E5B5ECB}"/>
              </a:ext>
            </a:extLst>
          </p:cNvPr>
          <p:cNvSpPr>
            <a:spLocks noChangeArrowheads="1"/>
          </p:cNvSpPr>
          <p:nvPr/>
        </p:nvSpPr>
        <p:spPr bwMode="auto">
          <a:xfrm>
            <a:off x="2970214" y="2644776"/>
            <a:ext cx="62515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9"/>
                                        </p:tgtEl>
                                        <p:attrNameLst>
                                          <p:attrName>style.visibility</p:attrName>
                                        </p:attrNameLst>
                                      </p:cBhvr>
                                      <p:to>
                                        <p:strVal val="visible"/>
                                      </p:to>
                                    </p:set>
                                    <p:anim calcmode="lin" valueType="num">
                                      <p:cBhvr additive="base">
                                        <p:cTn id="7" dur="500" fill="hold"/>
                                        <p:tgtEl>
                                          <p:spTgt spid="5129"/>
                                        </p:tgtEl>
                                        <p:attrNameLst>
                                          <p:attrName>ppt_x</p:attrName>
                                        </p:attrNameLst>
                                      </p:cBhvr>
                                      <p:tavLst>
                                        <p:tav tm="0">
                                          <p:val>
                                            <p:strVal val="#ppt_x"/>
                                          </p:val>
                                        </p:tav>
                                        <p:tav tm="100000">
                                          <p:val>
                                            <p:strVal val="#ppt_x"/>
                                          </p:val>
                                        </p:tav>
                                      </p:tavLst>
                                    </p:anim>
                                    <p:anim calcmode="lin" valueType="num">
                                      <p:cBhvr additive="base">
                                        <p:cTn id="8" dur="500" fill="hold"/>
                                        <p:tgtEl>
                                          <p:spTgt spid="51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3480D2BF-DE4D-4B53-829B-348BD0185A93}"/>
              </a:ext>
            </a:extLst>
          </p:cNvPr>
          <p:cNvSpPr>
            <a:spLocks noGrp="1" noChangeArrowheads="1"/>
          </p:cNvSpPr>
          <p:nvPr>
            <p:ph type="body" sz="half" idx="1"/>
          </p:nvPr>
        </p:nvSpPr>
        <p:spPr>
          <a:xfrm>
            <a:off x="0" y="1600200"/>
            <a:ext cx="8382000" cy="4495800"/>
          </a:xfrm>
        </p:spPr>
        <p:txBody>
          <a:bodyPr>
            <a:normAutofit/>
          </a:bodyPr>
          <a:lstStyle/>
          <a:p>
            <a:pPr eaLnBrk="1" hangingPunct="1">
              <a:lnSpc>
                <a:spcPct val="90000"/>
              </a:lnSpc>
            </a:pPr>
            <a:r>
              <a:rPr lang="en-US" altLang="en-US" sz="3600" dirty="0"/>
              <a:t>The Second, feeling of the tusk, </a:t>
            </a:r>
          </a:p>
          <a:p>
            <a:pPr eaLnBrk="1" hangingPunct="1">
              <a:lnSpc>
                <a:spcPct val="90000"/>
              </a:lnSpc>
            </a:pPr>
            <a:r>
              <a:rPr lang="en-US" altLang="en-US" sz="3600" dirty="0"/>
              <a:t>Cried, “What have we here?</a:t>
            </a:r>
          </a:p>
          <a:p>
            <a:pPr eaLnBrk="1" hangingPunct="1">
              <a:lnSpc>
                <a:spcPct val="90000"/>
              </a:lnSpc>
            </a:pPr>
            <a:r>
              <a:rPr lang="en-US" altLang="en-US" sz="3600" dirty="0"/>
              <a:t>To me ’tis mighty clear </a:t>
            </a:r>
          </a:p>
          <a:p>
            <a:pPr eaLnBrk="1" hangingPunct="1">
              <a:lnSpc>
                <a:spcPct val="90000"/>
              </a:lnSpc>
            </a:pPr>
            <a:r>
              <a:rPr lang="en-US" altLang="en-US" sz="3600" dirty="0"/>
              <a:t>This wonder of an Elephant </a:t>
            </a:r>
            <a:br>
              <a:rPr lang="en-US" altLang="en-US" sz="3600" dirty="0"/>
            </a:br>
            <a:r>
              <a:rPr lang="en-US" altLang="en-US" sz="3600" dirty="0"/>
              <a:t>Is very like a spear!”</a:t>
            </a:r>
          </a:p>
        </p:txBody>
      </p:sp>
      <p:pic>
        <p:nvPicPr>
          <p:cNvPr id="6153" name="Picture 9" descr="The second blind man of the six blind men feels an elephant tusk and interprets the elephant to be like a spear.">
            <a:extLst>
              <a:ext uri="{FF2B5EF4-FFF2-40B4-BE49-F238E27FC236}">
                <a16:creationId xmlns:a16="http://schemas.microsoft.com/office/drawing/2014/main" id="{6A981491-6064-4F1A-B70F-27BBBE5C7BC0}"/>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8382000" y="2489200"/>
            <a:ext cx="3810000" cy="1651000"/>
          </a:xfrm>
          <a:noFill/>
        </p:spPr>
      </p:pic>
      <p:sp>
        <p:nvSpPr>
          <p:cNvPr id="5124" name="Rectangle 5">
            <a:extLst>
              <a:ext uri="{FF2B5EF4-FFF2-40B4-BE49-F238E27FC236}">
                <a16:creationId xmlns:a16="http://schemas.microsoft.com/office/drawing/2014/main" id="{B8875FD3-B872-45E6-9A84-2DC4069E3CB0}"/>
              </a:ext>
            </a:extLst>
          </p:cNvPr>
          <p:cNvSpPr>
            <a:spLocks noChangeArrowheads="1"/>
          </p:cNvSpPr>
          <p:nvPr/>
        </p:nvSpPr>
        <p:spPr bwMode="auto">
          <a:xfrm>
            <a:off x="1524000" y="2820988"/>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25" name="Rectangle 6">
            <a:extLst>
              <a:ext uri="{FF2B5EF4-FFF2-40B4-BE49-F238E27FC236}">
                <a16:creationId xmlns:a16="http://schemas.microsoft.com/office/drawing/2014/main" id="{00078085-21E5-454F-8539-4BC3E11FC408}"/>
              </a:ext>
            </a:extLst>
          </p:cNvPr>
          <p:cNvSpPr>
            <a:spLocks noChangeArrowheads="1"/>
          </p:cNvSpPr>
          <p:nvPr/>
        </p:nvSpPr>
        <p:spPr bwMode="auto">
          <a:xfrm>
            <a:off x="2970214" y="2820989"/>
            <a:ext cx="62515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linds(horizontal)">
                                      <p:cBhvr>
                                        <p:cTn id="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3EDA1CC2-37CB-40CB-9940-1068B6B5A0CD}"/>
              </a:ext>
            </a:extLst>
          </p:cNvPr>
          <p:cNvSpPr>
            <a:spLocks noGrp="1" noChangeArrowheads="1"/>
          </p:cNvSpPr>
          <p:nvPr>
            <p:ph type="body" sz="half" idx="1"/>
          </p:nvPr>
        </p:nvSpPr>
        <p:spPr>
          <a:xfrm>
            <a:off x="0" y="1143000"/>
            <a:ext cx="8915400" cy="4953000"/>
          </a:xfrm>
        </p:spPr>
        <p:txBody>
          <a:bodyPr>
            <a:normAutofit/>
          </a:bodyPr>
          <a:lstStyle/>
          <a:p>
            <a:pPr eaLnBrk="1" hangingPunct="1"/>
            <a:r>
              <a:rPr lang="en-US" altLang="en-US" sz="3600" dirty="0"/>
              <a:t>The Third approached the animal, </a:t>
            </a:r>
          </a:p>
          <a:p>
            <a:pPr eaLnBrk="1" hangingPunct="1"/>
            <a:r>
              <a:rPr lang="en-US" altLang="en-US" sz="3600" dirty="0"/>
              <a:t>And happening to take</a:t>
            </a:r>
          </a:p>
          <a:p>
            <a:pPr eaLnBrk="1" hangingPunct="1"/>
            <a:r>
              <a:rPr lang="en-US" altLang="en-US" sz="3600" dirty="0"/>
              <a:t>The squirming trunk,  thus boldly </a:t>
            </a:r>
            <a:r>
              <a:rPr lang="en-US" altLang="en-US" sz="3600" dirty="0" err="1"/>
              <a:t>spake</a:t>
            </a:r>
            <a:r>
              <a:rPr lang="en-US" altLang="en-US" sz="3600" dirty="0"/>
              <a:t>:</a:t>
            </a:r>
          </a:p>
          <a:p>
            <a:pPr eaLnBrk="1" hangingPunct="1"/>
            <a:r>
              <a:rPr lang="en-US" altLang="en-US" sz="3600" dirty="0"/>
              <a:t>“The Elephant Is very like a snake!”</a:t>
            </a:r>
          </a:p>
          <a:p>
            <a:pPr eaLnBrk="1" hangingPunct="1"/>
            <a:endParaRPr lang="en-US" altLang="en-US" sz="3600" dirty="0"/>
          </a:p>
        </p:txBody>
      </p:sp>
      <p:pic>
        <p:nvPicPr>
          <p:cNvPr id="7177" name="Picture 9" descr="The third blind man of the six blind men touches the elephant's trunk and interprets it to be a snake.">
            <a:extLst>
              <a:ext uri="{FF2B5EF4-FFF2-40B4-BE49-F238E27FC236}">
                <a16:creationId xmlns:a16="http://schemas.microsoft.com/office/drawing/2014/main" id="{FB7F39ED-C2AD-4222-8AD3-95959FE58250}"/>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8382000" y="2209800"/>
            <a:ext cx="3810000" cy="2708275"/>
          </a:xfrm>
          <a:noFill/>
        </p:spPr>
      </p:pic>
      <p:sp>
        <p:nvSpPr>
          <p:cNvPr id="6148" name="Rectangle 5">
            <a:extLst>
              <a:ext uri="{FF2B5EF4-FFF2-40B4-BE49-F238E27FC236}">
                <a16:creationId xmlns:a16="http://schemas.microsoft.com/office/drawing/2014/main" id="{57799C0B-0D4D-4625-83D9-44AB80EEA84A}"/>
              </a:ext>
            </a:extLst>
          </p:cNvPr>
          <p:cNvSpPr>
            <a:spLocks noChangeArrowheads="1"/>
          </p:cNvSpPr>
          <p:nvPr/>
        </p:nvSpPr>
        <p:spPr bwMode="auto">
          <a:xfrm>
            <a:off x="1524000" y="2603500"/>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149" name="Rectangle 6">
            <a:extLst>
              <a:ext uri="{FF2B5EF4-FFF2-40B4-BE49-F238E27FC236}">
                <a16:creationId xmlns:a16="http://schemas.microsoft.com/office/drawing/2014/main" id="{8A4CE6FE-5FEB-499C-ACFB-66DFAE005A31}"/>
              </a:ext>
            </a:extLst>
          </p:cNvPr>
          <p:cNvSpPr>
            <a:spLocks noChangeArrowheads="1"/>
          </p:cNvSpPr>
          <p:nvPr/>
        </p:nvSpPr>
        <p:spPr bwMode="auto">
          <a:xfrm>
            <a:off x="2970214" y="2603501"/>
            <a:ext cx="62515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7177"/>
                                        </p:tgtEl>
                                        <p:attrNameLst>
                                          <p:attrName>style.visibility</p:attrName>
                                        </p:attrNameLst>
                                      </p:cBhvr>
                                      <p:to>
                                        <p:strVal val="visible"/>
                                      </p:to>
                                    </p:set>
                                    <p:anim calcmode="lin" valueType="num">
                                      <p:cBhvr>
                                        <p:cTn id="7" dur="1000" fill="hold"/>
                                        <p:tgtEl>
                                          <p:spTgt spid="7177"/>
                                        </p:tgtEl>
                                        <p:attrNameLst>
                                          <p:attrName>ppt_w</p:attrName>
                                        </p:attrNameLst>
                                      </p:cBhvr>
                                      <p:tavLst>
                                        <p:tav tm="0">
                                          <p:val>
                                            <p:fltVal val="0"/>
                                          </p:val>
                                        </p:tav>
                                        <p:tav tm="100000">
                                          <p:val>
                                            <p:strVal val="#ppt_w"/>
                                          </p:val>
                                        </p:tav>
                                      </p:tavLst>
                                    </p:anim>
                                    <p:anim calcmode="lin" valueType="num">
                                      <p:cBhvr>
                                        <p:cTn id="8" dur="1000" fill="hold"/>
                                        <p:tgtEl>
                                          <p:spTgt spid="7177"/>
                                        </p:tgtEl>
                                        <p:attrNameLst>
                                          <p:attrName>ppt_h</p:attrName>
                                        </p:attrNameLst>
                                      </p:cBhvr>
                                      <p:tavLst>
                                        <p:tav tm="0">
                                          <p:val>
                                            <p:fltVal val="0"/>
                                          </p:val>
                                        </p:tav>
                                        <p:tav tm="100000">
                                          <p:val>
                                            <p:strVal val="#ppt_h"/>
                                          </p:val>
                                        </p:tav>
                                      </p:tavLst>
                                    </p:anim>
                                    <p:anim calcmode="lin" valueType="num">
                                      <p:cBhvr>
                                        <p:cTn id="9" dur="1000" fill="hold"/>
                                        <p:tgtEl>
                                          <p:spTgt spid="717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17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543</TotalTime>
  <Words>1329</Words>
  <Application>Microsoft Office PowerPoint</Application>
  <PresentationFormat>Widescreen</PresentationFormat>
  <Paragraphs>185</Paragraphs>
  <Slides>45</Slides>
  <Notes>11</Notes>
  <HiddenSlides>10</HiddenSlides>
  <MMClips>3</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Calisto MT</vt:lpstr>
      <vt:lpstr>Papyrus</vt:lpstr>
      <vt:lpstr>Pupcat</vt:lpstr>
      <vt:lpstr>Rage Italic</vt:lpstr>
      <vt:lpstr>Times New Roman</vt:lpstr>
      <vt:lpstr>Wingdings</vt:lpstr>
      <vt:lpstr>Wingdings 2</vt:lpstr>
      <vt:lpstr>Slate</vt:lpstr>
      <vt:lpstr>Parables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Parable of the Sower (Matt 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More Parables</vt:lpstr>
      <vt:lpstr>Matthew 13</vt:lpstr>
      <vt:lpstr>PowerPoint Presentation</vt:lpstr>
      <vt:lpstr>The Wheat and the Tares</vt:lpstr>
      <vt:lpstr>The Mustard Seed</vt:lpstr>
      <vt:lpstr>The Leaven</vt:lpstr>
      <vt:lpstr>The Hidden Treasure</vt:lpstr>
      <vt:lpstr>The Pearl of Great Price</vt:lpstr>
      <vt:lpstr>The Fish Net</vt:lpstr>
      <vt:lpstr>The Gathering?</vt:lpstr>
      <vt:lpstr>The New and Old Treasures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Parables</dc:title>
  <dc:creator>Eric Richards</dc:creator>
  <cp:lastModifiedBy>Eric Richards</cp:lastModifiedBy>
  <cp:revision>14</cp:revision>
  <dcterms:created xsi:type="dcterms:W3CDTF">2019-10-02T13:34:34Z</dcterms:created>
  <dcterms:modified xsi:type="dcterms:W3CDTF">2019-10-14T14:55:22Z</dcterms:modified>
</cp:coreProperties>
</file>