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34" r:id="rId3"/>
    <p:sldId id="332" r:id="rId4"/>
    <p:sldId id="344" r:id="rId5"/>
    <p:sldId id="300" r:id="rId6"/>
    <p:sldId id="310" r:id="rId7"/>
    <p:sldId id="345" r:id="rId8"/>
    <p:sldId id="343" r:id="rId9"/>
    <p:sldId id="342" r:id="rId10"/>
    <p:sldId id="335" r:id="rId11"/>
    <p:sldId id="330" r:id="rId12"/>
    <p:sldId id="331" r:id="rId13"/>
    <p:sldId id="337" r:id="rId14"/>
    <p:sldId id="307" r:id="rId15"/>
    <p:sldId id="346" r:id="rId16"/>
    <p:sldId id="3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80"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27EA-87F1-4AD5-9C7E-77353F389EC8}" type="doc">
      <dgm:prSet loTypeId="urn:microsoft.com/office/officeart/2005/8/layout/vList6" loCatId="list" qsTypeId="urn:microsoft.com/office/officeart/2005/8/quickstyle/3d3" qsCatId="3D" csTypeId="urn:microsoft.com/office/officeart/2005/8/colors/colorful5" csCatId="colorful"/>
      <dgm:spPr/>
      <dgm:t>
        <a:bodyPr/>
        <a:lstStyle/>
        <a:p>
          <a:endParaRPr lang="en-US"/>
        </a:p>
      </dgm:t>
    </dgm:pt>
    <dgm:pt modelId="{BF5489D7-208D-44E0-864D-C16E03155A6F}">
      <dgm:prSet/>
      <dgm:spPr/>
      <dgm:t>
        <a:bodyPr/>
        <a:lstStyle/>
        <a:p>
          <a:r>
            <a:rPr lang="en-US" dirty="0">
              <a:latin typeface="Pupcat" pitchFamily="2" charset="0"/>
            </a:rPr>
            <a:t>Scripture Study Tips</a:t>
          </a:r>
        </a:p>
      </dgm:t>
    </dgm:pt>
    <dgm:pt modelId="{EBC1FBFE-C55B-4043-826C-B50D105ADAF5}" type="parTrans" cxnId="{F1825235-8908-4CC3-835C-7CA94E2F1A19}">
      <dgm:prSet/>
      <dgm:spPr/>
      <dgm:t>
        <a:bodyPr/>
        <a:lstStyle/>
        <a:p>
          <a:endParaRPr lang="en-US"/>
        </a:p>
      </dgm:t>
    </dgm:pt>
    <dgm:pt modelId="{779E3A11-16EB-405E-9DC7-363F2A59B930}" type="sibTrans" cxnId="{F1825235-8908-4CC3-835C-7CA94E2F1A19}">
      <dgm:prSet/>
      <dgm:spPr/>
      <dgm:t>
        <a:bodyPr/>
        <a:lstStyle/>
        <a:p>
          <a:endParaRPr lang="en-US"/>
        </a:p>
      </dgm:t>
    </dgm:pt>
    <dgm:pt modelId="{25808EFD-93F1-4310-B542-65010E41E1E5}" type="pres">
      <dgm:prSet presAssocID="{DCAB27EA-87F1-4AD5-9C7E-77353F389EC8}" presName="Name0" presStyleCnt="0">
        <dgm:presLayoutVars>
          <dgm:dir/>
          <dgm:animLvl val="lvl"/>
          <dgm:resizeHandles/>
        </dgm:presLayoutVars>
      </dgm:prSet>
      <dgm:spPr/>
    </dgm:pt>
    <dgm:pt modelId="{67064B50-8188-4EB9-AEBA-B7DF9FABC472}" type="pres">
      <dgm:prSet presAssocID="{BF5489D7-208D-44E0-864D-C16E03155A6F}" presName="linNode" presStyleCnt="0"/>
      <dgm:spPr/>
    </dgm:pt>
    <dgm:pt modelId="{161E4C08-E577-45CC-B7A8-50DE6DEA3B00}" type="pres">
      <dgm:prSet presAssocID="{BF5489D7-208D-44E0-864D-C16E03155A6F}" presName="parentShp" presStyleLbl="node1" presStyleIdx="0" presStyleCnt="1">
        <dgm:presLayoutVars>
          <dgm:bulletEnabled val="1"/>
        </dgm:presLayoutVars>
      </dgm:prSet>
      <dgm:spPr/>
    </dgm:pt>
    <dgm:pt modelId="{ADAA04D7-1F35-4BD0-AD41-FC8772A0A835}" type="pres">
      <dgm:prSet presAssocID="{BF5489D7-208D-44E0-864D-C16E03155A6F}" presName="childShp" presStyleLbl="bgAccFollowNode1" presStyleIdx="0" presStyleCnt="1">
        <dgm:presLayoutVars>
          <dgm:bulletEnabled val="1"/>
        </dgm:presLayoutVars>
      </dgm:prSet>
      <dgm:spPr/>
    </dgm:pt>
  </dgm:ptLst>
  <dgm:cxnLst>
    <dgm:cxn modelId="{02CB781D-6C93-4956-8669-5079C6F032E7}" type="presOf" srcId="{BF5489D7-208D-44E0-864D-C16E03155A6F}" destId="{161E4C08-E577-45CC-B7A8-50DE6DEA3B00}" srcOrd="0" destOrd="0" presId="urn:microsoft.com/office/officeart/2005/8/layout/vList6"/>
    <dgm:cxn modelId="{F1825235-8908-4CC3-835C-7CA94E2F1A19}" srcId="{DCAB27EA-87F1-4AD5-9C7E-77353F389EC8}" destId="{BF5489D7-208D-44E0-864D-C16E03155A6F}" srcOrd="0" destOrd="0" parTransId="{EBC1FBFE-C55B-4043-826C-B50D105ADAF5}" sibTransId="{779E3A11-16EB-405E-9DC7-363F2A59B930}"/>
    <dgm:cxn modelId="{AB8874CD-AA3F-4729-B93D-EF3912EDD4FE}" type="presOf" srcId="{DCAB27EA-87F1-4AD5-9C7E-77353F389EC8}" destId="{25808EFD-93F1-4310-B542-65010E41E1E5}" srcOrd="0" destOrd="0" presId="urn:microsoft.com/office/officeart/2005/8/layout/vList6"/>
    <dgm:cxn modelId="{3442B1BE-9932-462C-88D7-BFBC2901F7E2}" type="presParOf" srcId="{25808EFD-93F1-4310-B542-65010E41E1E5}" destId="{67064B50-8188-4EB9-AEBA-B7DF9FABC472}" srcOrd="0" destOrd="0" presId="urn:microsoft.com/office/officeart/2005/8/layout/vList6"/>
    <dgm:cxn modelId="{EEAC4656-4A29-4D70-84FC-F4B85D1401F5}" type="presParOf" srcId="{67064B50-8188-4EB9-AEBA-B7DF9FABC472}" destId="{161E4C08-E577-45CC-B7A8-50DE6DEA3B00}" srcOrd="0" destOrd="0" presId="urn:microsoft.com/office/officeart/2005/8/layout/vList6"/>
    <dgm:cxn modelId="{7564C006-D8D3-4790-866C-00747078B584}" type="presParOf" srcId="{67064B50-8188-4EB9-AEBA-B7DF9FABC472}" destId="{ADAA04D7-1F35-4BD0-AD41-FC8772A0A8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A04D7-1F35-4BD0-AD41-FC8772A0A835}">
      <dsp:nvSpPr>
        <dsp:cNvPr id="0" name=""/>
        <dsp:cNvSpPr/>
      </dsp:nvSpPr>
      <dsp:spPr>
        <a:xfrm>
          <a:off x="3308081" y="0"/>
          <a:ext cx="4962122" cy="156071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E4C08-E577-45CC-B7A8-50DE6DEA3B00}">
      <dsp:nvSpPr>
        <dsp:cNvPr id="0" name=""/>
        <dsp:cNvSpPr/>
      </dsp:nvSpPr>
      <dsp:spPr>
        <a:xfrm>
          <a:off x="0" y="0"/>
          <a:ext cx="3308081" cy="1560716"/>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Pupcat" pitchFamily="2" charset="0"/>
            </a:rPr>
            <a:t>Scripture Study Tips</a:t>
          </a:r>
        </a:p>
      </dsp:txBody>
      <dsp:txXfrm>
        <a:off x="76188" y="76188"/>
        <a:ext cx="3155705" cy="140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09F49-2610-4545-A404-B9E677CCE8DA}" type="datetimeFigureOut">
              <a:rPr lang="en-US" smtClean="0"/>
              <a:pPr/>
              <a:t>10/1/2019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8FD85-3BE2-4F06-B030-45D82349115B}" type="slidenum">
              <a:rPr lang="en-US" smtClean="0"/>
              <a:pPr/>
              <a:t>‹#›</a:t>
            </a:fld>
            <a:endParaRPr lang="en-US"/>
          </a:p>
        </p:txBody>
      </p:sp>
    </p:spTree>
    <p:extLst>
      <p:ext uri="{BB962C8B-B14F-4D97-AF65-F5344CB8AC3E}">
        <p14:creationId xmlns:p14="http://schemas.microsoft.com/office/powerpoint/2010/main" val="368278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478C71-7BBA-4DC1-86EF-CC1C1288838D}" type="slidenum">
              <a:rPr lang="en-US" smtClean="0"/>
              <a:pPr/>
              <a:t>14</a:t>
            </a:fld>
            <a:endParaRPr lang="en-US"/>
          </a:p>
        </p:txBody>
      </p:sp>
    </p:spTree>
    <p:extLst>
      <p:ext uri="{BB962C8B-B14F-4D97-AF65-F5344CB8AC3E}">
        <p14:creationId xmlns:p14="http://schemas.microsoft.com/office/powerpoint/2010/main" val="123849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2D5A65-1021-41DC-8132-D6159432C3C5}"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2D5A65-1021-41DC-8132-D6159432C3C5}"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2D5A65-1021-41DC-8132-D6159432C3C5}"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2D5A65-1021-41DC-8132-D6159432C3C5}"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2D5A65-1021-41DC-8132-D6159432C3C5}"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2D5A65-1021-41DC-8132-D6159432C3C5}"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2D5A65-1021-41DC-8132-D6159432C3C5}" type="datetimeFigureOut">
              <a:rPr lang="en-US" smtClean="0"/>
              <a:pPr/>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2D5A65-1021-41DC-8132-D6159432C3C5}"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D5A65-1021-41DC-8132-D6159432C3C5}" type="datetimeFigureOut">
              <a:rPr lang="en-US" smtClean="0"/>
              <a:pPr/>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2D5A65-1021-41DC-8132-D6159432C3C5}"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2D5A65-1021-41DC-8132-D6159432C3C5}"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6E104-0680-4DFB-8293-38D043FD04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D5A65-1021-41DC-8132-D6159432C3C5}" type="datetimeFigureOut">
              <a:rPr lang="en-US" smtClean="0"/>
              <a:pPr/>
              <a:t>10/1/2019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6E104-0680-4DFB-8293-38D043FD04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Hew-QARTo00"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ichardsED\Desktop\christ-ordaining-the-apostles-39549-tablet.jpg"/>
          <p:cNvPicPr>
            <a:picLocks noChangeAspect="1" noChangeArrowheads="1"/>
          </p:cNvPicPr>
          <p:nvPr/>
        </p:nvPicPr>
        <p:blipFill>
          <a:blip r:embed="rId2" cstate="print"/>
          <a:srcRect t="5556" b="5556"/>
          <a:stretch>
            <a:fillRect/>
          </a:stretch>
        </p:blipFill>
        <p:spPr bwMode="auto">
          <a:xfrm>
            <a:off x="1524000" y="1"/>
            <a:ext cx="9144000" cy="3609691"/>
          </a:xfrm>
          <a:prstGeom prst="rect">
            <a:avLst/>
          </a:prstGeom>
          <a:noFill/>
        </p:spPr>
      </p:pic>
      <p:sp>
        <p:nvSpPr>
          <p:cNvPr id="7" name="Rectangle 6"/>
          <p:cNvSpPr/>
          <p:nvPr/>
        </p:nvSpPr>
        <p:spPr>
          <a:xfrm>
            <a:off x="1524000" y="3962400"/>
            <a:ext cx="9144000" cy="1754326"/>
          </a:xfrm>
          <a:prstGeom prst="rect">
            <a:avLst/>
          </a:prstGeom>
          <a:noFill/>
        </p:spPr>
        <p:txBody>
          <a:bodyPr wrap="square" lIns="91440" tIns="45720" rIns="91440" bIns="45720">
            <a:spAutoFit/>
          </a:bodyPr>
          <a:lstStyle/>
          <a:p>
            <a:pPr algn="ctr"/>
            <a:r>
              <a:rPr lang="en-US" sz="5400" b="1" dirty="0">
                <a:ln w="17780" cmpd="sng">
                  <a:solidFill>
                    <a:schemeClr val="bg2">
                      <a:lumMod val="90000"/>
                    </a:schemeClr>
                  </a:solidFill>
                  <a:prstDash val="solid"/>
                  <a:miter lim="800000"/>
                </a:ln>
                <a:effectLst>
                  <a:outerShdw blurRad="50800" algn="tl" rotWithShape="0">
                    <a:srgbClr val="000000"/>
                  </a:outerShdw>
                  <a:reflection blurRad="6350" stA="55000" endA="300" endPos="45500" dir="5400000" sy="-100000" algn="bl" rotWithShape="0"/>
                </a:effectLst>
              </a:rPr>
              <a:t>Jesus ordains and commissions His Apostles</a:t>
            </a:r>
          </a:p>
        </p:txBody>
      </p:sp>
      <p:sp>
        <p:nvSpPr>
          <p:cNvPr id="2" name="Rectangle 1"/>
          <p:cNvSpPr/>
          <p:nvPr/>
        </p:nvSpPr>
        <p:spPr>
          <a:xfrm>
            <a:off x="2057400" y="6069435"/>
            <a:ext cx="8077200" cy="584775"/>
          </a:xfrm>
          <a:prstGeom prst="rect">
            <a:avLst/>
          </a:prstGeom>
        </p:spPr>
        <p:txBody>
          <a:bodyPr wrap="square">
            <a:spAutoFit/>
          </a:bodyPr>
          <a:lstStyle/>
          <a:p>
            <a:pPr algn="ctr"/>
            <a:r>
              <a:rPr lang="en-US" sz="3200" dirty="0"/>
              <a:t>Name Jesus’ original 12 Apostles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438400"/>
            <a:ext cx="8686800" cy="2123658"/>
          </a:xfrm>
          <a:prstGeom prst="rect">
            <a:avLst/>
          </a:prstGeom>
        </p:spPr>
        <p:txBody>
          <a:bodyPr wrap="square">
            <a:spAutoFit/>
          </a:bodyPr>
          <a:lstStyle/>
          <a:p>
            <a:pPr algn="ctr" fontAlgn="base"/>
            <a:r>
              <a:rPr lang="en-US" sz="6600" b="1" dirty="0"/>
              <a:t>Latter Day Priesthood Miracles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41494"/>
            <a:ext cx="8610600" cy="6370975"/>
          </a:xfrm>
          <a:prstGeom prst="rect">
            <a:avLst/>
          </a:prstGeom>
        </p:spPr>
        <p:txBody>
          <a:bodyPr wrap="square">
            <a:spAutoFit/>
          </a:bodyPr>
          <a:lstStyle/>
          <a:p>
            <a:pPr fontAlgn="base"/>
            <a:r>
              <a:rPr lang="en-US" sz="2400" dirty="0"/>
              <a:t>In this incident, Ella Jensen, President Lorenzo Snow’s nineteen-year-old niece, had just died of scarlet fever. Ella’s parents sent for President Snow, who came together with </a:t>
            </a:r>
            <a:r>
              <a:rPr lang="en-US" sz="2400" dirty="0" err="1"/>
              <a:t>Rudger</a:t>
            </a:r>
            <a:r>
              <a:rPr lang="en-US" sz="2400" dirty="0"/>
              <a:t> Clawson, Ella’s stake president and later President of the Quorum of the Twelve Apostles. President Clawson relates:</a:t>
            </a:r>
            <a:br>
              <a:rPr lang="en-US" sz="2400" dirty="0"/>
            </a:br>
            <a:br>
              <a:rPr lang="en-US" sz="2400" dirty="0"/>
            </a:br>
            <a:r>
              <a:rPr lang="en-US" sz="2400" dirty="0"/>
              <a:t>“As we entered the home we met Sister Jensen, who was very much agitated and alarmed. We came to Ella’s bedside. …</a:t>
            </a:r>
            <a:br>
              <a:rPr lang="en-US" sz="2400" dirty="0"/>
            </a:br>
            <a:br>
              <a:rPr lang="en-US" sz="2400" dirty="0"/>
            </a:br>
            <a:r>
              <a:rPr lang="en-US" sz="2400" dirty="0"/>
              <a:t>”Turning to me President Snow said: ‘Brother Clawson, will you anoint her,’ which I did. We then laid our hands upon her head and the anointing was confirmed by President Snow, who blessed her and among other things, used this very extraordinary expression, in a commanding tone of voice, ‘Come back, Ella, come back. Your work upon the earth is not yet completed, come back.’”</a:t>
            </a:r>
            <a:br>
              <a:rPr lang="en-US" sz="2400" dirty="0"/>
            </a:br>
            <a:br>
              <a:rPr lang="en-US" sz="2400" dirty="0"/>
            </a:br>
            <a:r>
              <a:rPr lang="en-US" sz="2400" dirty="0"/>
              <a:t>Ella’s father, Jacob Jensen, continues the account:</a:t>
            </a:r>
          </a:p>
        </p:txBody>
      </p:sp>
      <p:pic>
        <p:nvPicPr>
          <p:cNvPr id="1026" name="Picture 2" descr="Image result for lorenzo snow">
            <a:extLst>
              <a:ext uri="{FF2B5EF4-FFF2-40B4-BE49-F238E27FC236}">
                <a16:creationId xmlns:a16="http://schemas.microsoft.com/office/drawing/2014/main" id="{4E0012D8-3E26-4DD2-873D-5BD5344C41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68" r="16633"/>
          <a:stretch/>
        </p:blipFill>
        <p:spPr bwMode="auto">
          <a:xfrm>
            <a:off x="0" y="0"/>
            <a:ext cx="3276600" cy="6805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52878"/>
            <a:ext cx="8686800" cy="5909310"/>
          </a:xfrm>
          <a:prstGeom prst="rect">
            <a:avLst/>
          </a:prstGeom>
        </p:spPr>
        <p:txBody>
          <a:bodyPr wrap="square">
            <a:spAutoFit/>
          </a:bodyPr>
          <a:lstStyle/>
          <a:p>
            <a:pPr fontAlgn="base"/>
            <a:r>
              <a:rPr lang="en-US" sz="2400" dirty="0"/>
              <a:t>“After President Snow had finished the blessing, he turned to my wife and me and said; ‘Now do not mourn or grieve any more. It will be all right. Brother Clawson and I are busy and must go. …’</a:t>
            </a:r>
            <a:br>
              <a:rPr lang="en-US" sz="2400" dirty="0"/>
            </a:br>
            <a:br>
              <a:rPr lang="en-US" sz="2400" dirty="0"/>
            </a:br>
            <a:r>
              <a:rPr lang="en-US" sz="2400" dirty="0"/>
              <a:t>“Ella remained in this condition for more than an hour after President Snow administered to her, or more than three hours in all after she died. We were sitting there watching by the bedside, her mother and myself, when all at once she opened her eyes. She looked about the room, saw us sitting there, but still looked for someone else, and the first thing she said was: ‘Where is he? Where is he?’ We asked, ‘Who? Where is who?’ ‘Why, Brother Snow,’ she replied. ‘He called me back.’” </a:t>
            </a:r>
            <a:r>
              <a:rPr lang="en-US" dirty="0"/>
              <a:t>(in </a:t>
            </a:r>
            <a:r>
              <a:rPr lang="en-US" dirty="0" err="1"/>
              <a:t>LeRoi</a:t>
            </a:r>
            <a:r>
              <a:rPr lang="en-US" dirty="0"/>
              <a:t> C. Snow, “Raised from the Dead,” Improvement Era, Sept. 1929, 885–86).</a:t>
            </a:r>
            <a:br>
              <a:rPr lang="en-US" dirty="0"/>
            </a:br>
            <a:br>
              <a:rPr lang="en-US" sz="2400" dirty="0"/>
            </a:br>
            <a:r>
              <a:rPr lang="en-US" sz="2400" dirty="0"/>
              <a:t>Ella recovered from her illness, served in the Church, married Henry Wright, and eventually had eight children.</a:t>
            </a:r>
          </a:p>
        </p:txBody>
      </p:sp>
      <p:pic>
        <p:nvPicPr>
          <p:cNvPr id="3" name="Picture 2" descr="Image result for lorenzo snow">
            <a:extLst>
              <a:ext uri="{FF2B5EF4-FFF2-40B4-BE49-F238E27FC236}">
                <a16:creationId xmlns:a16="http://schemas.microsoft.com/office/drawing/2014/main" id="{41648FAB-B742-493C-A755-68CB831F5D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68" r="16633"/>
          <a:stretch/>
        </p:blipFill>
        <p:spPr bwMode="auto">
          <a:xfrm>
            <a:off x="0" y="0"/>
            <a:ext cx="3276600" cy="6805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5486401"/>
            <a:ext cx="8686800" cy="584775"/>
          </a:xfrm>
          <a:prstGeom prst="rect">
            <a:avLst/>
          </a:prstGeom>
        </p:spPr>
        <p:txBody>
          <a:bodyPr wrap="square">
            <a:spAutoFit/>
          </a:bodyPr>
          <a:lstStyle/>
          <a:p>
            <a:pPr algn="ctr" fontAlgn="base"/>
            <a:r>
              <a:rPr lang="en-US" sz="3200" b="1" dirty="0"/>
              <a:t>Bryce Reynolds</a:t>
            </a:r>
          </a:p>
        </p:txBody>
      </p:sp>
      <p:sp>
        <p:nvSpPr>
          <p:cNvPr id="2" name="Rectangle 1"/>
          <p:cNvSpPr>
            <a:spLocks noChangeArrowheads="1"/>
          </p:cNvSpPr>
          <p:nvPr/>
        </p:nvSpPr>
        <p:spPr bwMode="auto">
          <a:xfrm>
            <a:off x="4572001" y="6248401"/>
            <a:ext cx="2870979" cy="3539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660099"/>
                </a:solidFill>
                <a:cs typeface="Arial" panose="020B0604020202020204" pitchFamily="34" charset="0"/>
                <a:hlinkClick r:id="rId2"/>
              </a:rPr>
              <a:t>Sanctify Yourselves</a:t>
            </a:r>
            <a:endParaRPr lang="en-US" altLang="en-US" sz="800" dirty="0">
              <a:solidFill>
                <a:srgbClr val="545454"/>
              </a:solidFill>
              <a:cs typeface="Arial" panose="020B0604020202020204" pitchFamily="34" charset="0"/>
            </a:endParaRPr>
          </a:p>
          <a:p>
            <a:r>
              <a:rPr lang="en-US" altLang="en-US" sz="1000" dirty="0">
                <a:solidFill>
                  <a:srgbClr val="006621"/>
                </a:solidFill>
                <a:cs typeface="Arial" panose="020B0604020202020204" pitchFamily="34" charset="0"/>
              </a:rPr>
              <a:t>https://www.youtube.com/watch?v=Hew-QARTo00</a:t>
            </a:r>
            <a:endParaRPr lang="en-US" altLang="en-US" dirty="0">
              <a:solidFill>
                <a:srgbClr val="660099"/>
              </a:solidFill>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6905" y="960628"/>
            <a:ext cx="5568095" cy="1631216"/>
          </a:xfrm>
          <a:prstGeom prst="rect">
            <a:avLst/>
          </a:prstGeom>
        </p:spPr>
        <p:txBody>
          <a:bodyPr wrap="square">
            <a:spAutoFit/>
          </a:bodyPr>
          <a:lstStyle/>
          <a:p>
            <a:pPr algn="ctr"/>
            <a:r>
              <a:rPr lang="en-US" b="1" dirty="0"/>
              <a:t>On your electronic device, search for the following:</a:t>
            </a:r>
          </a:p>
          <a:p>
            <a:endParaRPr lang="en-US" dirty="0"/>
          </a:p>
          <a:p>
            <a:br>
              <a:rPr lang="en-US" sz="3200" dirty="0"/>
            </a:br>
            <a:endParaRPr lang="en-US" sz="3200" dirty="0"/>
          </a:p>
        </p:txBody>
      </p:sp>
      <p:graphicFrame>
        <p:nvGraphicFramePr>
          <p:cNvPr id="3" name="Table 2">
            <a:extLst>
              <a:ext uri="{FF2B5EF4-FFF2-40B4-BE49-F238E27FC236}">
                <a16:creationId xmlns:a16="http://schemas.microsoft.com/office/drawing/2014/main" id="{E4756D4B-A3F1-4C8C-9EB8-D7A12D19ED0E}"/>
              </a:ext>
            </a:extLst>
          </p:cNvPr>
          <p:cNvGraphicFramePr>
            <a:graphicFrameLocks noGrp="1"/>
          </p:cNvGraphicFramePr>
          <p:nvPr/>
        </p:nvGraphicFramePr>
        <p:xfrm>
          <a:off x="146905" y="1417827"/>
          <a:ext cx="6330095" cy="3994975"/>
        </p:xfrm>
        <a:graphic>
          <a:graphicData uri="http://schemas.openxmlformats.org/drawingml/2006/table">
            <a:tbl>
              <a:tblPr firstRow="1" bandRow="1">
                <a:tableStyleId>{5C22544A-7EE6-4342-B048-85BDC9FD1C3A}</a:tableStyleId>
              </a:tblPr>
              <a:tblGrid>
                <a:gridCol w="2672495">
                  <a:extLst>
                    <a:ext uri="{9D8B030D-6E8A-4147-A177-3AD203B41FA5}">
                      <a16:colId xmlns:a16="http://schemas.microsoft.com/office/drawing/2014/main" val="1695452001"/>
                    </a:ext>
                  </a:extLst>
                </a:gridCol>
                <a:gridCol w="3657600">
                  <a:extLst>
                    <a:ext uri="{9D8B030D-6E8A-4147-A177-3AD203B41FA5}">
                      <a16:colId xmlns:a16="http://schemas.microsoft.com/office/drawing/2014/main" val="724835786"/>
                    </a:ext>
                  </a:extLst>
                </a:gridCol>
              </a:tblGrid>
              <a:tr h="561251">
                <a:tc>
                  <a:txBody>
                    <a:bodyPr/>
                    <a:lstStyle/>
                    <a:p>
                      <a:endParaRPr lang="en-US" sz="2800" dirty="0"/>
                    </a:p>
                  </a:txBody>
                  <a:tcPr/>
                </a:tc>
                <a:tc>
                  <a:txBody>
                    <a:bodyPr/>
                    <a:lstStyle/>
                    <a:p>
                      <a:pPr algn="ctr"/>
                      <a:r>
                        <a:rPr lang="en-US" sz="3600" dirty="0"/>
                        <a:t>Any Apostle/Prophet</a:t>
                      </a:r>
                    </a:p>
                  </a:txBody>
                  <a:tcPr/>
                </a:tc>
                <a:extLst>
                  <a:ext uri="{0D108BD9-81ED-4DB2-BD59-A6C34878D82A}">
                    <a16:rowId xmlns:a16="http://schemas.microsoft.com/office/drawing/2014/main" val="2598281270"/>
                  </a:ext>
                </a:extLst>
              </a:tr>
              <a:tr h="561251">
                <a:tc>
                  <a:txBody>
                    <a:bodyPr/>
                    <a:lstStyle/>
                    <a:p>
                      <a:r>
                        <a:rPr lang="en-US" sz="2800" dirty="0"/>
                        <a:t>Education</a:t>
                      </a:r>
                    </a:p>
                  </a:txBody>
                  <a:tcPr/>
                </a:tc>
                <a:tc>
                  <a:txBody>
                    <a:bodyPr/>
                    <a:lstStyle/>
                    <a:p>
                      <a:endParaRPr lang="en-US" sz="2800" dirty="0"/>
                    </a:p>
                  </a:txBody>
                  <a:tcPr/>
                </a:tc>
                <a:extLst>
                  <a:ext uri="{0D108BD9-81ED-4DB2-BD59-A6C34878D82A}">
                    <a16:rowId xmlns:a16="http://schemas.microsoft.com/office/drawing/2014/main" val="936083256"/>
                  </a:ext>
                </a:extLst>
              </a:tr>
              <a:tr h="561251">
                <a:tc>
                  <a:txBody>
                    <a:bodyPr/>
                    <a:lstStyle/>
                    <a:p>
                      <a:r>
                        <a:rPr lang="en-US" sz="2800" dirty="0"/>
                        <a:t>Family</a:t>
                      </a:r>
                    </a:p>
                  </a:txBody>
                  <a:tcPr/>
                </a:tc>
                <a:tc>
                  <a:txBody>
                    <a:bodyPr/>
                    <a:lstStyle/>
                    <a:p>
                      <a:endParaRPr lang="en-US" sz="2800"/>
                    </a:p>
                  </a:txBody>
                  <a:tcPr/>
                </a:tc>
                <a:extLst>
                  <a:ext uri="{0D108BD9-81ED-4DB2-BD59-A6C34878D82A}">
                    <a16:rowId xmlns:a16="http://schemas.microsoft.com/office/drawing/2014/main" val="3728955095"/>
                  </a:ext>
                </a:extLst>
              </a:tr>
              <a:tr h="561251">
                <a:tc>
                  <a:txBody>
                    <a:bodyPr/>
                    <a:lstStyle/>
                    <a:p>
                      <a:r>
                        <a:rPr lang="en-US" sz="2800" dirty="0"/>
                        <a:t>Quotes</a:t>
                      </a:r>
                    </a:p>
                  </a:txBody>
                  <a:tcPr/>
                </a:tc>
                <a:tc>
                  <a:txBody>
                    <a:bodyPr/>
                    <a:lstStyle/>
                    <a:p>
                      <a:endParaRPr lang="en-US" sz="2800" dirty="0"/>
                    </a:p>
                  </a:txBody>
                  <a:tcPr/>
                </a:tc>
                <a:extLst>
                  <a:ext uri="{0D108BD9-81ED-4DB2-BD59-A6C34878D82A}">
                    <a16:rowId xmlns:a16="http://schemas.microsoft.com/office/drawing/2014/main" val="4276500759"/>
                  </a:ext>
                </a:extLst>
              </a:tr>
              <a:tr h="561251">
                <a:tc>
                  <a:txBody>
                    <a:bodyPr/>
                    <a:lstStyle/>
                    <a:p>
                      <a:r>
                        <a:rPr lang="en-US" sz="2800" dirty="0"/>
                        <a:t>Stories</a:t>
                      </a:r>
                    </a:p>
                  </a:txBody>
                  <a:tcPr/>
                </a:tc>
                <a:tc>
                  <a:txBody>
                    <a:bodyPr/>
                    <a:lstStyle/>
                    <a:p>
                      <a:endParaRPr lang="en-US" sz="2800" dirty="0"/>
                    </a:p>
                  </a:txBody>
                  <a:tcPr/>
                </a:tc>
                <a:extLst>
                  <a:ext uri="{0D108BD9-81ED-4DB2-BD59-A6C34878D82A}">
                    <a16:rowId xmlns:a16="http://schemas.microsoft.com/office/drawing/2014/main" val="3386584881"/>
                  </a:ext>
                </a:extLst>
              </a:tr>
              <a:tr h="561251">
                <a:tc>
                  <a:txBody>
                    <a:bodyPr/>
                    <a:lstStyle/>
                    <a:p>
                      <a:r>
                        <a:rPr lang="en-US" sz="2800" dirty="0"/>
                        <a:t>Random Facts</a:t>
                      </a:r>
                    </a:p>
                  </a:txBody>
                  <a:tcPr/>
                </a:tc>
                <a:tc>
                  <a:txBody>
                    <a:bodyPr/>
                    <a:lstStyle/>
                    <a:p>
                      <a:endParaRPr lang="en-US" sz="2800" dirty="0"/>
                    </a:p>
                  </a:txBody>
                  <a:tcPr/>
                </a:tc>
                <a:extLst>
                  <a:ext uri="{0D108BD9-81ED-4DB2-BD59-A6C34878D82A}">
                    <a16:rowId xmlns:a16="http://schemas.microsoft.com/office/drawing/2014/main" val="2849402671"/>
                  </a:ext>
                </a:extLst>
              </a:tr>
            </a:tbl>
          </a:graphicData>
        </a:graphic>
      </p:graphicFrame>
      <p:pic>
        <p:nvPicPr>
          <p:cNvPr id="1026" name="Picture 2" descr="Image result for lds apostles 2019">
            <a:extLst>
              <a:ext uri="{FF2B5EF4-FFF2-40B4-BE49-F238E27FC236}">
                <a16:creationId xmlns:a16="http://schemas.microsoft.com/office/drawing/2014/main" id="{B993F8E1-EEDC-46A5-A4D6-940109A291D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6552" r="15862"/>
          <a:stretch/>
        </p:blipFill>
        <p:spPr bwMode="auto">
          <a:xfrm>
            <a:off x="6540380" y="1221802"/>
            <a:ext cx="549455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34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ichardsED\Desktop\christ-ordaining-the-apostles-39549-tablet.jpg"/>
          <p:cNvPicPr>
            <a:picLocks noChangeAspect="1" noChangeArrowheads="1"/>
          </p:cNvPicPr>
          <p:nvPr/>
        </p:nvPicPr>
        <p:blipFill>
          <a:blip r:embed="rId2" cstate="print"/>
          <a:srcRect t="5556" b="5556"/>
          <a:stretch>
            <a:fillRect/>
          </a:stretch>
        </p:blipFill>
        <p:spPr bwMode="auto">
          <a:xfrm>
            <a:off x="1524000" y="1"/>
            <a:ext cx="9144000" cy="3609691"/>
          </a:xfrm>
          <a:prstGeom prst="rect">
            <a:avLst/>
          </a:prstGeom>
          <a:noFill/>
        </p:spPr>
      </p:pic>
      <p:sp>
        <p:nvSpPr>
          <p:cNvPr id="6" name="Rectangle 5"/>
          <p:cNvSpPr/>
          <p:nvPr/>
        </p:nvSpPr>
        <p:spPr>
          <a:xfrm>
            <a:off x="1524000" y="3810000"/>
            <a:ext cx="9144000" cy="2123658"/>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fontAlgn="base"/>
            <a:r>
              <a:rPr lang="en-US" sz="4400" dirty="0"/>
              <a:t>In what ways have the ministries and messages of modern Apostles influenced your life?</a:t>
            </a:r>
          </a:p>
        </p:txBody>
      </p:sp>
    </p:spTree>
    <p:extLst>
      <p:ext uri="{BB962C8B-B14F-4D97-AF65-F5344CB8AC3E}">
        <p14:creationId xmlns:p14="http://schemas.microsoft.com/office/powerpoint/2010/main" val="184589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41"/>
          <a:stretch/>
        </p:blipFill>
        <p:spPr bwMode="auto">
          <a:xfrm>
            <a:off x="5479409" y="76200"/>
            <a:ext cx="7301961" cy="681161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81000" y="1524000"/>
            <a:ext cx="5867400" cy="2971800"/>
          </a:xfrm>
          <a:noFill/>
          <a:ln>
            <a:noFill/>
          </a:ln>
        </p:spPr>
        <p:style>
          <a:lnRef idx="1">
            <a:schemeClr val="accent5"/>
          </a:lnRef>
          <a:fillRef idx="2">
            <a:schemeClr val="accent5"/>
          </a:fillRef>
          <a:effectRef idx="1">
            <a:schemeClr val="accent5"/>
          </a:effectRef>
          <a:fontRef idx="minor">
            <a:schemeClr val="dk1"/>
          </a:fontRef>
        </p:style>
        <p:txBody>
          <a:bodyPr>
            <a:normAutofit/>
          </a:bodyPr>
          <a:lstStyle/>
          <a:p>
            <a:pPr marL="385763" indent="-385763" algn="l">
              <a:buFont typeface="+mj-lt"/>
              <a:buAutoNum type="arabicPeriod"/>
            </a:pPr>
            <a:r>
              <a:rPr lang="en-US" sz="2800" b="1" cap="none" dirty="0">
                <a:solidFill>
                  <a:schemeClr val="tx1"/>
                </a:solidFill>
              </a:rPr>
              <a:t>What is something you could ‘go-and-do’ today that would bring you closer to Jesus Christ?</a:t>
            </a:r>
          </a:p>
          <a:p>
            <a:pPr marL="385763" indent="-385763" algn="l">
              <a:buFont typeface="+mj-lt"/>
              <a:buAutoNum type="arabicPeriod"/>
            </a:pPr>
            <a:r>
              <a:rPr lang="en-US" sz="2800" b="1" cap="none" dirty="0">
                <a:solidFill>
                  <a:schemeClr val="tx1"/>
                </a:solidFill>
              </a:rPr>
              <a:t>NEXT LESSON: Have you experienced strength in the midst </a:t>
            </a:r>
            <a:r>
              <a:rPr lang="en-US" sz="2800" b="1" cap="none">
                <a:solidFill>
                  <a:schemeClr val="tx1"/>
                </a:solidFill>
              </a:rPr>
              <a:t>of adversity?</a:t>
            </a:r>
            <a:endParaRPr lang="en-US" sz="2800" b="1" cap="none" dirty="0">
              <a:solidFill>
                <a:schemeClr val="tx1"/>
              </a:solidFill>
            </a:endParaRPr>
          </a:p>
        </p:txBody>
      </p:sp>
    </p:spTree>
    <p:extLst>
      <p:ext uri="{BB962C8B-B14F-4D97-AF65-F5344CB8AC3E}">
        <p14:creationId xmlns:p14="http://schemas.microsoft.com/office/powerpoint/2010/main" val="137481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7" name="Picture 3" descr="C:\Users\RichardsED\Desktop\christ-ordaining-the-apostles-39549-tablet.jpg"/>
          <p:cNvPicPr>
            <a:picLocks noChangeAspect="1" noChangeArrowheads="1"/>
          </p:cNvPicPr>
          <p:nvPr/>
        </p:nvPicPr>
        <p:blipFill>
          <a:blip r:embed="rId2" cstate="print"/>
          <a:srcRect t="5556" b="5556"/>
          <a:stretch>
            <a:fillRect/>
          </a:stretch>
        </p:blipFill>
        <p:spPr bwMode="auto">
          <a:xfrm>
            <a:off x="1524000" y="1"/>
            <a:ext cx="9144000" cy="3609691"/>
          </a:xfrm>
          <a:prstGeom prst="rect">
            <a:avLst/>
          </a:prstGeom>
          <a:noFill/>
        </p:spPr>
      </p:pic>
      <p:sp>
        <p:nvSpPr>
          <p:cNvPr id="6" name="Rectangle 5"/>
          <p:cNvSpPr/>
          <p:nvPr/>
        </p:nvSpPr>
        <p:spPr>
          <a:xfrm>
            <a:off x="1524000" y="1"/>
            <a:ext cx="9144000" cy="6678751"/>
          </a:xfrm>
          <a:prstGeom prst="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endParaRPr lang="en-US" sz="2800" b="1" dirty="0"/>
          </a:p>
          <a:p>
            <a:pPr algn="ctr"/>
            <a:r>
              <a:rPr lang="en-US" sz="3600" b="1" dirty="0"/>
              <a:t>MATTHEW 10:1-5</a:t>
            </a:r>
          </a:p>
          <a:p>
            <a:pPr algn="ctr"/>
            <a:r>
              <a:rPr lang="en-US" sz="2800" b="1" dirty="0"/>
              <a:t> Peter.</a:t>
            </a:r>
            <a:br>
              <a:rPr lang="en-US" sz="2800" b="1" dirty="0"/>
            </a:br>
            <a:r>
              <a:rPr lang="en-US" sz="2800" b="1" dirty="0"/>
              <a:t>Andrew, Peter’s brother.</a:t>
            </a:r>
            <a:br>
              <a:rPr lang="en-US" sz="2800" b="1" dirty="0"/>
            </a:br>
            <a:r>
              <a:rPr lang="en-US" sz="2800" b="1" dirty="0"/>
              <a:t>James, son of Zebedee.</a:t>
            </a:r>
            <a:br>
              <a:rPr lang="en-US" sz="2800" b="1" dirty="0"/>
            </a:br>
            <a:r>
              <a:rPr lang="en-US" sz="2800" b="1" dirty="0"/>
              <a:t>John, James’ brother. </a:t>
            </a:r>
            <a:br>
              <a:rPr lang="en-US" sz="2800" b="1" dirty="0"/>
            </a:br>
            <a:r>
              <a:rPr lang="en-US" sz="2800" b="1" dirty="0"/>
              <a:t>Philip.</a:t>
            </a:r>
            <a:br>
              <a:rPr lang="en-US" sz="2800" b="1" dirty="0"/>
            </a:br>
            <a:r>
              <a:rPr lang="en-US" sz="2800" b="1" dirty="0"/>
              <a:t>Bartholomew.</a:t>
            </a:r>
            <a:br>
              <a:rPr lang="en-US" sz="2800" b="1" dirty="0"/>
            </a:br>
            <a:r>
              <a:rPr lang="en-US" sz="2800" b="1" dirty="0"/>
              <a:t>Thomas.</a:t>
            </a:r>
            <a:br>
              <a:rPr lang="en-US" sz="2800" b="1" dirty="0"/>
            </a:br>
            <a:r>
              <a:rPr lang="en-US" sz="2800" b="1" dirty="0"/>
              <a:t>Matthew.</a:t>
            </a:r>
            <a:br>
              <a:rPr lang="en-US" sz="2800" b="1" dirty="0"/>
            </a:br>
            <a:r>
              <a:rPr lang="en-US" sz="2800" b="1" dirty="0"/>
              <a:t> James, son of </a:t>
            </a:r>
            <a:r>
              <a:rPr lang="en-US" sz="2800" b="1" dirty="0" err="1"/>
              <a:t>Alphaeus</a:t>
            </a:r>
            <a:r>
              <a:rPr lang="en-US" sz="2800" b="1" dirty="0"/>
              <a:t>.</a:t>
            </a:r>
            <a:br>
              <a:rPr lang="en-US" sz="2800" b="1" dirty="0"/>
            </a:br>
            <a:r>
              <a:rPr lang="en-US" sz="2800" b="1" dirty="0"/>
              <a:t>Thaddeus.</a:t>
            </a:r>
            <a:br>
              <a:rPr lang="en-US" sz="2800" b="1" dirty="0"/>
            </a:br>
            <a:r>
              <a:rPr lang="en-US" sz="2800" b="1" dirty="0"/>
              <a:t>Simon the </a:t>
            </a:r>
            <a:r>
              <a:rPr lang="en-US" sz="2800" b="1" dirty="0" err="1"/>
              <a:t>Cananean</a:t>
            </a:r>
            <a:r>
              <a:rPr lang="en-US" sz="2800" b="1" dirty="0"/>
              <a:t>.</a:t>
            </a:r>
            <a:br>
              <a:rPr lang="en-US" sz="2800" b="1" dirty="0"/>
            </a:br>
            <a:r>
              <a:rPr lang="en-US" sz="2800" b="1" dirty="0"/>
              <a:t>Judas Iscariot.</a:t>
            </a:r>
          </a:p>
          <a:p>
            <a:pPr algn="ct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0" y="625488"/>
            <a:ext cx="8890000" cy="1446550"/>
          </a:xfrm>
          <a:prstGeom prst="rect">
            <a:avLst/>
          </a:prstGeom>
        </p:spPr>
        <p:txBody>
          <a:bodyPr wrap="square">
            <a:spAutoFit/>
          </a:bodyPr>
          <a:lstStyle/>
          <a:p>
            <a:pPr algn="ctr"/>
            <a:r>
              <a:rPr lang="en-US" sz="4400" dirty="0">
                <a:solidFill>
                  <a:srgbClr val="333333"/>
                </a:solidFill>
                <a:latin typeface="Gill Sans MT" panose="020B0502020104020203" pitchFamily="34" charset="0"/>
              </a:rPr>
              <a:t>Principles about when we are in the service of the Lord</a:t>
            </a:r>
            <a:endParaRPr lang="en-US" sz="4400" dirty="0">
              <a:latin typeface="Gill Sans MT" panose="020B0502020104020203" pitchFamily="34" charset="0"/>
            </a:endParaRPr>
          </a:p>
        </p:txBody>
      </p:sp>
      <p:graphicFrame>
        <p:nvGraphicFramePr>
          <p:cNvPr id="7" name="Table 7">
            <a:extLst>
              <a:ext uri="{FF2B5EF4-FFF2-40B4-BE49-F238E27FC236}">
                <a16:creationId xmlns:a16="http://schemas.microsoft.com/office/drawing/2014/main" id="{B9D0F1DB-98FE-440A-93B7-D209F26E472A}"/>
              </a:ext>
            </a:extLst>
          </p:cNvPr>
          <p:cNvGraphicFramePr>
            <a:graphicFrameLocks noGrp="1"/>
          </p:cNvGraphicFramePr>
          <p:nvPr>
            <p:extLst>
              <p:ext uri="{D42A27DB-BD31-4B8C-83A1-F6EECF244321}">
                <p14:modId xmlns:p14="http://schemas.microsoft.com/office/powerpoint/2010/main" val="2993718504"/>
              </p:ext>
            </p:extLst>
          </p:nvPr>
        </p:nvGraphicFramePr>
        <p:xfrm>
          <a:off x="622300" y="2362200"/>
          <a:ext cx="11201400" cy="32004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577379567"/>
                    </a:ext>
                  </a:extLst>
                </a:gridCol>
                <a:gridCol w="3733800">
                  <a:extLst>
                    <a:ext uri="{9D8B030D-6E8A-4147-A177-3AD203B41FA5}">
                      <a16:colId xmlns:a16="http://schemas.microsoft.com/office/drawing/2014/main" val="540878765"/>
                    </a:ext>
                  </a:extLst>
                </a:gridCol>
                <a:gridCol w="3733800">
                  <a:extLst>
                    <a:ext uri="{9D8B030D-6E8A-4147-A177-3AD203B41FA5}">
                      <a16:colId xmlns:a16="http://schemas.microsoft.com/office/drawing/2014/main" val="799310592"/>
                    </a:ext>
                  </a:extLst>
                </a:gridCol>
              </a:tblGrid>
              <a:tr h="370840">
                <a:tc>
                  <a:txBody>
                    <a:bodyPr/>
                    <a:lstStyle/>
                    <a:p>
                      <a:endParaRPr lang="en-US" sz="3600" dirty="0"/>
                    </a:p>
                  </a:txBody>
                  <a:tcPr/>
                </a:tc>
                <a:tc>
                  <a:txBody>
                    <a:bodyPr/>
                    <a:lstStyle/>
                    <a:p>
                      <a:r>
                        <a:rPr lang="en-US" sz="3600" dirty="0"/>
                        <a:t>PROMISES</a:t>
                      </a:r>
                    </a:p>
                  </a:txBody>
                  <a:tcPr/>
                </a:tc>
                <a:tc>
                  <a:txBody>
                    <a:bodyPr/>
                    <a:lstStyle/>
                    <a:p>
                      <a:r>
                        <a:rPr lang="en-US" sz="3600" dirty="0"/>
                        <a:t>WARNINGS</a:t>
                      </a:r>
                    </a:p>
                  </a:txBody>
                  <a:tcPr/>
                </a:tc>
                <a:extLst>
                  <a:ext uri="{0D108BD9-81ED-4DB2-BD59-A6C34878D82A}">
                    <a16:rowId xmlns:a16="http://schemas.microsoft.com/office/drawing/2014/main" val="2817172066"/>
                  </a:ext>
                </a:extLst>
              </a:tr>
              <a:tr h="370840">
                <a:tc>
                  <a:txBody>
                    <a:bodyPr/>
                    <a:lstStyle/>
                    <a:p>
                      <a:pPr marL="0" indent="0">
                        <a:buFont typeface="+mj-lt"/>
                        <a:buNone/>
                      </a:pPr>
                      <a:r>
                        <a:rPr lang="en-US" sz="3600" b="1" dirty="0"/>
                        <a:t>Matt 10:6-10</a:t>
                      </a:r>
                    </a:p>
                  </a:txBody>
                  <a:tcPr/>
                </a:tc>
                <a:tc>
                  <a:txBody>
                    <a:bodyPr/>
                    <a:lstStyle/>
                    <a:p>
                      <a:endParaRPr lang="en-US" sz="3600"/>
                    </a:p>
                  </a:txBody>
                  <a:tcPr/>
                </a:tc>
                <a:tc>
                  <a:txBody>
                    <a:bodyPr/>
                    <a:lstStyle/>
                    <a:p>
                      <a:endParaRPr lang="en-US" sz="3600"/>
                    </a:p>
                  </a:txBody>
                  <a:tcPr/>
                </a:tc>
                <a:extLst>
                  <a:ext uri="{0D108BD9-81ED-4DB2-BD59-A6C34878D82A}">
                    <a16:rowId xmlns:a16="http://schemas.microsoft.com/office/drawing/2014/main" val="1612555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t>Matt 10:16,22-24</a:t>
                      </a:r>
                    </a:p>
                  </a:txBody>
                  <a:tcPr/>
                </a:tc>
                <a:tc>
                  <a:txBody>
                    <a:bodyPr/>
                    <a:lstStyle/>
                    <a:p>
                      <a:endParaRPr lang="en-US" sz="3600"/>
                    </a:p>
                  </a:txBody>
                  <a:tcPr/>
                </a:tc>
                <a:tc>
                  <a:txBody>
                    <a:bodyPr/>
                    <a:lstStyle/>
                    <a:p>
                      <a:endParaRPr lang="en-US" sz="3600"/>
                    </a:p>
                  </a:txBody>
                  <a:tcPr/>
                </a:tc>
                <a:extLst>
                  <a:ext uri="{0D108BD9-81ED-4DB2-BD59-A6C34878D82A}">
                    <a16:rowId xmlns:a16="http://schemas.microsoft.com/office/drawing/2014/main" val="34124470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t>Matt 10:27-31</a:t>
                      </a:r>
                      <a:endParaRPr lang="en-US" sz="3600" dirty="0"/>
                    </a:p>
                  </a:txBody>
                  <a:tcPr/>
                </a:tc>
                <a:tc>
                  <a:txBody>
                    <a:bodyPr/>
                    <a:lstStyle/>
                    <a:p>
                      <a:endParaRPr lang="en-US" sz="3600"/>
                    </a:p>
                  </a:txBody>
                  <a:tcPr/>
                </a:tc>
                <a:tc>
                  <a:txBody>
                    <a:bodyPr/>
                    <a:lstStyle/>
                    <a:p>
                      <a:endParaRPr lang="en-US" sz="3600"/>
                    </a:p>
                  </a:txBody>
                  <a:tcPr/>
                </a:tc>
                <a:extLst>
                  <a:ext uri="{0D108BD9-81ED-4DB2-BD59-A6C34878D82A}">
                    <a16:rowId xmlns:a16="http://schemas.microsoft.com/office/drawing/2014/main" val="4272907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t>Matt 10:36-39</a:t>
                      </a:r>
                      <a:endParaRPr lang="en-US" sz="3600" dirty="0"/>
                    </a:p>
                  </a:txBody>
                  <a:tcPr/>
                </a:tc>
                <a:tc>
                  <a:txBody>
                    <a:bodyPr/>
                    <a:lstStyle/>
                    <a:p>
                      <a:endParaRPr lang="en-US" sz="3600"/>
                    </a:p>
                  </a:txBody>
                  <a:tcPr/>
                </a:tc>
                <a:tc>
                  <a:txBody>
                    <a:bodyPr/>
                    <a:lstStyle/>
                    <a:p>
                      <a:endParaRPr lang="en-US" sz="3600" dirty="0"/>
                    </a:p>
                  </a:txBody>
                  <a:tcPr/>
                </a:tc>
                <a:extLst>
                  <a:ext uri="{0D108BD9-81ED-4DB2-BD59-A6C34878D82A}">
                    <a16:rowId xmlns:a16="http://schemas.microsoft.com/office/drawing/2014/main" val="98393892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ichardsED\Desktop\christ-ordaining-the-apostles-39549-tablet.jpg"/>
          <p:cNvPicPr>
            <a:picLocks noChangeAspect="1" noChangeArrowheads="1"/>
          </p:cNvPicPr>
          <p:nvPr/>
        </p:nvPicPr>
        <p:blipFill>
          <a:blip r:embed="rId2" cstate="print"/>
          <a:srcRect t="5556" b="5556"/>
          <a:stretch>
            <a:fillRect/>
          </a:stretch>
        </p:blipFill>
        <p:spPr bwMode="auto">
          <a:xfrm>
            <a:off x="2362200" y="299354"/>
            <a:ext cx="8879305" cy="3505200"/>
          </a:xfrm>
          <a:prstGeom prst="rect">
            <a:avLst/>
          </a:prstGeom>
          <a:noFill/>
        </p:spPr>
      </p:pic>
      <p:sp>
        <p:nvSpPr>
          <p:cNvPr id="4" name="Rectangle 3"/>
          <p:cNvSpPr/>
          <p:nvPr/>
        </p:nvSpPr>
        <p:spPr>
          <a:xfrm>
            <a:off x="2438400" y="3875544"/>
            <a:ext cx="9144000" cy="2677656"/>
          </a:xfrm>
          <a:prstGeom prst="rect">
            <a:avLst/>
          </a:prstGeom>
        </p:spPr>
        <p:txBody>
          <a:bodyPr wrap="square">
            <a:spAutoFit/>
          </a:bodyPr>
          <a:lstStyle/>
          <a:p>
            <a:r>
              <a:rPr lang="en-US" sz="2800" dirty="0"/>
              <a:t>“I believe the Savior is telling us that unless we lose ourselves in service to others, there is little purpose to our own lives. Those who live only for themselves eventually shrivel up and figuratively lose their lives, while those who lose themselves in service to others grow and flourish—and in effect save their lives” </a:t>
            </a:r>
            <a:r>
              <a:rPr lang="en-US" dirty="0"/>
              <a:t>(“What Have I Done for Someone Today?” Ensign or Liahona, Nov. 2009, 85).</a:t>
            </a:r>
          </a:p>
        </p:txBody>
      </p:sp>
      <p:pic>
        <p:nvPicPr>
          <p:cNvPr id="1026" name="Picture 2" descr="https://s-media-cache-ak0.pinimg.com/236x/2d/72/e4/2d72e4df778d9fea342260e8b5fc6dd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51" y="3804554"/>
            <a:ext cx="1991449" cy="25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88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0"/>
            <a:ext cx="11430000" cy="6858000"/>
          </a:xfrm>
        </p:spPr>
        <p:txBody>
          <a:bodyPr>
            <a:noAutofit/>
          </a:bodyPr>
          <a:lstStyle/>
          <a:p>
            <a:pPr marL="0" indent="0" algn="ctr">
              <a:buNone/>
            </a:pPr>
            <a:r>
              <a:rPr lang="en-US" b="1" dirty="0"/>
              <a:t>PRIESTHOOD PRINCIPLES</a:t>
            </a:r>
          </a:p>
          <a:p>
            <a:pPr marL="514350" lvl="0" indent="-514350">
              <a:buFont typeface="+mj-lt"/>
              <a:buAutoNum type="arabicPeriod"/>
            </a:pPr>
            <a:r>
              <a:rPr lang="en-US" sz="1800" dirty="0"/>
              <a:t>T or F	Priesthood keys are the right to preside and direct within a jurisdiction.</a:t>
            </a:r>
          </a:p>
          <a:p>
            <a:pPr marL="514350" indent="-514350">
              <a:buFont typeface="+mj-lt"/>
              <a:buAutoNum type="arabicPeriod"/>
            </a:pPr>
            <a:r>
              <a:rPr lang="en-US" sz="1800" dirty="0"/>
              <a:t> T or F	Only the President of the Church holds all priesthood keys.</a:t>
            </a:r>
          </a:p>
          <a:p>
            <a:pPr marL="514350" indent="-514350">
              <a:buFont typeface="+mj-lt"/>
              <a:buAutoNum type="arabicPeriod"/>
            </a:pPr>
            <a:r>
              <a:rPr lang="en-US" sz="1800" dirty="0"/>
              <a:t> T or F	An Elder holds as much priesthood as an Apostle.</a:t>
            </a:r>
          </a:p>
          <a:p>
            <a:pPr marL="514350" indent="-514350">
              <a:buFont typeface="+mj-lt"/>
              <a:buAutoNum type="arabicPeriod"/>
            </a:pPr>
            <a:r>
              <a:rPr lang="en-US" sz="1800" dirty="0"/>
              <a:t> T or F	The office of Apostle is higher than the office of Elder. </a:t>
            </a:r>
          </a:p>
          <a:p>
            <a:pPr marL="514350" indent="-514350">
              <a:buFont typeface="+mj-lt"/>
              <a:buAutoNum type="arabicPeriod"/>
            </a:pPr>
            <a:r>
              <a:rPr lang="en-US" sz="1800" dirty="0"/>
              <a:t> T or F	All priesthood holders are organized into quorums.</a:t>
            </a:r>
          </a:p>
          <a:p>
            <a:pPr marL="514350" lvl="0" indent="-514350">
              <a:buFont typeface="+mj-lt"/>
              <a:buAutoNum type="arabicPeriod"/>
            </a:pPr>
            <a:r>
              <a:rPr lang="en-US" sz="1800" dirty="0"/>
              <a:t>T or F	We should not aspire to callings, refuse callings, or ask to be released from callings.</a:t>
            </a:r>
          </a:p>
          <a:p>
            <a:pPr marL="514350" lvl="0" indent="-514350">
              <a:buFont typeface="+mj-lt"/>
              <a:buAutoNum type="arabicPeriod"/>
            </a:pPr>
            <a:r>
              <a:rPr lang="en-US" sz="1800" dirty="0"/>
              <a:t>T or F	We should not seek to visit with General Authorities for counsel or blessings. </a:t>
            </a:r>
          </a:p>
          <a:p>
            <a:pPr marL="514350" indent="-514350">
              <a:buFont typeface="+mj-lt"/>
              <a:buAutoNum type="arabicPeriod"/>
            </a:pPr>
            <a:r>
              <a:rPr lang="en-US" sz="1800" dirty="0"/>
              <a:t> T or F	Some priesthood principles are found in the scriptures, some in church handbooks, some in neither. </a:t>
            </a:r>
          </a:p>
          <a:p>
            <a:pPr marL="514350" indent="-514350">
              <a:buFont typeface="+mj-lt"/>
              <a:buAutoNum type="arabicPeriod"/>
            </a:pPr>
            <a:r>
              <a:rPr lang="en-US" sz="1800" dirty="0"/>
              <a:t> T or F	All quorums have a presidency.</a:t>
            </a:r>
          </a:p>
          <a:p>
            <a:pPr marL="514350" indent="-514350">
              <a:buFont typeface="+mj-lt"/>
              <a:buAutoNum type="arabicPeriod"/>
            </a:pPr>
            <a:r>
              <a:rPr lang="en-US" sz="1800" dirty="0"/>
              <a:t> T or F	Priesthood authority is always conferred by ordination.</a:t>
            </a:r>
          </a:p>
          <a:p>
            <a:pPr marL="514350" indent="-514350">
              <a:buFont typeface="+mj-lt"/>
              <a:buAutoNum type="arabicPeriod"/>
            </a:pPr>
            <a:r>
              <a:rPr lang="en-US" sz="1800" dirty="0"/>
              <a:t> T or F	One must be set apart to be a ministering brother or sister.</a:t>
            </a:r>
          </a:p>
          <a:p>
            <a:pPr marL="514350" indent="-514350">
              <a:buFont typeface="+mj-lt"/>
              <a:buAutoNum type="arabicPeriod"/>
            </a:pPr>
            <a:r>
              <a:rPr lang="en-US" sz="1800" dirty="0"/>
              <a:t> T or F	Women may exercise priesthood authority.</a:t>
            </a:r>
          </a:p>
          <a:p>
            <a:pPr marL="514350" indent="-514350">
              <a:buFont typeface="+mj-lt"/>
              <a:buAutoNum type="arabicPeriod"/>
            </a:pPr>
            <a:r>
              <a:rPr lang="en-US" sz="1800" dirty="0"/>
              <a:t> T or F	There is a maximum number of priesthood holders in each priesthood quorum.</a:t>
            </a:r>
          </a:p>
          <a:p>
            <a:pPr marL="514350" indent="-514350">
              <a:buFont typeface="+mj-lt"/>
              <a:buAutoNum type="arabicPeriod"/>
            </a:pPr>
            <a:r>
              <a:rPr lang="en-US" sz="1800" dirty="0"/>
              <a:t> T or F	A Bishop cannot call or release an Elders Quorum President.</a:t>
            </a:r>
          </a:p>
          <a:p>
            <a:pPr marL="514350" indent="-514350">
              <a:buFont typeface="+mj-lt"/>
              <a:buAutoNum type="arabicPeriod"/>
            </a:pPr>
            <a:r>
              <a:rPr lang="en-US" sz="1800" dirty="0"/>
              <a:t> T or F	A Bishop cannot excommunicate an Elder in his ward.</a:t>
            </a:r>
          </a:p>
          <a:p>
            <a:pPr marL="514350" indent="-514350">
              <a:buFont typeface="+mj-lt"/>
              <a:buAutoNum type="arabicPeriod"/>
            </a:pPr>
            <a:r>
              <a:rPr lang="en-US" sz="1800" dirty="0"/>
              <a:t> T or F	For a temple recommend, I must be interviewed by the Bishop and Stake President.</a:t>
            </a:r>
          </a:p>
          <a:p>
            <a:pPr marL="514350" indent="-514350">
              <a:buFont typeface="+mj-lt"/>
              <a:buAutoNum type="arabicPeriod"/>
            </a:pPr>
            <a:r>
              <a:rPr lang="en-US" sz="1800" dirty="0"/>
              <a:t> T or F	Technically it is possible for a man to hold more than one priesthood office at a time.</a:t>
            </a:r>
          </a:p>
        </p:txBody>
      </p:sp>
    </p:spTree>
    <p:extLst>
      <p:ext uri="{BB962C8B-B14F-4D97-AF65-F5344CB8AC3E}">
        <p14:creationId xmlns:p14="http://schemas.microsoft.com/office/powerpoint/2010/main" val="338262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0"/>
            <a:ext cx="11430000" cy="6858000"/>
          </a:xfrm>
        </p:spPr>
        <p:txBody>
          <a:bodyPr>
            <a:noAutofit/>
          </a:bodyPr>
          <a:lstStyle/>
          <a:p>
            <a:pPr marL="514350" indent="-514350">
              <a:buFont typeface="+mj-lt"/>
              <a:buAutoNum type="arabicPeriod"/>
            </a:pPr>
            <a:r>
              <a:rPr lang="en-US" sz="1400"/>
              <a:t>T </a:t>
            </a:r>
            <a:r>
              <a:rPr lang="en-US" sz="1400" dirty="0"/>
              <a:t>or F	Keys are the right to preside and direct the affairs of the Church within a jurisdiction.  DC 107:18-22, 67m General Authorities, Elder Neuenschwander.</a:t>
            </a:r>
          </a:p>
          <a:p>
            <a:pPr marL="514350" indent="-514350">
              <a:buFont typeface="+mj-lt"/>
              <a:buAutoNum type="arabicPeriod"/>
            </a:pPr>
            <a:r>
              <a:rPr lang="en-US" sz="1400" dirty="0"/>
              <a:t> T or F	Only the President of the Church holds all priesthood keys.  The 12 also; DC 27:12-13; DC 107:15 Bishop</a:t>
            </a:r>
          </a:p>
          <a:p>
            <a:pPr marL="514350" indent="-514350">
              <a:buFont typeface="+mj-lt"/>
              <a:buAutoNum type="arabicPeriod"/>
            </a:pPr>
            <a:r>
              <a:rPr lang="en-US" sz="1400" dirty="0"/>
              <a:t> T or F	An Elder holds as much priesthood as an Apostle.  Quote Symposium 98, term Elder Packer Ensign 93, 8</a:t>
            </a:r>
          </a:p>
          <a:p>
            <a:pPr marL="514350" indent="-514350">
              <a:buFont typeface="+mj-lt"/>
              <a:buAutoNum type="arabicPeriod"/>
            </a:pPr>
            <a:r>
              <a:rPr lang="en-US" sz="1400" dirty="0"/>
              <a:t> T or F	 No.  Packer Ensign 93,9 different areas of service</a:t>
            </a:r>
          </a:p>
          <a:p>
            <a:pPr marL="514350" indent="-514350">
              <a:buFont typeface="+mj-lt"/>
              <a:buAutoNum type="arabicPeriod"/>
            </a:pPr>
            <a:r>
              <a:rPr lang="en-US" sz="1400" dirty="0"/>
              <a:t> T or F	 All men ordained to offices in the priesthood are NOT organized into quorums.  107:85--  107:60-63 because of  Bishops and Patriarchs </a:t>
            </a:r>
          </a:p>
          <a:p>
            <a:pPr marL="514350" lvl="0" indent="-514350">
              <a:buFont typeface="+mj-lt"/>
              <a:buAutoNum type="arabicPeriod"/>
            </a:pPr>
            <a:r>
              <a:rPr lang="en-US" sz="1400" dirty="0"/>
              <a:t>T or F		We do not aspire to callings, refuse callings, or ask to be released from our callings in the church.  A of F 5, all are called, DC 20:38, 68, DC 107:10, UO,3; inspiration, not where, but how we serve.  Presiding officers authority.</a:t>
            </a:r>
          </a:p>
          <a:p>
            <a:pPr marL="514350" lvl="0" indent="-514350">
              <a:buFont typeface="+mj-lt"/>
              <a:buAutoNum type="arabicPeriod"/>
            </a:pPr>
            <a:r>
              <a:rPr lang="en-US" sz="1400" dirty="0"/>
              <a:t>T or F	We should not go to the General Authorities for counsel or blessings. 107:40, what would happen if everyone did this?, UO, 4.  More prominent, better blessing?  Fathers first.   Be a good follower, </a:t>
            </a:r>
            <a:r>
              <a:rPr lang="en-US" sz="1400" dirty="0" err="1"/>
              <a:t>followship</a:t>
            </a:r>
            <a:r>
              <a:rPr lang="en-US" sz="1400" dirty="0"/>
              <a:t>.  Called by revelation, how calls are presented is important.</a:t>
            </a:r>
          </a:p>
          <a:p>
            <a:pPr marL="514350" lvl="0" indent="-514350">
              <a:buFont typeface="+mj-lt"/>
              <a:buAutoNum type="arabicPeriod"/>
            </a:pPr>
            <a:r>
              <a:rPr lang="en-US" sz="1400" dirty="0"/>
              <a:t> T or F	Some priesthood principles are found in the scriptures, some in church handbooks, some in neither.  Packer, UO, 3  for example, one who presides sits on stand close to one conducting, 1 counselor always on right, 2</a:t>
            </a:r>
            <a:r>
              <a:rPr lang="en-US" sz="1400" baseline="30000" dirty="0"/>
              <a:t>nd</a:t>
            </a:r>
            <a:r>
              <a:rPr lang="en-US" sz="1400" dirty="0"/>
              <a:t> on left </a:t>
            </a:r>
          </a:p>
          <a:p>
            <a:pPr marL="514350" indent="-514350">
              <a:buFont typeface="+mj-lt"/>
              <a:buAutoNum type="arabicPeriod"/>
            </a:pPr>
            <a:r>
              <a:rPr lang="en-US" sz="1400" dirty="0"/>
              <a:t> T or F	All quorums are presided over by a presidency consisting of a president and two counselors.  DC 107:21  Not the 70, all have a president.</a:t>
            </a:r>
          </a:p>
          <a:p>
            <a:pPr marL="514350" indent="-514350">
              <a:buFont typeface="+mj-lt"/>
              <a:buAutoNum type="arabicPeriod"/>
            </a:pPr>
            <a:r>
              <a:rPr lang="en-US" sz="1400" dirty="0"/>
              <a:t> T or F	In the Church authority is always conferred by ordination.  Sometimes setting apart Packer 93, 10  offices come by ordination, keys and callings received by </a:t>
            </a:r>
            <a:r>
              <a:rPr lang="en-US" sz="1400" dirty="0" err="1"/>
              <a:t>stting</a:t>
            </a:r>
            <a:r>
              <a:rPr lang="en-US" sz="1400" dirty="0"/>
              <a:t> apart.</a:t>
            </a:r>
          </a:p>
          <a:p>
            <a:pPr marL="514350" indent="-514350">
              <a:buFont typeface="+mj-lt"/>
              <a:buAutoNum type="arabicPeriod"/>
            </a:pPr>
            <a:r>
              <a:rPr lang="en-US" sz="1400" dirty="0"/>
              <a:t> T or F	 Inherent in the duties of the priesthood.  DC 20:53,51</a:t>
            </a:r>
          </a:p>
          <a:p>
            <a:pPr marL="514350" indent="-514350">
              <a:buFont typeface="+mj-lt"/>
              <a:buAutoNum type="arabicPeriod"/>
            </a:pPr>
            <a:r>
              <a:rPr lang="en-US" sz="1400" dirty="0"/>
              <a:t> T or F	 When women serve in church offices they are given authority. Yes, but no keys, Packer Ensign 93, 10.  T or F	There is a maximum number of priesthood holders in each priesthood quorum.</a:t>
            </a:r>
          </a:p>
          <a:p>
            <a:pPr marL="514350" indent="-514350">
              <a:buFont typeface="+mj-lt"/>
              <a:buAutoNum type="arabicPeriod"/>
            </a:pPr>
            <a:r>
              <a:rPr lang="en-US" sz="1400" dirty="0"/>
              <a:t> T or F	A Bishop cannot call or release an Elders Quorum Presidency (Stake duty)</a:t>
            </a:r>
          </a:p>
          <a:p>
            <a:pPr marL="514350" indent="-514350">
              <a:buFont typeface="+mj-lt"/>
              <a:buAutoNum type="arabicPeriod"/>
            </a:pPr>
            <a:r>
              <a:rPr lang="en-US" sz="1400" dirty="0"/>
              <a:t> T or F	 A Bishop can excommunicate an Elder in his ward.  Disfellowship yes, deprive of priesthood no </a:t>
            </a:r>
          </a:p>
          <a:p>
            <a:pPr marL="514350" indent="-514350">
              <a:buFont typeface="+mj-lt"/>
              <a:buAutoNum type="arabicPeriod"/>
            </a:pPr>
            <a:r>
              <a:rPr lang="en-US" sz="1400" dirty="0"/>
              <a:t> T or F	 To receive a temple recommend I must be interviewed by the Bishop and Stake President.  Mel Priesthood ordinances</a:t>
            </a:r>
          </a:p>
          <a:p>
            <a:pPr marL="514350" indent="-514350">
              <a:buFont typeface="+mj-lt"/>
              <a:buAutoNum type="arabicPeriod"/>
            </a:pPr>
            <a:r>
              <a:rPr lang="en-US" sz="1400" dirty="0"/>
              <a:t> T or F	 Sometimes a man may hold more than one ordained office at a time. Bishop Patriarch</a:t>
            </a:r>
          </a:p>
        </p:txBody>
      </p:sp>
    </p:spTree>
    <p:extLst>
      <p:ext uri="{BB962C8B-B14F-4D97-AF65-F5344CB8AC3E}">
        <p14:creationId xmlns:p14="http://schemas.microsoft.com/office/powerpoint/2010/main" val="422845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p:cNvGraphicFramePr/>
          <p:nvPr/>
        </p:nvGraphicFramePr>
        <p:xfrm>
          <a:off x="2032000" y="568345"/>
          <a:ext cx="8270204" cy="156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403272" y="1113273"/>
            <a:ext cx="5096359" cy="470861"/>
          </a:xfrm>
        </p:spPr>
        <p:txBody>
          <a:bodyPr>
            <a:noAutofit/>
          </a:bodyPr>
          <a:lstStyle/>
          <a:p>
            <a:pPr marL="0" indent="0">
              <a:buNone/>
            </a:pPr>
            <a:r>
              <a:rPr lang="en-US" sz="2400" dirty="0">
                <a:solidFill>
                  <a:schemeClr val="tx1">
                    <a:lumMod val="50000"/>
                    <a:lumOff val="50000"/>
                  </a:schemeClr>
                </a:solidFill>
                <a:latin typeface="Hurry Up" panose="02000400000000000000" pitchFamily="2" charset="0"/>
              </a:rPr>
              <a:t>Relevancy in personal study</a:t>
            </a:r>
          </a:p>
        </p:txBody>
      </p:sp>
      <p:sp>
        <p:nvSpPr>
          <p:cNvPr id="7" name="Content Placeholder 2"/>
          <p:cNvSpPr txBox="1">
            <a:spLocks/>
          </p:cNvSpPr>
          <p:nvPr/>
        </p:nvSpPr>
        <p:spPr>
          <a:xfrm>
            <a:off x="1917700" y="3001818"/>
            <a:ext cx="8384504" cy="187960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ctr">
              <a:buNone/>
            </a:pPr>
            <a:r>
              <a:rPr lang="en-US" sz="4000" b="1" u="sng" dirty="0">
                <a:solidFill>
                  <a:schemeClr val="tx1"/>
                </a:solidFill>
                <a:latin typeface="Teen" panose="02000400000000000000" pitchFamily="2" charset="0"/>
              </a:rPr>
              <a:t>Today’s Tip:</a:t>
            </a:r>
          </a:p>
          <a:p>
            <a:pPr marL="0" indent="0" algn="ctr">
              <a:buNone/>
            </a:pPr>
            <a:r>
              <a:rPr lang="en-US" sz="2800" dirty="0">
                <a:solidFill>
                  <a:schemeClr val="tx1"/>
                </a:solidFill>
                <a:latin typeface="Teen" panose="02000400000000000000" pitchFamily="2" charset="0"/>
              </a:rPr>
              <a:t>Pay attention to </a:t>
            </a:r>
            <a:r>
              <a:rPr lang="en-US" sz="2800">
                <a:solidFill>
                  <a:schemeClr val="tx1"/>
                </a:solidFill>
                <a:latin typeface="Teen" panose="02000400000000000000" pitchFamily="2" charset="0"/>
              </a:rPr>
              <a:t>every word</a:t>
            </a:r>
            <a:endParaRPr lang="en-US" sz="2800" dirty="0">
              <a:solidFill>
                <a:schemeClr val="tx1"/>
              </a:solidFill>
              <a:latin typeface="Teen" panose="02000400000000000000" pitchFamily="2" charset="0"/>
            </a:endParaRPr>
          </a:p>
        </p:txBody>
      </p:sp>
    </p:spTree>
    <p:extLst>
      <p:ext uri="{BB962C8B-B14F-4D97-AF65-F5344CB8AC3E}">
        <p14:creationId xmlns:p14="http://schemas.microsoft.com/office/powerpoint/2010/main" val="60737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04800" y="457201"/>
            <a:ext cx="11658600" cy="2962349"/>
          </a:xfrm>
          <a:prstGeom prst="rect">
            <a:avLst/>
          </a:prstGeom>
        </p:spPr>
        <p:txBody>
          <a:bodyPr wrap="square">
            <a:spAutoFit/>
          </a:bodyPr>
          <a:lstStyle/>
          <a:p>
            <a:pPr fontAlgn="base">
              <a:spcAft>
                <a:spcPts val="1700"/>
              </a:spcAft>
            </a:pPr>
            <a:r>
              <a:rPr lang="en-US" dirty="0">
                <a:solidFill>
                  <a:srgbClr val="000000"/>
                </a:solidFill>
                <a:latin typeface="Calibri" panose="020F0502020204030204" pitchFamily="34" charset="0"/>
              </a:rPr>
              <a:t>Why did the Savior teach, “Therefore take no </a:t>
            </a:r>
            <a:r>
              <a:rPr lang="en-US" b="1" dirty="0">
                <a:solidFill>
                  <a:srgbClr val="000000"/>
                </a:solidFill>
                <a:latin typeface="Calibri" panose="020F0502020204030204" pitchFamily="34" charset="0"/>
              </a:rPr>
              <a:t>thought</a:t>
            </a:r>
            <a:r>
              <a:rPr lang="en-US" dirty="0">
                <a:solidFill>
                  <a:srgbClr val="000000"/>
                </a:solidFill>
                <a:latin typeface="Calibri" panose="020F0502020204030204" pitchFamily="34" charset="0"/>
              </a:rPr>
              <a:t>, </a:t>
            </a:r>
            <a:r>
              <a:rPr lang="en-US" i="1" dirty="0">
                <a:solidFill>
                  <a:srgbClr val="000000"/>
                </a:solidFill>
                <a:latin typeface="Calibri" panose="020F0502020204030204" pitchFamily="34" charset="0"/>
              </a:rPr>
              <a:t>saying</a:t>
            </a:r>
            <a:r>
              <a:rPr lang="en-US" dirty="0">
                <a:solidFill>
                  <a:srgbClr val="000000"/>
                </a:solidFill>
                <a:latin typeface="Calibri" panose="020F0502020204030204" pitchFamily="34" charset="0"/>
              </a:rPr>
              <a:t>, What shall we eat? or, What shall we drink? or, Wherewithal shall we be clothed?”  </a:t>
            </a:r>
          </a:p>
          <a:p>
            <a:pPr fontAlgn="base">
              <a:spcAft>
                <a:spcPts val="1700"/>
              </a:spcAft>
            </a:pPr>
            <a:r>
              <a:rPr lang="en-US" dirty="0">
                <a:solidFill>
                  <a:srgbClr val="000000"/>
                </a:solidFill>
                <a:latin typeface="Calibri" panose="020F0502020204030204" pitchFamily="34" charset="0"/>
              </a:rPr>
              <a:t>Once we talk about things, we give them life.  When we articulate our problems we give them power.  We should talk more about the promises than our problems.  Rather than dwelling on the negative, we should focus on and speak about the  positive.  When we aren’t promoted or when our hearts are broken or when trials come our way, we should speak about how one door has been closed but God will open the next door.</a:t>
            </a:r>
          </a:p>
          <a:p>
            <a:pPr fontAlgn="base">
              <a:spcAft>
                <a:spcPts val="1700"/>
              </a:spcAft>
            </a:pPr>
            <a:r>
              <a:rPr lang="en-US" dirty="0">
                <a:solidFill>
                  <a:srgbClr val="000000"/>
                </a:solidFill>
                <a:latin typeface="Calibri" panose="020F0502020204030204" pitchFamily="34" charset="0"/>
              </a:rPr>
              <a:t>Cross Reference James 3:10 (next to Matthew 10), “Out of the same mouth </a:t>
            </a:r>
            <a:r>
              <a:rPr lang="en-US" dirty="0" err="1">
                <a:solidFill>
                  <a:srgbClr val="000000"/>
                </a:solidFill>
                <a:latin typeface="Calibri" panose="020F0502020204030204" pitchFamily="34" charset="0"/>
              </a:rPr>
              <a:t>proceedeth</a:t>
            </a:r>
            <a:r>
              <a:rPr lang="en-US" dirty="0">
                <a:solidFill>
                  <a:srgbClr val="000000"/>
                </a:solidFill>
                <a:latin typeface="Calibri" panose="020F0502020204030204" pitchFamily="34" charset="0"/>
              </a:rPr>
              <a:t> blessing and cursing.”  </a:t>
            </a:r>
          </a:p>
          <a:p>
            <a:pPr fontAlgn="base">
              <a:spcAft>
                <a:spcPts val="1700"/>
              </a:spcAft>
            </a:pPr>
            <a:r>
              <a:rPr lang="en-US" dirty="0">
                <a:solidFill>
                  <a:srgbClr val="000000"/>
                </a:solidFill>
                <a:latin typeface="Calibri" panose="020F0502020204030204" pitchFamily="34" charset="0"/>
              </a:rPr>
              <a:t>Spoken words - are powerful.  There is a difference between thoughts in our mind and those that we choose to speak.  </a:t>
            </a:r>
            <a:endParaRPr lang="en-US"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691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28600" y="228600"/>
            <a:ext cx="11734800" cy="6186309"/>
          </a:xfrm>
          <a:prstGeom prst="rect">
            <a:avLst/>
          </a:prstGeom>
        </p:spPr>
        <p:txBody>
          <a:bodyPr wrap="square">
            <a:spAutoFit/>
          </a:bodyPr>
          <a:lstStyle/>
          <a:p>
            <a:r>
              <a:rPr lang="en-US" dirty="0">
                <a:solidFill>
                  <a:srgbClr val="222222"/>
                </a:solidFill>
                <a:latin typeface="Calibri" panose="020F0502020204030204" pitchFamily="34" charset="0"/>
              </a:rPr>
              <a:t>2 Chronicles 20 contains the account of one of the biggest battles in the Old Testament.  Jehoshaphat is battling against three armies.  </a:t>
            </a:r>
          </a:p>
          <a:p>
            <a:r>
              <a:rPr lang="en-US" dirty="0">
                <a:solidFill>
                  <a:srgbClr val="222222"/>
                </a:solidFill>
                <a:latin typeface="Calibri" panose="020F0502020204030204" pitchFamily="34" charset="0"/>
              </a:rPr>
              <a:t>2 Chronicles 20:22-23</a:t>
            </a:r>
          </a:p>
          <a:p>
            <a:r>
              <a:rPr lang="en-US" dirty="0">
                <a:solidFill>
                  <a:srgbClr val="001320"/>
                </a:solidFill>
                <a:latin typeface="Calibri" panose="020F0502020204030204" pitchFamily="34" charset="0"/>
              </a:rPr>
              <a:t>	(Jehoshaphat didn’t even had to fight the battle - it was the Lord’s battle)</a:t>
            </a:r>
          </a:p>
          <a:p>
            <a:r>
              <a:rPr lang="en-US" dirty="0">
                <a:solidFill>
                  <a:srgbClr val="001320"/>
                </a:solidFill>
                <a:latin typeface="Calibri" panose="020F0502020204030204" pitchFamily="34" charset="0"/>
              </a:rPr>
              <a:t>2 Chronicles 20:24-25 </a:t>
            </a:r>
          </a:p>
          <a:p>
            <a:r>
              <a:rPr lang="en-US" dirty="0">
                <a:solidFill>
                  <a:srgbClr val="001320"/>
                </a:solidFill>
                <a:latin typeface="Calibri" panose="020F0502020204030204" pitchFamily="34" charset="0"/>
              </a:rPr>
              <a:t>What’s the name of the valley in vs 26? </a:t>
            </a:r>
          </a:p>
          <a:p>
            <a:r>
              <a:rPr lang="en-US" dirty="0">
                <a:solidFill>
                  <a:srgbClr val="001320"/>
                </a:solidFill>
                <a:latin typeface="Calibri" panose="020F0502020204030204" pitchFamily="34" charset="0"/>
              </a:rPr>
              <a:t>	(</a:t>
            </a:r>
            <a:r>
              <a:rPr lang="en-US" dirty="0" err="1">
                <a:solidFill>
                  <a:srgbClr val="001320"/>
                </a:solidFill>
                <a:latin typeface="Calibri" panose="020F0502020204030204" pitchFamily="34" charset="0"/>
              </a:rPr>
              <a:t>Berachah</a:t>
            </a:r>
            <a:r>
              <a:rPr lang="en-US" dirty="0">
                <a:solidFill>
                  <a:srgbClr val="001320"/>
                </a:solidFill>
                <a:latin typeface="Calibri" panose="020F0502020204030204" pitchFamily="34" charset="0"/>
              </a:rPr>
              <a:t> means “Blessing” in Hebrew)</a:t>
            </a:r>
          </a:p>
          <a:p>
            <a:endParaRPr lang="en-US" dirty="0">
              <a:solidFill>
                <a:srgbClr val="001320"/>
              </a:solidFill>
              <a:latin typeface="Calibri" panose="020F0502020204030204" pitchFamily="34" charset="0"/>
            </a:endParaRPr>
          </a:p>
          <a:p>
            <a:r>
              <a:rPr lang="en-US" dirty="0">
                <a:solidFill>
                  <a:srgbClr val="001320"/>
                </a:solidFill>
                <a:latin typeface="Calibri" panose="020F0502020204030204" pitchFamily="34" charset="0"/>
              </a:rPr>
              <a:t>They called this location, The Valley of Blessings.  The location of the biggest trial and fighting was seen as a location of blessings, not defeat.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Application?</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Sometimes we face situations that leave us filled with fear and uncertainty. We don’t know how to respond because our situation seems impossible. But God works in ways we cannot see and if we will do life with Him, our growing trust in Him will compel us to call out to Him for help. And He will answer us and help us. God can turn your pit of despair into a valley of blessing, if you will trust in Him and do life His way! </a:t>
            </a:r>
          </a:p>
          <a:p>
            <a:r>
              <a:rPr lang="en-US" i="1" dirty="0">
                <a:solidFill>
                  <a:srgbClr val="333333"/>
                </a:solidFill>
                <a:latin typeface="Calibri" panose="020F0502020204030204" pitchFamily="34" charset="0"/>
              </a:rPr>
              <a:t>It may seem like you are in the valley of the shadow of death, but if you will trust God with your life, He will bring you the victory that He knows you need!  </a:t>
            </a:r>
          </a:p>
          <a:p>
            <a:r>
              <a:rPr lang="en-US" i="1" dirty="0">
                <a:solidFill>
                  <a:srgbClr val="333333"/>
                </a:solidFill>
                <a:latin typeface="Calibri" panose="020F0502020204030204" pitchFamily="34" charset="0"/>
              </a:rPr>
              <a:t>YOU CAN CHOOSE THE NAME OF YOUR VALLEY.  Yes, it could be the valley of depression or the valley or despair or the valley of losing friends or the valley of embarrassment… but you can name it the valley of victory or the valley of breakthrough or the valley of blessings. </a:t>
            </a:r>
            <a:r>
              <a:rPr lang="en-US" dirty="0">
                <a:solidFill>
                  <a:srgbClr val="333333"/>
                </a:solidFill>
                <a:latin typeface="Calibri" panose="020F0502020204030204" pitchFamily="34" charset="0"/>
              </a:rPr>
              <a:t> </a:t>
            </a:r>
            <a:endParaRPr lang="en-US" dirty="0"/>
          </a:p>
        </p:txBody>
      </p:sp>
    </p:spTree>
    <p:extLst>
      <p:ext uri="{BB962C8B-B14F-4D97-AF65-F5344CB8AC3E}">
        <p14:creationId xmlns:p14="http://schemas.microsoft.com/office/powerpoint/2010/main" val="348375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1000"/>
                                        <p:tgtEl>
                                          <p:spTgt spid="4">
                                            <p:txEl>
                                              <p:pRg st="9" end="9"/>
                                            </p:txEl>
                                          </p:spTgt>
                                        </p:tgtEl>
                                      </p:cBhvr>
                                    </p:animEffect>
                                    <p:anim calcmode="lin" valueType="num">
                                      <p:cBhvr>
                                        <p:cTn id="5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fade">
                                      <p:cBhvr>
                                        <p:cTn id="63" dur="1000"/>
                                        <p:tgtEl>
                                          <p:spTgt spid="4">
                                            <p:txEl>
                                              <p:pRg st="11" end="11"/>
                                            </p:txEl>
                                          </p:spTgt>
                                        </p:tgtEl>
                                      </p:cBhvr>
                                    </p:animEffect>
                                    <p:anim calcmode="lin" valueType="num">
                                      <p:cBhvr>
                                        <p:cTn id="6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12" end="12"/>
                                            </p:txEl>
                                          </p:spTgt>
                                        </p:tgtEl>
                                        <p:attrNameLst>
                                          <p:attrName>style.visibility</p:attrName>
                                        </p:attrNameLst>
                                      </p:cBhvr>
                                      <p:to>
                                        <p:strVal val="visible"/>
                                      </p:to>
                                    </p:set>
                                    <p:animEffect transition="in" filter="fade">
                                      <p:cBhvr>
                                        <p:cTn id="70" dur="1000"/>
                                        <p:tgtEl>
                                          <p:spTgt spid="4">
                                            <p:txEl>
                                              <p:pRg st="12" end="12"/>
                                            </p:txEl>
                                          </p:spTgt>
                                        </p:tgtEl>
                                      </p:cBhvr>
                                    </p:animEffect>
                                    <p:anim calcmode="lin" valueType="num">
                                      <p:cBhvr>
                                        <p:cTn id="71"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fade">
                                      <p:cBhvr>
                                        <p:cTn id="77" dur="1000"/>
                                        <p:tgtEl>
                                          <p:spTgt spid="4">
                                            <p:txEl>
                                              <p:pRg st="13" end="13"/>
                                            </p:txEl>
                                          </p:spTgt>
                                        </p:tgtEl>
                                      </p:cBhvr>
                                    </p:animEffect>
                                    <p:anim calcmode="lin" valueType="num">
                                      <p:cBhvr>
                                        <p:cTn id="78"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2560</TotalTime>
  <Words>374</Words>
  <Application>Microsoft Office PowerPoint</Application>
  <PresentationFormat>Widescreen</PresentationFormat>
  <Paragraphs>88</Paragraphs>
  <Slides>16</Slides>
  <Notes>1</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Corbel</vt:lpstr>
      <vt:lpstr>Gill Sans MT</vt:lpstr>
      <vt:lpstr>Hurry Up</vt:lpstr>
      <vt:lpstr>Pupcat</vt:lpstr>
      <vt:lpstr>Teen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RichardsED</dc:creator>
  <cp:lastModifiedBy>Eric Richards</cp:lastModifiedBy>
  <cp:revision>36</cp:revision>
  <dcterms:created xsi:type="dcterms:W3CDTF">2012-10-03T13:21:49Z</dcterms:created>
  <dcterms:modified xsi:type="dcterms:W3CDTF">2019-10-01T13:36:07Z</dcterms:modified>
</cp:coreProperties>
</file>