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53" r:id="rId15"/>
    <p:sldId id="350" r:id="rId16"/>
    <p:sldId id="327" r:id="rId17"/>
    <p:sldId id="324" r:id="rId18"/>
    <p:sldId id="325" r:id="rId19"/>
    <p:sldId id="326" r:id="rId20"/>
    <p:sldId id="328" r:id="rId21"/>
    <p:sldId id="380" r:id="rId22"/>
    <p:sldId id="381" r:id="rId23"/>
    <p:sldId id="348" r:id="rId24"/>
    <p:sldId id="303" r:id="rId25"/>
    <p:sldId id="344" r:id="rId26"/>
    <p:sldId id="392" r:id="rId27"/>
    <p:sldId id="393" r:id="rId28"/>
    <p:sldId id="395" r:id="rId29"/>
    <p:sldId id="394" r:id="rId30"/>
    <p:sldId id="396" r:id="rId31"/>
    <p:sldId id="300" r:id="rId32"/>
    <p:sldId id="302" r:id="rId33"/>
    <p:sldId id="397" r:id="rId34"/>
    <p:sldId id="376" r:id="rId35"/>
    <p:sldId id="378" r:id="rId36"/>
    <p:sldId id="389" r:id="rId37"/>
    <p:sldId id="398" r:id="rId38"/>
    <p:sldId id="313" r:id="rId39"/>
    <p:sldId id="390" r:id="rId40"/>
    <p:sldId id="391" r:id="rId41"/>
    <p:sldId id="379" r:id="rId42"/>
    <p:sldId id="399" r:id="rId43"/>
    <p:sldId id="400" r:id="rId44"/>
    <p:sldId id="401" r:id="rId45"/>
    <p:sldId id="384" r:id="rId46"/>
    <p:sldId id="343" r:id="rId47"/>
    <p:sldId id="354" r:id="rId48"/>
    <p:sldId id="406" r:id="rId49"/>
    <p:sldId id="404" r:id="rId50"/>
    <p:sldId id="347" r:id="rId51"/>
    <p:sldId id="351" r:id="rId52"/>
    <p:sldId id="355" r:id="rId53"/>
    <p:sldId id="402" r:id="rId54"/>
    <p:sldId id="403" r:id="rId55"/>
    <p:sldId id="387" r:id="rId56"/>
    <p:sldId id="352" r:id="rId57"/>
    <p:sldId id="318" r:id="rId58"/>
    <p:sldId id="405" r:id="rId59"/>
    <p:sldId id="364" r:id="rId60"/>
    <p:sldId id="365" r:id="rId61"/>
    <p:sldId id="367" r:id="rId62"/>
    <p:sldId id="368" r:id="rId63"/>
    <p:sldId id="369" r:id="rId64"/>
    <p:sldId id="372" r:id="rId65"/>
    <p:sldId id="370" r:id="rId66"/>
    <p:sldId id="383" r:id="rId67"/>
    <p:sldId id="363" r:id="rId68"/>
    <p:sldId id="38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780" y="3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AB27EA-87F1-4AD5-9C7E-77353F389EC8}" type="doc">
      <dgm:prSet loTypeId="urn:microsoft.com/office/officeart/2005/8/layout/vList6" loCatId="list" qsTypeId="urn:microsoft.com/office/officeart/2005/8/quickstyle/3d3" qsCatId="3D" csTypeId="urn:microsoft.com/office/officeart/2005/8/colors/colorful5" csCatId="colorful"/>
      <dgm:spPr/>
      <dgm:t>
        <a:bodyPr/>
        <a:lstStyle/>
        <a:p>
          <a:endParaRPr lang="en-US"/>
        </a:p>
      </dgm:t>
    </dgm:pt>
    <dgm:pt modelId="{BF5489D7-208D-44E0-864D-C16E03155A6F}">
      <dgm:prSet/>
      <dgm:spPr/>
      <dgm:t>
        <a:bodyPr/>
        <a:lstStyle/>
        <a:p>
          <a:r>
            <a:rPr lang="en-US" dirty="0">
              <a:latin typeface="Pupcat" pitchFamily="2" charset="0"/>
            </a:rPr>
            <a:t>Scripture Study Tips</a:t>
          </a:r>
        </a:p>
      </dgm:t>
    </dgm:pt>
    <dgm:pt modelId="{EBC1FBFE-C55B-4043-826C-B50D105ADAF5}" type="parTrans" cxnId="{F1825235-8908-4CC3-835C-7CA94E2F1A19}">
      <dgm:prSet/>
      <dgm:spPr/>
      <dgm:t>
        <a:bodyPr/>
        <a:lstStyle/>
        <a:p>
          <a:endParaRPr lang="en-US"/>
        </a:p>
      </dgm:t>
    </dgm:pt>
    <dgm:pt modelId="{779E3A11-16EB-405E-9DC7-363F2A59B930}" type="sibTrans" cxnId="{F1825235-8908-4CC3-835C-7CA94E2F1A19}">
      <dgm:prSet/>
      <dgm:spPr/>
      <dgm:t>
        <a:bodyPr/>
        <a:lstStyle/>
        <a:p>
          <a:endParaRPr lang="en-US"/>
        </a:p>
      </dgm:t>
    </dgm:pt>
    <dgm:pt modelId="{25808EFD-93F1-4310-B542-65010E41E1E5}" type="pres">
      <dgm:prSet presAssocID="{DCAB27EA-87F1-4AD5-9C7E-77353F389EC8}" presName="Name0" presStyleCnt="0">
        <dgm:presLayoutVars>
          <dgm:dir/>
          <dgm:animLvl val="lvl"/>
          <dgm:resizeHandles/>
        </dgm:presLayoutVars>
      </dgm:prSet>
      <dgm:spPr/>
    </dgm:pt>
    <dgm:pt modelId="{67064B50-8188-4EB9-AEBA-B7DF9FABC472}" type="pres">
      <dgm:prSet presAssocID="{BF5489D7-208D-44E0-864D-C16E03155A6F}" presName="linNode" presStyleCnt="0"/>
      <dgm:spPr/>
    </dgm:pt>
    <dgm:pt modelId="{161E4C08-E577-45CC-B7A8-50DE6DEA3B00}" type="pres">
      <dgm:prSet presAssocID="{BF5489D7-208D-44E0-864D-C16E03155A6F}" presName="parentShp" presStyleLbl="node1" presStyleIdx="0" presStyleCnt="1">
        <dgm:presLayoutVars>
          <dgm:bulletEnabled val="1"/>
        </dgm:presLayoutVars>
      </dgm:prSet>
      <dgm:spPr/>
    </dgm:pt>
    <dgm:pt modelId="{ADAA04D7-1F35-4BD0-AD41-FC8772A0A835}" type="pres">
      <dgm:prSet presAssocID="{BF5489D7-208D-44E0-864D-C16E03155A6F}" presName="childShp" presStyleLbl="bgAccFollowNode1" presStyleIdx="0" presStyleCnt="1">
        <dgm:presLayoutVars>
          <dgm:bulletEnabled val="1"/>
        </dgm:presLayoutVars>
      </dgm:prSet>
      <dgm:spPr/>
    </dgm:pt>
  </dgm:ptLst>
  <dgm:cxnLst>
    <dgm:cxn modelId="{02CB781D-6C93-4956-8669-5079C6F032E7}" type="presOf" srcId="{BF5489D7-208D-44E0-864D-C16E03155A6F}" destId="{161E4C08-E577-45CC-B7A8-50DE6DEA3B00}" srcOrd="0" destOrd="0" presId="urn:microsoft.com/office/officeart/2005/8/layout/vList6"/>
    <dgm:cxn modelId="{F1825235-8908-4CC3-835C-7CA94E2F1A19}" srcId="{DCAB27EA-87F1-4AD5-9C7E-77353F389EC8}" destId="{BF5489D7-208D-44E0-864D-C16E03155A6F}" srcOrd="0" destOrd="0" parTransId="{EBC1FBFE-C55B-4043-826C-B50D105ADAF5}" sibTransId="{779E3A11-16EB-405E-9DC7-363F2A59B930}"/>
    <dgm:cxn modelId="{AB8874CD-AA3F-4729-B93D-EF3912EDD4FE}" type="presOf" srcId="{DCAB27EA-87F1-4AD5-9C7E-77353F389EC8}" destId="{25808EFD-93F1-4310-B542-65010E41E1E5}" srcOrd="0" destOrd="0" presId="urn:microsoft.com/office/officeart/2005/8/layout/vList6"/>
    <dgm:cxn modelId="{3442B1BE-9932-462C-88D7-BFBC2901F7E2}" type="presParOf" srcId="{25808EFD-93F1-4310-B542-65010E41E1E5}" destId="{67064B50-8188-4EB9-AEBA-B7DF9FABC472}" srcOrd="0" destOrd="0" presId="urn:microsoft.com/office/officeart/2005/8/layout/vList6"/>
    <dgm:cxn modelId="{EEAC4656-4A29-4D70-84FC-F4B85D1401F5}" type="presParOf" srcId="{67064B50-8188-4EB9-AEBA-B7DF9FABC472}" destId="{161E4C08-E577-45CC-B7A8-50DE6DEA3B00}" srcOrd="0" destOrd="0" presId="urn:microsoft.com/office/officeart/2005/8/layout/vList6"/>
    <dgm:cxn modelId="{7564C006-D8D3-4790-866C-00747078B584}" type="presParOf" srcId="{67064B50-8188-4EB9-AEBA-B7DF9FABC472}" destId="{ADAA04D7-1F35-4BD0-AD41-FC8772A0A83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A04D7-1F35-4BD0-AD41-FC8772A0A835}">
      <dsp:nvSpPr>
        <dsp:cNvPr id="0" name=""/>
        <dsp:cNvSpPr/>
      </dsp:nvSpPr>
      <dsp:spPr>
        <a:xfrm>
          <a:off x="3308081" y="0"/>
          <a:ext cx="4962122" cy="1560716"/>
        </a:xfrm>
        <a:prstGeom prst="rightArrow">
          <a:avLst>
            <a:gd name="adj1" fmla="val 75000"/>
            <a:gd name="adj2" fmla="val 50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61E4C08-E577-45CC-B7A8-50DE6DEA3B00}">
      <dsp:nvSpPr>
        <dsp:cNvPr id="0" name=""/>
        <dsp:cNvSpPr/>
      </dsp:nvSpPr>
      <dsp:spPr>
        <a:xfrm>
          <a:off x="0" y="0"/>
          <a:ext cx="3308081" cy="1560716"/>
        </a:xfrm>
        <a:prstGeom prst="roundRect">
          <a:avLst/>
        </a:prstGeom>
        <a:solidFill>
          <a:schemeClr val="accent5">
            <a:hueOff val="0"/>
            <a:satOff val="0"/>
            <a:lumOff val="0"/>
            <a:alphaOff val="0"/>
          </a:schemeClr>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Pupcat" pitchFamily="2" charset="0"/>
            </a:rPr>
            <a:t>Scripture Study Tips</a:t>
          </a:r>
        </a:p>
      </dsp:txBody>
      <dsp:txXfrm>
        <a:off x="76188" y="76188"/>
        <a:ext cx="3155705" cy="140834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E8353-7CB0-40B3-BE32-C1A194E6CEFE}" type="datetimeFigureOut">
              <a:rPr lang="en-US" smtClean="0"/>
              <a:t>9/24/2019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DA077-A589-4A8E-AAC9-1A63934C2695}" type="slidenum">
              <a:rPr lang="en-US" smtClean="0"/>
              <a:t>‹#›</a:t>
            </a:fld>
            <a:endParaRPr lang="en-US"/>
          </a:p>
        </p:txBody>
      </p:sp>
    </p:spTree>
    <p:extLst>
      <p:ext uri="{BB962C8B-B14F-4D97-AF65-F5344CB8AC3E}">
        <p14:creationId xmlns:p14="http://schemas.microsoft.com/office/powerpoint/2010/main" val="4244654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E44CB-45F4-40B9-8516-EB710C48FE95}" type="slidenum">
              <a:rPr lang="en-US" altLang="en-US"/>
              <a:pPr/>
              <a:t>20</a:t>
            </a:fld>
            <a:endParaRPr lang="en-US" altLang="en-US"/>
          </a:p>
        </p:txBody>
      </p:sp>
      <p:sp>
        <p:nvSpPr>
          <p:cNvPr id="18434" name="Rectangle 2"/>
          <p:cNvSpPr>
            <a:spLocks noGrp="1" noRot="1" noChangeAspect="1" noChangeArrowheads="1" noTextEdit="1"/>
          </p:cNvSpPr>
          <p:nvPr>
            <p:ph type="sldImg"/>
          </p:nvPr>
        </p:nvSpPr>
        <p:spPr>
          <a:xfrm>
            <a:off x="685800" y="1143000"/>
            <a:ext cx="5486400" cy="3086100"/>
          </a:xfrm>
          <a:ln/>
        </p:spPr>
      </p:sp>
      <p:sp>
        <p:nvSpPr>
          <p:cNvPr id="18435" name="Rectangle 3"/>
          <p:cNvSpPr>
            <a:spLocks noGrp="1" noChangeArrowheads="1"/>
          </p:cNvSpPr>
          <p:nvPr>
            <p:ph type="body" idx="1"/>
          </p:nvPr>
        </p:nvSpPr>
        <p:spPr/>
        <p:txBody>
          <a:bodyPr/>
          <a:lstStyle/>
          <a:p>
            <a:r>
              <a:rPr lang="en-US" altLang="en-US" dirty="0"/>
              <a:t>Salt loo</a:t>
            </a:r>
          </a:p>
        </p:txBody>
      </p:sp>
    </p:spTree>
    <p:extLst>
      <p:ext uri="{BB962C8B-B14F-4D97-AF65-F5344CB8AC3E}">
        <p14:creationId xmlns:p14="http://schemas.microsoft.com/office/powerpoint/2010/main" val="2805672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BD7A15B-2777-4EA8-B1C9-5E601F5C6BEA}" type="datetimeFigureOut">
              <a:rPr lang="en-US" smtClean="0"/>
              <a:pPr/>
              <a:t>9/24/2019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30DDCD8B-F3AD-4691-A40A-B9B34746C259}" type="slidenum">
              <a:rPr lang="en-US" smtClean="0"/>
              <a:pPr/>
              <a:t>‹#›</a:t>
            </a:fld>
            <a:endParaRPr lang="en-US"/>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BD7A15B-2777-4EA8-B1C9-5E601F5C6BEA}" type="datetimeFigureOut">
              <a:rPr lang="en-US" smtClean="0"/>
              <a:pPr/>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DCD8B-F3AD-4691-A40A-B9B34746C2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BD7A15B-2777-4EA8-B1C9-5E601F5C6BEA}" type="datetimeFigureOut">
              <a:rPr lang="en-US" smtClean="0"/>
              <a:pPr/>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DCD8B-F3AD-4691-A40A-B9B34746C25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BD7A15B-2777-4EA8-B1C9-5E601F5C6BEA}" type="datetimeFigureOut">
              <a:rPr lang="en-US" smtClean="0"/>
              <a:pPr/>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DCD8B-F3AD-4691-A40A-B9B34746C259}"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BD7A15B-2777-4EA8-B1C9-5E601F5C6BEA}" type="datetimeFigureOut">
              <a:rPr lang="en-US" smtClean="0"/>
              <a:pPr/>
              <a:t>9/24/2019</a:t>
            </a:fld>
            <a:endParaRPr lang="en-US"/>
          </a:p>
        </p:txBody>
      </p:sp>
      <p:sp>
        <p:nvSpPr>
          <p:cNvPr id="5" name="Footer Placeholder 4"/>
          <p:cNvSpPr>
            <a:spLocks noGrp="1"/>
          </p:cNvSpPr>
          <p:nvPr>
            <p:ph type="ftr" sz="quarter" idx="11"/>
          </p:nvPr>
        </p:nvSpPr>
        <p:spPr>
          <a:xfrm>
            <a:off x="1066800" y="6172200"/>
            <a:ext cx="5334000" cy="457200"/>
          </a:xfrm>
        </p:spPr>
        <p:txBody>
          <a:bodyPr/>
          <a:lstStyle/>
          <a:p>
            <a:endParaRPr lang="en-US"/>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30DDCD8B-F3AD-4691-A40A-B9B34746C25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6BD7A15B-2777-4EA8-B1C9-5E601F5C6BEA}" type="datetimeFigureOut">
              <a:rPr lang="en-US" smtClean="0"/>
              <a:pPr/>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DCD8B-F3AD-4691-A40A-B9B34746C259}"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BD7A15B-2777-4EA8-B1C9-5E601F5C6BEA}" type="datetimeFigureOut">
              <a:rPr lang="en-US" smtClean="0"/>
              <a:pPr/>
              <a:t>9/24/2019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DDCD8B-F3AD-4691-A40A-B9B34746C259}" type="slidenum">
              <a:rPr lang="en-US" smtClean="0"/>
              <a:pPr/>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BD7A15B-2777-4EA8-B1C9-5E601F5C6BEA}" type="datetimeFigureOut">
              <a:rPr lang="en-US" smtClean="0"/>
              <a:pPr/>
              <a:t>9/24/2019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DDCD8B-F3AD-4691-A40A-B9B34746C2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7A15B-2777-4EA8-B1C9-5E601F5C6BEA}" type="datetimeFigureOut">
              <a:rPr lang="en-US" smtClean="0"/>
              <a:pPr/>
              <a:t>9/24/2019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DCD8B-F3AD-4691-A40A-B9B34746C2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BD7A15B-2777-4EA8-B1C9-5E601F5C6BEA}" type="datetimeFigureOut">
              <a:rPr lang="en-US" smtClean="0"/>
              <a:pPr/>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DCD8B-F3AD-4691-A40A-B9B34746C259}"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BD7A15B-2777-4EA8-B1C9-5E601F5C6BEA}" type="datetimeFigureOut">
              <a:rPr lang="en-US" smtClean="0"/>
              <a:pPr/>
              <a:t>9/24/2019</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30DDCD8B-F3AD-4691-A40A-B9B34746C259}" type="slidenum">
              <a:rPr lang="en-US" smtClean="0"/>
              <a:pPr/>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6BD7A15B-2777-4EA8-B1C9-5E601F5C6BEA}" type="datetimeFigureOut">
              <a:rPr lang="en-US" smtClean="0"/>
              <a:pPr/>
              <a:t>9/24/2019</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30DDCD8B-F3AD-4691-A40A-B9B34746C25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hyperlink" Target="https://www.youtube.com/watch?v=4Pr42yeJGzc" TargetMode="External"/><Relationship Id="rId5" Type="http://schemas.microsoft.com/office/2007/relationships/hdphoto" Target="../media/hdphoto3.wdp"/><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Brotherichards\OneDrive%20-%20LDS%20Church\Large%20Files\malcolm%20Butler%20picks%20off%20Wilson%20to%20seal%20Patriots%20Super%20Bowl%20XLIX%20victory%202015.mp4" TargetMode="External"/><Relationship Id="rId1" Type="http://schemas.microsoft.com/office/2007/relationships/media" Target="file:///C:\Users\Brotherichards\OneDrive%20-%20LDS%20Church\Large%20Files\malcolm%20Butler%20picks%20off%20Wilson%20to%20seal%20Patriots%20Super%20Bowl%20XLIX%20victory%202015.mp4" TargetMode="External"/><Relationship Id="rId6" Type="http://schemas.openxmlformats.org/officeDocument/2006/relationships/image" Target="../media/image39.png"/><Relationship Id="rId5" Type="http://schemas.openxmlformats.org/officeDocument/2006/relationships/hyperlink" Target="https://www.youtube.com/watch?v=U7rPIg7ZNQ8" TargetMode="External"/><Relationship Id="rId4" Type="http://schemas.openxmlformats.org/officeDocument/2006/relationships/image" Target="../media/image37.wmf"/></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Image result for sermon on the mount">
            <a:extLst>
              <a:ext uri="{FF2B5EF4-FFF2-40B4-BE49-F238E27FC236}">
                <a16:creationId xmlns:a16="http://schemas.microsoft.com/office/drawing/2014/main" id="{C2568F79-6F1F-4904-AE37-03DE97880C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689" b="9722"/>
          <a:stretch/>
        </p:blipFill>
        <p:spPr bwMode="auto">
          <a:xfrm>
            <a:off x="914400" y="1143000"/>
            <a:ext cx="10363200" cy="4572000"/>
          </a:xfrm>
          <a:prstGeom prst="rect">
            <a:avLst/>
          </a:prstGeom>
          <a:solidFill>
            <a:srgbClr val="FFFFFF"/>
          </a:solidFill>
        </p:spPr>
      </p:pic>
      <p:sp>
        <p:nvSpPr>
          <p:cNvPr id="3" name="Subtitle 2">
            <a:extLst>
              <a:ext uri="{FF2B5EF4-FFF2-40B4-BE49-F238E27FC236}">
                <a16:creationId xmlns:a16="http://schemas.microsoft.com/office/drawing/2014/main" id="{BA5D53DD-43D0-4251-85E3-6AD0AD3DA092}"/>
              </a:ext>
            </a:extLst>
          </p:cNvPr>
          <p:cNvSpPr txBox="1">
            <a:spLocks/>
          </p:cNvSpPr>
          <p:nvPr/>
        </p:nvSpPr>
        <p:spPr>
          <a:xfrm>
            <a:off x="10820400" y="6248400"/>
            <a:ext cx="1219200" cy="4953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dirty="0"/>
              <a:t>3 days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JUDGE</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57C53B09-1929-4D13-93C8-746C7D94DA0C}"/>
              </a:ext>
            </a:extLst>
          </p:cNvPr>
          <p:cNvSpPr/>
          <p:nvPr/>
        </p:nvSpPr>
        <p:spPr>
          <a:xfrm>
            <a:off x="5758439" y="6172200"/>
            <a:ext cx="623889" cy="369332"/>
          </a:xfrm>
          <a:prstGeom prst="rect">
            <a:avLst/>
          </a:prstGeom>
        </p:spPr>
        <p:txBody>
          <a:bodyPr wrap="none">
            <a:spAutoFit/>
          </a:bodyPr>
          <a:lstStyle/>
          <a:p>
            <a:r>
              <a:rPr lang="en-US" b="1" dirty="0"/>
              <a:t>8/10</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WISE</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7EAE153F-70FC-4697-801E-40836E481D31}"/>
              </a:ext>
            </a:extLst>
          </p:cNvPr>
          <p:cNvSpPr/>
          <p:nvPr/>
        </p:nvSpPr>
        <p:spPr>
          <a:xfrm>
            <a:off x="5758439" y="6172200"/>
            <a:ext cx="623889" cy="369332"/>
          </a:xfrm>
          <a:prstGeom prst="rect">
            <a:avLst/>
          </a:prstGeom>
        </p:spPr>
        <p:txBody>
          <a:bodyPr wrap="none">
            <a:spAutoFit/>
          </a:bodyPr>
          <a:lstStyle/>
          <a:p>
            <a:r>
              <a:rPr lang="en-US" b="1" dirty="0"/>
              <a:t>9/10</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ROCK</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575FF8D3-FD41-4D96-9A89-1CB85335A4A7}"/>
              </a:ext>
            </a:extLst>
          </p:cNvPr>
          <p:cNvSpPr/>
          <p:nvPr/>
        </p:nvSpPr>
        <p:spPr>
          <a:xfrm>
            <a:off x="5758439" y="6172200"/>
            <a:ext cx="729687" cy="369332"/>
          </a:xfrm>
          <a:prstGeom prst="rect">
            <a:avLst/>
          </a:prstGeom>
        </p:spPr>
        <p:txBody>
          <a:bodyPr wrap="none">
            <a:spAutoFit/>
          </a:bodyPr>
          <a:lstStyle/>
          <a:p>
            <a:r>
              <a:rPr lang="en-US" b="1" dirty="0"/>
              <a:t>10/10</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JESUS</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0634490F-9063-43D5-BE3E-A9FED51D1F14}"/>
              </a:ext>
            </a:extLst>
          </p:cNvPr>
          <p:cNvSpPr/>
          <p:nvPr/>
        </p:nvSpPr>
        <p:spPr>
          <a:xfrm>
            <a:off x="5758439" y="6172200"/>
            <a:ext cx="777521" cy="369332"/>
          </a:xfrm>
          <a:prstGeom prst="rect">
            <a:avLst/>
          </a:prstGeom>
        </p:spPr>
        <p:txBody>
          <a:bodyPr wrap="none">
            <a:spAutoFit/>
          </a:bodyPr>
          <a:lstStyle/>
          <a:p>
            <a:r>
              <a:rPr lang="en-US" b="1" dirty="0"/>
              <a:t>bonus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2000" y="568345"/>
          <a:ext cx="8270204" cy="156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5403272" y="1113273"/>
            <a:ext cx="5096359" cy="470861"/>
          </a:xfrm>
        </p:spPr>
        <p:txBody>
          <a:bodyPr>
            <a:noAutofit/>
          </a:bodyPr>
          <a:lstStyle/>
          <a:p>
            <a:pPr marL="0" indent="0">
              <a:buNone/>
            </a:pPr>
            <a:r>
              <a:rPr lang="en-US" sz="2400" dirty="0">
                <a:solidFill>
                  <a:schemeClr val="tx1">
                    <a:lumMod val="50000"/>
                    <a:lumOff val="50000"/>
                  </a:schemeClr>
                </a:solidFill>
                <a:latin typeface="Hurry Up" panose="02000400000000000000" pitchFamily="2" charset="0"/>
              </a:rPr>
              <a:t>Relevancy in personal study</a:t>
            </a:r>
          </a:p>
        </p:txBody>
      </p:sp>
      <p:sp>
        <p:nvSpPr>
          <p:cNvPr id="7" name="Content Placeholder 2"/>
          <p:cNvSpPr txBox="1">
            <a:spLocks/>
          </p:cNvSpPr>
          <p:nvPr/>
        </p:nvSpPr>
        <p:spPr>
          <a:xfrm>
            <a:off x="1917700" y="3001818"/>
            <a:ext cx="8384504" cy="1879600"/>
          </a:xfrm>
          <a:prstGeom prst="rect">
            <a:avLst/>
          </a:prstGeom>
        </p:spPr>
        <p:txBody>
          <a:bodyPr vert="horz" lIns="91440" tIns="45720" rIns="91440" bIns="45720" rtlCol="0">
            <a:normAutofit/>
          </a:bodyPr>
          <a:lst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a:lstStyle>
          <a:p>
            <a:pPr marL="0" indent="0" algn="ctr">
              <a:buNone/>
            </a:pPr>
            <a:r>
              <a:rPr lang="en-US" sz="4000" b="1" u="sng" dirty="0">
                <a:solidFill>
                  <a:schemeClr val="tx1"/>
                </a:solidFill>
                <a:latin typeface="Teen" panose="02000400000000000000" pitchFamily="2" charset="0"/>
              </a:rPr>
              <a:t>Today’s Tip:</a:t>
            </a:r>
          </a:p>
          <a:p>
            <a:pPr marL="0" indent="0" algn="ctr">
              <a:buNone/>
            </a:pPr>
            <a:r>
              <a:rPr lang="en-US" sz="2800">
                <a:solidFill>
                  <a:schemeClr val="tx1"/>
                </a:solidFill>
                <a:latin typeface="Teen" panose="02000400000000000000" pitchFamily="2" charset="0"/>
              </a:rPr>
              <a:t>Simplify</a:t>
            </a:r>
            <a:endParaRPr lang="en-US" sz="2800" dirty="0">
              <a:solidFill>
                <a:schemeClr val="tx1"/>
              </a:solidFill>
              <a:latin typeface="Teen" panose="02000400000000000000" pitchFamily="2" charset="0"/>
            </a:endParaRPr>
          </a:p>
        </p:txBody>
      </p:sp>
    </p:spTree>
    <p:extLst>
      <p:ext uri="{BB962C8B-B14F-4D97-AF65-F5344CB8AC3E}">
        <p14:creationId xmlns:p14="http://schemas.microsoft.com/office/powerpoint/2010/main" val="285371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e salt and ligh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71801" y="685800"/>
            <a:ext cx="6002791" cy="50048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07550" y="5791200"/>
            <a:ext cx="1230914" cy="369332"/>
          </a:xfrm>
          <a:prstGeom prst="rect">
            <a:avLst/>
          </a:prstGeom>
        </p:spPr>
        <p:txBody>
          <a:bodyPr wrap="none">
            <a:spAutoFit/>
          </a:bodyPr>
          <a:lstStyle/>
          <a:p>
            <a:r>
              <a:rPr lang="en-US" altLang="en-US" dirty="0"/>
              <a:t>Let’s read it.</a:t>
            </a:r>
            <a:endParaRPr lang="en-US" dirty="0"/>
          </a:p>
        </p:txBody>
      </p:sp>
    </p:spTree>
    <p:extLst>
      <p:ext uri="{BB962C8B-B14F-4D97-AF65-F5344CB8AC3E}">
        <p14:creationId xmlns:p14="http://schemas.microsoft.com/office/powerpoint/2010/main" val="205639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600201"/>
            <a:ext cx="8534400" cy="4830763"/>
          </a:xfrm>
        </p:spPr>
        <p:txBody>
          <a:bodyPr>
            <a:noAutofit/>
          </a:bodyPr>
          <a:lstStyle/>
          <a:p>
            <a:pPr marL="0" indent="4763">
              <a:buNone/>
            </a:pPr>
            <a:r>
              <a:rPr lang="en-US" dirty="0"/>
              <a:t>		        </a:t>
            </a:r>
            <a:r>
              <a:rPr lang="en-US" sz="4000" dirty="0"/>
              <a:t>Elder Robert D. Hales:</a:t>
            </a:r>
          </a:p>
          <a:p>
            <a:pPr marL="0" indent="4763">
              <a:buNone/>
            </a:pPr>
            <a:r>
              <a:rPr lang="en-US" sz="4000" i="1" dirty="0"/>
              <a:t>		     “Wouldn’t it be pleasing 	 to Jesus if we could let our light so shine that those who followed us would be following the Savior?” </a:t>
            </a:r>
            <a:endParaRPr lang="en-US" sz="4000" dirty="0"/>
          </a:p>
          <a:p>
            <a:pPr marL="0" indent="4763" algn="r">
              <a:buNone/>
            </a:pPr>
            <a:r>
              <a:rPr lang="en-US" sz="2000" dirty="0"/>
              <a:t> </a:t>
            </a:r>
          </a:p>
          <a:p>
            <a:pPr marL="0" indent="4763" algn="r">
              <a:buNone/>
            </a:pPr>
            <a:endParaRPr lang="en-US" sz="2000" i="1" dirty="0"/>
          </a:p>
          <a:p>
            <a:pPr marL="0" indent="4763" algn="r">
              <a:buNone/>
            </a:pPr>
            <a:endParaRPr lang="en-US" sz="2000" i="1" dirty="0"/>
          </a:p>
          <a:p>
            <a:pPr marL="0" indent="4763" algn="r">
              <a:buNone/>
            </a:pPr>
            <a:r>
              <a:rPr lang="en-US" sz="2000" i="1" dirty="0"/>
              <a:t>(“That Ye May Be the Children of Light” [BYU fireside address, Nov. 3, 1996])</a:t>
            </a:r>
            <a:endParaRPr lang="en-US" sz="2000" dirty="0"/>
          </a:p>
        </p:txBody>
      </p:sp>
      <p:pic>
        <p:nvPicPr>
          <p:cNvPr id="7" name="Picture 6" descr="Hales, Robert D 2.jpg"/>
          <p:cNvPicPr>
            <a:picLocks noChangeAspect="1"/>
          </p:cNvPicPr>
          <p:nvPr/>
        </p:nvPicPr>
        <p:blipFill>
          <a:blip r:embed="rId2" cstate="print"/>
          <a:stretch>
            <a:fillRect/>
          </a:stretch>
        </p:blipFill>
        <p:spPr>
          <a:xfrm>
            <a:off x="2057400" y="304800"/>
            <a:ext cx="2057400" cy="257175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76200" y="7374"/>
            <a:ext cx="12268200" cy="6858000"/>
          </a:xfrm>
          <a:prstGeom prst="rect">
            <a:avLst/>
          </a:prstGeom>
          <a:solidFill>
            <a:schemeClr val="tx1">
              <a:lumMod val="50000"/>
              <a:lumOff val="5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019800" y="3886200"/>
            <a:ext cx="4648200" cy="2971800"/>
          </a:xfrm>
          <a:prstGeom prst="ellipse">
            <a:avLst/>
          </a:prstGeom>
          <a:solidFill>
            <a:schemeClr val="bg1"/>
          </a:solidFill>
          <a:effectLst>
            <a:softEdge rad="127000"/>
          </a:effectLst>
        </p:spPr>
        <p:txBody>
          <a:bodyPr wrap="square" lIns="0" tIns="0" rIns="0" bIns="0" rtlCol="0">
            <a:noAutofit/>
          </a:bodyPr>
          <a:lstStyle/>
          <a:p>
            <a:pPr algn="ctr"/>
            <a:r>
              <a:rPr lang="en-US" sz="2800" b="1" dirty="0"/>
              <a:t>Who is someone you wanted to follow because you knew they were following the Savior?</a:t>
            </a:r>
          </a:p>
          <a:p>
            <a:pPr algn="ctr"/>
            <a:endParaRPr lang="en-US" sz="3200" dirty="0"/>
          </a:p>
        </p:txBody>
      </p:sp>
    </p:spTree>
    <p:extLst>
      <p:ext uri="{BB962C8B-B14F-4D97-AF65-F5344CB8AC3E}">
        <p14:creationId xmlns:p14="http://schemas.microsoft.com/office/powerpoint/2010/main" val="23439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a:t>Cross Reference D&amp;C 3:4 The Dimmer Switch</a:t>
            </a:r>
          </a:p>
        </p:txBody>
      </p:sp>
      <p:sp>
        <p:nvSpPr>
          <p:cNvPr id="15363" name="Rectangle 3"/>
          <p:cNvSpPr>
            <a:spLocks noGrp="1" noChangeArrowheads="1"/>
          </p:cNvSpPr>
          <p:nvPr>
            <p:ph type="body" idx="1"/>
          </p:nvPr>
        </p:nvSpPr>
        <p:spPr/>
        <p:txBody>
          <a:bodyPr/>
          <a:lstStyle/>
          <a:p>
            <a:pPr>
              <a:lnSpc>
                <a:spcPct val="90000"/>
              </a:lnSpc>
              <a:buFont typeface="Wingdings" panose="05000000000000000000" pitchFamily="2" charset="2"/>
              <a:buNone/>
            </a:pPr>
            <a:r>
              <a:rPr lang="en-US" altLang="en-US" dirty="0"/>
              <a:t>For although a man may have many revelations, and have power to do many mighty works, yet if he: </a:t>
            </a:r>
          </a:p>
          <a:p>
            <a:pPr>
              <a:lnSpc>
                <a:spcPct val="90000"/>
              </a:lnSpc>
              <a:buFont typeface="Wingdings" panose="05000000000000000000" pitchFamily="2" charset="2"/>
              <a:buNone/>
            </a:pPr>
            <a:r>
              <a:rPr lang="en-US" altLang="en-US" dirty="0"/>
              <a:t>1) </a:t>
            </a:r>
            <a:r>
              <a:rPr lang="en-US" altLang="en-US" b="1" i="1" u="sng" dirty="0"/>
              <a:t>boasts</a:t>
            </a:r>
            <a:r>
              <a:rPr lang="en-US" altLang="en-US" dirty="0"/>
              <a:t> in his own strength, and </a:t>
            </a:r>
          </a:p>
          <a:p>
            <a:pPr>
              <a:lnSpc>
                <a:spcPct val="90000"/>
              </a:lnSpc>
              <a:buFont typeface="Wingdings" panose="05000000000000000000" pitchFamily="2" charset="2"/>
              <a:buNone/>
            </a:pPr>
            <a:r>
              <a:rPr lang="en-US" altLang="en-US" dirty="0"/>
              <a:t>2) </a:t>
            </a:r>
            <a:r>
              <a:rPr lang="en-US" altLang="en-US" b="1" i="1" u="sng" dirty="0"/>
              <a:t>sets at naught</a:t>
            </a:r>
            <a:r>
              <a:rPr lang="en-US" altLang="en-US" dirty="0"/>
              <a:t> the counsels of God, and </a:t>
            </a:r>
          </a:p>
          <a:p>
            <a:pPr>
              <a:lnSpc>
                <a:spcPct val="90000"/>
              </a:lnSpc>
              <a:buFont typeface="Wingdings" panose="05000000000000000000" pitchFamily="2" charset="2"/>
              <a:buNone/>
            </a:pPr>
            <a:r>
              <a:rPr lang="en-US" altLang="en-US" dirty="0"/>
              <a:t>3) </a:t>
            </a:r>
            <a:r>
              <a:rPr lang="en-US" altLang="en-US" b="1" i="1" u="sng" dirty="0"/>
              <a:t>follows</a:t>
            </a:r>
            <a:r>
              <a:rPr lang="en-US" altLang="en-US" dirty="0"/>
              <a:t> after the dictates of </a:t>
            </a:r>
            <a:r>
              <a:rPr lang="en-US" altLang="en-US" b="1" i="1" u="sng" dirty="0"/>
              <a:t>his own will</a:t>
            </a:r>
            <a:r>
              <a:rPr lang="en-US" altLang="en-US" dirty="0"/>
              <a:t> and carnal desires, </a:t>
            </a:r>
          </a:p>
          <a:p>
            <a:pPr>
              <a:lnSpc>
                <a:spcPct val="90000"/>
              </a:lnSpc>
              <a:buFont typeface="Wingdings" panose="05000000000000000000" pitchFamily="2" charset="2"/>
              <a:buNone/>
            </a:pPr>
            <a:r>
              <a:rPr lang="en-US" altLang="en-US" dirty="0"/>
              <a:t>4) </a:t>
            </a:r>
            <a:r>
              <a:rPr lang="en-US" altLang="en-US" b="1" i="1" u="sng" dirty="0"/>
              <a:t>he must fall</a:t>
            </a:r>
            <a:r>
              <a:rPr lang="en-US" altLang="en-US" dirty="0"/>
              <a:t> and incur the vengeance of a just God upon him. </a:t>
            </a:r>
          </a:p>
        </p:txBody>
      </p:sp>
      <p:pic>
        <p:nvPicPr>
          <p:cNvPr id="4" name="Picture 2" descr="Image result for be salt and ligh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95800" y="4495801"/>
            <a:ext cx="2590800" cy="2160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2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000"/>
                                        <p:tgtEl>
                                          <p:spTgt spid="15363">
                                            <p:txEl>
                                              <p:pRg st="0" end="0"/>
                                            </p:txEl>
                                          </p:spTgt>
                                        </p:tgtEl>
                                      </p:cBhvr>
                                    </p:animEffect>
                                    <p:anim calcmode="lin" valueType="num">
                                      <p:cBhvr>
                                        <p:cTn id="8" dur="10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63">
                                            <p:txEl>
                                              <p:pRg st="1" end="1"/>
                                            </p:txEl>
                                          </p:spTgt>
                                        </p:tgtEl>
                                        <p:attrNameLst>
                                          <p:attrName>style.visibility</p:attrName>
                                        </p:attrNameLst>
                                      </p:cBhvr>
                                      <p:to>
                                        <p:strVal val="visible"/>
                                      </p:to>
                                    </p:set>
                                    <p:animEffect transition="in" filter="fade">
                                      <p:cBhvr>
                                        <p:cTn id="14" dur="1000"/>
                                        <p:tgtEl>
                                          <p:spTgt spid="15363">
                                            <p:txEl>
                                              <p:pRg st="1" end="1"/>
                                            </p:txEl>
                                          </p:spTgt>
                                        </p:tgtEl>
                                      </p:cBhvr>
                                    </p:animEffect>
                                    <p:anim calcmode="lin" valueType="num">
                                      <p:cBhvr>
                                        <p:cTn id="15" dur="10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3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363">
                                            <p:txEl>
                                              <p:pRg st="2" end="2"/>
                                            </p:txEl>
                                          </p:spTgt>
                                        </p:tgtEl>
                                        <p:attrNameLst>
                                          <p:attrName>style.visibility</p:attrName>
                                        </p:attrNameLst>
                                      </p:cBhvr>
                                      <p:to>
                                        <p:strVal val="visible"/>
                                      </p:to>
                                    </p:set>
                                    <p:animEffect transition="in" filter="fade">
                                      <p:cBhvr>
                                        <p:cTn id="21" dur="1000"/>
                                        <p:tgtEl>
                                          <p:spTgt spid="15363">
                                            <p:txEl>
                                              <p:pRg st="2" end="2"/>
                                            </p:txEl>
                                          </p:spTgt>
                                        </p:tgtEl>
                                      </p:cBhvr>
                                    </p:animEffect>
                                    <p:anim calcmode="lin" valueType="num">
                                      <p:cBhvr>
                                        <p:cTn id="22" dur="10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3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363">
                                            <p:txEl>
                                              <p:pRg st="3" end="3"/>
                                            </p:txEl>
                                          </p:spTgt>
                                        </p:tgtEl>
                                        <p:attrNameLst>
                                          <p:attrName>style.visibility</p:attrName>
                                        </p:attrNameLst>
                                      </p:cBhvr>
                                      <p:to>
                                        <p:strVal val="visible"/>
                                      </p:to>
                                    </p:set>
                                    <p:animEffect transition="in" filter="fade">
                                      <p:cBhvr>
                                        <p:cTn id="28" dur="1000"/>
                                        <p:tgtEl>
                                          <p:spTgt spid="15363">
                                            <p:txEl>
                                              <p:pRg st="3" end="3"/>
                                            </p:txEl>
                                          </p:spTgt>
                                        </p:tgtEl>
                                      </p:cBhvr>
                                    </p:animEffect>
                                    <p:anim calcmode="lin" valueType="num">
                                      <p:cBhvr>
                                        <p:cTn id="29" dur="10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3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363">
                                            <p:txEl>
                                              <p:pRg st="4" end="4"/>
                                            </p:txEl>
                                          </p:spTgt>
                                        </p:tgtEl>
                                        <p:attrNameLst>
                                          <p:attrName>style.visibility</p:attrName>
                                        </p:attrNameLst>
                                      </p:cBhvr>
                                      <p:to>
                                        <p:strVal val="visible"/>
                                      </p:to>
                                    </p:set>
                                    <p:animEffect transition="in" filter="fade">
                                      <p:cBhvr>
                                        <p:cTn id="35" dur="1000"/>
                                        <p:tgtEl>
                                          <p:spTgt spid="15363">
                                            <p:txEl>
                                              <p:pRg st="4" end="4"/>
                                            </p:txEl>
                                          </p:spTgt>
                                        </p:tgtEl>
                                      </p:cBhvr>
                                    </p:animEffect>
                                    <p:anim calcmode="lin" valueType="num">
                                      <p:cBhvr>
                                        <p:cTn id="36" dur="10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36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2286000" y="1"/>
            <a:ext cx="9448800" cy="4832092"/>
          </a:xfrm>
          <a:prstGeom prst="rect">
            <a:avLst/>
          </a:prstGeom>
        </p:spPr>
        <p:txBody>
          <a:bodyPr wrap="square">
            <a:spAutoFit/>
          </a:bodyPr>
          <a:lstStyle/>
          <a:p>
            <a:pPr indent="457200" algn="just"/>
            <a:r>
              <a:rPr lang="en-US" sz="2800" dirty="0">
                <a:latin typeface="Times New Roman" panose="02020603050405020304" pitchFamily="18" charset="0"/>
                <a:ea typeface="Times New Roman" panose="02020603050405020304" pitchFamily="18" charset="0"/>
              </a:rPr>
              <a:t>“For many years I tried to measure the quiet, reflective, thoughtful Pat Holland against the robust, bubbly, talkative, and energetic Jeff Holland.  I have learned through several fatiguing failures that you can’t have joy in being bubbly if you are not a bubbly person. I have given up seeing myself as a flawed person because my energy level is lower than Jeff’s, and I don’t talk as much as he does, nor as fast.  Giving this up has freed me to embrace and rejoice in my own manner and personality in the measure of </a:t>
            </a:r>
            <a:r>
              <a:rPr lang="en-US" sz="2800" i="1" dirty="0">
                <a:latin typeface="Times New Roman" panose="02020603050405020304" pitchFamily="18" charset="0"/>
                <a:ea typeface="Times New Roman" panose="02020603050405020304" pitchFamily="18" charset="0"/>
              </a:rPr>
              <a:t>my</a:t>
            </a:r>
            <a:r>
              <a:rPr lang="en-US" sz="2800" dirty="0">
                <a:latin typeface="Times New Roman" panose="02020603050405020304" pitchFamily="18" charset="0"/>
                <a:ea typeface="Times New Roman" panose="02020603050405020304" pitchFamily="18" charset="0"/>
              </a:rPr>
              <a:t> creation.  Ironically, that has allowed me to admire and enjoy Jeff even more.</a:t>
            </a:r>
          </a:p>
          <a:p>
            <a:pPr algn="just"/>
            <a:r>
              <a:rPr lang="en-US" sz="2800" dirty="0">
                <a:latin typeface="Times New Roman" panose="02020603050405020304" pitchFamily="18" charset="0"/>
                <a:ea typeface="Times New Roman" panose="02020603050405020304" pitchFamily="18" charset="0"/>
              </a:rPr>
              <a:t> 	</a:t>
            </a:r>
          </a:p>
        </p:txBody>
      </p:sp>
      <p:pic>
        <p:nvPicPr>
          <p:cNvPr id="2050" name="Picture 2" descr="https://speeches.byu.edu/wp-content/uploads/jpg/HollandPatricia-web.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159026"/>
            <a:ext cx="1953435" cy="2501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2660926"/>
            <a:ext cx="1952625" cy="1569660"/>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rPr>
              <a:t> Patricia Holland, Portraits of Eve:  God’s Promises of Personal Identity, </a:t>
            </a:r>
            <a:r>
              <a:rPr lang="en-US" sz="1200" i="1" dirty="0">
                <a:latin typeface="Times New Roman" panose="02020603050405020304" pitchFamily="18" charset="0"/>
                <a:ea typeface="Times New Roman" panose="02020603050405020304" pitchFamily="18" charset="0"/>
              </a:rPr>
              <a:t>LDS Women’s Treasury:  Insights and Inspiration for Today’s Woman</a:t>
            </a:r>
            <a:r>
              <a:rPr lang="en-US" sz="1200" dirty="0">
                <a:latin typeface="Times New Roman" panose="02020603050405020304" pitchFamily="18" charset="0"/>
                <a:ea typeface="Times New Roman" panose="02020603050405020304" pitchFamily="18" charset="0"/>
              </a:rPr>
              <a:t> (Salt Lake City: Deseret Book Co., 1997), 104.</a:t>
            </a:r>
            <a:endParaRPr lang="en-US" sz="1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7697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2362200" y="0"/>
            <a:ext cx="9601200" cy="3970318"/>
          </a:xfrm>
          <a:prstGeom prst="rect">
            <a:avLst/>
          </a:prstGeom>
        </p:spPr>
        <p:txBody>
          <a:bodyPr wrap="square">
            <a:spAutoFit/>
          </a:bodyPr>
          <a:lstStyle/>
          <a:p>
            <a:pPr indent="457200" algn="just"/>
            <a:r>
              <a:rPr lang="en-US" sz="2800" dirty="0">
                <a:latin typeface="Times New Roman" panose="02020603050405020304" pitchFamily="18" charset="0"/>
                <a:ea typeface="Times New Roman" panose="02020603050405020304" pitchFamily="18" charset="0"/>
              </a:rPr>
              <a:t>“Somewhere, somehow the Lord “blipped the message onto my screen” that my personality was created to fit precisely the mission and talents he gave me.  For example, the quieter, calmer talent of playing the piano reveals much about the real Pat Holland.  I would never have learned to play the piano if I hadn’t enjoyed the long hours of solitude required for its development.  The moment I indulge in imitation of my neighbor, I feel fractured and fatigued and find myself forever swimming upstream.”</a:t>
            </a:r>
            <a:endParaRPr lang="en-US" dirty="0">
              <a:latin typeface="Times New Roman" panose="02020603050405020304" pitchFamily="18" charset="0"/>
              <a:ea typeface="Times New Roman" panose="02020603050405020304" pitchFamily="18" charset="0"/>
            </a:endParaRPr>
          </a:p>
        </p:txBody>
      </p:sp>
      <p:pic>
        <p:nvPicPr>
          <p:cNvPr id="6" name="Picture 2" descr="https://speeches.byu.edu/wp-content/uploads/jpg/HollandPatricia-web.jpg">
            <a:extLst>
              <a:ext uri="{FF2B5EF4-FFF2-40B4-BE49-F238E27FC236}">
                <a16:creationId xmlns:a16="http://schemas.microsoft.com/office/drawing/2014/main" id="{9608623B-FAF6-4DC6-8F2A-64E97C6EA48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159026"/>
            <a:ext cx="1953435" cy="25019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5E0B831-B9B7-4626-9117-E8C858CDF878}"/>
              </a:ext>
            </a:extLst>
          </p:cNvPr>
          <p:cNvSpPr/>
          <p:nvPr/>
        </p:nvSpPr>
        <p:spPr>
          <a:xfrm>
            <a:off x="228600" y="2660926"/>
            <a:ext cx="1952625" cy="1569660"/>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rPr>
              <a:t> Patricia Holland, Portraits of Eve:  God’s Promises of Personal Identity, </a:t>
            </a:r>
            <a:r>
              <a:rPr lang="en-US" sz="1200" i="1" dirty="0">
                <a:latin typeface="Times New Roman" panose="02020603050405020304" pitchFamily="18" charset="0"/>
                <a:ea typeface="Times New Roman" panose="02020603050405020304" pitchFamily="18" charset="0"/>
              </a:rPr>
              <a:t>LDS Women’s Treasury:  Insights and Inspiration for Today’s Woman</a:t>
            </a:r>
            <a:r>
              <a:rPr lang="en-US" sz="1200" dirty="0">
                <a:latin typeface="Times New Roman" panose="02020603050405020304" pitchFamily="18" charset="0"/>
                <a:ea typeface="Times New Roman" panose="02020603050405020304" pitchFamily="18" charset="0"/>
              </a:rPr>
              <a:t> (Salt Lake City: Deseret Book Co., 1997), 104.</a:t>
            </a:r>
            <a:endParaRPr lang="en-US" sz="1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5319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19400" y="4191000"/>
            <a:ext cx="6400800" cy="1600200"/>
          </a:xfrm>
        </p:spPr>
        <p:txBody>
          <a:bodyPr/>
          <a:lstStyle/>
          <a:p>
            <a:r>
              <a:rPr lang="en-US" dirty="0"/>
              <a:t>Reverse Charades</a:t>
            </a:r>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114800" y="1606826"/>
            <a:ext cx="5715000" cy="1295400"/>
          </a:xfrm>
        </p:spPr>
        <p:txBody>
          <a:bodyPr/>
          <a:lstStyle/>
          <a:p>
            <a:r>
              <a:rPr lang="en-US" altLang="en-US" dirty="0"/>
              <a:t>Matthew  5: 15</a:t>
            </a:r>
          </a:p>
        </p:txBody>
      </p:sp>
      <p:sp>
        <p:nvSpPr>
          <p:cNvPr id="16387" name="Rectangle 3"/>
          <p:cNvSpPr>
            <a:spLocks noGrp="1" noChangeArrowheads="1"/>
          </p:cNvSpPr>
          <p:nvPr>
            <p:ph type="body" idx="1"/>
          </p:nvPr>
        </p:nvSpPr>
        <p:spPr>
          <a:xfrm>
            <a:off x="304800" y="2819400"/>
            <a:ext cx="11430000" cy="3034748"/>
          </a:xfrm>
        </p:spPr>
        <p:txBody>
          <a:bodyPr>
            <a:normAutofit/>
          </a:bodyPr>
          <a:lstStyle/>
          <a:p>
            <a:pPr>
              <a:buFont typeface="Wingdings" panose="05000000000000000000" pitchFamily="2" charset="2"/>
              <a:buNone/>
            </a:pPr>
            <a:r>
              <a:rPr lang="en-US" altLang="en-US" sz="2800" dirty="0"/>
              <a:t>		Ye are the </a:t>
            </a:r>
            <a:r>
              <a:rPr lang="en-US" altLang="en-US" sz="2800" b="1" dirty="0"/>
              <a:t>salt</a:t>
            </a:r>
            <a:r>
              <a:rPr lang="en-US" altLang="en-US" sz="2800" dirty="0"/>
              <a:t> of the earth; but if the salt have lost its </a:t>
            </a:r>
            <a:r>
              <a:rPr lang="en-US" altLang="en-US" sz="2800" dirty="0" err="1"/>
              <a:t>savour</a:t>
            </a:r>
            <a:r>
              <a:rPr lang="en-US" altLang="en-US" sz="2800" dirty="0"/>
              <a:t>, wherewith shall it be salted? It is thenceforth good for nothing, but to be cast out, and to be trodden under foot of men.</a:t>
            </a:r>
          </a:p>
          <a:p>
            <a:pPr algn="ctr">
              <a:buFont typeface="Wingdings" panose="05000000000000000000" pitchFamily="2" charset="2"/>
              <a:buNone/>
            </a:pPr>
            <a:r>
              <a:rPr lang="en-US" altLang="en-US" sz="2800" b="1" u="sng" dirty="0"/>
              <a:t>How does salt lose its savor?</a:t>
            </a:r>
          </a:p>
          <a:p>
            <a:pPr algn="ctr">
              <a:buFont typeface="Wingdings" panose="05000000000000000000" pitchFamily="2" charset="2"/>
              <a:buNone/>
            </a:pPr>
            <a:r>
              <a:rPr lang="en-US" altLang="en-US" sz="2800" b="1" u="sng" dirty="0"/>
              <a:t>What is salt used for?  What does it do?  </a:t>
            </a:r>
          </a:p>
          <a:p>
            <a:pPr algn="ctr">
              <a:buFont typeface="Wingdings" panose="05000000000000000000" pitchFamily="2" charset="2"/>
              <a:buNone/>
            </a:pPr>
            <a:r>
              <a:rPr lang="en-US" altLang="en-US" sz="2800" b="1" u="sng" dirty="0"/>
              <a:t>Make a list of its uses and relate them to the Gospel</a:t>
            </a:r>
          </a:p>
          <a:p>
            <a:pPr>
              <a:buFont typeface="Wingdings" panose="05000000000000000000" pitchFamily="2" charset="2"/>
              <a:buNone/>
            </a:pPr>
            <a:endParaRPr lang="en-US" altLang="en-US" sz="2800" dirty="0"/>
          </a:p>
        </p:txBody>
      </p:sp>
      <p:pic>
        <p:nvPicPr>
          <p:cNvPr id="5" name="Picture 4" descr="http://www.takepart.com/sites/default/files/styles/tp_gallery_slide/public/big-salt.jpg">
            <a:extLst>
              <a:ext uri="{FF2B5EF4-FFF2-40B4-BE49-F238E27FC236}">
                <a16:creationId xmlns:a16="http://schemas.microsoft.com/office/drawing/2014/main" id="{EA99D7DA-E176-4B10-8640-03AB54BB07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64" b="28329"/>
          <a:stretch/>
        </p:blipFill>
        <p:spPr bwMode="auto">
          <a:xfrm>
            <a:off x="2282687" y="304800"/>
            <a:ext cx="6477000" cy="18974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08FF681-2913-4E19-9CCB-B035D2F8213B}"/>
              </a:ext>
            </a:extLst>
          </p:cNvPr>
          <p:cNvSpPr/>
          <p:nvPr/>
        </p:nvSpPr>
        <p:spPr>
          <a:xfrm>
            <a:off x="463826" y="5834270"/>
            <a:ext cx="11506200" cy="838691"/>
          </a:xfrm>
          <a:prstGeom prst="rect">
            <a:avLst/>
          </a:prstGeom>
        </p:spPr>
        <p:txBody>
          <a:bodyPr wrap="square">
            <a:spAutoFit/>
          </a:bodyPr>
          <a:lstStyle/>
          <a:p>
            <a:pPr marL="342900" indent="-342900" algn="ctr">
              <a:spcAft>
                <a:spcPts val="1500"/>
              </a:spcAft>
              <a:buFont typeface="Arial" panose="020B0604020202020204" pitchFamily="34" charset="0"/>
              <a:buChar char="•"/>
            </a:pPr>
            <a:r>
              <a:rPr lang="en-US" dirty="0">
                <a:solidFill>
                  <a:srgbClr val="333333"/>
                </a:solidFill>
                <a:latin typeface="Arial" panose="020B0604020202020204" pitchFamily="34" charset="0"/>
              </a:rPr>
              <a:t>Are you salt on your job?  Or are you just like every other worker?  </a:t>
            </a:r>
          </a:p>
          <a:p>
            <a:pPr marL="342900" indent="-342900" algn="ctr">
              <a:spcAft>
                <a:spcPts val="1500"/>
              </a:spcAft>
              <a:buFont typeface="Arial" panose="020B0604020202020204" pitchFamily="34" charset="0"/>
              <a:buChar char="•"/>
            </a:pPr>
            <a:r>
              <a:rPr lang="en-US" dirty="0">
                <a:solidFill>
                  <a:srgbClr val="333333"/>
                </a:solidFill>
                <a:latin typeface="Arial" panose="020B0604020202020204" pitchFamily="34" charset="0"/>
              </a:rPr>
              <a:t>Doctor? Lawyer? Teacher? Mom? </a:t>
            </a:r>
          </a:p>
        </p:txBody>
      </p:sp>
    </p:spTree>
    <p:extLst>
      <p:ext uri="{BB962C8B-B14F-4D97-AF65-F5344CB8AC3E}">
        <p14:creationId xmlns:p14="http://schemas.microsoft.com/office/powerpoint/2010/main" val="155526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1000"/>
                                        <p:tgtEl>
                                          <p:spTgt spid="16387">
                                            <p:txEl>
                                              <p:pRg st="0" end="0"/>
                                            </p:txEl>
                                          </p:spTgt>
                                        </p:tgtEl>
                                      </p:cBhvr>
                                    </p:animEffect>
                                    <p:anim calcmode="lin" valueType="num">
                                      <p:cBhvr>
                                        <p:cTn id="8"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387">
                                            <p:txEl>
                                              <p:pRg st="1" end="1"/>
                                            </p:txEl>
                                          </p:spTgt>
                                        </p:tgtEl>
                                        <p:attrNameLst>
                                          <p:attrName>style.visibility</p:attrName>
                                        </p:attrNameLst>
                                      </p:cBhvr>
                                      <p:to>
                                        <p:strVal val="visible"/>
                                      </p:to>
                                    </p:set>
                                    <p:animEffect transition="in" filter="fade">
                                      <p:cBhvr>
                                        <p:cTn id="14" dur="1000"/>
                                        <p:tgtEl>
                                          <p:spTgt spid="16387">
                                            <p:txEl>
                                              <p:pRg st="1" end="1"/>
                                            </p:txEl>
                                          </p:spTgt>
                                        </p:tgtEl>
                                      </p:cBhvr>
                                    </p:animEffect>
                                    <p:anim calcmode="lin" valueType="num">
                                      <p:cBhvr>
                                        <p:cTn id="15" dur="10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3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387">
                                            <p:txEl>
                                              <p:pRg st="2" end="2"/>
                                            </p:txEl>
                                          </p:spTgt>
                                        </p:tgtEl>
                                        <p:attrNameLst>
                                          <p:attrName>style.visibility</p:attrName>
                                        </p:attrNameLst>
                                      </p:cBhvr>
                                      <p:to>
                                        <p:strVal val="visible"/>
                                      </p:to>
                                    </p:set>
                                    <p:animEffect transition="in" filter="fade">
                                      <p:cBhvr>
                                        <p:cTn id="21" dur="1000"/>
                                        <p:tgtEl>
                                          <p:spTgt spid="16387">
                                            <p:txEl>
                                              <p:pRg st="2" end="2"/>
                                            </p:txEl>
                                          </p:spTgt>
                                        </p:tgtEl>
                                      </p:cBhvr>
                                    </p:animEffect>
                                    <p:anim calcmode="lin" valueType="num">
                                      <p:cBhvr>
                                        <p:cTn id="22" dur="1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3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387">
                                            <p:txEl>
                                              <p:pRg st="3" end="3"/>
                                            </p:txEl>
                                          </p:spTgt>
                                        </p:tgtEl>
                                        <p:attrNameLst>
                                          <p:attrName>style.visibility</p:attrName>
                                        </p:attrNameLst>
                                      </p:cBhvr>
                                      <p:to>
                                        <p:strVal val="visible"/>
                                      </p:to>
                                    </p:set>
                                    <p:animEffect transition="in" filter="fade">
                                      <p:cBhvr>
                                        <p:cTn id="28" dur="1000"/>
                                        <p:tgtEl>
                                          <p:spTgt spid="16387">
                                            <p:txEl>
                                              <p:pRg st="3" end="3"/>
                                            </p:txEl>
                                          </p:spTgt>
                                        </p:tgtEl>
                                      </p:cBhvr>
                                    </p:animEffect>
                                    <p:anim calcmode="lin" valueType="num">
                                      <p:cBhvr>
                                        <p:cTn id="29" dur="10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3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anim calcmode="lin" valueType="num">
                                      <p:cBhvr>
                                        <p:cTn id="3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1000"/>
                                        <p:tgtEl>
                                          <p:spTgt spid="6">
                                            <p:txEl>
                                              <p:pRg st="1" end="1"/>
                                            </p:txEl>
                                          </p:spTgt>
                                        </p:tgtEl>
                                      </p:cBhvr>
                                    </p:animEffect>
                                    <p:anim calcmode="lin" valueType="num">
                                      <p:cBhvr>
                                        <p:cTn id="4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04800" y="2133600"/>
            <a:ext cx="11506200" cy="4016484"/>
          </a:xfrm>
          <a:prstGeom prst="rect">
            <a:avLst/>
          </a:prstGeom>
        </p:spPr>
        <p:txBody>
          <a:bodyPr wrap="square">
            <a:spAutoFit/>
          </a:bodyPr>
          <a:lstStyle/>
          <a:p>
            <a:pPr marL="342900" indent="-342900" fontAlgn="base">
              <a:spcAft>
                <a:spcPts val="1500"/>
              </a:spcAft>
              <a:buFont typeface="Arial" panose="020B0604020202020204" pitchFamily="34" charset="0"/>
              <a:buChar char="•"/>
            </a:pPr>
            <a:r>
              <a:rPr lang="en-US" sz="2000" b="1" dirty="0">
                <a:solidFill>
                  <a:srgbClr val="333333"/>
                </a:solidFill>
                <a:latin typeface="Arial" panose="020B0604020202020204" pitchFamily="34" charset="0"/>
              </a:rPr>
              <a:t>Salt prevents bacteria from growing. </a:t>
            </a:r>
          </a:p>
          <a:p>
            <a:pPr marL="800100" lvl="1" indent="-342900">
              <a:spcAft>
                <a:spcPts val="1500"/>
              </a:spcAft>
              <a:buFont typeface="Arial" panose="020B0604020202020204" pitchFamily="34" charset="0"/>
              <a:buChar char="•"/>
            </a:pPr>
            <a:r>
              <a:rPr lang="en-US" sz="2000" dirty="0">
                <a:solidFill>
                  <a:srgbClr val="333333"/>
                </a:solidFill>
                <a:latin typeface="Arial" panose="020B0604020202020204" pitchFamily="34" charset="0"/>
              </a:rPr>
              <a:t>Christians prevent cultural decay.  </a:t>
            </a:r>
          </a:p>
          <a:p>
            <a:pPr marL="1257300" lvl="2" indent="-342900">
              <a:spcAft>
                <a:spcPts val="1500"/>
              </a:spcAft>
              <a:buFont typeface="Arial" panose="020B0604020202020204" pitchFamily="34" charset="0"/>
              <a:buChar char="•"/>
            </a:pPr>
            <a:r>
              <a:rPr lang="en-US" sz="2000" dirty="0">
                <a:solidFill>
                  <a:srgbClr val="333333"/>
                </a:solidFill>
                <a:latin typeface="Arial" panose="020B0604020202020204" pitchFamily="34" charset="0"/>
              </a:rPr>
              <a:t>We (the salt) aren’t influencing cultural meat because we are staying in the shaker.  The politicians, educators, lawyers aren’t the salt – we are. </a:t>
            </a:r>
          </a:p>
          <a:p>
            <a:pPr marL="342900" indent="-342900">
              <a:spcAft>
                <a:spcPts val="1500"/>
              </a:spcAft>
              <a:buFont typeface="Arial" panose="020B0604020202020204" pitchFamily="34" charset="0"/>
              <a:buChar char="•"/>
            </a:pPr>
            <a:r>
              <a:rPr lang="en-US" sz="2000" b="1" dirty="0">
                <a:solidFill>
                  <a:srgbClr val="333333"/>
                </a:solidFill>
                <a:latin typeface="Arial" panose="020B0604020202020204" pitchFamily="34" charset="0"/>
              </a:rPr>
              <a:t>Salt creates thirst. </a:t>
            </a:r>
            <a:r>
              <a:rPr lang="en-US" sz="2000" dirty="0">
                <a:solidFill>
                  <a:srgbClr val="333333"/>
                </a:solidFill>
                <a:latin typeface="Arial" panose="020B0604020202020204" pitchFamily="34" charset="0"/>
              </a:rPr>
              <a:t> </a:t>
            </a:r>
          </a:p>
          <a:p>
            <a:pPr marL="800100" lvl="1" indent="-342900">
              <a:spcAft>
                <a:spcPts val="1500"/>
              </a:spcAft>
              <a:buFont typeface="Arial" panose="020B0604020202020204" pitchFamily="34" charset="0"/>
              <a:buChar char="•"/>
            </a:pPr>
            <a:r>
              <a:rPr lang="en-US" sz="2000" dirty="0">
                <a:solidFill>
                  <a:srgbClr val="333333"/>
                </a:solidFill>
                <a:latin typeface="Arial" panose="020B0604020202020204" pitchFamily="34" charset="0"/>
              </a:rPr>
              <a:t>Be so salty that people become so thirsty that they beg for living water. </a:t>
            </a:r>
          </a:p>
          <a:p>
            <a:pPr marL="342900" indent="-342900">
              <a:spcAft>
                <a:spcPts val="1500"/>
              </a:spcAft>
              <a:buFont typeface="Arial" panose="020B0604020202020204" pitchFamily="34" charset="0"/>
              <a:buChar char="•"/>
            </a:pPr>
            <a:r>
              <a:rPr lang="en-US" sz="2000" b="1" dirty="0">
                <a:solidFill>
                  <a:srgbClr val="333333"/>
                </a:solidFill>
                <a:latin typeface="Arial" panose="020B0604020202020204" pitchFamily="34" charset="0"/>
              </a:rPr>
              <a:t>Salt gives flavor. </a:t>
            </a:r>
            <a:r>
              <a:rPr lang="en-US" sz="2000" dirty="0">
                <a:solidFill>
                  <a:srgbClr val="333333"/>
                </a:solidFill>
                <a:latin typeface="Arial" panose="020B0604020202020204" pitchFamily="34" charset="0"/>
              </a:rPr>
              <a:t> </a:t>
            </a:r>
          </a:p>
          <a:p>
            <a:pPr marL="800100" lvl="1" indent="-342900">
              <a:spcAft>
                <a:spcPts val="1500"/>
              </a:spcAft>
              <a:buFont typeface="Arial" panose="020B0604020202020204" pitchFamily="34" charset="0"/>
              <a:buChar char="•"/>
            </a:pPr>
            <a:r>
              <a:rPr lang="en-US" sz="2000" dirty="0">
                <a:solidFill>
                  <a:srgbClr val="333333"/>
                </a:solidFill>
                <a:latin typeface="Arial" panose="020B0604020202020204" pitchFamily="34" charset="0"/>
              </a:rPr>
              <a:t>Popcorn without salt? Ever had a French fry without salt?  Food tastes better with salt – it brings out flavor.  </a:t>
            </a:r>
          </a:p>
        </p:txBody>
      </p:sp>
      <p:pic>
        <p:nvPicPr>
          <p:cNvPr id="3" name="Picture 2" descr="http://www.takepart.com/sites/default/files/styles/tp_gallery_slide/public/big-salt.jpg"/>
          <p:cNvPicPr>
            <a:picLocks noChangeAspect="1" noChangeArrowheads="1"/>
          </p:cNvPicPr>
          <p:nvPr/>
        </p:nvPicPr>
        <p:blipFill rotWithShape="1">
          <a:blip r:embed="rId2">
            <a:extLst>
              <a:ext uri="{28A0092B-C50C-407E-A947-70E740481C1C}">
                <a14:useLocalDpi xmlns:a14="http://schemas.microsoft.com/office/drawing/2010/main" val="0"/>
              </a:ext>
            </a:extLst>
          </a:blip>
          <a:srcRect t="27764" b="28329"/>
          <a:stretch/>
        </p:blipFill>
        <p:spPr bwMode="auto">
          <a:xfrm>
            <a:off x="3343276" y="241300"/>
            <a:ext cx="5895975"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49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81000" y="2298701"/>
            <a:ext cx="11277600" cy="3631763"/>
          </a:xfrm>
          <a:prstGeom prst="rect">
            <a:avLst/>
          </a:prstGeom>
        </p:spPr>
        <p:txBody>
          <a:bodyPr wrap="square">
            <a:spAutoFit/>
          </a:bodyPr>
          <a:lstStyle/>
          <a:p>
            <a:pPr marL="800100" lvl="1" indent="-342900">
              <a:spcAft>
                <a:spcPts val="1500"/>
              </a:spcAft>
              <a:buFont typeface="Arial" panose="020B0604020202020204" pitchFamily="34" charset="0"/>
              <a:buChar char="•"/>
            </a:pPr>
            <a:r>
              <a:rPr lang="en-US" sz="2000" dirty="0">
                <a:solidFill>
                  <a:srgbClr val="333333"/>
                </a:solidFill>
                <a:latin typeface="Arial" panose="020B0604020202020204" pitchFamily="34" charset="0"/>
              </a:rPr>
              <a:t>Are you salt on your job?  Or are you just like every other worker?  </a:t>
            </a:r>
          </a:p>
          <a:p>
            <a:pPr marL="342900" indent="-342900">
              <a:spcAft>
                <a:spcPts val="1500"/>
              </a:spcAft>
              <a:buFont typeface="Arial" panose="020B0604020202020204" pitchFamily="34" charset="0"/>
              <a:buChar char="•"/>
            </a:pPr>
            <a:r>
              <a:rPr lang="en-US" sz="2000" dirty="0">
                <a:solidFill>
                  <a:srgbClr val="333333"/>
                </a:solidFill>
                <a:latin typeface="Arial" panose="020B0604020202020204" pitchFamily="34" charset="0"/>
              </a:rPr>
              <a:t>Doctor? You’re not just a doctor.  You’re God’s representative in the medical field so others can see how God would treat sick people if he were on the earth.</a:t>
            </a:r>
          </a:p>
          <a:p>
            <a:pPr marL="342900" indent="-342900">
              <a:spcAft>
                <a:spcPts val="1500"/>
              </a:spcAft>
              <a:buFont typeface="Arial" panose="020B0604020202020204" pitchFamily="34" charset="0"/>
              <a:buChar char="•"/>
            </a:pPr>
            <a:r>
              <a:rPr lang="en-US" sz="2000" dirty="0">
                <a:solidFill>
                  <a:srgbClr val="333333"/>
                </a:solidFill>
                <a:latin typeface="Arial" panose="020B0604020202020204" pitchFamily="34" charset="0"/>
              </a:rPr>
              <a:t>Lawyer? You’re not just a lawyer.  You’re God’s representative in the courtroom so others can see how God handles people with legal issues.</a:t>
            </a:r>
          </a:p>
          <a:p>
            <a:pPr marL="342900" indent="-342900">
              <a:spcAft>
                <a:spcPts val="1500"/>
              </a:spcAft>
              <a:buFont typeface="Arial" panose="020B0604020202020204" pitchFamily="34" charset="0"/>
              <a:buChar char="•"/>
            </a:pPr>
            <a:r>
              <a:rPr lang="en-US" sz="2000" dirty="0">
                <a:solidFill>
                  <a:srgbClr val="333333"/>
                </a:solidFill>
                <a:latin typeface="Arial" panose="020B0604020202020204" pitchFamily="34" charset="0"/>
              </a:rPr>
              <a:t>Teacher? You’re not just a teacher.  You’re God’s representative in the classroom so others can see what God looks like when God teaches a lesson.</a:t>
            </a:r>
          </a:p>
          <a:p>
            <a:pPr marL="342900" indent="-342900">
              <a:spcAft>
                <a:spcPts val="1500"/>
              </a:spcAft>
              <a:buFont typeface="Arial" panose="020B0604020202020204" pitchFamily="34" charset="0"/>
              <a:buChar char="•"/>
            </a:pPr>
            <a:r>
              <a:rPr lang="en-US" sz="2000" dirty="0">
                <a:solidFill>
                  <a:srgbClr val="333333"/>
                </a:solidFill>
                <a:latin typeface="Arial" panose="020B0604020202020204" pitchFamily="34" charset="0"/>
              </a:rPr>
              <a:t>Mom? You’re not just a mom.  You’re God’s representative in the home so children can see what God looks like when God raises a family.</a:t>
            </a:r>
            <a:endParaRPr lang="en-US" sz="2000" dirty="0">
              <a:solidFill>
                <a:srgbClr val="000000"/>
              </a:solidFill>
              <a:latin typeface="Verdana" panose="020B0604030504040204" pitchFamily="34" charset="0"/>
            </a:endParaRPr>
          </a:p>
        </p:txBody>
      </p:sp>
      <p:pic>
        <p:nvPicPr>
          <p:cNvPr id="7170" name="Picture 2" descr="http://www.takepart.com/sites/default/files/styles/tp_gallery_slide/public/big-salt.jpg"/>
          <p:cNvPicPr>
            <a:picLocks noChangeAspect="1" noChangeArrowheads="1"/>
          </p:cNvPicPr>
          <p:nvPr/>
        </p:nvPicPr>
        <p:blipFill rotWithShape="1">
          <a:blip r:embed="rId2">
            <a:extLst>
              <a:ext uri="{28A0092B-C50C-407E-A947-70E740481C1C}">
                <a14:useLocalDpi xmlns:a14="http://schemas.microsoft.com/office/drawing/2010/main" val="0"/>
              </a:ext>
            </a:extLst>
          </a:blip>
          <a:srcRect t="27764" b="28329"/>
          <a:stretch/>
        </p:blipFill>
        <p:spPr bwMode="auto">
          <a:xfrm>
            <a:off x="3343276" y="241300"/>
            <a:ext cx="5895975"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6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be salt and light"/>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90600" y="1443758"/>
            <a:ext cx="4191000" cy="34942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68358" y="6420678"/>
            <a:ext cx="1326004" cy="369332"/>
          </a:xfrm>
          <a:prstGeom prst="rect">
            <a:avLst/>
          </a:prstGeom>
        </p:spPr>
        <p:txBody>
          <a:bodyPr wrap="none">
            <a:spAutoFit/>
          </a:bodyPr>
          <a:lstStyle/>
          <a:p>
            <a:r>
              <a:rPr lang="en-US" dirty="0">
                <a:solidFill>
                  <a:srgbClr val="333333"/>
                </a:solidFill>
                <a:latin typeface="Arial" panose="020B0604020202020204" pitchFamily="34" charset="0"/>
              </a:rPr>
              <a:t>Story: Sam</a:t>
            </a:r>
            <a:endParaRPr lang="en-US" dirty="0"/>
          </a:p>
        </p:txBody>
      </p:sp>
      <p:pic>
        <p:nvPicPr>
          <p:cNvPr id="1026" name="Picture 2" descr="Image result for eric d richards are you a bushel or a candlestick">
            <a:extLst>
              <a:ext uri="{FF2B5EF4-FFF2-40B4-BE49-F238E27FC236}">
                <a16:creationId xmlns:a16="http://schemas.microsoft.com/office/drawing/2014/main" id="{BA379830-11D7-4CEE-BBCE-A8C4CE00C6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142999"/>
            <a:ext cx="4105275" cy="4095750"/>
          </a:xfrm>
          <a:prstGeom prst="rect">
            <a:avLst/>
          </a:prstGeom>
          <a:noFill/>
          <a:extLst>
            <a:ext uri="{909E8E84-426E-40DD-AFC4-6F175D3DCCD1}">
              <a14:hiddenFill xmlns:a14="http://schemas.microsoft.com/office/drawing/2010/main">
                <a:solidFill>
                  <a:srgbClr val="FFFFFF"/>
                </a:solidFill>
              </a14:hiddenFill>
            </a:ext>
          </a:extLst>
        </p:spPr>
      </p:pic>
      <p:pic>
        <p:nvPicPr>
          <p:cNvPr id="3" name="Sam's Story">
            <a:hlinkClick r:id="" action="ppaction://media"/>
            <a:extLst>
              <a:ext uri="{FF2B5EF4-FFF2-40B4-BE49-F238E27FC236}">
                <a16:creationId xmlns:a16="http://schemas.microsoft.com/office/drawing/2014/main" id="{A5FAB8E2-08B2-4931-A6BF-4EAF9FA68F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8200" y="5533470"/>
            <a:ext cx="1236662" cy="1236662"/>
          </a:xfrm>
          <a:prstGeom prst="rect">
            <a:avLst/>
          </a:prstGeom>
        </p:spPr>
      </p:pic>
    </p:spTree>
    <p:extLst>
      <p:ext uri="{BB962C8B-B14F-4D97-AF65-F5344CB8AC3E}">
        <p14:creationId xmlns:p14="http://schemas.microsoft.com/office/powerpoint/2010/main" val="22729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What  are the purposes of law?</a:t>
            </a:r>
          </a:p>
        </p:txBody>
      </p:sp>
      <p:sp>
        <p:nvSpPr>
          <p:cNvPr id="6" name="Title 1"/>
          <p:cNvSpPr txBox="1">
            <a:spLocks/>
          </p:cNvSpPr>
          <p:nvPr/>
        </p:nvSpPr>
        <p:spPr>
          <a:xfrm>
            <a:off x="533400" y="1295400"/>
            <a:ext cx="10896600" cy="3582740"/>
          </a:xfrm>
          <a:prstGeom prst="rect">
            <a:avLst/>
          </a:prstGeom>
        </p:spPr>
        <p:txBody>
          <a:bodyPr bIns="91440" anchor="ctr" anchorCtr="0">
            <a:normAutofit/>
          </a:bodyPr>
          <a:lstStyle>
            <a:lvl1pPr algn="ctr" rtl="0" eaLnBrk="1" latinLnBrk="0" hangingPunct="1">
              <a:spcBef>
                <a:spcPct val="0"/>
              </a:spcBef>
              <a:buNone/>
              <a:defRPr kumimoji="0" lang="en-US" sz="4000" kern="1200" dirty="0">
                <a:solidFill>
                  <a:srgbClr val="FFFFFF"/>
                </a:solidFill>
                <a:latin typeface="+mj-lt"/>
                <a:ea typeface="+mj-ea"/>
                <a:cs typeface="+mj-cs"/>
              </a:defRPr>
            </a:lvl1pPr>
          </a:lstStyle>
          <a:p>
            <a:pPr marL="742950" indent="-742950" algn="l">
              <a:buAutoNum type="arabicPeriod"/>
            </a:pPr>
            <a:r>
              <a:rPr lang="en-US" sz="2800" dirty="0">
                <a:solidFill>
                  <a:schemeClr val="bg1"/>
                </a:solidFill>
                <a:effectLst>
                  <a:outerShdw blurRad="38100" dist="38100" dir="2700000" algn="tl">
                    <a:srgbClr val="000000">
                      <a:alpha val="43137"/>
                    </a:srgbClr>
                  </a:outerShdw>
                </a:effectLst>
              </a:rPr>
              <a:t>Guidelines (protect)</a:t>
            </a:r>
          </a:p>
          <a:p>
            <a:pPr marL="742950" indent="-742950" algn="l">
              <a:buAutoNum type="arabicPeriod"/>
            </a:pPr>
            <a:r>
              <a:rPr lang="en-US" sz="2800" dirty="0">
                <a:solidFill>
                  <a:schemeClr val="bg1"/>
                </a:solidFill>
                <a:effectLst>
                  <a:outerShdw blurRad="38100" dist="38100" dir="2700000" algn="tl">
                    <a:srgbClr val="000000">
                      <a:alpha val="43137"/>
                    </a:srgbClr>
                  </a:outerShdw>
                </a:effectLst>
              </a:rPr>
              <a:t>As a Mirror (remind)</a:t>
            </a:r>
          </a:p>
          <a:p>
            <a:pPr lvl="2"/>
            <a:r>
              <a:rPr lang="en-US" sz="2800" dirty="0">
                <a:solidFill>
                  <a:schemeClr val="bg1"/>
                </a:solidFill>
                <a:effectLst>
                  <a:outerShdw blurRad="38100" dist="38100" dir="2700000" algn="tl">
                    <a:srgbClr val="000000">
                      <a:alpha val="43137"/>
                    </a:srgbClr>
                  </a:outerShdw>
                </a:effectLst>
              </a:rPr>
              <a:t>Does you mirror help you look better?</a:t>
            </a:r>
          </a:p>
          <a:p>
            <a:pPr lvl="2"/>
            <a:r>
              <a:rPr lang="en-US" sz="2800" dirty="0">
                <a:solidFill>
                  <a:schemeClr val="bg1"/>
                </a:solidFill>
                <a:effectLst>
                  <a:outerShdw blurRad="38100" dist="38100" dir="2700000" algn="tl">
                    <a:srgbClr val="000000">
                      <a:alpha val="43137"/>
                    </a:srgbClr>
                  </a:outerShdw>
                </a:effectLst>
              </a:rPr>
              <a:t>Do you use your mirror to make yourself look better?</a:t>
            </a:r>
          </a:p>
        </p:txBody>
      </p:sp>
      <p:pic>
        <p:nvPicPr>
          <p:cNvPr id="2050" name="Picture 2" descr="Image result for reflection clipart"/>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5532" b="91064" l="7605" r="91635">
                        <a14:foregroundMark x1="79278" y1="22979" x2="79278" y2="22979"/>
                        <a14:foregroundMark x1="13308" y1="21064" x2="13308" y2="21064"/>
                        <a14:foregroundMark x1="20722" y1="19362" x2="20722" y2="19362"/>
                        <a14:foregroundMark x1="32129" y1="33404" x2="32129" y2="33404"/>
                        <a14:foregroundMark x1="26236" y1="31064" x2="26236" y2="31064"/>
                        <a14:foregroundMark x1="40114" y1="68085" x2="40114" y2="68085"/>
                        <a14:foregroundMark x1="38403" y1="71702" x2="38403" y2="71702"/>
                      </a14:backgroundRemoval>
                    </a14:imgEffect>
                  </a14:imgLayer>
                </a14:imgProps>
              </a:ext>
              <a:ext uri="{28A0092B-C50C-407E-A947-70E740481C1C}">
                <a14:useLocalDpi xmlns:a14="http://schemas.microsoft.com/office/drawing/2010/main" val="0"/>
              </a:ext>
            </a:extLst>
          </a:blip>
          <a:srcRect/>
          <a:stretch>
            <a:fillRect/>
          </a:stretch>
        </p:blipFill>
        <p:spPr bwMode="auto">
          <a:xfrm>
            <a:off x="8269159" y="3429002"/>
            <a:ext cx="3922840" cy="350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498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1" y="-1"/>
            <a:ext cx="1898555" cy="1546226"/>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solidFill>
                  <a:schemeClr val="tx1"/>
                </a:solidFill>
                <a:effectLst>
                  <a:outerShdw blurRad="38100" dist="38100" dir="2700000" algn="tl">
                    <a:srgbClr val="000000">
                      <a:alpha val="43137"/>
                    </a:srgbClr>
                  </a:outerShdw>
                </a:effectLst>
              </a:rPr>
              <a:t>The Sermon on the Mount</a:t>
            </a:r>
            <a:br>
              <a:rPr lang="en-US" dirty="0">
                <a:solidFill>
                  <a:schemeClr val="tx1"/>
                </a:solidFill>
                <a:effectLst>
                  <a:outerShdw blurRad="38100" dist="38100" dir="2700000" algn="tl">
                    <a:srgbClr val="000000">
                      <a:alpha val="43137"/>
                    </a:srgbClr>
                  </a:outerShdw>
                </a:effectLst>
              </a:rPr>
            </a:br>
            <a:r>
              <a:rPr lang="en-US" dirty="0">
                <a:solidFill>
                  <a:schemeClr val="tx1"/>
                </a:solidFill>
                <a:effectLst>
                  <a:outerShdw blurRad="38100" dist="38100" dir="2700000" algn="tl">
                    <a:srgbClr val="000000">
                      <a:alpha val="43137"/>
                    </a:srgbClr>
                  </a:outerShdw>
                </a:effectLst>
              </a:rPr>
              <a:t>Matthew 5-7</a:t>
            </a:r>
            <a:endParaRPr lang="en-US" dirty="0">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675779385"/>
              </p:ext>
            </p:extLst>
          </p:nvPr>
        </p:nvGraphicFramePr>
        <p:xfrm>
          <a:off x="1752601" y="3430270"/>
          <a:ext cx="8610601" cy="601980"/>
        </p:xfrm>
        <a:graphic>
          <a:graphicData uri="http://schemas.openxmlformats.org/drawingml/2006/table">
            <a:tbl>
              <a:tblPr firstRow="1" bandRow="1">
                <a:tableStyleId>{5C22544A-7EE6-4342-B048-85BDC9FD1C3A}</a:tableStyleId>
              </a:tblPr>
              <a:tblGrid>
                <a:gridCol w="2755392">
                  <a:extLst>
                    <a:ext uri="{9D8B030D-6E8A-4147-A177-3AD203B41FA5}">
                      <a16:colId xmlns:a16="http://schemas.microsoft.com/office/drawing/2014/main" val="20000"/>
                    </a:ext>
                  </a:extLst>
                </a:gridCol>
                <a:gridCol w="2949131">
                  <a:extLst>
                    <a:ext uri="{9D8B030D-6E8A-4147-A177-3AD203B41FA5}">
                      <a16:colId xmlns:a16="http://schemas.microsoft.com/office/drawing/2014/main" val="20001"/>
                    </a:ext>
                  </a:extLst>
                </a:gridCol>
                <a:gridCol w="2906078">
                  <a:extLst>
                    <a:ext uri="{9D8B030D-6E8A-4147-A177-3AD203B41FA5}">
                      <a16:colId xmlns:a16="http://schemas.microsoft.com/office/drawing/2014/main" val="20002"/>
                    </a:ext>
                  </a:extLst>
                </a:gridCol>
              </a:tblGrid>
              <a:tr h="601980">
                <a:tc>
                  <a:txBody>
                    <a:bodyPr/>
                    <a:lstStyle/>
                    <a:p>
                      <a:pPr algn="ctr"/>
                      <a:r>
                        <a:rPr lang="en-US" sz="2800" dirty="0">
                          <a:solidFill>
                            <a:schemeClr val="bg1"/>
                          </a:solidFill>
                          <a:effectLst>
                            <a:outerShdw blurRad="38100" dist="38100" dir="2700000" algn="tl">
                              <a:srgbClr val="000000">
                                <a:alpha val="43137"/>
                              </a:srgbClr>
                            </a:outerShdw>
                          </a:effectLst>
                        </a:rPr>
                        <a:t>TELESTIAL</a:t>
                      </a:r>
                      <a:endParaRPr lang="en-US" sz="2800" dirty="0">
                        <a:effectLst>
                          <a:outerShdw blurRad="38100" dist="38100" dir="2700000" algn="tl">
                            <a:srgbClr val="000000">
                              <a:alpha val="43137"/>
                            </a:srgbClr>
                          </a:outerShdw>
                        </a:effectLst>
                      </a:endParaRPr>
                    </a:p>
                  </a:txBody>
                  <a:tcPr/>
                </a:tc>
                <a:tc>
                  <a:txBody>
                    <a:bodyPr/>
                    <a:lstStyle/>
                    <a:p>
                      <a:pPr algn="ctr"/>
                      <a:r>
                        <a:rPr lang="en-US" sz="2800" dirty="0">
                          <a:solidFill>
                            <a:schemeClr val="bg1"/>
                          </a:solidFill>
                          <a:effectLst>
                            <a:outerShdw blurRad="38100" dist="38100" dir="2700000" algn="tl">
                              <a:srgbClr val="000000">
                                <a:alpha val="43137"/>
                              </a:srgbClr>
                            </a:outerShdw>
                          </a:effectLst>
                        </a:rPr>
                        <a:t>TERRESTRIAL</a:t>
                      </a:r>
                      <a:endParaRPr lang="en-US" sz="2800" dirty="0">
                        <a:effectLst>
                          <a:outerShdw blurRad="38100" dist="38100" dir="2700000" algn="tl">
                            <a:srgbClr val="000000">
                              <a:alpha val="43137"/>
                            </a:srgbClr>
                          </a:outerShdw>
                        </a:effectLst>
                      </a:endParaRPr>
                    </a:p>
                  </a:txBody>
                  <a:tcPr/>
                </a:tc>
                <a:tc>
                  <a:txBody>
                    <a:bodyPr/>
                    <a:lstStyle/>
                    <a:p>
                      <a:pPr algn="ctr"/>
                      <a:r>
                        <a:rPr lang="en-US" sz="2800" dirty="0">
                          <a:solidFill>
                            <a:schemeClr val="bg1"/>
                          </a:solidFill>
                          <a:effectLst>
                            <a:outerShdw blurRad="38100" dist="38100" dir="2700000" algn="tl">
                              <a:srgbClr val="000000">
                                <a:alpha val="43137"/>
                              </a:srgbClr>
                            </a:outerShdw>
                          </a:effectLst>
                        </a:rPr>
                        <a:t>CELESTIAL</a:t>
                      </a:r>
                      <a:endParaRPr lang="en-US" sz="28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53045482"/>
              </p:ext>
            </p:extLst>
          </p:nvPr>
        </p:nvGraphicFramePr>
        <p:xfrm>
          <a:off x="1752601" y="4425950"/>
          <a:ext cx="8458201" cy="609600"/>
        </p:xfrm>
        <a:graphic>
          <a:graphicData uri="http://schemas.openxmlformats.org/drawingml/2006/table">
            <a:tbl>
              <a:tblPr firstRow="1" bandRow="1">
                <a:tableStyleId>{5C22544A-7EE6-4342-B048-85BDC9FD1C3A}</a:tableStyleId>
              </a:tblPr>
              <a:tblGrid>
                <a:gridCol w="2706624">
                  <a:extLst>
                    <a:ext uri="{9D8B030D-6E8A-4147-A177-3AD203B41FA5}">
                      <a16:colId xmlns:a16="http://schemas.microsoft.com/office/drawing/2014/main" val="20000"/>
                    </a:ext>
                  </a:extLst>
                </a:gridCol>
                <a:gridCol w="2896934">
                  <a:extLst>
                    <a:ext uri="{9D8B030D-6E8A-4147-A177-3AD203B41FA5}">
                      <a16:colId xmlns:a16="http://schemas.microsoft.com/office/drawing/2014/main" val="20001"/>
                    </a:ext>
                  </a:extLst>
                </a:gridCol>
                <a:gridCol w="2854643">
                  <a:extLst>
                    <a:ext uri="{9D8B030D-6E8A-4147-A177-3AD203B41FA5}">
                      <a16:colId xmlns:a16="http://schemas.microsoft.com/office/drawing/2014/main" val="20002"/>
                    </a:ext>
                  </a:extLst>
                </a:gridCol>
              </a:tblGrid>
              <a:tr h="609600">
                <a:tc>
                  <a:txBody>
                    <a:bodyPr/>
                    <a:lstStyle/>
                    <a:p>
                      <a:pPr algn="ctr"/>
                      <a:r>
                        <a:rPr lang="en-US" sz="3200" dirty="0">
                          <a:solidFill>
                            <a:schemeClr val="bg1"/>
                          </a:solidFill>
                          <a:effectLst>
                            <a:outerShdw blurRad="38100" dist="38100" dir="2700000" algn="tl">
                              <a:srgbClr val="000000">
                                <a:alpha val="43137"/>
                              </a:srgbClr>
                            </a:outerShdw>
                          </a:effectLst>
                        </a:rPr>
                        <a:t>GOOD</a:t>
                      </a:r>
                      <a:endParaRPr lang="en-US" sz="3200" dirty="0">
                        <a:effectLst>
                          <a:outerShdw blurRad="38100" dist="38100" dir="2700000" algn="tl">
                            <a:srgbClr val="000000">
                              <a:alpha val="43137"/>
                            </a:srgbClr>
                          </a:outerShdw>
                        </a:effectLst>
                      </a:endParaRPr>
                    </a:p>
                  </a:txBody>
                  <a:tcPr/>
                </a:tc>
                <a:tc>
                  <a:txBody>
                    <a:bodyPr/>
                    <a:lstStyle/>
                    <a:p>
                      <a:pPr algn="ctr"/>
                      <a:r>
                        <a:rPr lang="en-US" sz="3200" dirty="0">
                          <a:solidFill>
                            <a:schemeClr val="bg1"/>
                          </a:solidFill>
                          <a:effectLst>
                            <a:outerShdw blurRad="38100" dist="38100" dir="2700000" algn="tl">
                              <a:srgbClr val="000000">
                                <a:alpha val="43137"/>
                              </a:srgbClr>
                            </a:outerShdw>
                          </a:effectLst>
                        </a:rPr>
                        <a:t>BETTER</a:t>
                      </a:r>
                      <a:endParaRPr lang="en-US" sz="3200" dirty="0">
                        <a:effectLst>
                          <a:outerShdw blurRad="38100" dist="38100" dir="2700000" algn="tl">
                            <a:srgbClr val="000000">
                              <a:alpha val="43137"/>
                            </a:srgbClr>
                          </a:outerShdw>
                        </a:effectLst>
                      </a:endParaRPr>
                    </a:p>
                  </a:txBody>
                  <a:tcPr/>
                </a:tc>
                <a:tc>
                  <a:txBody>
                    <a:bodyPr/>
                    <a:lstStyle/>
                    <a:p>
                      <a:pPr algn="ctr"/>
                      <a:r>
                        <a:rPr lang="en-US" sz="3200" dirty="0">
                          <a:solidFill>
                            <a:schemeClr val="bg1"/>
                          </a:solidFill>
                          <a:effectLst>
                            <a:outerShdw blurRad="38100" dist="38100" dir="2700000" algn="tl">
                              <a:srgbClr val="000000">
                                <a:alpha val="43137"/>
                              </a:srgbClr>
                            </a:outerShdw>
                          </a:effectLst>
                        </a:rPr>
                        <a:t>BEST</a:t>
                      </a:r>
                      <a:endParaRPr lang="en-US" sz="32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390360863"/>
              </p:ext>
            </p:extLst>
          </p:nvPr>
        </p:nvGraphicFramePr>
        <p:xfrm>
          <a:off x="1752601" y="5486400"/>
          <a:ext cx="8458201" cy="609600"/>
        </p:xfrm>
        <a:graphic>
          <a:graphicData uri="http://schemas.openxmlformats.org/drawingml/2006/table">
            <a:tbl>
              <a:tblPr firstRow="1" bandRow="1">
                <a:tableStyleId>{5C22544A-7EE6-4342-B048-85BDC9FD1C3A}</a:tableStyleId>
              </a:tblPr>
              <a:tblGrid>
                <a:gridCol w="2706624">
                  <a:extLst>
                    <a:ext uri="{9D8B030D-6E8A-4147-A177-3AD203B41FA5}">
                      <a16:colId xmlns:a16="http://schemas.microsoft.com/office/drawing/2014/main" val="20000"/>
                    </a:ext>
                  </a:extLst>
                </a:gridCol>
                <a:gridCol w="2896934">
                  <a:extLst>
                    <a:ext uri="{9D8B030D-6E8A-4147-A177-3AD203B41FA5}">
                      <a16:colId xmlns:a16="http://schemas.microsoft.com/office/drawing/2014/main" val="20001"/>
                    </a:ext>
                  </a:extLst>
                </a:gridCol>
                <a:gridCol w="2854643">
                  <a:extLst>
                    <a:ext uri="{9D8B030D-6E8A-4147-A177-3AD203B41FA5}">
                      <a16:colId xmlns:a16="http://schemas.microsoft.com/office/drawing/2014/main" val="20002"/>
                    </a:ext>
                  </a:extLst>
                </a:gridCol>
              </a:tblGrid>
              <a:tr h="609600">
                <a:tc>
                  <a:txBody>
                    <a:bodyPr/>
                    <a:lstStyle/>
                    <a:p>
                      <a:pPr algn="ctr"/>
                      <a:r>
                        <a:rPr lang="en-US" sz="3200" dirty="0">
                          <a:solidFill>
                            <a:schemeClr val="bg1"/>
                          </a:solidFill>
                          <a:effectLst>
                            <a:outerShdw blurRad="38100" dist="38100" dir="2700000" algn="tl">
                              <a:srgbClr val="000000">
                                <a:alpha val="43137"/>
                              </a:srgbClr>
                            </a:outerShdw>
                          </a:effectLst>
                        </a:rPr>
                        <a:t>PUBLIC</a:t>
                      </a:r>
                      <a:endParaRPr lang="en-US" sz="3200" dirty="0">
                        <a:effectLst>
                          <a:outerShdw blurRad="38100" dist="38100" dir="2700000" algn="tl">
                            <a:srgbClr val="000000">
                              <a:alpha val="43137"/>
                            </a:srgbClr>
                          </a:outerShdw>
                        </a:effectLst>
                      </a:endParaRPr>
                    </a:p>
                  </a:txBody>
                  <a:tcPr/>
                </a:tc>
                <a:tc>
                  <a:txBody>
                    <a:bodyPr/>
                    <a:lstStyle/>
                    <a:p>
                      <a:pPr algn="ctr"/>
                      <a:r>
                        <a:rPr lang="en-US" sz="3200" dirty="0">
                          <a:solidFill>
                            <a:schemeClr val="bg1"/>
                          </a:solidFill>
                          <a:effectLst>
                            <a:outerShdw blurRad="38100" dist="38100" dir="2700000" algn="tl">
                              <a:srgbClr val="000000">
                                <a:alpha val="43137"/>
                              </a:srgbClr>
                            </a:outerShdw>
                          </a:effectLst>
                        </a:rPr>
                        <a:t>vs</a:t>
                      </a:r>
                      <a:endParaRPr lang="en-US" sz="3200" dirty="0">
                        <a:effectLst>
                          <a:outerShdw blurRad="38100" dist="38100" dir="2700000" algn="tl">
                            <a:srgbClr val="000000">
                              <a:alpha val="43137"/>
                            </a:srgbClr>
                          </a:outerShdw>
                        </a:effectLst>
                      </a:endParaRPr>
                    </a:p>
                  </a:txBody>
                  <a:tcPr/>
                </a:tc>
                <a:tc>
                  <a:txBody>
                    <a:bodyPr/>
                    <a:lstStyle/>
                    <a:p>
                      <a:pPr algn="ctr"/>
                      <a:r>
                        <a:rPr lang="en-US" sz="3200" dirty="0">
                          <a:solidFill>
                            <a:schemeClr val="bg1"/>
                          </a:solidFill>
                          <a:effectLst>
                            <a:outerShdw blurRad="38100" dist="38100" dir="2700000" algn="tl">
                              <a:srgbClr val="000000">
                                <a:alpha val="43137"/>
                              </a:srgbClr>
                            </a:outerShdw>
                          </a:effectLst>
                        </a:rPr>
                        <a:t>PRIVATE</a:t>
                      </a:r>
                      <a:endParaRPr lang="en-US" sz="32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533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94061812"/>
              </p:ext>
            </p:extLst>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r>
                        <a:rPr lang="en-US"/>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r>
                        <a:rPr lang="en-US"/>
                        <a:t>Retaliation and Revenge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r>
                        <a:rPr lang="en-US" dirty="0"/>
                        <a:t>Love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r>
                        <a:rPr lang="en-US"/>
                        <a:t>Tithing</a:t>
                      </a:r>
                      <a:r>
                        <a:rPr lang="en-US" baseline="0"/>
                        <a:t> and Offerings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r>
                        <a:rPr lang="en-US"/>
                        <a:t>Prayer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r>
                        <a:rPr lang="en-US"/>
                        <a:t>Fasting</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r>
                        <a:rPr lang="en-US"/>
                        <a:t>Judging Others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897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5:27,31 </a:t>
                      </a: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5:28-30</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r>
                        <a:rPr lang="en-US" dirty="0"/>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5:33 </a:t>
                      </a:r>
                      <a:endParaRPr lang="en-US" b="1" dirty="0">
                        <a:solidFill>
                          <a:schemeClr val="accent1">
                            <a:lumMod val="50000"/>
                          </a:schemeClr>
                        </a:solidFill>
                      </a:endParaRPr>
                    </a:p>
                  </a:txBody>
                  <a:tcPr anchor="ctr"/>
                </a:tc>
                <a:tc>
                  <a:txBody>
                    <a:bodyPr/>
                    <a:lstStyle/>
                    <a:p>
                      <a:pPr algn="ctr"/>
                      <a:r>
                        <a:rPr lang="en-US" sz="1800" dirty="0"/>
                        <a:t>5:34-37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r>
                        <a:rPr lang="en-US" dirty="0"/>
                        <a:t>Retaliation and Revenge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5:38 </a:t>
                      </a:r>
                      <a:endParaRPr lang="en-US" b="1" dirty="0">
                        <a:solidFill>
                          <a:schemeClr val="accent1">
                            <a:lumMod val="50000"/>
                          </a:schemeClr>
                        </a:solidFill>
                      </a:endParaRPr>
                    </a:p>
                  </a:txBody>
                  <a:tcPr anchor="ctr"/>
                </a:tc>
                <a:tc>
                  <a:txBody>
                    <a:bodyPr/>
                    <a:lstStyle/>
                    <a:p>
                      <a:pPr algn="ctr"/>
                      <a:r>
                        <a:rPr lang="en-US" sz="1800" dirty="0"/>
                        <a:t>5:39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r>
                        <a:rPr lang="en-US" dirty="0"/>
                        <a:t>Love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5:43 </a:t>
                      </a:r>
                      <a:endParaRPr lang="en-US" b="1" dirty="0">
                        <a:solidFill>
                          <a:schemeClr val="accent1">
                            <a:lumMod val="50000"/>
                          </a:schemeClr>
                        </a:solidFill>
                      </a:endParaRPr>
                    </a:p>
                  </a:txBody>
                  <a:tcPr anchor="ctr"/>
                </a:tc>
                <a:tc>
                  <a:txBody>
                    <a:bodyPr/>
                    <a:lstStyle/>
                    <a:p>
                      <a:pPr algn="ctr"/>
                      <a:r>
                        <a:rPr lang="en-US" sz="1800" dirty="0"/>
                        <a:t>5:44-47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r>
                        <a:rPr lang="en-US" dirty="0"/>
                        <a:t>Tithing</a:t>
                      </a:r>
                      <a:r>
                        <a:rPr lang="en-US" baseline="0" dirty="0"/>
                        <a:t> and Offerings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6:2</a:t>
                      </a:r>
                      <a:endParaRPr lang="en-US" b="1" dirty="0">
                        <a:solidFill>
                          <a:schemeClr val="accent1">
                            <a:lumMod val="50000"/>
                          </a:schemeClr>
                        </a:solidFill>
                      </a:endParaRPr>
                    </a:p>
                  </a:txBody>
                  <a:tcPr anchor="ctr"/>
                </a:tc>
                <a:tc>
                  <a:txBody>
                    <a:bodyPr/>
                    <a:lstStyle/>
                    <a:p>
                      <a:pPr algn="ctr"/>
                      <a:r>
                        <a:rPr lang="en-US" dirty="0"/>
                        <a:t>6:3-4</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r>
                        <a:rPr lang="en-US" dirty="0"/>
                        <a:t>Prayer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6:5</a:t>
                      </a:r>
                      <a:endParaRPr lang="en-US" b="1" dirty="0">
                        <a:solidFill>
                          <a:schemeClr val="accent1">
                            <a:lumMod val="50000"/>
                          </a:schemeClr>
                        </a:solidFill>
                      </a:endParaRPr>
                    </a:p>
                  </a:txBody>
                  <a:tcPr anchor="ctr"/>
                </a:tc>
                <a:tc>
                  <a:txBody>
                    <a:bodyPr/>
                    <a:lstStyle/>
                    <a:p>
                      <a:pPr algn="ctr"/>
                      <a:r>
                        <a:rPr lang="en-US" dirty="0"/>
                        <a:t>6:6-7</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r>
                        <a:rPr lang="en-US" dirty="0"/>
                        <a:t>Fasting</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6:16</a:t>
                      </a:r>
                      <a:endParaRPr lang="en-US" b="1" dirty="0">
                        <a:solidFill>
                          <a:schemeClr val="accent1">
                            <a:lumMod val="50000"/>
                          </a:schemeClr>
                        </a:solidFill>
                      </a:endParaRPr>
                    </a:p>
                  </a:txBody>
                  <a:tcPr anchor="ctr"/>
                </a:tc>
                <a:tc>
                  <a:txBody>
                    <a:bodyPr/>
                    <a:lstStyle/>
                    <a:p>
                      <a:pPr algn="ctr"/>
                      <a:r>
                        <a:rPr lang="en-US" dirty="0"/>
                        <a:t>6:17-18</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r>
                        <a:rPr lang="en-US" dirty="0"/>
                        <a:t>Judging Others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a:t>7:3-4</a:t>
                      </a: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dirty="0"/>
                        <a:t>7:1</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616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endParaRPr lang="en-US" dirty="0"/>
                    </a:p>
                    <a:p>
                      <a:pPr algn="ctr"/>
                      <a:endParaRPr lang="en-US" dirty="0"/>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endParaRPr lang="en-US" dirty="0"/>
                    </a:p>
                    <a:p>
                      <a:pPr algn="ctr"/>
                      <a:endParaRPr lang="en-US" dirty="0"/>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endParaRPr lang="en-US" dirty="0"/>
                    </a:p>
                    <a:p>
                      <a:pPr algn="ctr"/>
                      <a:endParaRPr lang="en-US" dirty="0"/>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22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07361143"/>
              </p:ext>
            </p:extLst>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a:t>5:27,31 </a:t>
                      </a: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5:28-30</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endParaRPr lang="en-US" dirty="0"/>
                    </a:p>
                    <a:p>
                      <a:pPr algn="ctr"/>
                      <a:endParaRPr lang="en-US" dirty="0"/>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endParaRPr lang="en-US" dirty="0"/>
                    </a:p>
                    <a:p>
                      <a:pPr algn="ctr"/>
                      <a:endParaRPr lang="en-US" dirty="0"/>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808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SALT</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E4A8967F-8FBE-4B3A-A29B-ECF4682E9F7E}"/>
              </a:ext>
            </a:extLst>
          </p:cNvPr>
          <p:cNvSpPr/>
          <p:nvPr/>
        </p:nvSpPr>
        <p:spPr>
          <a:xfrm>
            <a:off x="5758439" y="6172200"/>
            <a:ext cx="623889" cy="369332"/>
          </a:xfrm>
          <a:prstGeom prst="rect">
            <a:avLst/>
          </a:prstGeom>
        </p:spPr>
        <p:txBody>
          <a:bodyPr wrap="none">
            <a:spAutoFit/>
          </a:bodyPr>
          <a:lstStyle/>
          <a:p>
            <a:r>
              <a:rPr lang="en-US" b="1" dirty="0"/>
              <a:t>1/10</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5:27,31 </a:t>
                      </a: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5:28-30</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r>
                        <a:rPr lang="en-US" dirty="0"/>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5:33 </a:t>
                      </a:r>
                      <a:endParaRPr lang="en-US" b="1" dirty="0">
                        <a:solidFill>
                          <a:schemeClr val="accent1">
                            <a:lumMod val="50000"/>
                          </a:schemeClr>
                        </a:solidFill>
                      </a:endParaRPr>
                    </a:p>
                  </a:txBody>
                  <a:tcPr anchor="ctr"/>
                </a:tc>
                <a:tc>
                  <a:txBody>
                    <a:bodyPr/>
                    <a:lstStyle/>
                    <a:p>
                      <a:pPr algn="ctr"/>
                      <a:r>
                        <a:rPr lang="en-US" sz="1800" dirty="0"/>
                        <a:t>5:34-37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endParaRPr lang="en-US" dirty="0"/>
                    </a:p>
                    <a:p>
                      <a:pPr algn="ctr"/>
                      <a:endParaRPr lang="en-US" dirty="0"/>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endParaRPr lang="en-US" dirty="0"/>
                    </a:p>
                    <a:p>
                      <a:pPr algn="ctr"/>
                      <a:endParaRPr lang="en-US" dirty="0"/>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99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1" descr="3 Nephi 11_ChristVisi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1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2053" name="Rectangle 15"/>
          <p:cNvSpPr>
            <a:spLocks noChangeArrowheads="1"/>
          </p:cNvSpPr>
          <p:nvPr/>
        </p:nvSpPr>
        <p:spPr bwMode="auto">
          <a:xfrm>
            <a:off x="1524001" y="-32316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br>
              <a:rPr lang="en-US"/>
            </a:br>
            <a:endParaRPr lang="en-US"/>
          </a:p>
        </p:txBody>
      </p:sp>
      <p:sp>
        <p:nvSpPr>
          <p:cNvPr id="2054" name="Rectangle 1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2056" name="Rectangle 19"/>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2058" name="TextBox 11"/>
          <p:cNvSpPr txBox="1">
            <a:spLocks noChangeArrowheads="1"/>
          </p:cNvSpPr>
          <p:nvPr/>
        </p:nvSpPr>
        <p:spPr bwMode="auto">
          <a:xfrm>
            <a:off x="2552700" y="1524001"/>
            <a:ext cx="94107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dirty="0"/>
              <a:t>“If all were honest, we could have heaven here on earth. We would have no need for Armies or Navies, nor even a policeman in the smallest community.  There would be no crime, no invasion of other people’s rights, no violence. There would be no divorce. Conflict between children and parents would disappear, and juvenile delinquency would come to an end. </a:t>
            </a:r>
          </a:p>
          <a:p>
            <a:r>
              <a:rPr lang="en-US" sz="2400" dirty="0"/>
              <a:t>“It is the lie of the drug peddler that tempts a child to indulge, and the lie of the seducer that persuades a girl to surrender her virtue….It is the lie of the shoddy workman that hides a faulty repair….It is the lie on the lips of the neighborhood gossip that brings character assassination to many innocent victims.</a:t>
            </a:r>
          </a:p>
          <a:p>
            <a:endParaRPr lang="en-US" sz="2400" dirty="0"/>
          </a:p>
        </p:txBody>
      </p:sp>
      <p:sp>
        <p:nvSpPr>
          <p:cNvPr id="2" name="Footer Placeholder 5"/>
          <p:cNvSpPr>
            <a:spLocks noGrp="1"/>
          </p:cNvSpPr>
          <p:nvPr>
            <p:ph type="ftr" sz="quarter" idx="11"/>
          </p:nvPr>
        </p:nvSpPr>
        <p:spPr>
          <a:xfrm>
            <a:off x="1903414" y="279400"/>
            <a:ext cx="5792787" cy="48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2400" dirty="0">
                <a:solidFill>
                  <a:schemeClr val="bg1"/>
                </a:solidFill>
              </a:rPr>
              <a:t>Honesty</a:t>
            </a:r>
          </a:p>
        </p:txBody>
      </p:sp>
      <p:sp>
        <p:nvSpPr>
          <p:cNvPr id="4" name="Rectangle 3">
            <a:extLst>
              <a:ext uri="{FF2B5EF4-FFF2-40B4-BE49-F238E27FC236}">
                <a16:creationId xmlns:a16="http://schemas.microsoft.com/office/drawing/2014/main" id="{239FA641-C05A-477D-A955-70CE2476DA0C}"/>
              </a:ext>
            </a:extLst>
          </p:cNvPr>
          <p:cNvSpPr/>
          <p:nvPr/>
        </p:nvSpPr>
        <p:spPr>
          <a:xfrm>
            <a:off x="6553200" y="6048316"/>
            <a:ext cx="5288948" cy="369332"/>
          </a:xfrm>
          <a:prstGeom prst="rect">
            <a:avLst/>
          </a:prstGeom>
        </p:spPr>
        <p:txBody>
          <a:bodyPr wrap="none">
            <a:spAutoFit/>
          </a:bodyPr>
          <a:lstStyle/>
          <a:p>
            <a:r>
              <a:rPr lang="en-US" dirty="0"/>
              <a:t>(Elder Mark E. Petersen, October 1971 General Conference)</a:t>
            </a:r>
          </a:p>
        </p:txBody>
      </p:sp>
      <p:pic>
        <p:nvPicPr>
          <p:cNvPr id="1030" name="Picture 6" descr="Image result for mark e peterson">
            <a:extLst>
              <a:ext uri="{FF2B5EF4-FFF2-40B4-BE49-F238E27FC236}">
                <a16:creationId xmlns:a16="http://schemas.microsoft.com/office/drawing/2014/main" id="{DEA9A3D7-500E-4E60-B717-A6A2E922B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 y="1545699"/>
            <a:ext cx="238125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690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TextBox 3"/>
          <p:cNvSpPr txBox="1">
            <a:spLocks noChangeArrowheads="1"/>
          </p:cNvSpPr>
          <p:nvPr/>
        </p:nvSpPr>
        <p:spPr bwMode="auto">
          <a:xfrm>
            <a:off x="3810000" y="1143000"/>
            <a:ext cx="655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2000">
                <a:solidFill>
                  <a:schemeClr val="bg2"/>
                </a:solidFill>
              </a:rPr>
              <a:t>3 Nephi 12:38-42</a:t>
            </a:r>
          </a:p>
        </p:txBody>
      </p:sp>
      <p:sp>
        <p:nvSpPr>
          <p:cNvPr id="2052" name="Rectangle 1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2053" name="Rectangle 15"/>
          <p:cNvSpPr>
            <a:spLocks noChangeArrowheads="1"/>
          </p:cNvSpPr>
          <p:nvPr/>
        </p:nvSpPr>
        <p:spPr bwMode="auto">
          <a:xfrm>
            <a:off x="1524001" y="-32316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br>
              <a:rPr lang="en-US"/>
            </a:br>
            <a:endParaRPr lang="en-US"/>
          </a:p>
        </p:txBody>
      </p:sp>
      <p:sp>
        <p:nvSpPr>
          <p:cNvPr id="2054" name="Rectangle 1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2056" name="Rectangle 19"/>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2" name="Footer Placeholder 5"/>
          <p:cNvSpPr>
            <a:spLocks noGrp="1"/>
          </p:cNvSpPr>
          <p:nvPr>
            <p:ph type="ftr" sz="quarter" idx="11"/>
          </p:nvPr>
        </p:nvSpPr>
        <p:spPr>
          <a:xfrm>
            <a:off x="1903414" y="279400"/>
            <a:ext cx="5792787" cy="48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2400" dirty="0">
                <a:solidFill>
                  <a:schemeClr val="bg1"/>
                </a:solidFill>
              </a:rPr>
              <a:t>Honesty</a:t>
            </a:r>
          </a:p>
        </p:txBody>
      </p:sp>
      <p:pic>
        <p:nvPicPr>
          <p:cNvPr id="1026" name="Picture 2" descr="To cheat or not to cheat consequence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734" y="135636"/>
            <a:ext cx="8702528" cy="67223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CF0EE3A-A9DC-44C8-AE66-019BB2EFF0D0}"/>
              </a:ext>
            </a:extLst>
          </p:cNvPr>
          <p:cNvSpPr/>
          <p:nvPr/>
        </p:nvSpPr>
        <p:spPr>
          <a:xfrm>
            <a:off x="1943100" y="1863352"/>
            <a:ext cx="5181600" cy="4715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To cheat or not to cheat consequence chart">
            <a:extLst>
              <a:ext uri="{FF2B5EF4-FFF2-40B4-BE49-F238E27FC236}">
                <a16:creationId xmlns:a16="http://schemas.microsoft.com/office/drawing/2014/main" id="{C8044F00-1A65-4065-BA07-77B30EA4FB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7" t="37308" r="67688" b="3590"/>
          <a:stretch/>
        </p:blipFill>
        <p:spPr bwMode="auto">
          <a:xfrm>
            <a:off x="3276600" y="1799844"/>
            <a:ext cx="2514600" cy="39730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FB4946E-8476-4B4B-8243-7B208E7ADE0D}"/>
              </a:ext>
            </a:extLst>
          </p:cNvPr>
          <p:cNvSpPr/>
          <p:nvPr/>
        </p:nvSpPr>
        <p:spPr>
          <a:xfrm>
            <a:off x="2255786" y="1148080"/>
            <a:ext cx="4449814" cy="4715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29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7039693"/>
              </p:ext>
            </p:extLst>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5:27,31 </a:t>
                      </a: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5:28-30</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r>
                        <a:rPr lang="en-US" dirty="0"/>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5:33 </a:t>
                      </a:r>
                      <a:endParaRPr lang="en-US" b="1" dirty="0">
                        <a:solidFill>
                          <a:schemeClr val="accent1">
                            <a:lumMod val="50000"/>
                          </a:schemeClr>
                        </a:solidFill>
                      </a:endParaRPr>
                    </a:p>
                  </a:txBody>
                  <a:tcPr anchor="ctr"/>
                </a:tc>
                <a:tc>
                  <a:txBody>
                    <a:bodyPr/>
                    <a:lstStyle/>
                    <a:p>
                      <a:pPr algn="ctr"/>
                      <a:r>
                        <a:rPr lang="en-US" sz="1800" dirty="0"/>
                        <a:t>5:34-37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r>
                        <a:rPr lang="en-US" dirty="0"/>
                        <a:t>Retaliation and Revenge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5:38 </a:t>
                      </a:r>
                      <a:endParaRPr lang="en-US" b="1" dirty="0">
                        <a:solidFill>
                          <a:schemeClr val="accent1">
                            <a:lumMod val="50000"/>
                          </a:schemeClr>
                        </a:solidFill>
                      </a:endParaRPr>
                    </a:p>
                  </a:txBody>
                  <a:tcPr anchor="ctr"/>
                </a:tc>
                <a:tc>
                  <a:txBody>
                    <a:bodyPr/>
                    <a:lstStyle/>
                    <a:p>
                      <a:pPr algn="ctr"/>
                      <a:r>
                        <a:rPr lang="en-US" sz="1800" dirty="0"/>
                        <a:t>5:39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endParaRPr lang="en-US" dirty="0"/>
                    </a:p>
                    <a:p>
                      <a:pPr algn="ctr"/>
                      <a:endParaRPr lang="en-US" dirty="0"/>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148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968240" y="1360478"/>
            <a:ext cx="6827520" cy="1338828"/>
          </a:xfrm>
          <a:prstGeom prst="rect">
            <a:avLst/>
          </a:prstGeom>
          <a:noFill/>
        </p:spPr>
        <p:txBody>
          <a:bodyPr wrap="square" rtlCol="0">
            <a:spAutoFit/>
          </a:bodyPr>
          <a:lstStyle/>
          <a:p>
            <a:r>
              <a:rPr lang="en-US" sz="2700" dirty="0"/>
              <a:t>How many of you have a close family member or friend who doesn’t believe what you believe?  </a:t>
            </a:r>
          </a:p>
        </p:txBody>
      </p:sp>
      <p:sp>
        <p:nvSpPr>
          <p:cNvPr id="5" name="TextBox 4"/>
          <p:cNvSpPr txBox="1"/>
          <p:nvPr/>
        </p:nvSpPr>
        <p:spPr>
          <a:xfrm>
            <a:off x="4968240" y="2445390"/>
            <a:ext cx="7010400" cy="507831"/>
          </a:xfrm>
          <a:prstGeom prst="rect">
            <a:avLst/>
          </a:prstGeom>
          <a:noFill/>
        </p:spPr>
        <p:txBody>
          <a:bodyPr wrap="square" rtlCol="0">
            <a:spAutoFit/>
          </a:bodyPr>
          <a:lstStyle/>
          <a:p>
            <a:r>
              <a:rPr lang="en-US" sz="2700" dirty="0"/>
              <a:t>Ever been mocked or bullied for what you believe?  </a:t>
            </a:r>
          </a:p>
        </p:txBody>
      </p:sp>
      <p:sp>
        <p:nvSpPr>
          <p:cNvPr id="7" name="TextBox 6"/>
          <p:cNvSpPr txBox="1"/>
          <p:nvPr/>
        </p:nvSpPr>
        <p:spPr>
          <a:xfrm>
            <a:off x="4894353" y="2968198"/>
            <a:ext cx="6975294" cy="923330"/>
          </a:xfrm>
          <a:prstGeom prst="rect">
            <a:avLst/>
          </a:prstGeom>
          <a:noFill/>
        </p:spPr>
        <p:txBody>
          <a:bodyPr wrap="square" rtlCol="0">
            <a:spAutoFit/>
          </a:bodyPr>
          <a:lstStyle/>
          <a:p>
            <a:r>
              <a:rPr lang="en-US" sz="2700" dirty="0"/>
              <a:t>Ever been attacked on social media for what you believe?  </a:t>
            </a:r>
          </a:p>
        </p:txBody>
      </p:sp>
      <p:pic>
        <p:nvPicPr>
          <p:cNvPr id="8" name="Picture 2" descr="Related imag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flipH="1">
            <a:off x="172720" y="367038"/>
            <a:ext cx="4435186" cy="5876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9818" y="217479"/>
            <a:ext cx="4658183" cy="507831"/>
          </a:xfrm>
          <a:prstGeom prst="rect">
            <a:avLst/>
          </a:prstGeom>
          <a:noFill/>
        </p:spPr>
        <p:txBody>
          <a:bodyPr wrap="square" rtlCol="0">
            <a:spAutoFit/>
          </a:bodyPr>
          <a:lstStyle/>
          <a:p>
            <a:r>
              <a:rPr lang="en-US" sz="2700" b="1" dirty="0"/>
              <a:t>By show of hands…</a:t>
            </a:r>
          </a:p>
        </p:txBody>
      </p:sp>
    </p:spTree>
    <p:extLst>
      <p:ext uri="{BB962C8B-B14F-4D97-AF65-F5344CB8AC3E}">
        <p14:creationId xmlns:p14="http://schemas.microsoft.com/office/powerpoint/2010/main" val="10771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828042" y="214204"/>
            <a:ext cx="8936610" cy="6466848"/>
          </a:xfrm>
        </p:spPr>
        <p:txBody>
          <a:bodyPr>
            <a:normAutofit/>
          </a:bodyPr>
          <a:lstStyle/>
          <a:p>
            <a:pPr marL="0" indent="0">
              <a:buNone/>
            </a:pPr>
            <a:r>
              <a:rPr lang="en-US" sz="3200" dirty="0"/>
              <a:t>“Followers of Christ should be examples of civility. We should love all people, be good listeners, and show concern for their sincere beliefs. Though we may disagree, we should not be disagreeable. Our stands and communications on controversial topics should not be contentious. We should be wise in explaining and pursuing our positions and in exercising our influence. …When our positions do not prevail, we should accept unfavorable results graciously and practice civility with our adversaries”</a:t>
            </a:r>
          </a:p>
          <a:p>
            <a:pPr marL="0" indent="0">
              <a:buNone/>
            </a:pPr>
            <a:r>
              <a:rPr lang="en-US" dirty="0"/>
              <a:t> </a:t>
            </a:r>
            <a:r>
              <a:rPr lang="en-US" sz="2000" dirty="0"/>
              <a:t>( “Loving Others and Living with Differences,” Ensign or Liahona, Nov. 2014, 27).</a:t>
            </a:r>
          </a:p>
        </p:txBody>
      </p:sp>
      <p:pic>
        <p:nvPicPr>
          <p:cNvPr id="2050" name="Picture 2" descr="Image result for elder oaks">
            <a:extLst>
              <a:ext uri="{FF2B5EF4-FFF2-40B4-BE49-F238E27FC236}">
                <a16:creationId xmlns:a16="http://schemas.microsoft.com/office/drawing/2014/main" id="{B5C09D6A-69E0-4697-BBC8-A2B97F27C70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7348" y="477436"/>
            <a:ext cx="1865098" cy="233272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35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828042" y="214204"/>
            <a:ext cx="8936610" cy="6466848"/>
          </a:xfrm>
        </p:spPr>
        <p:txBody>
          <a:bodyPr>
            <a:normAutofit/>
          </a:bodyPr>
          <a:lstStyle/>
          <a:p>
            <a:pPr marL="0" indent="0">
              <a:buNone/>
            </a:pPr>
            <a:r>
              <a:rPr lang="en-US" sz="3200" dirty="0"/>
              <a:t>“If you haven’t already, you will one day find yourself called upon to defend your faith or perhaps even endure some personal abuse simply because you are a member of The Church. Such moments will require both courage and courtesy on your part… </a:t>
            </a:r>
            <a:br>
              <a:rPr lang="en-US" sz="3200" dirty="0"/>
            </a:br>
            <a:r>
              <a:rPr lang="en-US" sz="3200" dirty="0"/>
              <a:t>Defend your beliefs with courtesy and with compassion.”</a:t>
            </a:r>
          </a:p>
          <a:p>
            <a:pPr marL="0" indent="0">
              <a:buNone/>
            </a:pPr>
            <a:r>
              <a:rPr lang="en-US" sz="1800" dirty="0"/>
              <a:t> (Jeffrey R. Holland, “The Cost—and Blessings—of Discipleship,” </a:t>
            </a:r>
            <a:br>
              <a:rPr lang="en-US" sz="1800" dirty="0"/>
            </a:br>
            <a:r>
              <a:rPr lang="en-US" sz="1800" dirty="0"/>
              <a:t>Ensign or Liahona, May 2014, 9).</a:t>
            </a:r>
          </a:p>
          <a:p>
            <a:pPr marL="0" indent="0">
              <a:buNone/>
            </a:pPr>
            <a:endParaRPr lang="en-US" sz="3200" dirty="0"/>
          </a:p>
        </p:txBody>
      </p:sp>
      <p:pic>
        <p:nvPicPr>
          <p:cNvPr id="2050" name="Picture 2" descr="Image result for elder oaks">
            <a:extLst>
              <a:ext uri="{FF2B5EF4-FFF2-40B4-BE49-F238E27FC236}">
                <a16:creationId xmlns:a16="http://schemas.microsoft.com/office/drawing/2014/main" id="{B5C09D6A-69E0-4697-BBC8-A2B97F27C70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7348" y="477436"/>
            <a:ext cx="1865098" cy="233272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2" descr="Image result for elder holland">
            <a:extLst>
              <a:ext uri="{FF2B5EF4-FFF2-40B4-BE49-F238E27FC236}">
                <a16:creationId xmlns:a16="http://schemas.microsoft.com/office/drawing/2014/main" id="{C20EE74E-A3A8-4507-A1A6-7FD1E7649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77" y="257175"/>
            <a:ext cx="2179023" cy="2790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4C2942F-B3B5-4769-A51F-7366C5E54B49}"/>
              </a:ext>
            </a:extLst>
          </p:cNvPr>
          <p:cNvSpPr/>
          <p:nvPr/>
        </p:nvSpPr>
        <p:spPr>
          <a:xfrm>
            <a:off x="115073" y="5757376"/>
            <a:ext cx="1668662" cy="830997"/>
          </a:xfrm>
          <a:prstGeom prst="rect">
            <a:avLst/>
          </a:prstGeom>
        </p:spPr>
        <p:txBody>
          <a:bodyPr wrap="none">
            <a:spAutoFit/>
          </a:bodyPr>
          <a:lstStyle/>
          <a:p>
            <a:r>
              <a:rPr lang="en-US" dirty="0"/>
              <a:t>3 Ne 11:29</a:t>
            </a:r>
          </a:p>
          <a:p>
            <a:r>
              <a:rPr lang="en-US" dirty="0"/>
              <a:t>EGO</a:t>
            </a:r>
          </a:p>
        </p:txBody>
      </p:sp>
    </p:spTree>
    <p:extLst>
      <p:ext uri="{BB962C8B-B14F-4D97-AF65-F5344CB8AC3E}">
        <p14:creationId xmlns:p14="http://schemas.microsoft.com/office/powerpoint/2010/main" val="33581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537702464"/>
              </p:ext>
            </p:extLst>
          </p:nvPr>
        </p:nvGraphicFramePr>
        <p:xfrm>
          <a:off x="1524000" y="1916113"/>
          <a:ext cx="9144000" cy="4420601"/>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5:27,31 </a:t>
                      </a: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5:28-30</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r>
                        <a:rPr lang="en-US" dirty="0"/>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5:33 </a:t>
                      </a:r>
                      <a:endParaRPr lang="en-US" b="1" dirty="0">
                        <a:solidFill>
                          <a:schemeClr val="accent1">
                            <a:lumMod val="50000"/>
                          </a:schemeClr>
                        </a:solidFill>
                      </a:endParaRPr>
                    </a:p>
                  </a:txBody>
                  <a:tcPr anchor="ctr"/>
                </a:tc>
                <a:tc>
                  <a:txBody>
                    <a:bodyPr/>
                    <a:lstStyle/>
                    <a:p>
                      <a:pPr algn="ctr"/>
                      <a:r>
                        <a:rPr lang="en-US" sz="1800" dirty="0"/>
                        <a:t>5:34-37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r>
                        <a:rPr lang="en-US" dirty="0"/>
                        <a:t>Retaliation and Revenge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5:38 </a:t>
                      </a:r>
                      <a:endParaRPr lang="en-US" b="1" dirty="0">
                        <a:solidFill>
                          <a:schemeClr val="accent1">
                            <a:lumMod val="50000"/>
                          </a:schemeClr>
                        </a:solidFill>
                      </a:endParaRPr>
                    </a:p>
                  </a:txBody>
                  <a:tcPr anchor="ctr"/>
                </a:tc>
                <a:tc>
                  <a:txBody>
                    <a:bodyPr/>
                    <a:lstStyle/>
                    <a:p>
                      <a:pPr algn="ctr"/>
                      <a:r>
                        <a:rPr lang="en-US" sz="1800" dirty="0"/>
                        <a:t>5:39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r>
                        <a:rPr lang="en-US" dirty="0"/>
                        <a:t>Love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5:43 </a:t>
                      </a:r>
                      <a:endParaRPr lang="en-US" b="1" dirty="0">
                        <a:solidFill>
                          <a:schemeClr val="accent1">
                            <a:lumMod val="50000"/>
                          </a:schemeClr>
                        </a:solidFill>
                      </a:endParaRPr>
                    </a:p>
                  </a:txBody>
                  <a:tcPr anchor="ctr"/>
                </a:tc>
                <a:tc>
                  <a:txBody>
                    <a:bodyPr/>
                    <a:lstStyle/>
                    <a:p>
                      <a:pPr algn="ctr"/>
                      <a:r>
                        <a:rPr lang="en-US" sz="1800" dirty="0"/>
                        <a:t>5:44-47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708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9/11">
            <a:extLst>
              <a:ext uri="{FF2B5EF4-FFF2-40B4-BE49-F238E27FC236}">
                <a16:creationId xmlns:a16="http://schemas.microsoft.com/office/drawing/2014/main" id="{15E01700-E379-4388-B7BC-99D48A9F967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8228" y="1066800"/>
            <a:ext cx="7046120" cy="4892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9/11 towers">
            <a:extLst>
              <a:ext uri="{FF2B5EF4-FFF2-40B4-BE49-F238E27FC236}">
                <a16:creationId xmlns:a16="http://schemas.microsoft.com/office/drawing/2014/main" id="{769BA934-59D9-426B-9065-DA2FF491E24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00" y="1066800"/>
            <a:ext cx="4064955" cy="48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74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round zero rubble">
            <a:extLst>
              <a:ext uri="{FF2B5EF4-FFF2-40B4-BE49-F238E27FC236}">
                <a16:creationId xmlns:a16="http://schemas.microsoft.com/office/drawing/2014/main" id="{5BEA79B6-B6BC-4D41-93CC-7CCF68425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
            <a:ext cx="5815739" cy="38125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ground zero rubble">
            <a:extLst>
              <a:ext uri="{FF2B5EF4-FFF2-40B4-BE49-F238E27FC236}">
                <a16:creationId xmlns:a16="http://schemas.microsoft.com/office/drawing/2014/main" id="{40678934-E6A4-440C-AAA4-67CA77085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
            <a:ext cx="4872225" cy="32461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ground zero heat caused by fire">
            <a:extLst>
              <a:ext uri="{FF2B5EF4-FFF2-40B4-BE49-F238E27FC236}">
                <a16:creationId xmlns:a16="http://schemas.microsoft.com/office/drawing/2014/main" id="{E80B130F-B524-4000-AD56-26DDBBFF23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42640"/>
            <a:ext cx="5029200" cy="33004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ground zero heat caused by fire">
            <a:extLst>
              <a:ext uri="{FF2B5EF4-FFF2-40B4-BE49-F238E27FC236}">
                <a16:creationId xmlns:a16="http://schemas.microsoft.com/office/drawing/2014/main" id="{9FD373A8-751D-4332-A459-C82B37C204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398520"/>
            <a:ext cx="4876800" cy="324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510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LIGHT</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0CA7EDA-A83E-4064-9CFE-9E7C75BCABED}"/>
              </a:ext>
            </a:extLst>
          </p:cNvPr>
          <p:cNvSpPr/>
          <p:nvPr/>
        </p:nvSpPr>
        <p:spPr>
          <a:xfrm>
            <a:off x="5758439" y="6172200"/>
            <a:ext cx="623889" cy="369332"/>
          </a:xfrm>
          <a:prstGeom prst="rect">
            <a:avLst/>
          </a:prstGeom>
        </p:spPr>
        <p:txBody>
          <a:bodyPr wrap="none">
            <a:spAutoFit/>
          </a:bodyPr>
          <a:lstStyle/>
          <a:p>
            <a:r>
              <a:rPr lang="en-US" b="1" dirty="0"/>
              <a:t>2/10</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6" name="Title 1">
            <a:extLst>
              <a:ext uri="{FF2B5EF4-FFF2-40B4-BE49-F238E27FC236}">
                <a16:creationId xmlns:a16="http://schemas.microsoft.com/office/drawing/2014/main" id="{949F6DA3-C66F-4D57-99C5-CC3C2ED79F4C}"/>
              </a:ext>
            </a:extLst>
          </p:cNvPr>
          <p:cNvSpPr>
            <a:spLocks noGrp="1"/>
          </p:cNvSpPr>
          <p:nvPr>
            <p:ph type="title"/>
          </p:nvPr>
        </p:nvSpPr>
        <p:spPr>
          <a:xfrm>
            <a:off x="1219200" y="274638"/>
            <a:ext cx="10363200" cy="1143000"/>
          </a:xfrm>
        </p:spPr>
        <p:txBody>
          <a:bodyPr/>
          <a:lstStyle/>
          <a:p>
            <a:r>
              <a:rPr lang="en-US" dirty="0"/>
              <a:t>Ground Zero</a:t>
            </a:r>
          </a:p>
        </p:txBody>
      </p:sp>
      <p:sp>
        <p:nvSpPr>
          <p:cNvPr id="2" name="Rectangle 1">
            <a:extLst>
              <a:ext uri="{FF2B5EF4-FFF2-40B4-BE49-F238E27FC236}">
                <a16:creationId xmlns:a16="http://schemas.microsoft.com/office/drawing/2014/main" id="{97CEE4DB-8B9F-40E3-8D2C-C251B3C8CB47}"/>
              </a:ext>
            </a:extLst>
          </p:cNvPr>
          <p:cNvSpPr/>
          <p:nvPr/>
        </p:nvSpPr>
        <p:spPr>
          <a:xfrm>
            <a:off x="533400" y="1447800"/>
            <a:ext cx="5684520" cy="4572000"/>
          </a:xfrm>
          <a:prstGeom prst="rect">
            <a:avLst/>
          </a:prstGeom>
        </p:spPr>
        <p:txBody>
          <a:bodyPr vert="horz">
            <a:normAutofit/>
          </a:bodyPr>
          <a:lstStyle/>
          <a:p>
            <a:pPr marL="457200" indent="-457200">
              <a:spcAft>
                <a:spcPts val="600"/>
              </a:spcAft>
              <a:buFont typeface="Arial" panose="020B0604020202020204" pitchFamily="34" charset="0"/>
              <a:buChar char="•"/>
            </a:pPr>
            <a:r>
              <a:rPr lang="en-US" sz="2800" dirty="0"/>
              <a:t>Temperatures ranging from 400ºF to 2,800ºF.</a:t>
            </a:r>
          </a:p>
          <a:p>
            <a:pPr marL="457200" indent="-457200">
              <a:spcAft>
                <a:spcPts val="600"/>
              </a:spcAft>
              <a:buFont typeface="Arial" panose="020B0604020202020204" pitchFamily="34" charset="0"/>
              <a:buChar char="•"/>
            </a:pPr>
            <a:r>
              <a:rPr lang="en-US" sz="2800" dirty="0"/>
              <a:t>Molten metal flows. </a:t>
            </a:r>
          </a:p>
          <a:p>
            <a:pPr marL="457200" indent="-457200">
              <a:spcAft>
                <a:spcPts val="600"/>
              </a:spcAft>
              <a:buFont typeface="Arial" panose="020B0604020202020204" pitchFamily="34" charset="0"/>
              <a:buChar char="•"/>
            </a:pPr>
            <a:r>
              <a:rPr lang="en-US" sz="2800" dirty="0"/>
              <a:t>75 firefighters +  24 hours a day + millions of gallons of water = fire burned for 100 days.</a:t>
            </a:r>
          </a:p>
          <a:p>
            <a:pPr marL="457200" indent="-457200">
              <a:spcAft>
                <a:spcPts val="600"/>
              </a:spcAft>
              <a:buFont typeface="Arial" panose="020B0604020202020204" pitchFamily="34" charset="0"/>
              <a:buChar char="•"/>
            </a:pPr>
            <a:r>
              <a:rPr lang="en-US" sz="2800" b="0" i="0" dirty="0">
                <a:effectLst/>
              </a:rPr>
              <a:t>3000+ people died.</a:t>
            </a:r>
          </a:p>
        </p:txBody>
      </p:sp>
      <p:pic>
        <p:nvPicPr>
          <p:cNvPr id="18434" name="Picture 2">
            <a:extLst>
              <a:ext uri="{FF2B5EF4-FFF2-40B4-BE49-F238E27FC236}">
                <a16:creationId xmlns:a16="http://schemas.microsoft.com/office/drawing/2014/main" id="{D6A5BF0B-AB7F-4C2B-A891-B4E6C6BFB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11" r="7857" b="3"/>
          <a:stretch/>
        </p:blipFill>
        <p:spPr bwMode="auto">
          <a:xfrm>
            <a:off x="6578600" y="1447800"/>
            <a:ext cx="4998720" cy="4572000"/>
          </a:xfrm>
          <a:prstGeom prst="rect">
            <a:avLst/>
          </a:prstGeom>
          <a:solidFill>
            <a:srgbClr val="FFFFFF"/>
          </a:solidFill>
        </p:spPr>
      </p:pic>
    </p:spTree>
    <p:extLst>
      <p:ext uri="{BB962C8B-B14F-4D97-AF65-F5344CB8AC3E}">
        <p14:creationId xmlns:p14="http://schemas.microsoft.com/office/powerpoint/2010/main" val="406827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s-east-1.tchyn.io/snopes-production/uploads/2015/10/911biblepagejpg.jpg?resize=592%2C451">
            <a:extLst>
              <a:ext uri="{FF2B5EF4-FFF2-40B4-BE49-F238E27FC236}">
                <a16:creationId xmlns:a16="http://schemas.microsoft.com/office/drawing/2014/main" id="{2B9E62B7-0893-4EEC-BB5F-077A6DFF64C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5280" y="1716688"/>
            <a:ext cx="5448384" cy="41507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D8BB07-5C27-4351-8117-8F1A3FBB6430}"/>
              </a:ext>
            </a:extLst>
          </p:cNvPr>
          <p:cNvSpPr/>
          <p:nvPr/>
        </p:nvSpPr>
        <p:spPr>
          <a:xfrm>
            <a:off x="5867400" y="1600200"/>
            <a:ext cx="6019800" cy="830997"/>
          </a:xfrm>
          <a:prstGeom prst="rect">
            <a:avLst/>
          </a:prstGeom>
        </p:spPr>
        <p:txBody>
          <a:bodyPr wrap="square">
            <a:spAutoFit/>
          </a:bodyPr>
          <a:lstStyle/>
          <a:p>
            <a:r>
              <a:rPr lang="en-US" sz="2400" dirty="0">
                <a:solidFill>
                  <a:srgbClr val="201C1F"/>
                </a:solidFill>
                <a:latin typeface="Tw Cen MT" panose="020B0602020104020603" pitchFamily="34" charset="0"/>
              </a:rPr>
              <a:t>Words from Matthew 5 were found at Ground Zero fused to a chunk of steel. </a:t>
            </a:r>
          </a:p>
        </p:txBody>
      </p:sp>
      <p:sp>
        <p:nvSpPr>
          <p:cNvPr id="3" name="Rectangle 2">
            <a:extLst>
              <a:ext uri="{FF2B5EF4-FFF2-40B4-BE49-F238E27FC236}">
                <a16:creationId xmlns:a16="http://schemas.microsoft.com/office/drawing/2014/main" id="{27C398F3-2CB5-42EC-A7A3-1A2DCBD9EF55}"/>
              </a:ext>
            </a:extLst>
          </p:cNvPr>
          <p:cNvSpPr/>
          <p:nvPr/>
        </p:nvSpPr>
        <p:spPr>
          <a:xfrm>
            <a:off x="5916433" y="2646889"/>
            <a:ext cx="5943600" cy="3108543"/>
          </a:xfrm>
          <a:prstGeom prst="rect">
            <a:avLst/>
          </a:prstGeom>
        </p:spPr>
        <p:txBody>
          <a:bodyPr wrap="square">
            <a:spAutoFit/>
          </a:bodyPr>
          <a:lstStyle/>
          <a:p>
            <a:r>
              <a:rPr lang="en-US" sz="2800" b="1" baseline="30000" dirty="0">
                <a:solidFill>
                  <a:srgbClr val="000000"/>
                </a:solidFill>
                <a:latin typeface="Tw Cen MT" panose="020B0602020104020603" pitchFamily="34" charset="0"/>
              </a:rPr>
              <a:t>43 </a:t>
            </a:r>
            <a:r>
              <a:rPr lang="en-US" sz="2800" dirty="0">
                <a:solidFill>
                  <a:srgbClr val="000000"/>
                </a:solidFill>
                <a:latin typeface="Tw Cen MT" panose="020B0602020104020603" pitchFamily="34" charset="0"/>
              </a:rPr>
              <a:t>Ye have heard, Thou shalt love thy </a:t>
            </a:r>
            <a:r>
              <a:rPr lang="en-US" sz="2800" dirty="0" err="1">
                <a:solidFill>
                  <a:srgbClr val="000000"/>
                </a:solidFill>
                <a:latin typeface="Tw Cen MT" panose="020B0602020104020603" pitchFamily="34" charset="0"/>
              </a:rPr>
              <a:t>neighbour</a:t>
            </a:r>
            <a:r>
              <a:rPr lang="en-US" sz="2800" dirty="0">
                <a:solidFill>
                  <a:srgbClr val="000000"/>
                </a:solidFill>
                <a:latin typeface="Tw Cen MT" panose="020B0602020104020603" pitchFamily="34" charset="0"/>
              </a:rPr>
              <a:t>, and hate thine enemy.</a:t>
            </a:r>
          </a:p>
          <a:p>
            <a:r>
              <a:rPr lang="en-US" sz="2800" b="1" baseline="30000" dirty="0">
                <a:solidFill>
                  <a:srgbClr val="000000"/>
                </a:solidFill>
                <a:latin typeface="Tw Cen MT" panose="020B0602020104020603" pitchFamily="34" charset="0"/>
              </a:rPr>
              <a:t>44 </a:t>
            </a:r>
            <a:r>
              <a:rPr lang="en-US" sz="2800" dirty="0">
                <a:solidFill>
                  <a:srgbClr val="000000"/>
                </a:solidFill>
                <a:latin typeface="Tw Cen MT" panose="020B0602020104020603" pitchFamily="34" charset="0"/>
              </a:rPr>
              <a:t>But I say unto you, Love your enemies, bless them that curse you, do good to them that hate you, and pray for them which despitefully use you, and persecute you.</a:t>
            </a:r>
          </a:p>
        </p:txBody>
      </p:sp>
      <p:sp>
        <p:nvSpPr>
          <p:cNvPr id="4" name="Title 3">
            <a:extLst>
              <a:ext uri="{FF2B5EF4-FFF2-40B4-BE49-F238E27FC236}">
                <a16:creationId xmlns:a16="http://schemas.microsoft.com/office/drawing/2014/main" id="{FEDE3B4E-ED9F-4F12-AE61-BBAA12EF1963}"/>
              </a:ext>
            </a:extLst>
          </p:cNvPr>
          <p:cNvSpPr>
            <a:spLocks noGrp="1"/>
          </p:cNvSpPr>
          <p:nvPr>
            <p:ph type="title"/>
          </p:nvPr>
        </p:nvSpPr>
        <p:spPr/>
        <p:txBody>
          <a:bodyPr/>
          <a:lstStyle/>
          <a:p>
            <a:r>
              <a:rPr lang="en-US" dirty="0"/>
              <a:t>Matthew 5:43-44</a:t>
            </a:r>
          </a:p>
        </p:txBody>
      </p:sp>
    </p:spTree>
    <p:extLst>
      <p:ext uri="{BB962C8B-B14F-4D97-AF65-F5344CB8AC3E}">
        <p14:creationId xmlns:p14="http://schemas.microsoft.com/office/powerpoint/2010/main" val="11442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345588046"/>
              </p:ext>
            </p:extLst>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5:27,31 </a:t>
                      </a: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5:28-30</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r>
                        <a:rPr lang="en-US" dirty="0"/>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5:33 </a:t>
                      </a:r>
                      <a:endParaRPr lang="en-US" b="1" dirty="0">
                        <a:solidFill>
                          <a:schemeClr val="accent1">
                            <a:lumMod val="50000"/>
                          </a:schemeClr>
                        </a:solidFill>
                      </a:endParaRPr>
                    </a:p>
                  </a:txBody>
                  <a:tcPr anchor="ctr"/>
                </a:tc>
                <a:tc>
                  <a:txBody>
                    <a:bodyPr/>
                    <a:lstStyle/>
                    <a:p>
                      <a:pPr algn="ctr"/>
                      <a:r>
                        <a:rPr lang="en-US" sz="1800" dirty="0"/>
                        <a:t>5:34-37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r>
                        <a:rPr lang="en-US" dirty="0"/>
                        <a:t>Retaliation and Revenge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5:38 </a:t>
                      </a:r>
                      <a:endParaRPr lang="en-US" b="1" dirty="0">
                        <a:solidFill>
                          <a:schemeClr val="accent1">
                            <a:lumMod val="50000"/>
                          </a:schemeClr>
                        </a:solidFill>
                      </a:endParaRPr>
                    </a:p>
                  </a:txBody>
                  <a:tcPr anchor="ctr"/>
                </a:tc>
                <a:tc>
                  <a:txBody>
                    <a:bodyPr/>
                    <a:lstStyle/>
                    <a:p>
                      <a:pPr algn="ctr"/>
                      <a:r>
                        <a:rPr lang="en-US" sz="1800" dirty="0"/>
                        <a:t>5:39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r>
                        <a:rPr lang="en-US" dirty="0"/>
                        <a:t>Love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5:43 </a:t>
                      </a:r>
                      <a:endParaRPr lang="en-US" b="1" dirty="0">
                        <a:solidFill>
                          <a:schemeClr val="accent1">
                            <a:lumMod val="50000"/>
                          </a:schemeClr>
                        </a:solidFill>
                      </a:endParaRPr>
                    </a:p>
                  </a:txBody>
                  <a:tcPr anchor="ctr"/>
                </a:tc>
                <a:tc>
                  <a:txBody>
                    <a:bodyPr/>
                    <a:lstStyle/>
                    <a:p>
                      <a:pPr algn="ctr"/>
                      <a:r>
                        <a:rPr lang="en-US" sz="1800" dirty="0"/>
                        <a:t>5:44-47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r>
                        <a:rPr lang="en-US" dirty="0"/>
                        <a:t>Tithing</a:t>
                      </a:r>
                      <a:r>
                        <a:rPr lang="en-US" baseline="0" dirty="0"/>
                        <a:t> and Offerings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6:2</a:t>
                      </a:r>
                      <a:endParaRPr lang="en-US" b="1" dirty="0">
                        <a:solidFill>
                          <a:schemeClr val="accent1">
                            <a:lumMod val="50000"/>
                          </a:schemeClr>
                        </a:solidFill>
                      </a:endParaRPr>
                    </a:p>
                  </a:txBody>
                  <a:tcPr anchor="ctr"/>
                </a:tc>
                <a:tc>
                  <a:txBody>
                    <a:bodyPr/>
                    <a:lstStyle/>
                    <a:p>
                      <a:pPr algn="ctr"/>
                      <a:r>
                        <a:rPr lang="en-US" dirty="0"/>
                        <a:t>6:3-4</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900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594489016"/>
              </p:ext>
            </p:extLst>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5:27,31 </a:t>
                      </a: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5:28-30</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r>
                        <a:rPr lang="en-US" dirty="0"/>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5:33 </a:t>
                      </a:r>
                      <a:endParaRPr lang="en-US" b="1" dirty="0">
                        <a:solidFill>
                          <a:schemeClr val="accent1">
                            <a:lumMod val="50000"/>
                          </a:schemeClr>
                        </a:solidFill>
                      </a:endParaRPr>
                    </a:p>
                  </a:txBody>
                  <a:tcPr anchor="ctr"/>
                </a:tc>
                <a:tc>
                  <a:txBody>
                    <a:bodyPr/>
                    <a:lstStyle/>
                    <a:p>
                      <a:pPr algn="ctr"/>
                      <a:r>
                        <a:rPr lang="en-US" sz="1800" dirty="0"/>
                        <a:t>5:34-37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r>
                        <a:rPr lang="en-US" dirty="0"/>
                        <a:t>Retaliation and Revenge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5:38 </a:t>
                      </a:r>
                      <a:endParaRPr lang="en-US" b="1" dirty="0">
                        <a:solidFill>
                          <a:schemeClr val="accent1">
                            <a:lumMod val="50000"/>
                          </a:schemeClr>
                        </a:solidFill>
                      </a:endParaRPr>
                    </a:p>
                  </a:txBody>
                  <a:tcPr anchor="ctr"/>
                </a:tc>
                <a:tc>
                  <a:txBody>
                    <a:bodyPr/>
                    <a:lstStyle/>
                    <a:p>
                      <a:pPr algn="ctr"/>
                      <a:r>
                        <a:rPr lang="en-US" sz="1800" dirty="0"/>
                        <a:t>5:39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r>
                        <a:rPr lang="en-US" dirty="0"/>
                        <a:t>Love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5:43 </a:t>
                      </a:r>
                      <a:endParaRPr lang="en-US" b="1" dirty="0">
                        <a:solidFill>
                          <a:schemeClr val="accent1">
                            <a:lumMod val="50000"/>
                          </a:schemeClr>
                        </a:solidFill>
                      </a:endParaRPr>
                    </a:p>
                  </a:txBody>
                  <a:tcPr anchor="ctr"/>
                </a:tc>
                <a:tc>
                  <a:txBody>
                    <a:bodyPr/>
                    <a:lstStyle/>
                    <a:p>
                      <a:pPr algn="ctr"/>
                      <a:r>
                        <a:rPr lang="en-US" sz="1800" dirty="0"/>
                        <a:t>5:44-47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r>
                        <a:rPr lang="en-US" dirty="0"/>
                        <a:t>Tithing</a:t>
                      </a:r>
                      <a:r>
                        <a:rPr lang="en-US" baseline="0" dirty="0"/>
                        <a:t> and Offerings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6:2</a:t>
                      </a:r>
                      <a:endParaRPr lang="en-US" b="1" dirty="0">
                        <a:solidFill>
                          <a:schemeClr val="accent1">
                            <a:lumMod val="50000"/>
                          </a:schemeClr>
                        </a:solidFill>
                      </a:endParaRPr>
                    </a:p>
                  </a:txBody>
                  <a:tcPr anchor="ctr"/>
                </a:tc>
                <a:tc>
                  <a:txBody>
                    <a:bodyPr/>
                    <a:lstStyle/>
                    <a:p>
                      <a:pPr algn="ctr"/>
                      <a:r>
                        <a:rPr lang="en-US" dirty="0"/>
                        <a:t>6:3-4</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r>
                        <a:rPr lang="en-US" dirty="0"/>
                        <a:t>Prayer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6:5</a:t>
                      </a:r>
                      <a:endParaRPr lang="en-US" b="1" dirty="0">
                        <a:solidFill>
                          <a:schemeClr val="accent1">
                            <a:lumMod val="50000"/>
                          </a:schemeClr>
                        </a:solidFill>
                      </a:endParaRPr>
                    </a:p>
                  </a:txBody>
                  <a:tcPr anchor="ctr"/>
                </a:tc>
                <a:tc>
                  <a:txBody>
                    <a:bodyPr/>
                    <a:lstStyle/>
                    <a:p>
                      <a:pPr algn="ctr"/>
                      <a:r>
                        <a:rPr lang="en-US" dirty="0"/>
                        <a:t>6:6-7</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632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38230809"/>
              </p:ext>
            </p:extLst>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5:27,31 </a:t>
                      </a: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5:28-30</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r>
                        <a:rPr lang="en-US" dirty="0"/>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5:33 </a:t>
                      </a:r>
                      <a:endParaRPr lang="en-US" b="1" dirty="0">
                        <a:solidFill>
                          <a:schemeClr val="accent1">
                            <a:lumMod val="50000"/>
                          </a:schemeClr>
                        </a:solidFill>
                      </a:endParaRPr>
                    </a:p>
                  </a:txBody>
                  <a:tcPr anchor="ctr"/>
                </a:tc>
                <a:tc>
                  <a:txBody>
                    <a:bodyPr/>
                    <a:lstStyle/>
                    <a:p>
                      <a:pPr algn="ctr"/>
                      <a:r>
                        <a:rPr lang="en-US" sz="1800" dirty="0"/>
                        <a:t>5:34-37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r>
                        <a:rPr lang="en-US" dirty="0"/>
                        <a:t>Retaliation and Revenge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5:38 </a:t>
                      </a:r>
                      <a:endParaRPr lang="en-US" b="1" dirty="0">
                        <a:solidFill>
                          <a:schemeClr val="accent1">
                            <a:lumMod val="50000"/>
                          </a:schemeClr>
                        </a:solidFill>
                      </a:endParaRPr>
                    </a:p>
                  </a:txBody>
                  <a:tcPr anchor="ctr"/>
                </a:tc>
                <a:tc>
                  <a:txBody>
                    <a:bodyPr/>
                    <a:lstStyle/>
                    <a:p>
                      <a:pPr algn="ctr"/>
                      <a:r>
                        <a:rPr lang="en-US" sz="1800" dirty="0"/>
                        <a:t>5:39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r>
                        <a:rPr lang="en-US" dirty="0"/>
                        <a:t>Love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5:43 </a:t>
                      </a:r>
                      <a:endParaRPr lang="en-US" b="1" dirty="0">
                        <a:solidFill>
                          <a:schemeClr val="accent1">
                            <a:lumMod val="50000"/>
                          </a:schemeClr>
                        </a:solidFill>
                      </a:endParaRPr>
                    </a:p>
                  </a:txBody>
                  <a:tcPr anchor="ctr"/>
                </a:tc>
                <a:tc>
                  <a:txBody>
                    <a:bodyPr/>
                    <a:lstStyle/>
                    <a:p>
                      <a:pPr algn="ctr"/>
                      <a:r>
                        <a:rPr lang="en-US" sz="1800" dirty="0"/>
                        <a:t>5:44-47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r>
                        <a:rPr lang="en-US" dirty="0"/>
                        <a:t>Tithing</a:t>
                      </a:r>
                      <a:r>
                        <a:rPr lang="en-US" baseline="0" dirty="0"/>
                        <a:t> and Offerings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6:2</a:t>
                      </a:r>
                      <a:endParaRPr lang="en-US" b="1" dirty="0">
                        <a:solidFill>
                          <a:schemeClr val="accent1">
                            <a:lumMod val="50000"/>
                          </a:schemeClr>
                        </a:solidFill>
                      </a:endParaRPr>
                    </a:p>
                  </a:txBody>
                  <a:tcPr anchor="ctr"/>
                </a:tc>
                <a:tc>
                  <a:txBody>
                    <a:bodyPr/>
                    <a:lstStyle/>
                    <a:p>
                      <a:pPr algn="ctr"/>
                      <a:r>
                        <a:rPr lang="en-US" dirty="0"/>
                        <a:t>6:3-4</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r>
                        <a:rPr lang="en-US" dirty="0"/>
                        <a:t>Prayer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6:5</a:t>
                      </a:r>
                      <a:endParaRPr lang="en-US" b="1" dirty="0">
                        <a:solidFill>
                          <a:schemeClr val="accent1">
                            <a:lumMod val="50000"/>
                          </a:schemeClr>
                        </a:solidFill>
                      </a:endParaRPr>
                    </a:p>
                  </a:txBody>
                  <a:tcPr anchor="ctr"/>
                </a:tc>
                <a:tc>
                  <a:txBody>
                    <a:bodyPr/>
                    <a:lstStyle/>
                    <a:p>
                      <a:pPr algn="ctr"/>
                      <a:r>
                        <a:rPr lang="en-US" dirty="0"/>
                        <a:t>6:6-7</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r>
                        <a:rPr lang="en-US" dirty="0"/>
                        <a:t>Fasting</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6:16</a:t>
                      </a:r>
                      <a:endParaRPr lang="en-US" b="1" dirty="0">
                        <a:solidFill>
                          <a:schemeClr val="accent1">
                            <a:lumMod val="50000"/>
                          </a:schemeClr>
                        </a:solidFill>
                      </a:endParaRPr>
                    </a:p>
                  </a:txBody>
                  <a:tcPr anchor="ctr"/>
                </a:tc>
                <a:tc>
                  <a:txBody>
                    <a:bodyPr/>
                    <a:lstStyle/>
                    <a:p>
                      <a:pPr algn="ctr"/>
                      <a:r>
                        <a:rPr lang="en-US" dirty="0"/>
                        <a:t>6:17-18</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982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34003714"/>
              </p:ext>
            </p:extLst>
          </p:nvPr>
        </p:nvGraphicFramePr>
        <p:xfrm>
          <a:off x="1524000" y="1916113"/>
          <a:ext cx="9144000" cy="4480560"/>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0">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LAW OF THE WORLD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MOSES </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LAW OF CHRIST </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1498">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5:21 </a:t>
                      </a:r>
                      <a:endParaRPr lang="en-US" b="1" dirty="0">
                        <a:solidFill>
                          <a:schemeClr val="accent1">
                            <a:lumMod val="50000"/>
                          </a:schemeClr>
                        </a:solidFill>
                      </a:endParaRPr>
                    </a:p>
                  </a:txBody>
                  <a:tcPr anchor="ctr"/>
                </a:tc>
                <a:tc>
                  <a:txBody>
                    <a:bodyPr/>
                    <a:lstStyle/>
                    <a:p>
                      <a:pPr algn="ctr"/>
                      <a:r>
                        <a:rPr lang="en-US" sz="1800" dirty="0"/>
                        <a:t>5:22-26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1498">
                <a:tc>
                  <a:txBody>
                    <a:bodyPr/>
                    <a:lstStyle/>
                    <a:p>
                      <a:pPr algn="ctr"/>
                      <a:r>
                        <a:rPr lang="en-US" dirty="0"/>
                        <a:t>Chastity/</a:t>
                      </a:r>
                      <a:br>
                        <a:rPr lang="en-US" dirty="0"/>
                      </a:br>
                      <a:r>
                        <a:rPr lang="en-US" dirty="0"/>
                        <a:t>Adultery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5:27,31 </a:t>
                      </a: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5:28-30</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1498">
                <a:tc>
                  <a:txBody>
                    <a:bodyPr/>
                    <a:lstStyle/>
                    <a:p>
                      <a:pPr algn="ctr"/>
                      <a:r>
                        <a:rPr lang="en-US" dirty="0"/>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5:33 </a:t>
                      </a:r>
                      <a:endParaRPr lang="en-US" b="1" dirty="0">
                        <a:solidFill>
                          <a:schemeClr val="accent1">
                            <a:lumMod val="50000"/>
                          </a:schemeClr>
                        </a:solidFill>
                      </a:endParaRPr>
                    </a:p>
                  </a:txBody>
                  <a:tcPr anchor="ctr"/>
                </a:tc>
                <a:tc>
                  <a:txBody>
                    <a:bodyPr/>
                    <a:lstStyle/>
                    <a:p>
                      <a:pPr algn="ctr"/>
                      <a:r>
                        <a:rPr lang="en-US" sz="1800" dirty="0"/>
                        <a:t>5:34-37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0121">
                <a:tc>
                  <a:txBody>
                    <a:bodyPr/>
                    <a:lstStyle/>
                    <a:p>
                      <a:pPr algn="ctr"/>
                      <a:r>
                        <a:rPr lang="en-US" dirty="0"/>
                        <a:t>Retaliation and Revenge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dirty="0"/>
                    </a:p>
                  </a:txBody>
                  <a:tcPr anchor="ctr"/>
                </a:tc>
                <a:tc>
                  <a:txBody>
                    <a:bodyPr/>
                    <a:lstStyle/>
                    <a:p>
                      <a:pPr algn="ctr"/>
                      <a:r>
                        <a:rPr lang="en-US" sz="1800" dirty="0"/>
                        <a:t>5:38 </a:t>
                      </a:r>
                      <a:endParaRPr lang="en-US" b="1" dirty="0">
                        <a:solidFill>
                          <a:schemeClr val="accent1">
                            <a:lumMod val="50000"/>
                          </a:schemeClr>
                        </a:solidFill>
                      </a:endParaRPr>
                    </a:p>
                  </a:txBody>
                  <a:tcPr anchor="ctr"/>
                </a:tc>
                <a:tc>
                  <a:txBody>
                    <a:bodyPr/>
                    <a:lstStyle/>
                    <a:p>
                      <a:pPr algn="ctr"/>
                      <a:r>
                        <a:rPr lang="en-US" sz="1800" dirty="0"/>
                        <a:t>5:39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31498">
                <a:tc>
                  <a:txBody>
                    <a:bodyPr/>
                    <a:lstStyle/>
                    <a:p>
                      <a:pPr algn="ctr"/>
                      <a:r>
                        <a:rPr lang="en-US" dirty="0"/>
                        <a:t>Love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sz="1800" dirty="0"/>
                        <a:t>5:43 </a:t>
                      </a:r>
                      <a:endParaRPr lang="en-US" b="1" dirty="0">
                        <a:solidFill>
                          <a:schemeClr val="accent1">
                            <a:lumMod val="50000"/>
                          </a:schemeClr>
                        </a:solidFill>
                      </a:endParaRPr>
                    </a:p>
                  </a:txBody>
                  <a:tcPr anchor="ctr"/>
                </a:tc>
                <a:tc>
                  <a:txBody>
                    <a:bodyPr/>
                    <a:lstStyle/>
                    <a:p>
                      <a:pPr algn="ctr"/>
                      <a:r>
                        <a:rPr lang="en-US" sz="1800" dirty="0"/>
                        <a:t>5:44-47 </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80121">
                <a:tc>
                  <a:txBody>
                    <a:bodyPr/>
                    <a:lstStyle/>
                    <a:p>
                      <a:pPr algn="ctr"/>
                      <a:r>
                        <a:rPr lang="en-US" dirty="0"/>
                        <a:t>Tithing</a:t>
                      </a:r>
                      <a:r>
                        <a:rPr lang="en-US" baseline="0" dirty="0"/>
                        <a:t> and Offerings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6:2</a:t>
                      </a:r>
                      <a:endParaRPr lang="en-US" b="1" dirty="0">
                        <a:solidFill>
                          <a:schemeClr val="accent1">
                            <a:lumMod val="50000"/>
                          </a:schemeClr>
                        </a:solidFill>
                      </a:endParaRPr>
                    </a:p>
                  </a:txBody>
                  <a:tcPr anchor="ctr"/>
                </a:tc>
                <a:tc>
                  <a:txBody>
                    <a:bodyPr/>
                    <a:lstStyle/>
                    <a:p>
                      <a:pPr algn="ctr"/>
                      <a:r>
                        <a:rPr lang="en-US" dirty="0"/>
                        <a:t>6:3-4</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1498">
                <a:tc>
                  <a:txBody>
                    <a:bodyPr/>
                    <a:lstStyle/>
                    <a:p>
                      <a:pPr algn="ctr"/>
                      <a:r>
                        <a:rPr lang="en-US" dirty="0"/>
                        <a:t>Prayer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6:5</a:t>
                      </a:r>
                      <a:endParaRPr lang="en-US" b="1" dirty="0">
                        <a:solidFill>
                          <a:schemeClr val="accent1">
                            <a:lumMod val="50000"/>
                          </a:schemeClr>
                        </a:solidFill>
                      </a:endParaRPr>
                    </a:p>
                  </a:txBody>
                  <a:tcPr anchor="ctr"/>
                </a:tc>
                <a:tc>
                  <a:txBody>
                    <a:bodyPr/>
                    <a:lstStyle/>
                    <a:p>
                      <a:pPr algn="ctr"/>
                      <a:r>
                        <a:rPr lang="en-US" dirty="0"/>
                        <a:t>6:6-7</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1498">
                <a:tc>
                  <a:txBody>
                    <a:bodyPr/>
                    <a:lstStyle/>
                    <a:p>
                      <a:pPr algn="ctr"/>
                      <a:r>
                        <a:rPr lang="en-US" dirty="0"/>
                        <a:t>Fasting</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endParaRPr lang="en-US"/>
                    </a:p>
                  </a:txBody>
                  <a:tcPr anchor="ctr"/>
                </a:tc>
                <a:tc>
                  <a:txBody>
                    <a:bodyPr/>
                    <a:lstStyle/>
                    <a:p>
                      <a:pPr algn="ctr"/>
                      <a:r>
                        <a:rPr lang="en-US" dirty="0"/>
                        <a:t>6:16</a:t>
                      </a:r>
                      <a:endParaRPr lang="en-US" b="1" dirty="0">
                        <a:solidFill>
                          <a:schemeClr val="accent1">
                            <a:lumMod val="50000"/>
                          </a:schemeClr>
                        </a:solidFill>
                      </a:endParaRPr>
                    </a:p>
                  </a:txBody>
                  <a:tcPr anchor="ctr"/>
                </a:tc>
                <a:tc>
                  <a:txBody>
                    <a:bodyPr/>
                    <a:lstStyle/>
                    <a:p>
                      <a:pPr algn="ctr"/>
                      <a:r>
                        <a:rPr lang="en-US" dirty="0"/>
                        <a:t>6:17-18</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3121">
                <a:tc>
                  <a:txBody>
                    <a:bodyPr/>
                    <a:lstStyle/>
                    <a:p>
                      <a:pPr algn="ctr"/>
                      <a:r>
                        <a:rPr lang="en-US" dirty="0"/>
                        <a:t>Judging Others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a:t>7:3-4</a:t>
                      </a: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dirty="0"/>
                        <a:t>7:1</a:t>
                      </a: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472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Matthew 6:33</a:t>
            </a:r>
          </a:p>
        </p:txBody>
      </p:sp>
      <p:pic>
        <p:nvPicPr>
          <p:cNvPr id="1026" name="Picture 2" descr="http://www.clipartsfree.net/vector/large/1312283085_Vector_Clip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1140"/>
            <a:ext cx="4648200" cy="195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208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Matthew 6:33</a:t>
            </a:r>
          </a:p>
        </p:txBody>
      </p:sp>
      <p:sp>
        <p:nvSpPr>
          <p:cNvPr id="5" name="Rectangle 4"/>
          <p:cNvSpPr/>
          <p:nvPr/>
        </p:nvSpPr>
        <p:spPr>
          <a:xfrm>
            <a:off x="1714500" y="3200400"/>
            <a:ext cx="8763000" cy="2308324"/>
          </a:xfrm>
          <a:prstGeom prst="rect">
            <a:avLst/>
          </a:prstGeom>
        </p:spPr>
        <p:txBody>
          <a:bodyPr wrap="square">
            <a:spAutoFit/>
          </a:bodyPr>
          <a:lstStyle/>
          <a:p>
            <a:pPr fontAlgn="base">
              <a:spcAft>
                <a:spcPts val="800"/>
              </a:spcAft>
              <a:buFont typeface="Arial" panose="020B0604020202020204" pitchFamily="34" charset="0"/>
              <a:buChar char="•"/>
            </a:pPr>
            <a:r>
              <a:rPr lang="en-US" sz="1600" dirty="0">
                <a:solidFill>
                  <a:srgbClr val="000000"/>
                </a:solidFill>
                <a:latin typeface="Verdana" panose="020B0604030504040204" pitchFamily="34" charset="0"/>
              </a:rPr>
              <a:t>At a baseball game once, I saw a batter connect solidly with the ball. It screamed towards the outfield and bumbled around in the corner of the field.  The outfielder scrambled to catch up with it and in the process, the runner made it all the way home.  An inside the park homerun!  But then something strange happened. I saw a conversation between the infielders.  The ball was then tossed to the first baseman and I then saw the umpire clinch his fist and scream “He’s out!”.  I didn’t know what happened!  My friend leaned over and explained that the runner had missed first base and, by rule, was called out once the ball was thrown there and one the baseman stepped on the bag, he was out. </a:t>
            </a:r>
          </a:p>
        </p:txBody>
      </p:sp>
      <p:sp>
        <p:nvSpPr>
          <p:cNvPr id="2" name="Rectangle 1"/>
          <p:cNvSpPr/>
          <p:nvPr/>
        </p:nvSpPr>
        <p:spPr>
          <a:xfrm>
            <a:off x="1828800" y="5508725"/>
            <a:ext cx="8458200" cy="1200329"/>
          </a:xfrm>
          <a:prstGeom prst="rect">
            <a:avLst/>
          </a:prstGeom>
        </p:spPr>
        <p:txBody>
          <a:bodyPr wrap="square">
            <a:spAutoFit/>
          </a:bodyPr>
          <a:lstStyle/>
          <a:p>
            <a:pPr fontAlgn="base">
              <a:spcAft>
                <a:spcPts val="800"/>
              </a:spcAft>
              <a:buFont typeface="Arial" panose="020B0604020202020204" pitchFamily="34" charset="0"/>
              <a:buChar char="•"/>
            </a:pPr>
            <a:r>
              <a:rPr lang="en-US" b="1" dirty="0">
                <a:solidFill>
                  <a:srgbClr val="000000"/>
                </a:solidFill>
                <a:latin typeface="Verdana" panose="020B0604030504040204" pitchFamily="34" charset="0"/>
              </a:rPr>
              <a:t> In life, if we don’t seek His kingdom first, we’ll eventually be called out.  Even if we hustle through life and make it all the way ‘home’, if we haven’t touched first base along the way, all our other efforts aren’t worth much at all.</a:t>
            </a:r>
          </a:p>
        </p:txBody>
      </p:sp>
      <p:pic>
        <p:nvPicPr>
          <p:cNvPr id="1026" name="Picture 2" descr="http://www.clipartsfree.net/vector/large/1312283085_Vector_Clip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1140"/>
            <a:ext cx="4648200" cy="195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84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Image result for the golden rule">
            <a:extLst>
              <a:ext uri="{FF2B5EF4-FFF2-40B4-BE49-F238E27FC236}">
                <a16:creationId xmlns:a16="http://schemas.microsoft.com/office/drawing/2014/main" id="{DF52616B-2F64-4937-B28A-47FA50B2B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11" y="464904"/>
            <a:ext cx="6773332"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Image result for wise man built">
            <a:extLst>
              <a:ext uri="{FF2B5EF4-FFF2-40B4-BE49-F238E27FC236}">
                <a16:creationId xmlns:a16="http://schemas.microsoft.com/office/drawing/2014/main" id="{6828F26F-1858-4EB8-A2E1-F184F9F8E1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464904"/>
            <a:ext cx="3773557" cy="379640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3CB44A1C-8DD8-461C-91C3-7504DF0FD9B9}"/>
              </a:ext>
            </a:extLst>
          </p:cNvPr>
          <p:cNvSpPr>
            <a:spLocks noGrp="1"/>
          </p:cNvSpPr>
          <p:nvPr>
            <p:ph type="subTitle" idx="1"/>
          </p:nvPr>
        </p:nvSpPr>
        <p:spPr>
          <a:xfrm>
            <a:off x="457200" y="4261311"/>
            <a:ext cx="6437243" cy="1301289"/>
          </a:xfrm>
        </p:spPr>
        <p:txBody>
          <a:bodyPr>
            <a:noAutofit/>
          </a:bodyPr>
          <a:lstStyle/>
          <a:p>
            <a:r>
              <a:rPr lang="en-US" sz="3600" b="1" dirty="0">
                <a:solidFill>
                  <a:schemeClr val="tx1"/>
                </a:solidFill>
                <a:effectLst>
                  <a:outerShdw blurRad="38100" dist="38100" dir="2700000" algn="tl">
                    <a:srgbClr val="000000">
                      <a:alpha val="43137"/>
                    </a:srgbClr>
                  </a:outerShdw>
                </a:effectLst>
              </a:rPr>
              <a:t>Luke 6:31–38</a:t>
            </a:r>
          </a:p>
          <a:p>
            <a:pPr marL="342900" indent="-342900" algn="l">
              <a:buFont typeface="Arial" panose="020B0604020202020204" pitchFamily="34" charset="0"/>
              <a:buChar char="•"/>
            </a:pPr>
            <a:r>
              <a:rPr lang="en-US" sz="2400" dirty="0">
                <a:solidFill>
                  <a:schemeClr val="tx1"/>
                </a:solidFill>
              </a:rPr>
              <a:t>The </a:t>
            </a:r>
            <a:r>
              <a:rPr lang="en-US" sz="2400" b="1" dirty="0">
                <a:solidFill>
                  <a:schemeClr val="tx1"/>
                </a:solidFill>
              </a:rPr>
              <a:t>Platinum Rule?</a:t>
            </a:r>
            <a:r>
              <a:rPr lang="en-US" sz="2400" dirty="0">
                <a:solidFill>
                  <a:schemeClr val="tx1"/>
                </a:solidFill>
              </a:rPr>
              <a:t> </a:t>
            </a:r>
          </a:p>
          <a:p>
            <a:pPr marL="800100" lvl="1" indent="-342900" algn="l">
              <a:buFont typeface="Arial" panose="020B0604020202020204" pitchFamily="34" charset="0"/>
              <a:buChar char="•"/>
            </a:pPr>
            <a:r>
              <a:rPr lang="en-US" dirty="0">
                <a:solidFill>
                  <a:schemeClr val="tx1"/>
                </a:solidFill>
              </a:rPr>
              <a:t>Treat Others as They Want to be Treated</a:t>
            </a:r>
            <a:endParaRPr lang="en-US" sz="2800" dirty="0">
              <a:solidFill>
                <a:schemeClr val="tx1"/>
              </a:solidFill>
            </a:endParaRPr>
          </a:p>
        </p:txBody>
      </p:sp>
      <p:pic>
        <p:nvPicPr>
          <p:cNvPr id="7" name="Picture 2" descr="Image result for five love languages">
            <a:extLst>
              <a:ext uri="{FF2B5EF4-FFF2-40B4-BE49-F238E27FC236}">
                <a16:creationId xmlns:a16="http://schemas.microsoft.com/office/drawing/2014/main" id="{5D36046A-B493-44E9-B058-89D143D90AC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32379" b="21806"/>
          <a:stretch/>
        </p:blipFill>
        <p:spPr bwMode="auto">
          <a:xfrm>
            <a:off x="685800" y="5638800"/>
            <a:ext cx="5136689" cy="1096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D4E200C-AAEF-4B89-A809-7A6EE8D394CD}"/>
              </a:ext>
            </a:extLst>
          </p:cNvPr>
          <p:cNvSpPr/>
          <p:nvPr/>
        </p:nvSpPr>
        <p:spPr>
          <a:xfrm>
            <a:off x="7958712" y="4308034"/>
            <a:ext cx="3400931" cy="646331"/>
          </a:xfrm>
          <a:prstGeom prst="rect">
            <a:avLst/>
          </a:prstGeom>
        </p:spPr>
        <p:txBody>
          <a:bodyPr wrap="none">
            <a:spAutoFit/>
          </a:bodyPr>
          <a:lstStyle/>
          <a:p>
            <a:r>
              <a:rPr lang="en-US" sz="3600" b="1" dirty="0">
                <a:effectLst>
                  <a:outerShdw blurRad="38100" dist="38100" dir="2700000" algn="tl">
                    <a:srgbClr val="000000">
                      <a:alpha val="43137"/>
                    </a:srgbClr>
                  </a:outerShdw>
                </a:effectLst>
              </a:rPr>
              <a:t>Matthew 7:24-27</a:t>
            </a:r>
          </a:p>
        </p:txBody>
      </p:sp>
      <p:sp>
        <p:nvSpPr>
          <p:cNvPr id="2" name="Rectangle 1">
            <a:extLst>
              <a:ext uri="{FF2B5EF4-FFF2-40B4-BE49-F238E27FC236}">
                <a16:creationId xmlns:a16="http://schemas.microsoft.com/office/drawing/2014/main" id="{9A11E498-5E6F-4862-BC6E-8657BB7E3E98}"/>
              </a:ext>
            </a:extLst>
          </p:cNvPr>
          <p:cNvSpPr/>
          <p:nvPr/>
        </p:nvSpPr>
        <p:spPr>
          <a:xfrm>
            <a:off x="6248400" y="6366421"/>
            <a:ext cx="4524957" cy="369332"/>
          </a:xfrm>
          <a:prstGeom prst="rect">
            <a:avLst/>
          </a:prstGeom>
        </p:spPr>
        <p:txBody>
          <a:bodyPr wrap="none">
            <a:spAutoFit/>
          </a:bodyPr>
          <a:lstStyle/>
          <a:p>
            <a:r>
              <a:rPr lang="en-US" dirty="0">
                <a:hlinkClick r:id="rId6"/>
              </a:rPr>
              <a:t>https://www.youtube.com/watch?v=4Pr42yeJGzc</a:t>
            </a:r>
            <a:endParaRPr lang="en-US" dirty="0"/>
          </a:p>
        </p:txBody>
      </p:sp>
    </p:spTree>
    <p:extLst>
      <p:ext uri="{BB962C8B-B14F-4D97-AF65-F5344CB8AC3E}">
        <p14:creationId xmlns:p14="http://schemas.microsoft.com/office/powerpoint/2010/main" val="27246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3794"/>
                                        </p:tgtEl>
                                        <p:attrNameLst>
                                          <p:attrName>style.visibility</p:attrName>
                                        </p:attrNameLst>
                                      </p:cBhvr>
                                      <p:to>
                                        <p:strVal val="visible"/>
                                      </p:to>
                                    </p:set>
                                    <p:anim calcmode="lin" valueType="num">
                                      <p:cBhvr additive="base">
                                        <p:cTn id="26" dur="500" fill="hold"/>
                                        <p:tgtEl>
                                          <p:spTgt spid="33794"/>
                                        </p:tgtEl>
                                        <p:attrNameLst>
                                          <p:attrName>ppt_x</p:attrName>
                                        </p:attrNameLst>
                                      </p:cBhvr>
                                      <p:tavLst>
                                        <p:tav tm="0">
                                          <p:val>
                                            <p:strVal val="#ppt_x"/>
                                          </p:val>
                                        </p:tav>
                                        <p:tav tm="100000">
                                          <p:val>
                                            <p:strVal val="#ppt_x"/>
                                          </p:val>
                                        </p:tav>
                                      </p:tavLst>
                                    </p:anim>
                                    <p:anim calcmode="lin" valueType="num">
                                      <p:cBhvr additive="base">
                                        <p:cTn id="27"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1" y="-1"/>
            <a:ext cx="1898555" cy="1546226"/>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solidFill>
                  <a:schemeClr val="tx1"/>
                </a:solidFill>
                <a:effectLst>
                  <a:outerShdw blurRad="38100" dist="38100" dir="2700000" algn="tl">
                    <a:srgbClr val="000000">
                      <a:alpha val="43137"/>
                    </a:srgbClr>
                  </a:outerShdw>
                </a:effectLst>
              </a:rPr>
              <a:t>The Sermon on the Mount</a:t>
            </a:r>
            <a:br>
              <a:rPr lang="en-US" dirty="0">
                <a:solidFill>
                  <a:schemeClr val="tx1"/>
                </a:solidFill>
                <a:effectLst>
                  <a:outerShdw blurRad="38100" dist="38100" dir="2700000" algn="tl">
                    <a:srgbClr val="000000">
                      <a:alpha val="43137"/>
                    </a:srgbClr>
                  </a:outerShdw>
                </a:effectLst>
              </a:rPr>
            </a:br>
            <a:r>
              <a:rPr lang="en-US" dirty="0">
                <a:solidFill>
                  <a:schemeClr val="tx1"/>
                </a:solidFill>
                <a:effectLst>
                  <a:outerShdw blurRad="38100" dist="38100" dir="2700000" algn="tl">
                    <a:srgbClr val="000000">
                      <a:alpha val="43137"/>
                    </a:srgbClr>
                  </a:outerShdw>
                </a:effectLst>
              </a:rPr>
              <a:t>Matthew 5-7</a:t>
            </a:r>
            <a:endParaRPr lang="en-US" dirty="0">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230316372"/>
              </p:ext>
            </p:extLst>
          </p:nvPr>
        </p:nvGraphicFramePr>
        <p:xfrm>
          <a:off x="1752601" y="3277870"/>
          <a:ext cx="8610601" cy="601980"/>
        </p:xfrm>
        <a:graphic>
          <a:graphicData uri="http://schemas.openxmlformats.org/drawingml/2006/table">
            <a:tbl>
              <a:tblPr firstRow="1" bandRow="1">
                <a:tableStyleId>{5C22544A-7EE6-4342-B048-85BDC9FD1C3A}</a:tableStyleId>
              </a:tblPr>
              <a:tblGrid>
                <a:gridCol w="2755392">
                  <a:extLst>
                    <a:ext uri="{9D8B030D-6E8A-4147-A177-3AD203B41FA5}">
                      <a16:colId xmlns:a16="http://schemas.microsoft.com/office/drawing/2014/main" val="20000"/>
                    </a:ext>
                  </a:extLst>
                </a:gridCol>
                <a:gridCol w="2949131">
                  <a:extLst>
                    <a:ext uri="{9D8B030D-6E8A-4147-A177-3AD203B41FA5}">
                      <a16:colId xmlns:a16="http://schemas.microsoft.com/office/drawing/2014/main" val="20001"/>
                    </a:ext>
                  </a:extLst>
                </a:gridCol>
                <a:gridCol w="2906078">
                  <a:extLst>
                    <a:ext uri="{9D8B030D-6E8A-4147-A177-3AD203B41FA5}">
                      <a16:colId xmlns:a16="http://schemas.microsoft.com/office/drawing/2014/main" val="20002"/>
                    </a:ext>
                  </a:extLst>
                </a:gridCol>
              </a:tblGrid>
              <a:tr h="601980">
                <a:tc>
                  <a:txBody>
                    <a:bodyPr/>
                    <a:lstStyle/>
                    <a:p>
                      <a:pPr algn="ctr"/>
                      <a:r>
                        <a:rPr lang="en-US" sz="2800" dirty="0">
                          <a:solidFill>
                            <a:schemeClr val="bg1"/>
                          </a:solidFill>
                          <a:effectLst>
                            <a:outerShdw blurRad="38100" dist="38100" dir="2700000" algn="tl">
                              <a:srgbClr val="000000">
                                <a:alpha val="43137"/>
                              </a:srgbClr>
                            </a:outerShdw>
                          </a:effectLst>
                        </a:rPr>
                        <a:t>TELESTIAL</a:t>
                      </a:r>
                      <a:endParaRPr lang="en-US" sz="2800" dirty="0">
                        <a:effectLst>
                          <a:outerShdw blurRad="38100" dist="38100" dir="2700000" algn="tl">
                            <a:srgbClr val="000000">
                              <a:alpha val="43137"/>
                            </a:srgbClr>
                          </a:outerShdw>
                        </a:effectLst>
                      </a:endParaRPr>
                    </a:p>
                  </a:txBody>
                  <a:tcPr/>
                </a:tc>
                <a:tc>
                  <a:txBody>
                    <a:bodyPr/>
                    <a:lstStyle/>
                    <a:p>
                      <a:pPr algn="ctr"/>
                      <a:r>
                        <a:rPr lang="en-US" sz="2800" dirty="0">
                          <a:solidFill>
                            <a:schemeClr val="bg1"/>
                          </a:solidFill>
                          <a:effectLst>
                            <a:outerShdw blurRad="38100" dist="38100" dir="2700000" algn="tl">
                              <a:srgbClr val="000000">
                                <a:alpha val="43137"/>
                              </a:srgbClr>
                            </a:outerShdw>
                          </a:effectLst>
                        </a:rPr>
                        <a:t>TERRESTRIAL</a:t>
                      </a:r>
                      <a:endParaRPr lang="en-US" sz="2800" dirty="0">
                        <a:effectLst>
                          <a:outerShdw blurRad="38100" dist="38100" dir="2700000" algn="tl">
                            <a:srgbClr val="000000">
                              <a:alpha val="43137"/>
                            </a:srgbClr>
                          </a:outerShdw>
                        </a:effectLst>
                      </a:endParaRPr>
                    </a:p>
                  </a:txBody>
                  <a:tcPr/>
                </a:tc>
                <a:tc>
                  <a:txBody>
                    <a:bodyPr/>
                    <a:lstStyle/>
                    <a:p>
                      <a:pPr algn="ctr"/>
                      <a:r>
                        <a:rPr lang="en-US" sz="2800" dirty="0">
                          <a:solidFill>
                            <a:schemeClr val="bg1"/>
                          </a:solidFill>
                          <a:effectLst>
                            <a:outerShdw blurRad="38100" dist="38100" dir="2700000" algn="tl">
                              <a:srgbClr val="000000">
                                <a:alpha val="43137"/>
                              </a:srgbClr>
                            </a:outerShdw>
                          </a:effectLst>
                        </a:rPr>
                        <a:t>CELESTIAL</a:t>
                      </a:r>
                      <a:endParaRPr lang="en-US" sz="28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93602526"/>
              </p:ext>
            </p:extLst>
          </p:nvPr>
        </p:nvGraphicFramePr>
        <p:xfrm>
          <a:off x="1752601" y="4273550"/>
          <a:ext cx="8458201" cy="609600"/>
        </p:xfrm>
        <a:graphic>
          <a:graphicData uri="http://schemas.openxmlformats.org/drawingml/2006/table">
            <a:tbl>
              <a:tblPr firstRow="1" bandRow="1">
                <a:tableStyleId>{5C22544A-7EE6-4342-B048-85BDC9FD1C3A}</a:tableStyleId>
              </a:tblPr>
              <a:tblGrid>
                <a:gridCol w="2706624">
                  <a:extLst>
                    <a:ext uri="{9D8B030D-6E8A-4147-A177-3AD203B41FA5}">
                      <a16:colId xmlns:a16="http://schemas.microsoft.com/office/drawing/2014/main" val="20000"/>
                    </a:ext>
                  </a:extLst>
                </a:gridCol>
                <a:gridCol w="2896934">
                  <a:extLst>
                    <a:ext uri="{9D8B030D-6E8A-4147-A177-3AD203B41FA5}">
                      <a16:colId xmlns:a16="http://schemas.microsoft.com/office/drawing/2014/main" val="20001"/>
                    </a:ext>
                  </a:extLst>
                </a:gridCol>
                <a:gridCol w="2854643">
                  <a:extLst>
                    <a:ext uri="{9D8B030D-6E8A-4147-A177-3AD203B41FA5}">
                      <a16:colId xmlns:a16="http://schemas.microsoft.com/office/drawing/2014/main" val="20002"/>
                    </a:ext>
                  </a:extLst>
                </a:gridCol>
              </a:tblGrid>
              <a:tr h="609600">
                <a:tc>
                  <a:txBody>
                    <a:bodyPr/>
                    <a:lstStyle/>
                    <a:p>
                      <a:pPr algn="ctr"/>
                      <a:r>
                        <a:rPr lang="en-US" sz="3200" dirty="0">
                          <a:solidFill>
                            <a:schemeClr val="bg1"/>
                          </a:solidFill>
                          <a:effectLst>
                            <a:outerShdw blurRad="38100" dist="38100" dir="2700000" algn="tl">
                              <a:srgbClr val="000000">
                                <a:alpha val="43137"/>
                              </a:srgbClr>
                            </a:outerShdw>
                          </a:effectLst>
                        </a:rPr>
                        <a:t>GOOD</a:t>
                      </a:r>
                      <a:endParaRPr lang="en-US" sz="3200" dirty="0">
                        <a:effectLst>
                          <a:outerShdw blurRad="38100" dist="38100" dir="2700000" algn="tl">
                            <a:srgbClr val="000000">
                              <a:alpha val="43137"/>
                            </a:srgbClr>
                          </a:outerShdw>
                        </a:effectLst>
                      </a:endParaRPr>
                    </a:p>
                  </a:txBody>
                  <a:tcPr/>
                </a:tc>
                <a:tc>
                  <a:txBody>
                    <a:bodyPr/>
                    <a:lstStyle/>
                    <a:p>
                      <a:pPr algn="ctr"/>
                      <a:r>
                        <a:rPr lang="en-US" sz="3200" dirty="0">
                          <a:solidFill>
                            <a:schemeClr val="bg1"/>
                          </a:solidFill>
                          <a:effectLst>
                            <a:outerShdw blurRad="38100" dist="38100" dir="2700000" algn="tl">
                              <a:srgbClr val="000000">
                                <a:alpha val="43137"/>
                              </a:srgbClr>
                            </a:outerShdw>
                          </a:effectLst>
                        </a:rPr>
                        <a:t>BETTER</a:t>
                      </a:r>
                      <a:endParaRPr lang="en-US" sz="3200" dirty="0">
                        <a:effectLst>
                          <a:outerShdw blurRad="38100" dist="38100" dir="2700000" algn="tl">
                            <a:srgbClr val="000000">
                              <a:alpha val="43137"/>
                            </a:srgbClr>
                          </a:outerShdw>
                        </a:effectLst>
                      </a:endParaRPr>
                    </a:p>
                  </a:txBody>
                  <a:tcPr/>
                </a:tc>
                <a:tc>
                  <a:txBody>
                    <a:bodyPr/>
                    <a:lstStyle/>
                    <a:p>
                      <a:pPr algn="ctr"/>
                      <a:r>
                        <a:rPr lang="en-US" sz="3200" dirty="0">
                          <a:solidFill>
                            <a:schemeClr val="bg1"/>
                          </a:solidFill>
                          <a:effectLst>
                            <a:outerShdw blurRad="38100" dist="38100" dir="2700000" algn="tl">
                              <a:srgbClr val="000000">
                                <a:alpha val="43137"/>
                              </a:srgbClr>
                            </a:outerShdw>
                          </a:effectLst>
                        </a:rPr>
                        <a:t>BEST</a:t>
                      </a:r>
                      <a:endParaRPr lang="en-US" sz="32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12579121"/>
              </p:ext>
            </p:extLst>
          </p:nvPr>
        </p:nvGraphicFramePr>
        <p:xfrm>
          <a:off x="1752601" y="5334000"/>
          <a:ext cx="8458201" cy="609600"/>
        </p:xfrm>
        <a:graphic>
          <a:graphicData uri="http://schemas.openxmlformats.org/drawingml/2006/table">
            <a:tbl>
              <a:tblPr firstRow="1" bandRow="1">
                <a:tableStyleId>{5C22544A-7EE6-4342-B048-85BDC9FD1C3A}</a:tableStyleId>
              </a:tblPr>
              <a:tblGrid>
                <a:gridCol w="8458201">
                  <a:extLst>
                    <a:ext uri="{9D8B030D-6E8A-4147-A177-3AD203B41FA5}">
                      <a16:colId xmlns:a16="http://schemas.microsoft.com/office/drawing/2014/main" val="20000"/>
                    </a:ext>
                  </a:extLst>
                </a:gridCol>
              </a:tblGrid>
              <a:tr h="609600">
                <a:tc>
                  <a:txBody>
                    <a:bodyPr/>
                    <a:lstStyle/>
                    <a:p>
                      <a:pPr algn="ctr"/>
                      <a:r>
                        <a:rPr lang="en-US" sz="3200" dirty="0">
                          <a:solidFill>
                            <a:srgbClr val="FFFF00"/>
                          </a:solidFill>
                          <a:effectLst>
                            <a:outerShdw blurRad="38100" dist="38100" dir="2700000" algn="tl">
                              <a:srgbClr val="000000">
                                <a:alpha val="43137"/>
                              </a:srgbClr>
                            </a:outerShdw>
                          </a:effectLst>
                        </a:rPr>
                        <a:t>PUBLIC      </a:t>
                      </a:r>
                      <a:r>
                        <a:rPr lang="en-US" sz="3200" dirty="0">
                          <a:solidFill>
                            <a:srgbClr val="FFFF00"/>
                          </a:solidFill>
                          <a:effectLst>
                            <a:outerShdw blurRad="38100" dist="38100" dir="2700000" algn="tl">
                              <a:srgbClr val="000000">
                                <a:alpha val="43137"/>
                              </a:srgbClr>
                            </a:outerShdw>
                          </a:effectLst>
                          <a:sym typeface="Wingdings" panose="05000000000000000000" pitchFamily="2" charset="2"/>
                        </a:rPr>
                        <a:t>&lt; -------------&gt;      </a:t>
                      </a:r>
                      <a:r>
                        <a:rPr lang="en-US" sz="3200" dirty="0">
                          <a:solidFill>
                            <a:srgbClr val="FFFF00"/>
                          </a:solidFill>
                          <a:effectLst>
                            <a:outerShdw blurRad="38100" dist="38100" dir="2700000" algn="tl">
                              <a:srgbClr val="000000">
                                <a:alpha val="43137"/>
                              </a:srgbClr>
                            </a:outerShdw>
                          </a:effectLst>
                        </a:rPr>
                        <a:t>PRIVATE</a:t>
                      </a:r>
                    </a:p>
                  </a:txBody>
                  <a:tcPr/>
                </a:tc>
                <a:extLst>
                  <a:ext uri="{0D108BD9-81ED-4DB2-BD59-A6C34878D82A}">
                    <a16:rowId xmlns:a16="http://schemas.microsoft.com/office/drawing/2014/main" val="10000"/>
                  </a:ext>
                </a:extLst>
              </a:tr>
            </a:tbl>
          </a:graphicData>
        </a:graphic>
      </p:graphicFrame>
      <p:graphicFrame>
        <p:nvGraphicFramePr>
          <p:cNvPr id="11" name="Table 10">
            <a:extLst>
              <a:ext uri="{FF2B5EF4-FFF2-40B4-BE49-F238E27FC236}">
                <a16:creationId xmlns:a16="http://schemas.microsoft.com/office/drawing/2014/main" id="{CC42EC00-5E92-4F87-90F0-05867925B4F4}"/>
              </a:ext>
            </a:extLst>
          </p:cNvPr>
          <p:cNvGraphicFramePr>
            <a:graphicFrameLocks noGrp="1"/>
          </p:cNvGraphicFramePr>
          <p:nvPr>
            <p:extLst>
              <p:ext uri="{D42A27DB-BD31-4B8C-83A1-F6EECF244321}">
                <p14:modId xmlns:p14="http://schemas.microsoft.com/office/powerpoint/2010/main" val="3658072760"/>
              </p:ext>
            </p:extLst>
          </p:nvPr>
        </p:nvGraphicFramePr>
        <p:xfrm>
          <a:off x="1676400" y="2345690"/>
          <a:ext cx="8610601" cy="601980"/>
        </p:xfrm>
        <a:graphic>
          <a:graphicData uri="http://schemas.openxmlformats.org/drawingml/2006/table">
            <a:tbl>
              <a:tblPr firstRow="1" bandRow="1">
                <a:tableStyleId>{5C22544A-7EE6-4342-B048-85BDC9FD1C3A}</a:tableStyleId>
              </a:tblPr>
              <a:tblGrid>
                <a:gridCol w="2755392">
                  <a:extLst>
                    <a:ext uri="{9D8B030D-6E8A-4147-A177-3AD203B41FA5}">
                      <a16:colId xmlns:a16="http://schemas.microsoft.com/office/drawing/2014/main" val="20000"/>
                    </a:ext>
                  </a:extLst>
                </a:gridCol>
                <a:gridCol w="2949131">
                  <a:extLst>
                    <a:ext uri="{9D8B030D-6E8A-4147-A177-3AD203B41FA5}">
                      <a16:colId xmlns:a16="http://schemas.microsoft.com/office/drawing/2014/main" val="20001"/>
                    </a:ext>
                  </a:extLst>
                </a:gridCol>
                <a:gridCol w="2906078">
                  <a:extLst>
                    <a:ext uri="{9D8B030D-6E8A-4147-A177-3AD203B41FA5}">
                      <a16:colId xmlns:a16="http://schemas.microsoft.com/office/drawing/2014/main" val="20002"/>
                    </a:ext>
                  </a:extLst>
                </a:gridCol>
              </a:tblGrid>
              <a:tr h="601980">
                <a:tc>
                  <a:txBody>
                    <a:bodyPr/>
                    <a:lstStyle/>
                    <a:p>
                      <a:pPr algn="ctr"/>
                      <a:r>
                        <a:rPr lang="en-US" sz="2800" dirty="0">
                          <a:solidFill>
                            <a:schemeClr val="bg1"/>
                          </a:solidFill>
                          <a:effectLst>
                            <a:outerShdw blurRad="38100" dist="38100" dir="2700000" algn="tl">
                              <a:srgbClr val="000000">
                                <a:alpha val="43137"/>
                              </a:srgbClr>
                            </a:outerShdw>
                          </a:effectLst>
                        </a:rPr>
                        <a:t>WORLD</a:t>
                      </a:r>
                      <a:endParaRPr lang="en-US" sz="2800" dirty="0">
                        <a:effectLst>
                          <a:outerShdw blurRad="38100" dist="38100" dir="2700000" algn="tl">
                            <a:srgbClr val="000000">
                              <a:alpha val="43137"/>
                            </a:srgbClr>
                          </a:outerShdw>
                        </a:effectLst>
                      </a:endParaRPr>
                    </a:p>
                  </a:txBody>
                  <a:tcPr/>
                </a:tc>
                <a:tc>
                  <a:txBody>
                    <a:bodyPr/>
                    <a:lstStyle/>
                    <a:p>
                      <a:pPr algn="ctr"/>
                      <a:r>
                        <a:rPr lang="en-US" sz="2800" dirty="0">
                          <a:solidFill>
                            <a:schemeClr val="bg1"/>
                          </a:solidFill>
                          <a:effectLst>
                            <a:outerShdw blurRad="38100" dist="38100" dir="2700000" algn="tl">
                              <a:srgbClr val="000000">
                                <a:alpha val="43137"/>
                              </a:srgbClr>
                            </a:outerShdw>
                          </a:effectLst>
                        </a:rPr>
                        <a:t>MOSES</a:t>
                      </a:r>
                      <a:endParaRPr lang="en-US" sz="2800" dirty="0">
                        <a:effectLst>
                          <a:outerShdw blurRad="38100" dist="38100" dir="2700000" algn="tl">
                            <a:srgbClr val="000000">
                              <a:alpha val="43137"/>
                            </a:srgbClr>
                          </a:outerShdw>
                        </a:effectLst>
                      </a:endParaRPr>
                    </a:p>
                  </a:txBody>
                  <a:tcPr/>
                </a:tc>
                <a:tc>
                  <a:txBody>
                    <a:bodyPr/>
                    <a:lstStyle/>
                    <a:p>
                      <a:pPr algn="ctr"/>
                      <a:r>
                        <a:rPr lang="en-US" sz="2800" dirty="0">
                          <a:solidFill>
                            <a:schemeClr val="bg1"/>
                          </a:solidFill>
                          <a:effectLst>
                            <a:outerShdw blurRad="38100" dist="38100" dir="2700000" algn="tl">
                              <a:srgbClr val="000000">
                                <a:alpha val="43137"/>
                              </a:srgbClr>
                            </a:outerShdw>
                          </a:effectLst>
                        </a:rPr>
                        <a:t>JESUS</a:t>
                      </a:r>
                      <a:endParaRPr lang="en-US" sz="28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719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ANGER</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01DFD1A-8AAC-4D5E-A32A-98779365ACBC}"/>
              </a:ext>
            </a:extLst>
          </p:cNvPr>
          <p:cNvSpPr/>
          <p:nvPr/>
        </p:nvSpPr>
        <p:spPr>
          <a:xfrm>
            <a:off x="5758439" y="6172200"/>
            <a:ext cx="623889" cy="369332"/>
          </a:xfrm>
          <a:prstGeom prst="rect">
            <a:avLst/>
          </a:prstGeom>
        </p:spPr>
        <p:txBody>
          <a:bodyPr wrap="none">
            <a:spAutoFit/>
          </a:bodyPr>
          <a:lstStyle/>
          <a:p>
            <a:r>
              <a:rPr lang="en-US" b="1" dirty="0"/>
              <a:t>3/10</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790698" y="369888"/>
          <a:ext cx="8610601" cy="1158240"/>
        </p:xfrm>
        <a:graphic>
          <a:graphicData uri="http://schemas.openxmlformats.org/drawingml/2006/table">
            <a:tbl>
              <a:tblPr firstRow="1" bandRow="1">
                <a:tableStyleId>{5C22544A-7EE6-4342-B048-85BDC9FD1C3A}</a:tableStyleId>
              </a:tblPr>
              <a:tblGrid>
                <a:gridCol w="2755392">
                  <a:extLst>
                    <a:ext uri="{9D8B030D-6E8A-4147-A177-3AD203B41FA5}">
                      <a16:colId xmlns:a16="http://schemas.microsoft.com/office/drawing/2014/main" val="20000"/>
                    </a:ext>
                  </a:extLst>
                </a:gridCol>
                <a:gridCol w="2949131">
                  <a:extLst>
                    <a:ext uri="{9D8B030D-6E8A-4147-A177-3AD203B41FA5}">
                      <a16:colId xmlns:a16="http://schemas.microsoft.com/office/drawing/2014/main" val="20001"/>
                    </a:ext>
                  </a:extLst>
                </a:gridCol>
                <a:gridCol w="2906078">
                  <a:extLst>
                    <a:ext uri="{9D8B030D-6E8A-4147-A177-3AD203B41FA5}">
                      <a16:colId xmlns:a16="http://schemas.microsoft.com/office/drawing/2014/main" val="20002"/>
                    </a:ext>
                  </a:extLst>
                </a:gridCol>
              </a:tblGrid>
              <a:tr h="380206">
                <a:tc>
                  <a:txBody>
                    <a:bodyPr/>
                    <a:lstStyle/>
                    <a:p>
                      <a:pPr algn="ctr"/>
                      <a:r>
                        <a:rPr lang="en-US" sz="3200" dirty="0">
                          <a:solidFill>
                            <a:schemeClr val="bg1"/>
                          </a:solidFill>
                        </a:rPr>
                        <a:t>PUBLIC</a:t>
                      </a:r>
                      <a:endParaRPr lang="en-US" sz="3200" dirty="0"/>
                    </a:p>
                  </a:txBody>
                  <a:tcPr/>
                </a:tc>
                <a:tc>
                  <a:txBody>
                    <a:bodyPr/>
                    <a:lstStyle/>
                    <a:p>
                      <a:pPr algn="ctr"/>
                      <a:r>
                        <a:rPr lang="en-US" sz="3200" dirty="0">
                          <a:solidFill>
                            <a:schemeClr val="bg1"/>
                          </a:solidFill>
                        </a:rPr>
                        <a:t>vs</a:t>
                      </a:r>
                      <a:endParaRPr lang="en-US" sz="3200" dirty="0"/>
                    </a:p>
                  </a:txBody>
                  <a:tcPr/>
                </a:tc>
                <a:tc>
                  <a:txBody>
                    <a:bodyPr/>
                    <a:lstStyle/>
                    <a:p>
                      <a:pPr algn="ctr"/>
                      <a:r>
                        <a:rPr lang="en-US" sz="3200" dirty="0">
                          <a:solidFill>
                            <a:schemeClr val="bg1"/>
                          </a:solidFill>
                        </a:rPr>
                        <a:t>PRIVATE</a:t>
                      </a:r>
                      <a:endParaRPr lang="en-US" sz="3200" dirty="0"/>
                    </a:p>
                  </a:txBody>
                  <a:tcPr/>
                </a:tc>
                <a:extLst>
                  <a:ext uri="{0D108BD9-81ED-4DB2-BD59-A6C34878D82A}">
                    <a16:rowId xmlns:a16="http://schemas.microsoft.com/office/drawing/2014/main" val="10000"/>
                  </a:ext>
                </a:extLst>
              </a:tr>
              <a:tr h="380206">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Public downfalls always stem</a:t>
                      </a:r>
                      <a:r>
                        <a:rPr lang="en-US" sz="3200" baseline="0" dirty="0"/>
                        <a:t> from private sins.</a:t>
                      </a:r>
                      <a:endParaRPr lang="en-US" sz="3200" dirty="0"/>
                    </a:p>
                  </a:txBody>
                  <a:tcPr/>
                </a:tc>
                <a:tc hMerge="1">
                  <a:txBody>
                    <a:bodyPr/>
                    <a:lstStyle/>
                    <a:p>
                      <a:pPr algn="ctr"/>
                      <a:endParaRPr lang="en-US" sz="3200" dirty="0"/>
                    </a:p>
                  </a:txBody>
                  <a:tcPr/>
                </a:tc>
                <a:tc hMerge="1">
                  <a:txBody>
                    <a:bodyPr/>
                    <a:lstStyle/>
                    <a:p>
                      <a:pPr algn="ctr"/>
                      <a:endParaRPr lang="en-US" sz="3200" dirty="0"/>
                    </a:p>
                  </a:txBody>
                  <a:tcPr/>
                </a:tc>
                <a:extLst>
                  <a:ext uri="{0D108BD9-81ED-4DB2-BD59-A6C34878D82A}">
                    <a16:rowId xmlns:a16="http://schemas.microsoft.com/office/drawing/2014/main" val="10001"/>
                  </a:ext>
                </a:extLst>
              </a:tr>
            </a:tbl>
          </a:graphicData>
        </a:graphic>
      </p:graphicFrame>
      <p:pic>
        <p:nvPicPr>
          <p:cNvPr id="1026" name="Picture 2" descr="http://www.american-waterworks.com/wp-content/uploads/2014/12/foundation-repair-minneso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497" y="2161094"/>
            <a:ext cx="6007104" cy="451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62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84348" y="5257801"/>
            <a:ext cx="8623304" cy="1200329"/>
          </a:xfrm>
          <a:prstGeom prst="rect">
            <a:avLst/>
          </a:prstGeom>
        </p:spPr>
        <p:txBody>
          <a:bodyPr wrap="square">
            <a:spAutoFit/>
          </a:bodyPr>
          <a:lstStyle/>
          <a:p>
            <a:r>
              <a:rPr lang="en-US" sz="1200" dirty="0">
                <a:solidFill>
                  <a:schemeClr val="bg1"/>
                </a:solidFill>
                <a:latin typeface="Calibri" panose="020F0502020204030204" pitchFamily="34" charset="0"/>
              </a:rPr>
              <a:t>Painter came to repair a small crack in a wall.  It was patched and painted, but showed up again about a month later.  The homeowner called him back and asked him to do it again.  The same process was undertaken but again, about a month or two later, the crack was back in full view.  The homeowner, frustrated, called a different painter.  The new painter arrived.  He looked and looked and looked at the wall, not moving a muscle.  Shaking his head, the told the homeowner that he wasn’t the man for the job.  The homeowner, a bit perplexed, ask why.  The painter replied, “Sir, what you have isn’t a patch and paint problem, it’s a foundation problem.  Your home’s foundation is shifting.  A patch will not help until you solidify your foundation.”</a:t>
            </a:r>
            <a:endParaRPr lang="en-US" sz="1200" dirty="0">
              <a:solidFill>
                <a:schemeClr val="bg1"/>
              </a:solidFill>
            </a:endParaRPr>
          </a:p>
        </p:txBody>
      </p:sp>
      <p:pic>
        <p:nvPicPr>
          <p:cNvPr id="5" name="Picture 2" descr="C:\Users\RichardsED\Desktop\100048057_801_81.jpg"/>
          <p:cNvPicPr>
            <a:picLocks noChangeAspect="1" noChangeArrowheads="1"/>
          </p:cNvPicPr>
          <p:nvPr/>
        </p:nvPicPr>
        <p:blipFill rotWithShape="1">
          <a:blip r:embed="rId2">
            <a:extLst>
              <a:ext uri="{28A0092B-C50C-407E-A947-70E740481C1C}">
                <a14:useLocalDpi xmlns:a14="http://schemas.microsoft.com/office/drawing/2010/main" val="0"/>
              </a:ext>
            </a:extLst>
          </a:blip>
          <a:srcRect t="6250" b="5626"/>
          <a:stretch/>
        </p:blipFill>
        <p:spPr bwMode="auto">
          <a:xfrm>
            <a:off x="1917747" y="623351"/>
            <a:ext cx="8489905" cy="561129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295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784348" y="5257801"/>
            <a:ext cx="8623304" cy="1200329"/>
          </a:xfrm>
          <a:prstGeom prst="rect">
            <a:avLst/>
          </a:prstGeom>
        </p:spPr>
        <p:txBody>
          <a:bodyPr wrap="square">
            <a:spAutoFit/>
          </a:bodyPr>
          <a:lstStyle/>
          <a:p>
            <a:r>
              <a:rPr lang="en-US" sz="1200" dirty="0">
                <a:solidFill>
                  <a:schemeClr val="bg1"/>
                </a:solidFill>
                <a:latin typeface="Calibri" panose="020F0502020204030204" pitchFamily="34" charset="0"/>
              </a:rPr>
              <a:t>Painter came to repair a small crack in a wall.  It was patched and painted, but showed up again about a month later.  The homeowner called him back and asked him to do it again.  The same process was undertaken but again, about a month or two later, the crack was back in full view.  The homeowner, frustrated, called a different painter.  The new painter arrived.  He looked and looked and looked at the wall, not moving a muscle.  Shaking his head, the told the homeowner that he wasn’t the man for the job.  The homeowner, a bit perplexed, ask why.  The painter replied, “Sir, what you have isn’t a patch and paint problem, it’s a foundation problem.  Your home’s foundation is shifting.  A patch will not help until you solidify your foundation.”</a:t>
            </a:r>
            <a:endParaRPr lang="en-US" sz="1200" dirty="0">
              <a:solidFill>
                <a:schemeClr val="bg1"/>
              </a:solidFill>
            </a:endParaRPr>
          </a:p>
        </p:txBody>
      </p:sp>
      <p:pic>
        <p:nvPicPr>
          <p:cNvPr id="5" name="Picture 2" descr="C:\Users\RichardsED\Desktop\100048057_801_81.jpg"/>
          <p:cNvPicPr>
            <a:picLocks noChangeAspect="1" noChangeArrowheads="1"/>
          </p:cNvPicPr>
          <p:nvPr/>
        </p:nvPicPr>
        <p:blipFill rotWithShape="1">
          <a:blip r:embed="rId2">
            <a:extLst>
              <a:ext uri="{28A0092B-C50C-407E-A947-70E740481C1C}">
                <a14:useLocalDpi xmlns:a14="http://schemas.microsoft.com/office/drawing/2010/main" val="0"/>
              </a:ext>
            </a:extLst>
          </a:blip>
          <a:srcRect t="6250" b="5626"/>
          <a:stretch/>
        </p:blipFill>
        <p:spPr bwMode="auto">
          <a:xfrm>
            <a:off x="2362200" y="228600"/>
            <a:ext cx="737861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399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68450645"/>
              </p:ext>
            </p:extLst>
          </p:nvPr>
        </p:nvGraphicFramePr>
        <p:xfrm>
          <a:off x="1524000" y="1905000"/>
          <a:ext cx="9067800" cy="4491673"/>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2060864">
                  <a:extLst>
                    <a:ext uri="{9D8B030D-6E8A-4147-A177-3AD203B41FA5}">
                      <a16:colId xmlns:a16="http://schemas.microsoft.com/office/drawing/2014/main" val="20000"/>
                    </a:ext>
                  </a:extLst>
                </a:gridCol>
                <a:gridCol w="3529229">
                  <a:extLst>
                    <a:ext uri="{9D8B030D-6E8A-4147-A177-3AD203B41FA5}">
                      <a16:colId xmlns:a16="http://schemas.microsoft.com/office/drawing/2014/main" val="20002"/>
                    </a:ext>
                  </a:extLst>
                </a:gridCol>
                <a:gridCol w="3477707">
                  <a:extLst>
                    <a:ext uri="{9D8B030D-6E8A-4147-A177-3AD203B41FA5}">
                      <a16:colId xmlns:a16="http://schemas.microsoft.com/office/drawing/2014/main" val="20003"/>
                    </a:ext>
                  </a:extLst>
                </a:gridCol>
              </a:tblGrid>
              <a:tr h="366667">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PUBLIC LIFE </a:t>
                      </a:r>
                      <a:r>
                        <a:rPr lang="en-US" sz="1800" b="0" dirty="0"/>
                        <a:t>(LAW OF MOSES )</a:t>
                      </a:r>
                      <a:endParaRPr lang="en-US" b="0"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PRIVATE LIFE </a:t>
                      </a:r>
                      <a:r>
                        <a:rPr lang="en-US" sz="1800" b="0" dirty="0"/>
                        <a:t>(LAW OF CHRIST )</a:t>
                      </a:r>
                      <a:endParaRPr lang="en-US" b="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66667">
                <a:tc>
                  <a:txBody>
                    <a:bodyPr/>
                    <a:lstStyle/>
                    <a:p>
                      <a:pPr algn="ctr"/>
                      <a:r>
                        <a:rPr lang="en-US" dirty="0"/>
                        <a:t>Anger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641668">
                <a:tc>
                  <a:txBody>
                    <a:bodyPr/>
                    <a:lstStyle/>
                    <a:p>
                      <a:pPr algn="ctr"/>
                      <a:r>
                        <a:rPr lang="en-US" dirty="0"/>
                        <a:t>Chastity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66667">
                <a:tc>
                  <a:txBody>
                    <a:bodyPr/>
                    <a:lstStyle/>
                    <a:p>
                      <a:pPr algn="ctr"/>
                      <a:r>
                        <a:rPr lang="en-US" dirty="0"/>
                        <a:t>Honesty</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41668">
                <a:tc>
                  <a:txBody>
                    <a:bodyPr/>
                    <a:lstStyle/>
                    <a:p>
                      <a:pPr algn="ctr"/>
                      <a:r>
                        <a:rPr lang="en-US" dirty="0"/>
                        <a:t>Retaliation and Revenge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66667">
                <a:tc>
                  <a:txBody>
                    <a:bodyPr/>
                    <a:lstStyle/>
                    <a:p>
                      <a:pPr algn="ctr"/>
                      <a:r>
                        <a:rPr lang="en-US" dirty="0"/>
                        <a:t>Love</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641668">
                <a:tc>
                  <a:txBody>
                    <a:bodyPr/>
                    <a:lstStyle/>
                    <a:p>
                      <a:pPr algn="ctr"/>
                      <a:r>
                        <a:rPr lang="en-US" dirty="0"/>
                        <a:t>Tithing</a:t>
                      </a:r>
                      <a:r>
                        <a:rPr lang="en-US" baseline="0" dirty="0"/>
                        <a:t> and Offerings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66667">
                <a:tc>
                  <a:txBody>
                    <a:bodyPr/>
                    <a:lstStyle/>
                    <a:p>
                      <a:pPr algn="ctr"/>
                      <a:r>
                        <a:rPr lang="en-US" dirty="0"/>
                        <a:t>Prayer</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66667">
                <a:tc>
                  <a:txBody>
                    <a:bodyPr/>
                    <a:lstStyle/>
                    <a:p>
                      <a:pPr algn="ctr"/>
                      <a:r>
                        <a:rPr lang="en-US" dirty="0"/>
                        <a:t>Fasting</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66667">
                <a:tc>
                  <a:txBody>
                    <a:bodyPr/>
                    <a:lstStyle/>
                    <a:p>
                      <a:pPr algn="ctr"/>
                      <a:r>
                        <a:rPr lang="en-US" dirty="0"/>
                        <a:t>Judging Others</a:t>
                      </a:r>
                      <a:endParaRPr 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831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524000" y="76201"/>
            <a:ext cx="9144000" cy="1546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8832138"/>
              </p:ext>
            </p:extLst>
          </p:nvPr>
        </p:nvGraphicFramePr>
        <p:xfrm>
          <a:off x="1524000" y="1905000"/>
          <a:ext cx="9067800" cy="4491673"/>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2060864">
                  <a:extLst>
                    <a:ext uri="{9D8B030D-6E8A-4147-A177-3AD203B41FA5}">
                      <a16:colId xmlns:a16="http://schemas.microsoft.com/office/drawing/2014/main" val="20000"/>
                    </a:ext>
                  </a:extLst>
                </a:gridCol>
                <a:gridCol w="3529229">
                  <a:extLst>
                    <a:ext uri="{9D8B030D-6E8A-4147-A177-3AD203B41FA5}">
                      <a16:colId xmlns:a16="http://schemas.microsoft.com/office/drawing/2014/main" val="20002"/>
                    </a:ext>
                  </a:extLst>
                </a:gridCol>
                <a:gridCol w="3477707">
                  <a:extLst>
                    <a:ext uri="{9D8B030D-6E8A-4147-A177-3AD203B41FA5}">
                      <a16:colId xmlns:a16="http://schemas.microsoft.com/office/drawing/2014/main" val="20003"/>
                    </a:ext>
                  </a:extLst>
                </a:gridCol>
              </a:tblGrid>
              <a:tr h="366667">
                <a:tc>
                  <a:txBody>
                    <a:bodyPr/>
                    <a:lstStyle/>
                    <a:p>
                      <a:pPr algn="ctr"/>
                      <a:r>
                        <a:rPr lang="en-US" dirty="0"/>
                        <a:t>TEACHING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PUBLIC LIFE </a:t>
                      </a:r>
                      <a:r>
                        <a:rPr lang="en-US" sz="1800" b="0" dirty="0"/>
                        <a:t>(LAW OF MOSES )</a:t>
                      </a:r>
                      <a:endParaRPr lang="en-US" b="0" dirty="0"/>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t>PRIVATE LIFE </a:t>
                      </a:r>
                      <a:r>
                        <a:rPr lang="en-US" sz="1800" b="0" dirty="0"/>
                        <a:t>(LAW OF CHRIST )</a:t>
                      </a:r>
                      <a:endParaRPr lang="en-US" b="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66667">
                <a:tc>
                  <a:txBody>
                    <a:bodyPr/>
                    <a:lstStyle/>
                    <a:p>
                      <a:pPr algn="ctr"/>
                      <a:r>
                        <a:rPr lang="en-US" dirty="0">
                          <a:solidFill>
                            <a:schemeClr val="tx1"/>
                          </a:solidFill>
                        </a:rPr>
                        <a:t>Ministering</a:t>
                      </a: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641668">
                <a:tc>
                  <a:txBody>
                    <a:bodyPr/>
                    <a:lstStyle/>
                    <a:p>
                      <a:pPr algn="ctr"/>
                      <a:r>
                        <a:rPr lang="en-US" dirty="0">
                          <a:solidFill>
                            <a:schemeClr val="tx1"/>
                          </a:solidFill>
                        </a:rPr>
                        <a:t>Sabbath Observance</a:t>
                      </a: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66667">
                <a:tc>
                  <a:txBody>
                    <a:bodyPr/>
                    <a:lstStyle/>
                    <a:p>
                      <a:pPr algn="ctr"/>
                      <a:r>
                        <a:rPr lang="en-US" dirty="0">
                          <a:solidFill>
                            <a:schemeClr val="tx1"/>
                          </a:solidFill>
                        </a:rPr>
                        <a:t>Family Home Evening</a:t>
                      </a: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41668">
                <a:tc>
                  <a:txBody>
                    <a:bodyPr/>
                    <a:lstStyle/>
                    <a:p>
                      <a:pPr algn="ctr"/>
                      <a:r>
                        <a:rPr lang="en-US" dirty="0">
                          <a:solidFill>
                            <a:schemeClr val="tx1"/>
                          </a:solidFill>
                        </a:rPr>
                        <a:t>Scripture Study</a:t>
                      </a: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66667">
                <a:tc>
                  <a:txBody>
                    <a:bodyPr/>
                    <a:lstStyle/>
                    <a:p>
                      <a:pPr algn="ctr"/>
                      <a:r>
                        <a:rPr lang="en-US" dirty="0">
                          <a:solidFill>
                            <a:schemeClr val="tx1"/>
                          </a:solidFill>
                        </a:rPr>
                        <a:t>Prayer</a:t>
                      </a: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641668">
                <a:tc>
                  <a:txBody>
                    <a:bodyPr/>
                    <a:lstStyle/>
                    <a:p>
                      <a:pPr algn="ctr"/>
                      <a:r>
                        <a:rPr lang="en-US" dirty="0">
                          <a:solidFill>
                            <a:schemeClr val="tx1"/>
                          </a:solidFill>
                        </a:rPr>
                        <a:t>Church Attendance</a:t>
                      </a: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66667">
                <a:tc>
                  <a:txBody>
                    <a:bodyPr/>
                    <a:lstStyle/>
                    <a:p>
                      <a:pPr algn="ctr"/>
                      <a:r>
                        <a:rPr lang="en-US" dirty="0">
                          <a:solidFill>
                            <a:schemeClr val="tx1"/>
                          </a:solidFill>
                        </a:rPr>
                        <a:t>Electronics</a:t>
                      </a: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66667">
                <a:tc>
                  <a:txBody>
                    <a:bodyPr/>
                    <a:lstStyle/>
                    <a:p>
                      <a:pPr algn="ctr"/>
                      <a:r>
                        <a:rPr lang="en-US" dirty="0">
                          <a:solidFill>
                            <a:schemeClr val="tx1"/>
                          </a:solidFill>
                        </a:rPr>
                        <a:t>Social Media</a:t>
                      </a:r>
                    </a:p>
                  </a:txBody>
                  <a:tcPr anchor="ctr">
                    <a:lnL w="12700" cap="flat" cmpd="sng" algn="ctr">
                      <a:solidFill>
                        <a:schemeClr val="tx1"/>
                      </a:solidFill>
                      <a:prstDash val="solid"/>
                      <a:round/>
                      <a:headEnd type="none" w="med" len="med"/>
                      <a:tailEnd type="none" w="med" len="med"/>
                    </a:lnL>
                  </a:tcPr>
                </a:tc>
                <a:tc>
                  <a:txBody>
                    <a:bodyPr/>
                    <a:lstStyle/>
                    <a:p>
                      <a:pPr algn="ctr"/>
                      <a:endParaRPr lang="en-US" b="1" dirty="0">
                        <a:solidFill>
                          <a:schemeClr val="accent1">
                            <a:lumMod val="50000"/>
                          </a:schemeClr>
                        </a:solidFill>
                      </a:endParaRPr>
                    </a:p>
                  </a:txBody>
                  <a:tcPr anchor="ct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66667">
                <a:tc>
                  <a:txBody>
                    <a:bodyPr/>
                    <a:lstStyle/>
                    <a:p>
                      <a:pPr algn="ctr"/>
                      <a:r>
                        <a:rPr lang="en-US" dirty="0">
                          <a:solidFill>
                            <a:schemeClr val="tx1"/>
                          </a:solidFill>
                        </a:rPr>
                        <a:t>Gossip</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b="1" dirty="0">
                        <a:solidFill>
                          <a:schemeClr val="accent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7" name="Picture 6" descr="C:\Users\RichardsED\Desktop\Sermon.jpg"/>
          <p:cNvPicPr>
            <a:picLocks noChangeAspect="1" noChangeArrowheads="1"/>
          </p:cNvPicPr>
          <p:nvPr/>
        </p:nvPicPr>
        <p:blipFill>
          <a:blip r:embed="rId2" cstate="print"/>
          <a:srcRect/>
          <a:stretch>
            <a:fillRect/>
          </a:stretch>
        </p:blipFill>
        <p:spPr bwMode="auto">
          <a:xfrm>
            <a:off x="1524000" y="-1"/>
            <a:ext cx="2057400" cy="1675593"/>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ctrTitle"/>
          </p:nvPr>
        </p:nvSpPr>
        <p:spPr>
          <a:xfrm>
            <a:off x="3048000" y="76201"/>
            <a:ext cx="8229600" cy="1470025"/>
          </a:xfrm>
        </p:spPr>
        <p:txBody>
          <a:bodyPr/>
          <a:lstStyle/>
          <a:p>
            <a:r>
              <a:rPr lang="en-US" dirty="0">
                <a:effectLst>
                  <a:outerShdw blurRad="38100" dist="38100" dir="2700000" algn="tl">
                    <a:srgbClr val="000000">
                      <a:alpha val="43137"/>
                    </a:srgbClr>
                  </a:outerShdw>
                </a:effectLst>
              </a:rPr>
              <a:t>The Sermon on the Mount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Matthew 5-7</a:t>
            </a:r>
          </a:p>
        </p:txBody>
      </p:sp>
      <p:pic>
        <p:nvPicPr>
          <p:cNvPr id="7170" name="Picture 2" descr="Image result for top 9">
            <a:extLst>
              <a:ext uri="{FF2B5EF4-FFF2-40B4-BE49-F238E27FC236}">
                <a16:creationId xmlns:a16="http://schemas.microsoft.com/office/drawing/2014/main" id="{8336FB48-D9ED-4295-A7EF-C2517D41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156279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56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ank smith build your house upon a rock">
            <a:extLst>
              <a:ext uri="{FF2B5EF4-FFF2-40B4-BE49-F238E27FC236}">
                <a16:creationId xmlns:a16="http://schemas.microsoft.com/office/drawing/2014/main" id="{CC6A6463-ECF0-45EB-B2AB-1DF89C699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01600"/>
            <a:ext cx="518160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2" name="House Upon a Rock">
            <a:hlinkClick r:id="" action="ppaction://media"/>
            <a:extLst>
              <a:ext uri="{FF2B5EF4-FFF2-40B4-BE49-F238E27FC236}">
                <a16:creationId xmlns:a16="http://schemas.microsoft.com/office/drawing/2014/main" id="{5ABE1AC3-83FA-4F93-891C-CEC8152740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59400" y="5283200"/>
            <a:ext cx="1473200" cy="1473200"/>
          </a:xfrm>
          <a:prstGeom prst="rect">
            <a:avLst/>
          </a:prstGeom>
        </p:spPr>
      </p:pic>
    </p:spTree>
    <p:extLst>
      <p:ext uri="{BB962C8B-B14F-4D97-AF65-F5344CB8AC3E}">
        <p14:creationId xmlns:p14="http://schemas.microsoft.com/office/powerpoint/2010/main" val="177989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4876800"/>
            <a:ext cx="8470900" cy="369332"/>
          </a:xfrm>
          <a:prstGeom prst="rect">
            <a:avLst/>
          </a:prstGeom>
        </p:spPr>
        <p:txBody>
          <a:bodyPr wrap="square">
            <a:spAutoFit/>
          </a:bodyPr>
          <a:lstStyle/>
          <a:p>
            <a:pPr fontAlgn="base">
              <a:spcAft>
                <a:spcPts val="1500"/>
              </a:spcAft>
            </a:pPr>
            <a:r>
              <a:rPr lang="en-US" dirty="0">
                <a:solidFill>
                  <a:srgbClr val="333333"/>
                </a:solidFill>
                <a:latin typeface="Arial" panose="020B0604020202020204" pitchFamily="34" charset="0"/>
              </a:rPr>
              <a:t>BE LIGHT: My Parable of the Security Checkpoint</a:t>
            </a:r>
          </a:p>
        </p:txBody>
      </p:sp>
      <p:pic>
        <p:nvPicPr>
          <p:cNvPr id="4098" name="Picture 2" descr="http://snallabolaget.com/images/xray.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35796" y="304800"/>
            <a:ext cx="5856909" cy="426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488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BA0BD6D1-B891-44B3-945D-5C32D3CBCD97}"/>
              </a:ext>
            </a:extLst>
          </p:cNvPr>
          <p:cNvSpPr>
            <a:spLocks noGrp="1"/>
          </p:cNvSpPr>
          <p:nvPr>
            <p:ph type="title"/>
          </p:nvPr>
        </p:nvSpPr>
        <p:spPr>
          <a:xfrm>
            <a:off x="1219200" y="4900550"/>
            <a:ext cx="9753600" cy="522288"/>
          </a:xfrm>
        </p:spPr>
        <p:txBody>
          <a:bodyPr/>
          <a:lstStyle/>
          <a:p>
            <a:r>
              <a:rPr lang="en-US" dirty="0"/>
              <a:t>Recap and Review</a:t>
            </a:r>
          </a:p>
        </p:txBody>
      </p:sp>
      <p:sp>
        <p:nvSpPr>
          <p:cNvPr id="73" name="Text Placeholder 2">
            <a:extLst>
              <a:ext uri="{FF2B5EF4-FFF2-40B4-BE49-F238E27FC236}">
                <a16:creationId xmlns:a16="http://schemas.microsoft.com/office/drawing/2014/main" id="{B79654A8-377E-4FB9-B05E-D40A9C7AA1D7}"/>
              </a:ext>
            </a:extLst>
          </p:cNvPr>
          <p:cNvSpPr>
            <a:spLocks noGrp="1"/>
          </p:cNvSpPr>
          <p:nvPr>
            <p:ph type="body" sz="half" idx="2"/>
          </p:nvPr>
        </p:nvSpPr>
        <p:spPr>
          <a:xfrm>
            <a:off x="1219200" y="5445825"/>
            <a:ext cx="9753600" cy="685800"/>
          </a:xfrm>
        </p:spPr>
        <p:txBody>
          <a:bodyPr/>
          <a:lstStyle/>
          <a:p>
            <a:r>
              <a:rPr lang="en-US" dirty="0"/>
              <a:t>Matthew 5-7</a:t>
            </a:r>
          </a:p>
        </p:txBody>
      </p:sp>
      <p:pic>
        <p:nvPicPr>
          <p:cNvPr id="19458" name="Picture 2" descr="Image result for review the sermon on the mount">
            <a:extLst>
              <a:ext uri="{FF2B5EF4-FFF2-40B4-BE49-F238E27FC236}">
                <a16:creationId xmlns:a16="http://schemas.microsoft.com/office/drawing/2014/main" id="{611136C1-A990-42E8-8EAA-D96B5CE678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47" r="-1" b="23976"/>
          <a:stretch/>
        </p:blipFill>
        <p:spPr bwMode="auto">
          <a:xfrm>
            <a:off x="91078" y="66676"/>
            <a:ext cx="12002497" cy="4581525"/>
          </a:xfrm>
          <a:prstGeom prst="round2SameRect">
            <a:avLst>
              <a:gd name="adj1" fmla="val 7101"/>
              <a:gd name="adj2" fmla="val 0"/>
            </a:avLst>
          </a:prstGeom>
          <a:solidFill>
            <a:srgbClr val="FFFFFF"/>
          </a:solidFill>
          <a:ln w="6350">
            <a:solidFill>
              <a:schemeClr val="tx1"/>
            </a:solidFill>
          </a:ln>
        </p:spPr>
      </p:pic>
    </p:spTree>
    <p:extLst>
      <p:ext uri="{BB962C8B-B14F-4D97-AF65-F5344CB8AC3E}">
        <p14:creationId xmlns:p14="http://schemas.microsoft.com/office/powerpoint/2010/main" val="4042998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657927" y="5975927"/>
            <a:ext cx="8229600" cy="56549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2000" i="1" dirty="0">
                <a:solidFill>
                  <a:schemeClr val="tx2"/>
                </a:solidFill>
              </a:rPr>
              <a:t>Where were you in 2015?</a:t>
            </a:r>
            <a:endParaRPr lang="en-US" sz="2000" b="1" i="1" dirty="0">
              <a:solidFill>
                <a:schemeClr val="tx2"/>
              </a:solidFill>
            </a:endParaRPr>
          </a:p>
        </p:txBody>
      </p:sp>
      <p:sp>
        <p:nvSpPr>
          <p:cNvPr id="5" name="TextBox 4"/>
          <p:cNvSpPr txBox="1"/>
          <p:nvPr/>
        </p:nvSpPr>
        <p:spPr>
          <a:xfrm>
            <a:off x="1524000" y="1127126"/>
            <a:ext cx="9144000" cy="584775"/>
          </a:xfrm>
          <a:prstGeom prst="rect">
            <a:avLst/>
          </a:prstGeom>
          <a:noFill/>
        </p:spPr>
        <p:txBody>
          <a:bodyPr wrap="square" rtlCol="0">
            <a:spAutoFit/>
          </a:bodyPr>
          <a:lstStyle/>
          <a:p>
            <a:r>
              <a:rPr lang="en-US" sz="3200" dirty="0">
                <a:solidFill>
                  <a:srgbClr val="094563"/>
                </a:solidFill>
                <a:latin typeface="+mj-lt"/>
              </a:rPr>
              <a:t>An Analogy</a:t>
            </a:r>
            <a:endParaRPr lang="en-US" sz="1800" dirty="0">
              <a:solidFill>
                <a:srgbClr val="094563"/>
              </a:solidFill>
              <a:latin typeface="+mj-lt"/>
            </a:endParaRPr>
          </a:p>
        </p:txBody>
      </p:sp>
      <p:pic>
        <p:nvPicPr>
          <p:cNvPr id="1026" name="Picture 2" descr="seahawks interception patriots super bow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927" y="1767609"/>
            <a:ext cx="5611091" cy="420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1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15893" y="2071040"/>
            <a:ext cx="9968369" cy="463665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dirty="0"/>
              <a:t>SCENE I: Popeyes in Vicksburg, Mississippi (2010). Malcolm Butler washing dishes, taking orders, frying chicken. </a:t>
            </a:r>
          </a:p>
          <a:p>
            <a:r>
              <a:rPr lang="en-US" dirty="0"/>
              <a:t>Kicked off the Hinds Community College football team for a misdemeanor drug charge. </a:t>
            </a:r>
          </a:p>
          <a:p>
            <a:r>
              <a:rPr lang="en-US" dirty="0"/>
              <a:t>He makes $7.25 per hour and lives in a mobile home. </a:t>
            </a:r>
            <a:endParaRPr lang="en-US" sz="2000" b="1" i="1" dirty="0">
              <a:solidFill>
                <a:schemeClr val="tx2"/>
              </a:solidFill>
            </a:endParaRPr>
          </a:p>
        </p:txBody>
      </p:sp>
      <p:sp>
        <p:nvSpPr>
          <p:cNvPr id="5" name="TextBox 4"/>
          <p:cNvSpPr txBox="1"/>
          <p:nvPr/>
        </p:nvSpPr>
        <p:spPr>
          <a:xfrm>
            <a:off x="1524000" y="1127126"/>
            <a:ext cx="9144000" cy="584775"/>
          </a:xfrm>
          <a:prstGeom prst="rect">
            <a:avLst/>
          </a:prstGeom>
          <a:noFill/>
        </p:spPr>
        <p:txBody>
          <a:bodyPr wrap="square" rtlCol="0">
            <a:spAutoFit/>
          </a:bodyPr>
          <a:lstStyle/>
          <a:p>
            <a:r>
              <a:rPr lang="en-US" sz="3200" dirty="0">
                <a:solidFill>
                  <a:srgbClr val="094563"/>
                </a:solidFill>
                <a:latin typeface="+mj-lt"/>
              </a:rPr>
              <a:t>An Analogy</a:t>
            </a:r>
            <a:endParaRPr lang="en-US" sz="1800" dirty="0">
              <a:solidFill>
                <a:srgbClr val="094563"/>
              </a:solidFill>
              <a:latin typeface="+mj-lt"/>
            </a:endParaRPr>
          </a:p>
        </p:txBody>
      </p:sp>
    </p:spTree>
    <p:extLst>
      <p:ext uri="{BB962C8B-B14F-4D97-AF65-F5344CB8AC3E}">
        <p14:creationId xmlns:p14="http://schemas.microsoft.com/office/powerpoint/2010/main" val="3934918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LOVE</a:t>
            </a:r>
            <a:endParaRPr lang="en-US" sz="8800" dirty="0"/>
          </a:p>
        </p:txBody>
      </p:sp>
      <p:sp>
        <p:nvSpPr>
          <p:cNvPr id="2" name="Title 1"/>
          <p:cNvSpPr>
            <a:spLocks noGrp="1"/>
          </p:cNvSpPr>
          <p:nvPr>
            <p:ph type="ctrTitle"/>
          </p:nvPr>
        </p:nvSpPr>
        <p:spPr/>
        <p:txBody>
          <a:bodyPr/>
          <a:lstStyle/>
          <a:p>
            <a:r>
              <a:rPr lang="en-US" dirty="0"/>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7FEC1F9-3B23-4F05-8CE5-DB1730ED5C82}"/>
              </a:ext>
            </a:extLst>
          </p:cNvPr>
          <p:cNvSpPr/>
          <p:nvPr/>
        </p:nvSpPr>
        <p:spPr>
          <a:xfrm>
            <a:off x="5758439" y="6172200"/>
            <a:ext cx="623889" cy="369332"/>
          </a:xfrm>
          <a:prstGeom prst="rect">
            <a:avLst/>
          </a:prstGeom>
        </p:spPr>
        <p:txBody>
          <a:bodyPr wrap="none">
            <a:spAutoFit/>
          </a:bodyPr>
          <a:lstStyle/>
          <a:p>
            <a:r>
              <a:rPr lang="en-US" b="1" dirty="0"/>
              <a:t>4/10</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59876" y="1967345"/>
            <a:ext cx="10963373" cy="463665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dirty="0"/>
              <a:t>SCENE II: Malcolm Butler walks onto the Patriots training camp to tryout for the team. During the practice, he breaks up so many passes, Patriots veterans nickname him </a:t>
            </a:r>
            <a:r>
              <a:rPr lang="en-US" i="1" dirty="0"/>
              <a:t>Scrap</a:t>
            </a:r>
            <a:r>
              <a:rPr lang="en-US" dirty="0"/>
              <a:t>. Even Tom Brady begins to wonder: Who's that guy running down so many of my passes?</a:t>
            </a:r>
          </a:p>
          <a:p>
            <a:r>
              <a:rPr lang="en-US" sz="3600" b="1" i="1" dirty="0">
                <a:solidFill>
                  <a:schemeClr val="tx2"/>
                </a:solidFill>
              </a:rPr>
              <a:t>Malcom Butler makes the roster.</a:t>
            </a:r>
          </a:p>
        </p:txBody>
      </p:sp>
      <p:sp>
        <p:nvSpPr>
          <p:cNvPr id="5" name="TextBox 4"/>
          <p:cNvSpPr txBox="1"/>
          <p:nvPr/>
        </p:nvSpPr>
        <p:spPr>
          <a:xfrm>
            <a:off x="1524000" y="1127126"/>
            <a:ext cx="9144000" cy="584775"/>
          </a:xfrm>
          <a:prstGeom prst="rect">
            <a:avLst/>
          </a:prstGeom>
          <a:noFill/>
        </p:spPr>
        <p:txBody>
          <a:bodyPr wrap="square" rtlCol="0">
            <a:spAutoFit/>
          </a:bodyPr>
          <a:lstStyle/>
          <a:p>
            <a:r>
              <a:rPr lang="en-US" sz="3200" dirty="0">
                <a:solidFill>
                  <a:srgbClr val="094563"/>
                </a:solidFill>
                <a:latin typeface="+mj-lt"/>
              </a:rPr>
              <a:t>An Analogy</a:t>
            </a:r>
            <a:endParaRPr lang="en-US" sz="1800" dirty="0">
              <a:solidFill>
                <a:srgbClr val="094563"/>
              </a:solidFill>
              <a:latin typeface="+mj-lt"/>
            </a:endParaRPr>
          </a:p>
        </p:txBody>
      </p:sp>
    </p:spTree>
    <p:extLst>
      <p:ext uri="{BB962C8B-B14F-4D97-AF65-F5344CB8AC3E}">
        <p14:creationId xmlns:p14="http://schemas.microsoft.com/office/powerpoint/2010/main" val="334478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03315" y="1967345"/>
            <a:ext cx="11010508" cy="463665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3000" dirty="0"/>
              <a:t>SCENE III: The Patriots have a great year and make it to the </a:t>
            </a:r>
            <a:r>
              <a:rPr lang="en-US" sz="3000" dirty="0" err="1"/>
              <a:t>SuperBowl</a:t>
            </a:r>
            <a:r>
              <a:rPr lang="en-US" sz="3000" dirty="0"/>
              <a:t>.</a:t>
            </a:r>
          </a:p>
          <a:p>
            <a:r>
              <a:rPr lang="en-US" sz="3000" i="1" dirty="0"/>
              <a:t>“If the Seahawks line up near the goal line with two wide receivers bunched together, jump the route</a:t>
            </a:r>
            <a:r>
              <a:rPr lang="en-US" sz="3000" dirty="0"/>
              <a:t>,” said coach Belichick randomly to Malcolm Butler during practice in the week leading up the Super Bowl. </a:t>
            </a:r>
            <a:endParaRPr lang="en-US" sz="3000" b="1" i="1" dirty="0">
              <a:solidFill>
                <a:schemeClr val="tx2"/>
              </a:solidFill>
            </a:endParaRPr>
          </a:p>
        </p:txBody>
      </p:sp>
      <p:sp>
        <p:nvSpPr>
          <p:cNvPr id="4" name="Rectangle 6"/>
          <p:cNvSpPr>
            <a:spLocks noChangeArrowheads="1"/>
          </p:cNvSpPr>
          <p:nvPr/>
        </p:nvSpPr>
        <p:spPr bwMode="auto">
          <a:xfrm>
            <a:off x="1981200" y="304801"/>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solidFill>
                  <a:schemeClr val="bg1"/>
                </a:solidFill>
              </a:rPr>
              <a:t>The Beatitudes</a:t>
            </a:r>
          </a:p>
        </p:txBody>
      </p:sp>
      <p:sp>
        <p:nvSpPr>
          <p:cNvPr id="5" name="TextBox 4"/>
          <p:cNvSpPr txBox="1"/>
          <p:nvPr/>
        </p:nvSpPr>
        <p:spPr>
          <a:xfrm>
            <a:off x="1524000" y="1127126"/>
            <a:ext cx="9144000" cy="584775"/>
          </a:xfrm>
          <a:prstGeom prst="rect">
            <a:avLst/>
          </a:prstGeom>
          <a:noFill/>
        </p:spPr>
        <p:txBody>
          <a:bodyPr wrap="square" rtlCol="0">
            <a:spAutoFit/>
          </a:bodyPr>
          <a:lstStyle/>
          <a:p>
            <a:r>
              <a:rPr lang="en-US" sz="3200" dirty="0">
                <a:solidFill>
                  <a:srgbClr val="094563"/>
                </a:solidFill>
                <a:latin typeface="+mj-lt"/>
              </a:rPr>
              <a:t>An Analogy</a:t>
            </a:r>
            <a:endParaRPr lang="en-US" sz="1800" dirty="0">
              <a:solidFill>
                <a:srgbClr val="094563"/>
              </a:solidFill>
              <a:latin typeface="+mj-lt"/>
            </a:endParaRPr>
          </a:p>
        </p:txBody>
      </p:sp>
    </p:spTree>
    <p:extLst>
      <p:ext uri="{BB962C8B-B14F-4D97-AF65-F5344CB8AC3E}">
        <p14:creationId xmlns:p14="http://schemas.microsoft.com/office/powerpoint/2010/main" val="2874363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41022" y="1967345"/>
            <a:ext cx="11265031" cy="463665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dirty="0"/>
              <a:t>SCENE IV: </a:t>
            </a:r>
            <a:r>
              <a:rPr lang="en-US" dirty="0" err="1"/>
              <a:t>Superbowl</a:t>
            </a:r>
            <a:r>
              <a:rPr lang="en-US" dirty="0"/>
              <a:t> Sunday. The Seattle Seahawks are at the 2 yard line with 26 seconds left and “Beast Mode” Marshawn Lynch in the backfield, one of the NFLs leading rushers. Seattle has an 84.4% chance of winning, according to win probability analytics. If they hand the ball off to Lynch, and the game is over.</a:t>
            </a:r>
          </a:p>
          <a:p>
            <a:endParaRPr lang="en-US" sz="2000" b="1" i="1" dirty="0">
              <a:solidFill>
                <a:schemeClr val="tx2"/>
              </a:solidFill>
            </a:endParaRPr>
          </a:p>
        </p:txBody>
      </p:sp>
      <p:sp>
        <p:nvSpPr>
          <p:cNvPr id="4" name="Rectangle 6"/>
          <p:cNvSpPr>
            <a:spLocks noChangeArrowheads="1"/>
          </p:cNvSpPr>
          <p:nvPr/>
        </p:nvSpPr>
        <p:spPr bwMode="auto">
          <a:xfrm>
            <a:off x="1981200" y="304801"/>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solidFill>
                  <a:schemeClr val="bg1"/>
                </a:solidFill>
              </a:rPr>
              <a:t>The Beatitudes</a:t>
            </a:r>
          </a:p>
        </p:txBody>
      </p:sp>
      <p:sp>
        <p:nvSpPr>
          <p:cNvPr id="5" name="TextBox 4"/>
          <p:cNvSpPr txBox="1"/>
          <p:nvPr/>
        </p:nvSpPr>
        <p:spPr>
          <a:xfrm>
            <a:off x="1524000" y="1127126"/>
            <a:ext cx="9144000" cy="584775"/>
          </a:xfrm>
          <a:prstGeom prst="rect">
            <a:avLst/>
          </a:prstGeom>
          <a:noFill/>
        </p:spPr>
        <p:txBody>
          <a:bodyPr wrap="square" rtlCol="0">
            <a:spAutoFit/>
          </a:bodyPr>
          <a:lstStyle/>
          <a:p>
            <a:r>
              <a:rPr lang="en-US" sz="3200" dirty="0">
                <a:solidFill>
                  <a:srgbClr val="094563"/>
                </a:solidFill>
                <a:latin typeface="+mj-lt"/>
              </a:rPr>
              <a:t>An Analogy</a:t>
            </a:r>
            <a:endParaRPr lang="en-US" sz="1800" dirty="0">
              <a:solidFill>
                <a:srgbClr val="094563"/>
              </a:solidFill>
              <a:latin typeface="+mj-lt"/>
            </a:endParaRPr>
          </a:p>
        </p:txBody>
      </p:sp>
    </p:spTree>
    <p:extLst>
      <p:ext uri="{BB962C8B-B14F-4D97-AF65-F5344CB8AC3E}">
        <p14:creationId xmlns:p14="http://schemas.microsoft.com/office/powerpoint/2010/main" val="34155773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1912" y="1896458"/>
            <a:ext cx="11095349" cy="170872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3600" dirty="0"/>
              <a:t>SCENE V: Seattle lines up….and Butler sees </a:t>
            </a:r>
            <a:r>
              <a:rPr lang="en-US" sz="3600" u="sng" dirty="0"/>
              <a:t>the</a:t>
            </a:r>
            <a:r>
              <a:rPr lang="en-US" sz="3600" dirty="0"/>
              <a:t> formation…and hears his coaches random comment come to his mind about what to do.</a:t>
            </a:r>
          </a:p>
        </p:txBody>
      </p:sp>
      <p:sp>
        <p:nvSpPr>
          <p:cNvPr id="4" name="Rectangle 6"/>
          <p:cNvSpPr>
            <a:spLocks noChangeArrowheads="1"/>
          </p:cNvSpPr>
          <p:nvPr/>
        </p:nvSpPr>
        <p:spPr bwMode="auto">
          <a:xfrm>
            <a:off x="1981200" y="304801"/>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solidFill>
                  <a:schemeClr val="bg1"/>
                </a:solidFill>
              </a:rPr>
              <a:t>The Beatitudes</a:t>
            </a:r>
          </a:p>
        </p:txBody>
      </p:sp>
    </p:spTree>
    <p:extLst>
      <p:ext uri="{BB962C8B-B14F-4D97-AF65-F5344CB8AC3E}">
        <p14:creationId xmlns:p14="http://schemas.microsoft.com/office/powerpoint/2010/main" val="2481599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981200" y="304801"/>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solidFill>
                  <a:schemeClr val="bg1"/>
                </a:solidFill>
              </a:rPr>
              <a:t>The Beatitudes</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67000" y="936165"/>
            <a:ext cx="7086600" cy="4977562"/>
          </a:xfrm>
          <a:prstGeom prst="rect">
            <a:avLst/>
          </a:prstGeom>
        </p:spPr>
      </p:pic>
    </p:spTree>
    <p:extLst>
      <p:ext uri="{BB962C8B-B14F-4D97-AF65-F5344CB8AC3E}">
        <p14:creationId xmlns:p14="http://schemas.microsoft.com/office/powerpoint/2010/main" val="2868684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981200" y="304801"/>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solidFill>
                  <a:schemeClr val="bg1"/>
                </a:solidFill>
              </a:rPr>
              <a:t>The Beatitudes</a:t>
            </a:r>
          </a:p>
        </p:txBody>
      </p:sp>
      <p:pic>
        <p:nvPicPr>
          <p:cNvPr id="2051" name="DefaultOcx"/>
          <p:cNvPicPr preferRelativeResize="0">
            <a:picLocks noChangeArrowheads="1" noChangeShapeType="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250825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HTMLText1"/>
          <p:cNvPicPr preferRelativeResize="0">
            <a:picLocks noChangeArrowheads="1" noChangeShapeType="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250825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3" name="HTMLText2"/>
          <p:cNvPicPr preferRelativeResize="0">
            <a:picLocks noChangeArrowheads="1" noChangeShapeType="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250825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4" name="HTMLText3"/>
          <p:cNvPicPr preferRelativeResize="0">
            <a:picLocks noChangeArrowheads="1" noChangeShapeType="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250825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malcolm butler">
            <a:extLst>
              <a:ext uri="{FF2B5EF4-FFF2-40B4-BE49-F238E27FC236}">
                <a16:creationId xmlns:a16="http://schemas.microsoft.com/office/drawing/2014/main" id="{32A3003E-756C-4E49-8077-FD2706EBCE0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87105" y="1051317"/>
            <a:ext cx="7238611" cy="475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53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981200" y="304801"/>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solidFill>
                  <a:schemeClr val="bg1"/>
                </a:solidFill>
              </a:rPr>
              <a:t>The Beatitudes</a:t>
            </a:r>
          </a:p>
        </p:txBody>
      </p:sp>
      <p:pic>
        <p:nvPicPr>
          <p:cNvPr id="2051" name="DefaultOcx"/>
          <p:cNvPicPr preferRelativeResize="0">
            <a:picLocks noChangeArrowheads="1" noChangeShapeType="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0" y="-250825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HTMLText1"/>
          <p:cNvPicPr preferRelativeResize="0">
            <a:picLocks noChangeArrowheads="1" noChangeShapeType="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0" y="-250825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3" name="HTMLText2"/>
          <p:cNvPicPr preferRelativeResize="0">
            <a:picLocks noChangeArrowheads="1" noChangeShapeType="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0" y="-250825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4" name="HTMLText3"/>
          <p:cNvPicPr preferRelativeResize="0">
            <a:picLocks noChangeArrowheads="1" noChangeShapeType="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0" y="-250825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759A1278-6D8F-4713-AF96-0CAB79C1FCFA}"/>
              </a:ext>
            </a:extLst>
          </p:cNvPr>
          <p:cNvSpPr/>
          <p:nvPr/>
        </p:nvSpPr>
        <p:spPr>
          <a:xfrm>
            <a:off x="3429000" y="6248400"/>
            <a:ext cx="8556396" cy="461665"/>
          </a:xfrm>
          <a:prstGeom prst="rect">
            <a:avLst/>
          </a:prstGeom>
        </p:spPr>
        <p:txBody>
          <a:bodyPr wrap="square">
            <a:spAutoFit/>
          </a:bodyPr>
          <a:lstStyle/>
          <a:p>
            <a:r>
              <a:rPr lang="en-US" dirty="0">
                <a:hlinkClick r:id="rId5"/>
              </a:rPr>
              <a:t>https://www.youtube.com/watch?v=U7rPIg7ZNQ8</a:t>
            </a:r>
            <a:endParaRPr lang="en-US" dirty="0"/>
          </a:p>
        </p:txBody>
      </p:sp>
      <p:pic>
        <p:nvPicPr>
          <p:cNvPr id="5" name="malcolm Butler picks off Wilson to seal Patriots Super Bowl XLIX victory 2015">
            <a:hlinkClick r:id="" action="ppaction://media"/>
            <a:extLst>
              <a:ext uri="{FF2B5EF4-FFF2-40B4-BE49-F238E27FC236}">
                <a16:creationId xmlns:a16="http://schemas.microsoft.com/office/drawing/2014/main" id="{F9408329-2931-46DA-952C-4DFF38C3BC25}"/>
              </a:ext>
            </a:extLst>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2936973" y="1381126"/>
            <a:ext cx="6574672" cy="3698253"/>
          </a:xfrm>
          <a:prstGeom prst="rect">
            <a:avLst/>
          </a:prstGeom>
        </p:spPr>
      </p:pic>
    </p:spTree>
    <p:extLst>
      <p:ext uri="{BB962C8B-B14F-4D97-AF65-F5344CB8AC3E}">
        <p14:creationId xmlns:p14="http://schemas.microsoft.com/office/powerpoint/2010/main" val="15615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400800" y="1916518"/>
            <a:ext cx="4394558" cy="435611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2800" b="1" i="1" dirty="0">
                <a:solidFill>
                  <a:srgbClr val="002060"/>
                </a:solidFill>
              </a:rPr>
              <a:t>Controlling Anger</a:t>
            </a:r>
          </a:p>
          <a:p>
            <a:r>
              <a:rPr lang="en-US" sz="2800" b="1" i="1" dirty="0">
                <a:solidFill>
                  <a:srgbClr val="002060"/>
                </a:solidFill>
              </a:rPr>
              <a:t>Being Chaste</a:t>
            </a:r>
          </a:p>
          <a:p>
            <a:r>
              <a:rPr lang="en-US" sz="2800" b="1" i="1" dirty="0">
                <a:solidFill>
                  <a:srgbClr val="002060"/>
                </a:solidFill>
              </a:rPr>
              <a:t>Being Honest</a:t>
            </a:r>
          </a:p>
          <a:p>
            <a:r>
              <a:rPr lang="en-US" sz="2800" b="1" i="1" dirty="0">
                <a:solidFill>
                  <a:srgbClr val="002060"/>
                </a:solidFill>
              </a:rPr>
              <a:t>Not Retaliating</a:t>
            </a:r>
          </a:p>
          <a:p>
            <a:r>
              <a:rPr lang="en-US" sz="2800" b="1" i="1" dirty="0">
                <a:solidFill>
                  <a:srgbClr val="002060"/>
                </a:solidFill>
              </a:rPr>
              <a:t>Loving your enemies</a:t>
            </a:r>
          </a:p>
          <a:p>
            <a:r>
              <a:rPr lang="en-US" sz="2800" b="1" i="1" dirty="0">
                <a:solidFill>
                  <a:srgbClr val="002060"/>
                </a:solidFill>
              </a:rPr>
              <a:t>Tithing, Praying, Fasting</a:t>
            </a:r>
          </a:p>
          <a:p>
            <a:r>
              <a:rPr lang="en-US" sz="2800" b="1" i="1" dirty="0">
                <a:solidFill>
                  <a:srgbClr val="002060"/>
                </a:solidFill>
              </a:rPr>
              <a:t>Avoiding being judgmental</a:t>
            </a:r>
          </a:p>
          <a:p>
            <a:r>
              <a:rPr lang="en-US" sz="2800" b="1" i="1" dirty="0">
                <a:solidFill>
                  <a:srgbClr val="002060"/>
                </a:solidFill>
              </a:rPr>
              <a:t>Being Generous</a:t>
            </a:r>
          </a:p>
          <a:p>
            <a:endParaRPr lang="en-US" sz="2800" b="1" i="1" dirty="0">
              <a:solidFill>
                <a:srgbClr val="002060"/>
              </a:solidFill>
            </a:endParaRPr>
          </a:p>
        </p:txBody>
      </p:sp>
      <p:sp>
        <p:nvSpPr>
          <p:cNvPr id="4" name="Rectangle 6"/>
          <p:cNvSpPr>
            <a:spLocks noChangeArrowheads="1"/>
          </p:cNvSpPr>
          <p:nvPr/>
        </p:nvSpPr>
        <p:spPr bwMode="auto">
          <a:xfrm>
            <a:off x="1981200" y="304801"/>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solidFill>
                  <a:schemeClr val="bg1"/>
                </a:solidFill>
              </a:rPr>
              <a:t>The Beatitudes</a:t>
            </a:r>
          </a:p>
        </p:txBody>
      </p:sp>
      <p:sp>
        <p:nvSpPr>
          <p:cNvPr id="6" name="Content Placeholder 2">
            <a:extLst>
              <a:ext uri="{FF2B5EF4-FFF2-40B4-BE49-F238E27FC236}">
                <a16:creationId xmlns:a16="http://schemas.microsoft.com/office/drawing/2014/main" id="{D5669107-0540-4D4D-87D4-1ACEAC1D7F98}"/>
              </a:ext>
            </a:extLst>
          </p:cNvPr>
          <p:cNvSpPr txBox="1">
            <a:spLocks/>
          </p:cNvSpPr>
          <p:nvPr/>
        </p:nvSpPr>
        <p:spPr>
          <a:xfrm>
            <a:off x="3068074" y="380399"/>
            <a:ext cx="7638068" cy="160177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None/>
            </a:pPr>
            <a:r>
              <a:rPr lang="en-US" sz="2500" dirty="0"/>
              <a:t>What has your ‘Coach’ whispered to you?</a:t>
            </a:r>
          </a:p>
          <a:p>
            <a:pPr marL="0" indent="0" algn="ctr">
              <a:buNone/>
            </a:pPr>
            <a:r>
              <a:rPr lang="en-US" sz="2500" dirty="0"/>
              <a:t>Which one would you like to apply more fully in your life?    </a:t>
            </a:r>
          </a:p>
          <a:p>
            <a:pPr marL="0" indent="0" algn="ctr">
              <a:buNone/>
            </a:pPr>
            <a:endParaRPr lang="en-US" sz="2500" dirty="0"/>
          </a:p>
        </p:txBody>
      </p:sp>
      <p:pic>
        <p:nvPicPr>
          <p:cNvPr id="4100" name="Picture 4" descr="Image result for sermon on the mount">
            <a:extLst>
              <a:ext uri="{FF2B5EF4-FFF2-40B4-BE49-F238E27FC236}">
                <a16:creationId xmlns:a16="http://schemas.microsoft.com/office/drawing/2014/main" id="{0451737F-E660-45F1-BC29-D257A8350C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471" y="288235"/>
            <a:ext cx="2847603" cy="1601777"/>
          </a:xfrm>
          <a:prstGeom prst="rect">
            <a:avLst/>
          </a:prstGeom>
          <a:ln>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51BD86B-BD62-4A10-A38B-378424FFF287}"/>
              </a:ext>
            </a:extLst>
          </p:cNvPr>
          <p:cNvSpPr txBox="1">
            <a:spLocks/>
          </p:cNvSpPr>
          <p:nvPr/>
        </p:nvSpPr>
        <p:spPr>
          <a:xfrm>
            <a:off x="1295400" y="2057400"/>
            <a:ext cx="4495801" cy="495045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2800" b="1" i="1" dirty="0">
                <a:solidFill>
                  <a:srgbClr val="002060"/>
                </a:solidFill>
              </a:rPr>
              <a:t>Being Meek</a:t>
            </a:r>
          </a:p>
          <a:p>
            <a:r>
              <a:rPr lang="en-US" sz="2800" b="1" i="1" dirty="0">
                <a:solidFill>
                  <a:srgbClr val="002060"/>
                </a:solidFill>
              </a:rPr>
              <a:t>Hungering &amp; Thirsting After Righteousness</a:t>
            </a:r>
          </a:p>
          <a:p>
            <a:r>
              <a:rPr lang="en-US" sz="2800" b="1" i="1" dirty="0">
                <a:solidFill>
                  <a:srgbClr val="002060"/>
                </a:solidFill>
              </a:rPr>
              <a:t>Being Merciful</a:t>
            </a:r>
          </a:p>
          <a:p>
            <a:r>
              <a:rPr lang="en-US" sz="2800" b="1" i="1" dirty="0">
                <a:solidFill>
                  <a:srgbClr val="002060"/>
                </a:solidFill>
              </a:rPr>
              <a:t>Purifying your Heart</a:t>
            </a:r>
          </a:p>
          <a:p>
            <a:r>
              <a:rPr lang="en-US" sz="2800" b="1" i="1" dirty="0">
                <a:solidFill>
                  <a:srgbClr val="002060"/>
                </a:solidFill>
              </a:rPr>
              <a:t>Being a Peacemaker</a:t>
            </a:r>
          </a:p>
          <a:p>
            <a:r>
              <a:rPr lang="en-US" sz="2800" b="1" i="1" dirty="0">
                <a:solidFill>
                  <a:srgbClr val="002060"/>
                </a:solidFill>
              </a:rPr>
              <a:t>Being a Light to the World</a:t>
            </a:r>
          </a:p>
          <a:p>
            <a:r>
              <a:rPr lang="en-US" sz="2800" b="1" i="1" dirty="0">
                <a:solidFill>
                  <a:srgbClr val="002060"/>
                </a:solidFill>
              </a:rPr>
              <a:t>Being Salt</a:t>
            </a:r>
          </a:p>
        </p:txBody>
      </p:sp>
    </p:spTree>
    <p:extLst>
      <p:ext uri="{BB962C8B-B14F-4D97-AF65-F5344CB8AC3E}">
        <p14:creationId xmlns:p14="http://schemas.microsoft.com/office/powerpoint/2010/main" val="18029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2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
                            </p:stCondLst>
                            <p:childTnLst>
                              <p:par>
                                <p:cTn id="10" presetID="2" presetClass="entr" presetSubtype="2"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2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3" dur="2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
                            </p:stCondLst>
                            <p:childTnLst>
                              <p:par>
                                <p:cTn id="15" presetID="2" presetClass="entr" presetSubtype="2"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2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8" dur="2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600"/>
                            </p:stCondLst>
                            <p:childTnLst>
                              <p:par>
                                <p:cTn id="20" presetID="2" presetClass="entr" presetSubtype="2"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2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3" dur="2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800"/>
                            </p:stCondLst>
                            <p:childTnLst>
                              <p:par>
                                <p:cTn id="25" presetID="2" presetClass="entr" presetSubtype="2"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2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28" dur="2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2" fill="hold"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additive="base">
                                        <p:cTn id="32" dur="2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33" dur="2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1200"/>
                            </p:stCondLst>
                            <p:childTnLst>
                              <p:par>
                                <p:cTn id="35" presetID="2" presetClass="entr" presetSubtype="2" fill="hold"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2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38" dur="2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400"/>
                            </p:stCondLst>
                            <p:childTnLst>
                              <p:par>
                                <p:cTn id="40" presetID="2" presetClass="entr" presetSubtype="2" fill="hold" nodeType="after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additive="base">
                                        <p:cTn id="42" dur="2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43" dur="2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1600"/>
                            </p:stCondLst>
                            <p:childTnLst>
                              <p:par>
                                <p:cTn id="45" presetID="2" presetClass="entr" presetSubtype="8" fill="hold" nodeType="after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 calcmode="lin" valueType="num">
                                      <p:cBhvr additive="base">
                                        <p:cTn id="47" dur="2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48" dur="2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49" fill="hold">
                            <p:stCondLst>
                              <p:cond delay="1800"/>
                            </p:stCondLst>
                            <p:childTnLst>
                              <p:par>
                                <p:cTn id="50" presetID="2" presetClass="entr" presetSubtype="8" fill="hold" nodeType="after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 calcmode="lin" valueType="num">
                                      <p:cBhvr additive="base">
                                        <p:cTn id="52" dur="2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53" dur="2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54" fill="hold">
                            <p:stCondLst>
                              <p:cond delay="2000"/>
                            </p:stCondLst>
                            <p:childTnLst>
                              <p:par>
                                <p:cTn id="55" presetID="2" presetClass="entr" presetSubtype="8" fill="hold" nodeType="after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 calcmode="lin" valueType="num">
                                      <p:cBhvr additive="base">
                                        <p:cTn id="57" dur="2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58" dur="2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59" fill="hold">
                            <p:stCondLst>
                              <p:cond delay="2200"/>
                            </p:stCondLst>
                            <p:childTnLst>
                              <p:par>
                                <p:cTn id="60" presetID="2" presetClass="entr" presetSubtype="8" fill="hold" nodeType="after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 calcmode="lin" valueType="num">
                                      <p:cBhvr additive="base">
                                        <p:cTn id="62" dur="2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63" dur="2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64" fill="hold">
                            <p:stCondLst>
                              <p:cond delay="2400"/>
                            </p:stCondLst>
                            <p:childTnLst>
                              <p:par>
                                <p:cTn id="65" presetID="2" presetClass="entr" presetSubtype="8" fill="hold" nodeType="after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 calcmode="lin" valueType="num">
                                      <p:cBhvr additive="base">
                                        <p:cTn id="67" dur="2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68" dur="2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par>
                          <p:cTn id="69" fill="hold">
                            <p:stCondLst>
                              <p:cond delay="2600"/>
                            </p:stCondLst>
                            <p:childTnLst>
                              <p:par>
                                <p:cTn id="70" presetID="2" presetClass="entr" presetSubtype="8" fill="hold" nodeType="after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 calcmode="lin" valueType="num">
                                      <p:cBhvr additive="base">
                                        <p:cTn id="72" dur="2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73" dur="2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par>
                          <p:cTn id="74" fill="hold">
                            <p:stCondLst>
                              <p:cond delay="2800"/>
                            </p:stCondLst>
                            <p:childTnLst>
                              <p:par>
                                <p:cTn id="75" presetID="2" presetClass="entr" presetSubtype="8" fill="hold" nodeType="after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anim calcmode="lin" valueType="num">
                                      <p:cBhvr additive="base">
                                        <p:cTn id="77" dur="2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78" dur="2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sermon on the mount">
            <a:extLst>
              <a:ext uri="{FF2B5EF4-FFF2-40B4-BE49-F238E27FC236}">
                <a16:creationId xmlns:a16="http://schemas.microsoft.com/office/drawing/2014/main" id="{C2568F79-6F1F-4904-AE37-03DE97880C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689" b="9722"/>
          <a:stretch/>
        </p:blipFill>
        <p:spPr bwMode="auto">
          <a:xfrm>
            <a:off x="914400" y="1143000"/>
            <a:ext cx="10363200" cy="4572000"/>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6463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TITHING</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C47159D9-A49A-4647-B9FF-D73F34D09278}"/>
              </a:ext>
            </a:extLst>
          </p:cNvPr>
          <p:cNvSpPr/>
          <p:nvPr/>
        </p:nvSpPr>
        <p:spPr>
          <a:xfrm>
            <a:off x="5758439" y="6172200"/>
            <a:ext cx="623889" cy="369332"/>
          </a:xfrm>
          <a:prstGeom prst="rect">
            <a:avLst/>
          </a:prstGeom>
        </p:spPr>
        <p:txBody>
          <a:bodyPr wrap="none">
            <a:spAutoFit/>
          </a:bodyPr>
          <a:lstStyle/>
          <a:p>
            <a:r>
              <a:rPr lang="en-US" b="1" dirty="0"/>
              <a:t>5/10</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FASTING</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3C5FFB8-3CCF-447B-8ED3-AE78013D3BE2}"/>
              </a:ext>
            </a:extLst>
          </p:cNvPr>
          <p:cNvSpPr/>
          <p:nvPr/>
        </p:nvSpPr>
        <p:spPr>
          <a:xfrm>
            <a:off x="5758439" y="6172200"/>
            <a:ext cx="623889" cy="369332"/>
          </a:xfrm>
          <a:prstGeom prst="rect">
            <a:avLst/>
          </a:prstGeom>
        </p:spPr>
        <p:txBody>
          <a:bodyPr wrap="none">
            <a:spAutoFit/>
          </a:bodyPr>
          <a:lstStyle/>
          <a:p>
            <a:r>
              <a:rPr lang="en-US" b="1" dirty="0"/>
              <a:t>6/10</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800" b="1" dirty="0"/>
              <a:t>PRAYER </a:t>
            </a:r>
            <a:endParaRPr lang="en-US" sz="8800" dirty="0"/>
          </a:p>
        </p:txBody>
      </p:sp>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The Sermon on the Mount</a:t>
            </a:r>
          </a:p>
        </p:txBody>
      </p:sp>
      <p:pic>
        <p:nvPicPr>
          <p:cNvPr id="4" name="Picture 3" descr="C:\Users\RichardsED\Desktop\Sermon.jpg"/>
          <p:cNvPicPr>
            <a:picLocks noChangeAspect="1" noChangeArrowheads="1"/>
          </p:cNvPicPr>
          <p:nvPr/>
        </p:nvPicPr>
        <p:blipFill>
          <a:blip r:embed="rId2" cstate="print"/>
          <a:srcRect/>
          <a:stretch>
            <a:fillRect/>
          </a:stretch>
        </p:blipFill>
        <p:spPr bwMode="auto">
          <a:xfrm>
            <a:off x="4876800" y="167348"/>
            <a:ext cx="2133600" cy="173765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8CD177F9-A805-4D1F-95F6-BEBDFD53E580}"/>
              </a:ext>
            </a:extLst>
          </p:cNvPr>
          <p:cNvSpPr/>
          <p:nvPr/>
        </p:nvSpPr>
        <p:spPr>
          <a:xfrm>
            <a:off x="5758439" y="6172200"/>
            <a:ext cx="623889" cy="369332"/>
          </a:xfrm>
          <a:prstGeom prst="rect">
            <a:avLst/>
          </a:prstGeom>
        </p:spPr>
        <p:txBody>
          <a:bodyPr wrap="none">
            <a:spAutoFit/>
          </a:bodyPr>
          <a:lstStyle/>
          <a:p>
            <a:r>
              <a:rPr lang="en-US" b="1" dirty="0"/>
              <a:t>7/10</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7002</TotalTime>
  <Words>1768</Words>
  <Application>Microsoft Office PowerPoint</Application>
  <PresentationFormat>Widescreen</PresentationFormat>
  <Paragraphs>444</Paragraphs>
  <Slides>68</Slides>
  <Notes>1</Notes>
  <HiddenSlides>6</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68</vt:i4>
      </vt:variant>
    </vt:vector>
  </HeadingPairs>
  <TitlesOfParts>
    <vt:vector size="82" baseType="lpstr">
      <vt:lpstr>Arial</vt:lpstr>
      <vt:lpstr>Calibri</vt:lpstr>
      <vt:lpstr>Corbel</vt:lpstr>
      <vt:lpstr>Franklin Gothic Book</vt:lpstr>
      <vt:lpstr>Hurry Up</vt:lpstr>
      <vt:lpstr>Perpetua</vt:lpstr>
      <vt:lpstr>Pupcat</vt:lpstr>
      <vt:lpstr>Teen</vt:lpstr>
      <vt:lpstr>Times New Roman</vt:lpstr>
      <vt:lpstr>Tw Cen MT</vt:lpstr>
      <vt:lpstr>Verdana</vt:lpstr>
      <vt:lpstr>Wingdings</vt:lpstr>
      <vt:lpstr>Wingdings 2</vt:lpstr>
      <vt:lpstr>Equity</vt:lpstr>
      <vt:lpstr>PowerPoint Presentation</vt:lpstr>
      <vt:lpstr>The Sermon on the Mount</vt:lpstr>
      <vt:lpstr>The Sermon on the Mount</vt:lpstr>
      <vt:lpstr>The Sermon on the Mount</vt:lpstr>
      <vt:lpstr>The Sermon on the Mount</vt:lpstr>
      <vt:lpstr>The Sermon on the Mount</vt:lpstr>
      <vt:lpstr>The Sermon on the Mount</vt:lpstr>
      <vt:lpstr>The Sermon on the Mount</vt:lpstr>
      <vt:lpstr>The Sermon on the Mount</vt:lpstr>
      <vt:lpstr>The Sermon on the Mount</vt:lpstr>
      <vt:lpstr>The Sermon on the Mount</vt:lpstr>
      <vt:lpstr>The Sermon on the Mount</vt:lpstr>
      <vt:lpstr>The Sermon on the Mount</vt:lpstr>
      <vt:lpstr>PowerPoint Presentation</vt:lpstr>
      <vt:lpstr>PowerPoint Presentation</vt:lpstr>
      <vt:lpstr>PowerPoint Presentation</vt:lpstr>
      <vt:lpstr>Cross Reference D&amp;C 3:4 The Dimmer Switch</vt:lpstr>
      <vt:lpstr>PowerPoint Presentation</vt:lpstr>
      <vt:lpstr>PowerPoint Presentation</vt:lpstr>
      <vt:lpstr>Matthew  5: 15</vt:lpstr>
      <vt:lpstr>PowerPoint Presentation</vt:lpstr>
      <vt:lpstr>PowerPoint Presentation</vt:lpstr>
      <vt:lpstr>PowerPoint Presentation</vt:lpstr>
      <vt:lpstr>What  are the purposes of law?</vt:lpstr>
      <vt:lpstr>The Sermon on the Mount Matthew 5-7</vt:lpstr>
      <vt:lpstr>The Sermon on the Mount Matthew 5-7</vt:lpstr>
      <vt:lpstr>The Sermon on the Mount Matthew 5-7</vt:lpstr>
      <vt:lpstr>The Sermon on the Mount Matthew 5-7</vt:lpstr>
      <vt:lpstr>The Sermon on the Mount Matthew 5-7</vt:lpstr>
      <vt:lpstr>The Sermon on the Mount Matthew 5-7</vt:lpstr>
      <vt:lpstr>PowerPoint Presentation</vt:lpstr>
      <vt:lpstr>PowerPoint Presentation</vt:lpstr>
      <vt:lpstr>The Sermon on the Mount Matthew 5-7</vt:lpstr>
      <vt:lpstr>PowerPoint Presentation</vt:lpstr>
      <vt:lpstr>PowerPoint Presentation</vt:lpstr>
      <vt:lpstr>PowerPoint Presentation</vt:lpstr>
      <vt:lpstr>The Sermon on the Mount Matthew 5-7</vt:lpstr>
      <vt:lpstr>PowerPoint Presentation</vt:lpstr>
      <vt:lpstr>PowerPoint Presentation</vt:lpstr>
      <vt:lpstr>Ground Zero</vt:lpstr>
      <vt:lpstr>Matthew 5:43-44</vt:lpstr>
      <vt:lpstr>The Sermon on the Mount Matthew 5-7</vt:lpstr>
      <vt:lpstr>The Sermon on the Mount Matthew 5-7</vt:lpstr>
      <vt:lpstr>The Sermon on the Mount Matthew 5-7</vt:lpstr>
      <vt:lpstr>The Sermon on the Mount Matthew 5-7</vt:lpstr>
      <vt:lpstr>Matthew 6:33</vt:lpstr>
      <vt:lpstr>Matthew 6:33</vt:lpstr>
      <vt:lpstr>PowerPoint Presentation</vt:lpstr>
      <vt:lpstr>The Sermon on the Mount Matthew 5-7</vt:lpstr>
      <vt:lpstr>PowerPoint Presentation</vt:lpstr>
      <vt:lpstr>PowerPoint Presentation</vt:lpstr>
      <vt:lpstr>PowerPoint Presentation</vt:lpstr>
      <vt:lpstr>The Sermon on the Mount Matthew 5-7</vt:lpstr>
      <vt:lpstr>The Sermon on the Mount Matthew 5-7</vt:lpstr>
      <vt:lpstr>PowerPoint Presentation</vt:lpstr>
      <vt:lpstr>PowerPoint Presentation</vt:lpstr>
      <vt:lpstr>Recap and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Richards</dc:creator>
  <cp:lastModifiedBy>Eric Richards</cp:lastModifiedBy>
  <cp:revision>22</cp:revision>
  <dcterms:created xsi:type="dcterms:W3CDTF">2019-09-19T16:31:12Z</dcterms:created>
  <dcterms:modified xsi:type="dcterms:W3CDTF">2019-09-24T13:42:37Z</dcterms:modified>
</cp:coreProperties>
</file>