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9" r:id="rId4"/>
    <p:sldId id="341" r:id="rId5"/>
    <p:sldId id="279" r:id="rId6"/>
    <p:sldId id="290" r:id="rId7"/>
    <p:sldId id="277" r:id="rId8"/>
    <p:sldId id="270" r:id="rId9"/>
    <p:sldId id="291" r:id="rId10"/>
    <p:sldId id="292" r:id="rId11"/>
    <p:sldId id="293" r:id="rId12"/>
    <p:sldId id="294" r:id="rId13"/>
    <p:sldId id="283" r:id="rId14"/>
    <p:sldId id="342" r:id="rId15"/>
    <p:sldId id="284" r:id="rId16"/>
    <p:sldId id="285" r:id="rId17"/>
    <p:sldId id="268"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2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CB51C83A-D42B-42EC-B340-95D99B9C2CF6}" type="datetimeFigureOut">
              <a:rPr lang="en-US" smtClean="0"/>
              <a:pPr/>
              <a:t>9/11/2019</a:t>
            </a:fld>
            <a:endParaRPr lang="en-US"/>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7D7A6D6A-33A3-441B-98AA-B840C78CC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51C83A-D42B-42EC-B340-95D99B9C2CF6}"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D6A-33A3-441B-98AA-B840C78CC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51C83A-D42B-42EC-B340-95D99B9C2CF6}"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D6A-33A3-441B-98AA-B840C78CC1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CB51C83A-D42B-42EC-B340-95D99B9C2CF6}" type="datetimeFigureOut">
              <a:rPr lang="en-US" smtClean="0"/>
              <a:pPr/>
              <a:t>9/11/2019</a:t>
            </a:fld>
            <a:endParaRPr lang="en-US"/>
          </a:p>
        </p:txBody>
      </p:sp>
      <p:sp>
        <p:nvSpPr>
          <p:cNvPr id="5" name="Footer Placeholder 4"/>
          <p:cNvSpPr>
            <a:spLocks noGrp="1"/>
          </p:cNvSpPr>
          <p:nvPr>
            <p:ph type="ftr" sz="quarter" idx="11"/>
          </p:nvPr>
        </p:nvSpPr>
        <p:spPr>
          <a:xfrm>
            <a:off x="609600" y="6480970"/>
            <a:ext cx="5680075" cy="300831"/>
          </a:xfrm>
        </p:spPr>
        <p:txBody>
          <a:bodyPr/>
          <a:lstStyle/>
          <a:p>
            <a:endParaRPr lang="en-US"/>
          </a:p>
        </p:txBody>
      </p:sp>
      <p:sp>
        <p:nvSpPr>
          <p:cNvPr id="6" name="Slide Number Placeholder 5"/>
          <p:cNvSpPr>
            <a:spLocks noGrp="1"/>
          </p:cNvSpPr>
          <p:nvPr>
            <p:ph type="sldNum" sz="quarter" idx="12"/>
          </p:nvPr>
        </p:nvSpPr>
        <p:spPr/>
        <p:txBody>
          <a:bodyPr/>
          <a:lstStyle/>
          <a:p>
            <a:fld id="{7D7A6D6A-33A3-441B-98AA-B840C78CC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 name="Date Placeholder 3"/>
          <p:cNvSpPr>
            <a:spLocks noGrp="1"/>
          </p:cNvSpPr>
          <p:nvPr>
            <p:ph type="dt" sz="half" idx="10"/>
          </p:nvPr>
        </p:nvSpPr>
        <p:spPr>
          <a:xfrm>
            <a:off x="9274176" y="6477000"/>
            <a:ext cx="2844800" cy="304800"/>
          </a:xfrm>
        </p:spPr>
        <p:txBody>
          <a:bodyPr/>
          <a:lstStyle/>
          <a:p>
            <a:fld id="{CB51C83A-D42B-42EC-B340-95D99B9C2CF6}" type="datetimeFigureOut">
              <a:rPr lang="en-US" smtClean="0"/>
              <a:pPr/>
              <a:t>9/11/2019</a:t>
            </a:fld>
            <a:endParaRPr lang="en-US"/>
          </a:p>
        </p:txBody>
      </p:sp>
      <p:sp>
        <p:nvSpPr>
          <p:cNvPr id="5" name="Footer Placeholder 4"/>
          <p:cNvSpPr>
            <a:spLocks noGrp="1"/>
          </p:cNvSpPr>
          <p:nvPr>
            <p:ph type="ftr" sz="quarter" idx="11"/>
          </p:nvPr>
        </p:nvSpPr>
        <p:spPr>
          <a:xfrm>
            <a:off x="3492501" y="6480970"/>
            <a:ext cx="5680075" cy="300831"/>
          </a:xfrm>
        </p:spPr>
        <p:txBody>
          <a:bodyPr/>
          <a:lstStyle/>
          <a:p>
            <a:endParaRPr lang="en-US"/>
          </a:p>
        </p:txBody>
      </p:sp>
      <p:sp>
        <p:nvSpPr>
          <p:cNvPr id="6" name="Slide Number Placeholder 5"/>
          <p:cNvSpPr>
            <a:spLocks noGrp="1"/>
          </p:cNvSpPr>
          <p:nvPr>
            <p:ph type="sldNum" sz="quarter" idx="12"/>
          </p:nvPr>
        </p:nvSpPr>
        <p:spPr>
          <a:xfrm>
            <a:off x="11268075" y="809625"/>
            <a:ext cx="670560" cy="300831"/>
          </a:xfrm>
        </p:spPr>
        <p:txBody>
          <a:bodyPr/>
          <a:lstStyle/>
          <a:p>
            <a:fld id="{7D7A6D6A-33A3-441B-98AA-B840C78CC1E2}" type="slidenum">
              <a:rPr lang="en-US" smtClean="0"/>
              <a:pPr/>
              <a:t>‹#›</a:t>
            </a:fld>
            <a:endParaRPr lang="en-US"/>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CB51C83A-D42B-42EC-B340-95D99B9C2CF6}" type="datetimeFigureOut">
              <a:rPr lang="en-US" smtClean="0"/>
              <a:pPr/>
              <a:t>9/11/2019</a:t>
            </a:fld>
            <a:endParaRPr lang="en-US"/>
          </a:p>
        </p:txBody>
      </p:sp>
      <p:sp>
        <p:nvSpPr>
          <p:cNvPr id="6" name="Footer Placeholder 5"/>
          <p:cNvSpPr>
            <a:spLocks noGrp="1"/>
          </p:cNvSpPr>
          <p:nvPr>
            <p:ph type="ftr" sz="quarter" idx="11"/>
          </p:nvPr>
        </p:nvSpPr>
        <p:spPr>
          <a:xfrm>
            <a:off x="609600" y="6480969"/>
            <a:ext cx="5680075" cy="301752"/>
          </a:xfrm>
        </p:spPr>
        <p:txBody>
          <a:bodyPr/>
          <a:lstStyle/>
          <a:p>
            <a:endParaRPr lang="en-US"/>
          </a:p>
        </p:txBody>
      </p:sp>
      <p:sp>
        <p:nvSpPr>
          <p:cNvPr id="7" name="Slide Number Placeholder 6"/>
          <p:cNvSpPr>
            <a:spLocks noGrp="1"/>
          </p:cNvSpPr>
          <p:nvPr>
            <p:ph type="sldNum" sz="quarter" idx="12"/>
          </p:nvPr>
        </p:nvSpPr>
        <p:spPr>
          <a:xfrm>
            <a:off x="10119360" y="6480969"/>
            <a:ext cx="670560" cy="301752"/>
          </a:xfrm>
        </p:spPr>
        <p:txBody>
          <a:bodyPr/>
          <a:lstStyle/>
          <a:p>
            <a:fld id="{7D7A6D6A-33A3-441B-98AA-B840C78CC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CB51C83A-D42B-42EC-B340-95D99B9C2CF6}" type="datetimeFigureOut">
              <a:rPr lang="en-US" smtClean="0"/>
              <a:pPr/>
              <a:t>9/11/2019</a:t>
            </a:fld>
            <a:endParaRPr lang="en-US"/>
          </a:p>
        </p:txBody>
      </p:sp>
      <p:sp>
        <p:nvSpPr>
          <p:cNvPr id="8" name="Footer Placeholder 7"/>
          <p:cNvSpPr>
            <a:spLocks noGrp="1"/>
          </p:cNvSpPr>
          <p:nvPr>
            <p:ph type="ftr" sz="quarter" idx="11"/>
          </p:nvPr>
        </p:nvSpPr>
        <p:spPr>
          <a:xfrm>
            <a:off x="609600" y="6480969"/>
            <a:ext cx="5681472" cy="301752"/>
          </a:xfrm>
        </p:spPr>
        <p:txBody>
          <a:bodyPr/>
          <a:lstStyle/>
          <a:p>
            <a:endParaRPr lang="en-US"/>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7D7A6D6A-33A3-441B-98AA-B840C78CC1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CB51C83A-D42B-42EC-B340-95D99B9C2CF6}" type="datetimeFigureOut">
              <a:rPr lang="en-US" smtClean="0"/>
              <a:pPr/>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A6D6A-33A3-441B-98AA-B840C78CC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CB51C83A-D42B-42EC-B340-95D99B9C2CF6}" type="datetimeFigureOut">
              <a:rPr lang="en-US" smtClean="0"/>
              <a:pPr/>
              <a:t>9/11/2019</a:t>
            </a:fld>
            <a:endParaRPr lang="en-US"/>
          </a:p>
        </p:txBody>
      </p:sp>
      <p:sp>
        <p:nvSpPr>
          <p:cNvPr id="3" name="Footer Placeholder 2"/>
          <p:cNvSpPr>
            <a:spLocks noGrp="1"/>
          </p:cNvSpPr>
          <p:nvPr>
            <p:ph type="ftr" sz="quarter" idx="11"/>
          </p:nvPr>
        </p:nvSpPr>
        <p:spPr>
          <a:xfrm>
            <a:off x="609600" y="6481891"/>
            <a:ext cx="5680075" cy="300831"/>
          </a:xfrm>
        </p:spPr>
        <p:txBody>
          <a:bodyPr/>
          <a:lstStyle/>
          <a:p>
            <a:endParaRPr lang="en-US"/>
          </a:p>
        </p:txBody>
      </p:sp>
      <p:sp>
        <p:nvSpPr>
          <p:cNvPr id="4" name="Slide Number Placeholder 3"/>
          <p:cNvSpPr>
            <a:spLocks noGrp="1"/>
          </p:cNvSpPr>
          <p:nvPr>
            <p:ph type="sldNum" sz="quarter" idx="12"/>
          </p:nvPr>
        </p:nvSpPr>
        <p:spPr>
          <a:xfrm>
            <a:off x="10119360" y="6480969"/>
            <a:ext cx="670560" cy="301752"/>
          </a:xfrm>
        </p:spPr>
        <p:txBody>
          <a:bodyPr/>
          <a:lstStyle/>
          <a:p>
            <a:fld id="{7D7A6D6A-33A3-441B-98AA-B840C78CC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CB51C83A-D42B-42EC-B340-95D99B9C2CF6}" type="datetimeFigureOut">
              <a:rPr lang="en-US" smtClean="0"/>
              <a:pPr/>
              <a:t>9/11/2019</a:t>
            </a:fld>
            <a:endParaRPr lang="en-US"/>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7D7A6D6A-33A3-441B-98AA-B840C78CC1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CB51C83A-D42B-42EC-B340-95D99B9C2CF6}" type="datetimeFigureOut">
              <a:rPr lang="en-US" smtClean="0"/>
              <a:pPr/>
              <a:t>9/11/2019</a:t>
            </a:fld>
            <a:endParaRPr lang="en-US"/>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7D7A6D6A-33A3-441B-98AA-B840C78CC1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CB51C83A-D42B-42EC-B340-95D99B9C2CF6}" type="datetimeFigureOut">
              <a:rPr lang="en-US" smtClean="0"/>
              <a:pPr/>
              <a:t>9/11/2019</a:t>
            </a:fld>
            <a:endParaRPr lang="en-US"/>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7D7A6D6A-33A3-441B-98AA-B840C78CC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rotherichards\OneDrive%20-%20LDS%20Church\Large%20Files\Fishers%20of%20Men.mp4" TargetMode="External"/><Relationship Id="rId1" Type="http://schemas.microsoft.com/office/2007/relationships/media" Target="file:///C:\Users\Brotherichards\OneDrive%20-%20LDS%20Church\Large%20Files\Fishers%20of%20Men.mp4" TargetMode="External"/><Relationship Id="rId5" Type="http://schemas.openxmlformats.org/officeDocument/2006/relationships/image" Target="../media/image18.png"/><Relationship Id="rId4" Type="http://schemas.openxmlformats.org/officeDocument/2006/relationships/hyperlink" Target="https://www.youtube.com/watch?v=poNuGusSX5c"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Brotherichards\OneDrive%20-%20LDS%20Church\Large%20Files\Inviting%20all%20to%20come%20unto%20Christ-%20Sharing%20the%20gospel.mp4" TargetMode="External"/><Relationship Id="rId1" Type="http://schemas.microsoft.com/office/2007/relationships/media" Target="file:///C:\Users\Brotherichards\OneDrive%20-%20LDS%20Church\Large%20Files\Inviting%20all%20to%20come%20unto%20Christ-%20Sharing%20the%20gospel.mp4" TargetMode="External"/><Relationship Id="rId5" Type="http://schemas.openxmlformats.org/officeDocument/2006/relationships/hyperlink" Target="https://www.youtube.com/watch?v=ynVgDWKWHtU"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4544" y="-381000"/>
            <a:ext cx="8062912" cy="1470025"/>
          </a:xfrm>
        </p:spPr>
        <p:txBody>
          <a:bodyPr/>
          <a:lstStyle/>
          <a:p>
            <a:r>
              <a:rPr lang="en-US" dirty="0"/>
              <a:t>Come, Follow Me</a:t>
            </a:r>
          </a:p>
        </p:txBody>
      </p:sp>
      <p:sp>
        <p:nvSpPr>
          <p:cNvPr id="3" name="Subtitle 2"/>
          <p:cNvSpPr>
            <a:spLocks noGrp="1"/>
          </p:cNvSpPr>
          <p:nvPr>
            <p:ph type="subTitle" idx="1"/>
          </p:nvPr>
        </p:nvSpPr>
        <p:spPr>
          <a:xfrm>
            <a:off x="2064544" y="1092992"/>
            <a:ext cx="8062912" cy="1752600"/>
          </a:xfrm>
        </p:spPr>
        <p:txBody>
          <a:bodyPr/>
          <a:lstStyle/>
          <a:p>
            <a:r>
              <a:rPr lang="en-US" dirty="0"/>
              <a:t>I will make you fishers of men</a:t>
            </a:r>
          </a:p>
        </p:txBody>
      </p:sp>
      <p:pic>
        <p:nvPicPr>
          <p:cNvPr id="1026" name="Picture 2" descr="C:\Users\RichardsED\Desktop\fishers_of_men_by_simon_dewey_ezr1.jpg"/>
          <p:cNvPicPr>
            <a:picLocks noChangeAspect="1" noChangeArrowheads="1"/>
          </p:cNvPicPr>
          <p:nvPr/>
        </p:nvPicPr>
        <p:blipFill>
          <a:blip r:embed="rId2" cstate="print"/>
          <a:srcRect/>
          <a:stretch>
            <a:fillRect/>
          </a:stretch>
        </p:blipFill>
        <p:spPr bwMode="auto">
          <a:xfrm>
            <a:off x="2743200" y="1752600"/>
            <a:ext cx="6477000" cy="4857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0779" y="368301"/>
            <a:ext cx="5083863" cy="3808589"/>
          </a:xfrm>
          <a:prstGeom prst="rect">
            <a:avLst/>
          </a:prstGeom>
        </p:spPr>
      </p:pic>
      <p:sp>
        <p:nvSpPr>
          <p:cNvPr id="3" name="TextBox 2"/>
          <p:cNvSpPr txBox="1"/>
          <p:nvPr/>
        </p:nvSpPr>
        <p:spPr>
          <a:xfrm>
            <a:off x="1848556" y="4332112"/>
            <a:ext cx="8692444" cy="2062103"/>
          </a:xfrm>
          <a:prstGeom prst="rect">
            <a:avLst/>
          </a:prstGeom>
          <a:noFill/>
        </p:spPr>
        <p:txBody>
          <a:bodyPr wrap="square" rtlCol="0">
            <a:spAutoFit/>
          </a:bodyPr>
          <a:lstStyle/>
          <a:p>
            <a:pPr algn="ctr"/>
            <a:r>
              <a:rPr lang="en-US" sz="3200" dirty="0"/>
              <a:t>“If we are serious about our discipleship, Jesus will eventually request each of us to do those very things which are most difficult for us to do” </a:t>
            </a:r>
            <a:r>
              <a:rPr lang="en-US" sz="2000" dirty="0"/>
              <a:t>(Elder Neal A Maxwell)</a:t>
            </a:r>
            <a:endParaRPr lang="en-US" sz="3200" dirty="0"/>
          </a:p>
        </p:txBody>
      </p:sp>
    </p:spTree>
    <p:extLst>
      <p:ext uri="{BB962C8B-B14F-4D97-AF65-F5344CB8AC3E}">
        <p14:creationId xmlns:p14="http://schemas.microsoft.com/office/powerpoint/2010/main" val="385484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7170" name="Picture 2" descr="Image result for jesus fishers of men">
            <a:extLst>
              <a:ext uri="{FF2B5EF4-FFF2-40B4-BE49-F238E27FC236}">
                <a16:creationId xmlns:a16="http://schemas.microsoft.com/office/drawing/2014/main" id="{7CE2A284-09E6-4C2D-A7B4-13C583E36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9012" cy="69027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52400"/>
            <a:ext cx="11125200" cy="1815882"/>
          </a:xfrm>
          <a:prstGeom prst="rect">
            <a:avLst/>
          </a:prstGeom>
          <a:noFill/>
        </p:spPr>
        <p:txBody>
          <a:bodyPr wrap="square" rtlCol="0">
            <a:spAutoFit/>
          </a:bodyPr>
          <a:lstStyle/>
          <a:p>
            <a:r>
              <a:rPr lang="en-US" sz="2800" dirty="0">
                <a:solidFill>
                  <a:schemeClr val="bg1"/>
                </a:solidFill>
              </a:rPr>
              <a:t>“If being a member of the Lord's church isn't </a:t>
            </a:r>
            <a:r>
              <a:rPr lang="en-US" sz="2800" b="1" dirty="0">
                <a:solidFill>
                  <a:schemeClr val="bg1"/>
                </a:solidFill>
              </a:rPr>
              <a:t>demanding</a:t>
            </a:r>
            <a:r>
              <a:rPr lang="en-US" sz="2800" dirty="0">
                <a:solidFill>
                  <a:schemeClr val="bg1"/>
                </a:solidFill>
              </a:rPr>
              <a:t>, if it isn't taking </a:t>
            </a:r>
            <a:r>
              <a:rPr lang="en-US" sz="2800" b="1" dirty="0">
                <a:solidFill>
                  <a:schemeClr val="bg1"/>
                </a:solidFill>
              </a:rPr>
              <a:t>great effort</a:t>
            </a:r>
            <a:r>
              <a:rPr lang="en-US" sz="2800" dirty="0">
                <a:solidFill>
                  <a:schemeClr val="bg1"/>
                </a:solidFill>
              </a:rPr>
              <a:t>, if at times it isn't </a:t>
            </a:r>
            <a:r>
              <a:rPr lang="en-US" sz="2800" b="1" dirty="0">
                <a:solidFill>
                  <a:schemeClr val="bg1"/>
                </a:solidFill>
              </a:rPr>
              <a:t>humiliating</a:t>
            </a:r>
            <a:r>
              <a:rPr lang="en-US" sz="2800" dirty="0">
                <a:solidFill>
                  <a:schemeClr val="bg1"/>
                </a:solidFill>
              </a:rPr>
              <a:t>, </a:t>
            </a:r>
            <a:r>
              <a:rPr lang="en-US" sz="2800" b="1" dirty="0">
                <a:solidFill>
                  <a:schemeClr val="bg1"/>
                </a:solidFill>
              </a:rPr>
              <a:t>challenging</a:t>
            </a:r>
            <a:r>
              <a:rPr lang="en-US" sz="2800" dirty="0">
                <a:solidFill>
                  <a:schemeClr val="bg1"/>
                </a:solidFill>
              </a:rPr>
              <a:t>, </a:t>
            </a:r>
            <a:r>
              <a:rPr lang="en-US" sz="2800" b="1" dirty="0">
                <a:solidFill>
                  <a:schemeClr val="bg1"/>
                </a:solidFill>
              </a:rPr>
              <a:t>tiring</a:t>
            </a:r>
            <a:r>
              <a:rPr lang="en-US" sz="2800" dirty="0">
                <a:solidFill>
                  <a:schemeClr val="bg1"/>
                </a:solidFill>
              </a:rPr>
              <a:t> (and yet </a:t>
            </a:r>
            <a:r>
              <a:rPr lang="en-US" sz="2800" i="1" dirty="0">
                <a:solidFill>
                  <a:schemeClr val="bg1"/>
                </a:solidFill>
              </a:rPr>
              <a:t>inspiring</a:t>
            </a:r>
            <a:r>
              <a:rPr lang="en-US" sz="2800" dirty="0">
                <a:solidFill>
                  <a:schemeClr val="bg1"/>
                </a:solidFill>
              </a:rPr>
              <a:t>) then somewhere along the way, we have put down our cross.” </a:t>
            </a:r>
            <a:r>
              <a:rPr lang="en-US" sz="2000" dirty="0">
                <a:solidFill>
                  <a:schemeClr val="bg1"/>
                </a:solidFill>
              </a:rPr>
              <a:t>(My Stake President)</a:t>
            </a:r>
            <a:endParaRPr lang="en-US" sz="4400" b="1" dirty="0">
              <a:solidFill>
                <a:schemeClr val="bg1"/>
              </a:solidFill>
            </a:endParaRPr>
          </a:p>
        </p:txBody>
      </p:sp>
    </p:spTree>
    <p:extLst>
      <p:ext uri="{BB962C8B-B14F-4D97-AF65-F5344CB8AC3E}">
        <p14:creationId xmlns:p14="http://schemas.microsoft.com/office/powerpoint/2010/main" val="429334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p:cNvSpPr/>
          <p:nvPr/>
        </p:nvSpPr>
        <p:spPr>
          <a:xfrm>
            <a:off x="609600" y="1600200"/>
            <a:ext cx="11201400" cy="3108543"/>
          </a:xfrm>
          <a:prstGeom prst="rect">
            <a:avLst/>
          </a:prstGeom>
          <a:noFill/>
        </p:spPr>
        <p:txBody>
          <a:bodyPr wrap="square">
            <a:spAutoFit/>
          </a:bodyPr>
          <a:lstStyle/>
          <a:p>
            <a:pPr marL="514350" indent="-514350">
              <a:buFont typeface="+mj-lt"/>
              <a:buAutoNum type="arabicPeriod"/>
            </a:pPr>
            <a:r>
              <a:rPr lang="en-US" sz="2800" dirty="0"/>
              <a:t>What principles do you see?</a:t>
            </a:r>
          </a:p>
          <a:p>
            <a:pPr marL="514350" indent="-514350">
              <a:buFont typeface="+mj-lt"/>
              <a:buAutoNum type="arabicPeriod"/>
            </a:pPr>
            <a:r>
              <a:rPr lang="en-US" sz="2800" dirty="0"/>
              <a:t>What do you think happened to the fish?</a:t>
            </a:r>
            <a:endParaRPr lang="en-US" sz="2800" b="1" i="1" dirty="0"/>
          </a:p>
          <a:p>
            <a:pPr marL="514350" indent="-514350">
              <a:buFont typeface="+mj-lt"/>
              <a:buAutoNum type="arabicPeriod"/>
            </a:pPr>
            <a:r>
              <a:rPr lang="en-US" sz="2800" dirty="0"/>
              <a:t>Why would Jesus call them while their nets were full? (vs 10-11)</a:t>
            </a:r>
          </a:p>
          <a:p>
            <a:pPr marL="514350" indent="-514350">
              <a:buFont typeface="+mj-lt"/>
              <a:buAutoNum type="arabicPeriod"/>
            </a:pPr>
            <a:r>
              <a:rPr lang="en-US" sz="2800" dirty="0"/>
              <a:t>What might Simon’s own fishing experience have led him to think in this moment?</a:t>
            </a:r>
          </a:p>
          <a:p>
            <a:pPr marL="514350" indent="-514350">
              <a:buFont typeface="+mj-lt"/>
              <a:buAutoNum type="arabicPeriod"/>
            </a:pPr>
            <a:r>
              <a:rPr lang="en-US" sz="2800" dirty="0"/>
              <a:t>What principle is found in the word “Nevertheless”?</a:t>
            </a:r>
            <a:endParaRPr lang="en-US" sz="2800" b="1" i="1" dirty="0"/>
          </a:p>
        </p:txBody>
      </p:sp>
      <p:sp>
        <p:nvSpPr>
          <p:cNvPr id="7" name="Rectangle 6"/>
          <p:cNvSpPr/>
          <p:nvPr/>
        </p:nvSpPr>
        <p:spPr>
          <a:xfrm>
            <a:off x="4267200" y="304800"/>
            <a:ext cx="4107656" cy="830997"/>
          </a:xfrm>
          <a:prstGeom prst="rect">
            <a:avLst/>
          </a:prstGeom>
        </p:spPr>
        <p:txBody>
          <a:bodyPr wrap="square">
            <a:spAutoFit/>
          </a:bodyPr>
          <a:lstStyle/>
          <a:p>
            <a:r>
              <a:rPr lang="en-US" sz="4800" b="1" dirty="0">
                <a:effectLst>
                  <a:outerShdw blurRad="38100" dist="38100" dir="2700000" algn="tl">
                    <a:srgbClr val="000000">
                      <a:alpha val="43137"/>
                    </a:srgbClr>
                  </a:outerShdw>
                </a:effectLst>
              </a:rPr>
              <a:t>Luke 5:1–7</a:t>
            </a:r>
          </a:p>
        </p:txBody>
      </p:sp>
      <p:pic>
        <p:nvPicPr>
          <p:cNvPr id="2050" name="Picture 2" descr="Image result for fish png">
            <a:extLst>
              <a:ext uri="{FF2B5EF4-FFF2-40B4-BE49-F238E27FC236}">
                <a16:creationId xmlns:a16="http://schemas.microsoft.com/office/drawing/2014/main" id="{232363BB-5197-4B4E-B553-D5FFDDB4CF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859631"/>
            <a:ext cx="3144667" cy="1481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ish png">
            <a:extLst>
              <a:ext uri="{FF2B5EF4-FFF2-40B4-BE49-F238E27FC236}">
                <a16:creationId xmlns:a16="http://schemas.microsoft.com/office/drawing/2014/main" id="{40A2D89E-80E6-4FF5-8EA1-9AE1D76CDD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9894" y="132873"/>
            <a:ext cx="2205804" cy="1709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fish png">
            <a:extLst>
              <a:ext uri="{FF2B5EF4-FFF2-40B4-BE49-F238E27FC236}">
                <a16:creationId xmlns:a16="http://schemas.microsoft.com/office/drawing/2014/main" id="{58DBA518-4BC2-4954-A39A-A91840C69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2400" y="5791200"/>
            <a:ext cx="1480094" cy="1175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fish png">
            <a:extLst>
              <a:ext uri="{FF2B5EF4-FFF2-40B4-BE49-F238E27FC236}">
                <a16:creationId xmlns:a16="http://schemas.microsoft.com/office/drawing/2014/main" id="{5C81BCC9-F7F8-4655-BF90-5D86838D31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37574" y="5915373"/>
            <a:ext cx="1034506" cy="82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ish png">
            <a:extLst>
              <a:ext uri="{FF2B5EF4-FFF2-40B4-BE49-F238E27FC236}">
                <a16:creationId xmlns:a16="http://schemas.microsoft.com/office/drawing/2014/main" id="{26867B2D-58A8-4C9D-AAAD-676922CE6B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38400" y="6310933"/>
            <a:ext cx="724626" cy="5754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ish png">
            <a:extLst>
              <a:ext uri="{FF2B5EF4-FFF2-40B4-BE49-F238E27FC236}">
                <a16:creationId xmlns:a16="http://schemas.microsoft.com/office/drawing/2014/main" id="{CE4F5D23-86DF-46AB-960B-2DA8F93EDD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601200" y="5820390"/>
            <a:ext cx="2306466" cy="125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3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Rectangle 2"/>
          <p:cNvSpPr/>
          <p:nvPr/>
        </p:nvSpPr>
        <p:spPr>
          <a:xfrm>
            <a:off x="1905000" y="152400"/>
            <a:ext cx="9992139" cy="6124754"/>
          </a:xfrm>
          <a:prstGeom prst="rect">
            <a:avLst/>
          </a:prstGeom>
        </p:spPr>
        <p:txBody>
          <a:bodyPr wrap="square">
            <a:spAutoFit/>
          </a:bodyPr>
          <a:lstStyle/>
          <a:p>
            <a:r>
              <a:rPr lang="en-US" sz="4000" dirty="0">
                <a:latin typeface="Open Sans"/>
              </a:rPr>
              <a:t>“This life is an experience in profound trust—trust in Jesus Christ, trust in His teachings, trust in being led by the Holy Spirit. To trust means to obey willingly without knowing the end from the beginning (see Prov. 3:5–7). Your trust in the Lord must be more powerful and enduring than your confidence in your own personal feelings and experience” </a:t>
            </a:r>
            <a:r>
              <a:rPr lang="en-US" sz="3200" dirty="0">
                <a:latin typeface="Open Sans"/>
              </a:rPr>
              <a:t>(“Trust in the Lord,”</a:t>
            </a:r>
            <a:r>
              <a:rPr lang="en-US" sz="3200" i="1" dirty="0">
                <a:latin typeface="Open Sans"/>
              </a:rPr>
              <a:t> Ensign,</a:t>
            </a:r>
            <a:r>
              <a:rPr lang="en-US" sz="3200" dirty="0">
                <a:latin typeface="Open Sans"/>
              </a:rPr>
              <a:t> Nov. 1995, 17).</a:t>
            </a:r>
            <a:endParaRPr lang="en-US" sz="3200" dirty="0"/>
          </a:p>
        </p:txBody>
      </p:sp>
      <p:pic>
        <p:nvPicPr>
          <p:cNvPr id="3074" name="Picture 2" descr="Elder Richard G. Sc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1" y="2408464"/>
            <a:ext cx="1524000" cy="204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9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A4830E-E4ED-463C-874D-2305327D38FB}"/>
              </a:ext>
            </a:extLst>
          </p:cNvPr>
          <p:cNvSpPr/>
          <p:nvPr/>
        </p:nvSpPr>
        <p:spPr>
          <a:xfrm>
            <a:off x="3111048" y="6096000"/>
            <a:ext cx="5969904" cy="369332"/>
          </a:xfrm>
          <a:prstGeom prst="rect">
            <a:avLst/>
          </a:prstGeom>
        </p:spPr>
        <p:txBody>
          <a:bodyPr wrap="none">
            <a:spAutoFit/>
          </a:bodyPr>
          <a:lstStyle/>
          <a:p>
            <a:r>
              <a:rPr lang="en-US" dirty="0">
                <a:hlinkClick r:id="rId4"/>
              </a:rPr>
              <a:t>https://www.youtube.com/watch?v=poNuGusSX5c</a:t>
            </a:r>
            <a:endParaRPr lang="en-US" dirty="0"/>
          </a:p>
        </p:txBody>
      </p:sp>
      <p:pic>
        <p:nvPicPr>
          <p:cNvPr id="6" name="Fishers of Men">
            <a:hlinkClick r:id="" action="ppaction://media"/>
            <a:extLst>
              <a:ext uri="{FF2B5EF4-FFF2-40B4-BE49-F238E27FC236}">
                <a16:creationId xmlns:a16="http://schemas.microsoft.com/office/drawing/2014/main" id="{ABD9DB59-05E1-41CD-9359-AB5616B50CE7}"/>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572000" y="2565400"/>
            <a:ext cx="3048000" cy="1727200"/>
          </a:xfrm>
          <a:prstGeom prst="rect">
            <a:avLst/>
          </a:prstGeom>
        </p:spPr>
      </p:pic>
    </p:spTree>
    <p:extLst>
      <p:ext uri="{BB962C8B-B14F-4D97-AF65-F5344CB8AC3E}">
        <p14:creationId xmlns:p14="http://schemas.microsoft.com/office/powerpoint/2010/main" val="64880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098" name="Picture 2" descr="Image result for fishers of men">
            <a:extLst>
              <a:ext uri="{FF2B5EF4-FFF2-40B4-BE49-F238E27FC236}">
                <a16:creationId xmlns:a16="http://schemas.microsoft.com/office/drawing/2014/main" id="{E9337D5A-772A-48A9-AB1F-AF1DEBFBD6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29"/>
          <a:stretch/>
        </p:blipFill>
        <p:spPr bwMode="auto">
          <a:xfrm>
            <a:off x="15240" y="-47587"/>
            <a:ext cx="12176760" cy="69125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867400"/>
            <a:ext cx="5791200" cy="2062103"/>
          </a:xfrm>
          <a:prstGeom prst="rect">
            <a:avLst/>
          </a:prstGeom>
        </p:spPr>
        <p:txBody>
          <a:bodyPr wrap="square">
            <a:spAutoFit/>
          </a:bodyPr>
          <a:lstStyle/>
          <a:p>
            <a:r>
              <a:rPr lang="en-US" sz="3200" dirty="0">
                <a:latin typeface="Oswald" panose="02000503000000000000" pitchFamily="2" charset="0"/>
              </a:rPr>
              <a:t>What might the nets symbolize?</a:t>
            </a:r>
          </a:p>
          <a:p>
            <a:pPr marL="457200" indent="-457200">
              <a:buFont typeface="Arial" panose="020B0604020202020204" pitchFamily="34" charset="0"/>
              <a:buChar char="•"/>
            </a:pPr>
            <a:endParaRPr lang="en-US" sz="3200" dirty="0">
              <a:latin typeface="Oswald" panose="02000503000000000000" pitchFamily="2" charset="0"/>
            </a:endParaRPr>
          </a:p>
          <a:p>
            <a:endParaRPr lang="en-US" sz="3200" dirty="0">
              <a:latin typeface="Oswald" panose="02000503000000000000" pitchFamily="2" charset="0"/>
            </a:endParaRPr>
          </a:p>
          <a:p>
            <a:r>
              <a:rPr lang="en-US" sz="3200" dirty="0">
                <a:latin typeface="Oswald" panose="02000503000000000000" pitchFamily="2" charset="0"/>
              </a:rPr>
              <a:t> </a:t>
            </a:r>
          </a:p>
        </p:txBody>
      </p:sp>
    </p:spTree>
    <p:extLst>
      <p:ext uri="{BB962C8B-B14F-4D97-AF65-F5344CB8AC3E}">
        <p14:creationId xmlns:p14="http://schemas.microsoft.com/office/powerpoint/2010/main" val="288960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1" name="Picture 3" descr="C:\Users\RichardsED\Desktop\Dropbox\1 ERIC MAIN\Apostle Pictures\WITHLIN\ELDERWORTHLIN.jpg"/>
          <p:cNvPicPr>
            <a:picLocks noChangeAspect="1" noChangeArrowheads="1"/>
          </p:cNvPicPr>
          <p:nvPr/>
        </p:nvPicPr>
        <p:blipFill>
          <a:blip r:embed="rId2" cstate="print"/>
          <a:srcRect/>
          <a:stretch>
            <a:fillRect/>
          </a:stretch>
        </p:blipFill>
        <p:spPr bwMode="auto">
          <a:xfrm flipH="1">
            <a:off x="6865394" y="1600200"/>
            <a:ext cx="5326606" cy="3358078"/>
          </a:xfrm>
          <a:prstGeom prst="rect">
            <a:avLst/>
          </a:prstGeom>
          <a:noFill/>
        </p:spPr>
      </p:pic>
      <p:sp>
        <p:nvSpPr>
          <p:cNvPr id="8" name="Rectangle 7"/>
          <p:cNvSpPr/>
          <p:nvPr/>
        </p:nvSpPr>
        <p:spPr>
          <a:xfrm>
            <a:off x="381000" y="533400"/>
            <a:ext cx="8686800" cy="6001643"/>
          </a:xfrm>
          <a:prstGeom prst="rect">
            <a:avLst/>
          </a:prstGeom>
        </p:spPr>
        <p:txBody>
          <a:bodyPr wrap="square">
            <a:spAutoFit/>
          </a:bodyPr>
          <a:lstStyle/>
          <a:p>
            <a:r>
              <a:rPr lang="en-US" sz="2800" dirty="0"/>
              <a:t>“Nets are generally defined as devices for capturing something. In a narrower but more important sense, we might define a net as anything that entices or prevents us from following the call of Jesus Christ, the Son of the living God.</a:t>
            </a:r>
          </a:p>
          <a:p>
            <a:pPr fontAlgn="base"/>
            <a:r>
              <a:rPr lang="en-US" sz="2800" dirty="0"/>
              <a:t>“Nets in this context can be our work, our hobbies, our pleasures, and, above all else, our temptations and sins. In short, a net can be anything that pulls us away from our relationship with our Heavenly Father or from His restored Church”</a:t>
            </a:r>
          </a:p>
          <a:p>
            <a:pPr algn="r" fontAlgn="base"/>
            <a:r>
              <a:rPr lang="en-US" sz="2000" i="1" dirty="0"/>
              <a:t>~Elder Joseph B. </a:t>
            </a:r>
            <a:r>
              <a:rPr lang="en-US" sz="2000" i="1" dirty="0" err="1"/>
              <a:t>Wirthlin</a:t>
            </a:r>
            <a:r>
              <a:rPr lang="en-US" sz="2000" i="1" dirty="0"/>
              <a:t>, October 2002</a:t>
            </a:r>
          </a:p>
          <a:p>
            <a:endParaRPr lang="en-US" sz="2800" dirty="0"/>
          </a:p>
        </p:txBody>
      </p:sp>
    </p:spTree>
    <p:extLst>
      <p:ext uri="{BB962C8B-B14F-4D97-AF65-F5344CB8AC3E}">
        <p14:creationId xmlns:p14="http://schemas.microsoft.com/office/powerpoint/2010/main" val="363967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ishers of men">
            <a:extLst>
              <a:ext uri="{FF2B5EF4-FFF2-40B4-BE49-F238E27FC236}">
                <a16:creationId xmlns:a16="http://schemas.microsoft.com/office/drawing/2014/main" id="{ABEAF81B-C27A-4714-BAF2-BA9ACEE610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58"/>
          <a:stretch/>
        </p:blipFill>
        <p:spPr bwMode="auto">
          <a:xfrm>
            <a:off x="0" y="0"/>
            <a:ext cx="12192000" cy="69121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5080"/>
            <a:ext cx="4495800" cy="2677656"/>
          </a:xfrm>
          <a:prstGeom prst="rect">
            <a:avLst/>
          </a:prstGeom>
        </p:spPr>
        <p:txBody>
          <a:bodyPr wrap="square">
            <a:spAutoFit/>
          </a:bodyPr>
          <a:lstStyle/>
          <a:p>
            <a:r>
              <a:rPr lang="en-US" sz="2800" dirty="0">
                <a:solidFill>
                  <a:schemeClr val="bg1"/>
                </a:solidFill>
              </a:rPr>
              <a:t>How have you received greater blessings by following the Lord’s directions even when you didn’t fully understand the reasons?</a:t>
            </a:r>
          </a:p>
        </p:txBody>
      </p:sp>
      <p:sp>
        <p:nvSpPr>
          <p:cNvPr id="9" name="Rectangle 8">
            <a:extLst>
              <a:ext uri="{FF2B5EF4-FFF2-40B4-BE49-F238E27FC236}">
                <a16:creationId xmlns:a16="http://schemas.microsoft.com/office/drawing/2014/main" id="{2B7266E7-AAA7-4335-BEF4-60999B26D376}"/>
              </a:ext>
            </a:extLst>
          </p:cNvPr>
          <p:cNvSpPr/>
          <p:nvPr/>
        </p:nvSpPr>
        <p:spPr>
          <a:xfrm>
            <a:off x="8229600" y="4267200"/>
            <a:ext cx="4884783" cy="1569660"/>
          </a:xfrm>
          <a:prstGeom prst="rect">
            <a:avLst/>
          </a:prstGeom>
        </p:spPr>
        <p:txBody>
          <a:bodyPr wrap="square">
            <a:spAutoFit/>
          </a:bodyPr>
          <a:lstStyle/>
          <a:p>
            <a:r>
              <a:rPr lang="en-US" sz="1600" i="1" dirty="0"/>
              <a:t>Circumstances</a:t>
            </a:r>
            <a:r>
              <a:rPr lang="en-US" sz="1600" dirty="0"/>
              <a:t> say: NO FISH.  </a:t>
            </a:r>
          </a:p>
          <a:p>
            <a:r>
              <a:rPr lang="en-US" sz="1600" i="1" dirty="0"/>
              <a:t>Nevertheless</a:t>
            </a:r>
            <a:r>
              <a:rPr lang="en-US" sz="1600" dirty="0"/>
              <a:t> says: SO WHAT?</a:t>
            </a:r>
          </a:p>
          <a:p>
            <a:r>
              <a:rPr lang="en-US" sz="1600" i="1" dirty="0"/>
              <a:t>Facts</a:t>
            </a:r>
            <a:r>
              <a:rPr lang="en-US" sz="1600" dirty="0"/>
              <a:t> say, NO FISH.  </a:t>
            </a:r>
          </a:p>
          <a:p>
            <a:r>
              <a:rPr lang="en-US" sz="1600" i="1" dirty="0"/>
              <a:t>Faith</a:t>
            </a:r>
            <a:r>
              <a:rPr lang="en-US" sz="1600" dirty="0"/>
              <a:t> says… NO FISH...YET!</a:t>
            </a:r>
          </a:p>
          <a:p>
            <a:br>
              <a:rPr lang="en-US" sz="1600" dirty="0"/>
            </a:br>
            <a:endParaRPr lang="en-US" sz="1600" dirty="0"/>
          </a:p>
        </p:txBody>
      </p:sp>
    </p:spTree>
    <p:extLst>
      <p:ext uri="{BB962C8B-B14F-4D97-AF65-F5344CB8AC3E}">
        <p14:creationId xmlns:p14="http://schemas.microsoft.com/office/powerpoint/2010/main" val="24486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jesus fishers of men">
            <a:extLst>
              <a:ext uri="{FF2B5EF4-FFF2-40B4-BE49-F238E27FC236}">
                <a16:creationId xmlns:a16="http://schemas.microsoft.com/office/drawing/2014/main" id="{96C695C5-B6E5-4F60-B450-C56B6111E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56"/>
          <a:stretch/>
        </p:blipFill>
        <p:spPr bwMode="auto">
          <a:xfrm>
            <a:off x="0" y="-70870"/>
            <a:ext cx="12192000" cy="692887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7200" y="152400"/>
            <a:ext cx="11582400" cy="2438400"/>
          </a:xfrm>
        </p:spPr>
        <p:txBody>
          <a:bodyPr>
            <a:normAutofit/>
          </a:bodyPr>
          <a:lstStyle/>
          <a:p>
            <a:pPr algn="l"/>
            <a:r>
              <a:rPr lang="en-US" sz="2800" b="1" dirty="0">
                <a:solidFill>
                  <a:schemeClr val="bg1"/>
                </a:solidFill>
                <a:latin typeface="Oswald" panose="02000503000000000000" pitchFamily="2" charset="0"/>
              </a:rPr>
              <a:t>What is something you could ‘go-and-do’ today that would bring you closer to Jesus Christ?</a:t>
            </a:r>
          </a:p>
          <a:p>
            <a:pPr algn="l"/>
            <a:r>
              <a:rPr lang="en-US" sz="2800" b="1" dirty="0">
                <a:solidFill>
                  <a:schemeClr val="bg1"/>
                </a:solidFill>
                <a:latin typeface="Oswald" panose="02000503000000000000" pitchFamily="2" charset="0"/>
              </a:rPr>
              <a:t>NEXT LESSON: Think about a time that someone was healed.</a:t>
            </a:r>
          </a:p>
        </p:txBody>
      </p:sp>
    </p:spTree>
    <p:extLst>
      <p:ext uri="{BB962C8B-B14F-4D97-AF65-F5344CB8AC3E}">
        <p14:creationId xmlns:p14="http://schemas.microsoft.com/office/powerpoint/2010/main" val="137481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Look for significant phrases</a:t>
            </a:r>
          </a:p>
        </p:txBody>
      </p:sp>
    </p:spTree>
    <p:extLst>
      <p:ext uri="{BB962C8B-B14F-4D97-AF65-F5344CB8AC3E}">
        <p14:creationId xmlns:p14="http://schemas.microsoft.com/office/powerpoint/2010/main" val="205386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9296400" cy="3938778"/>
          </a:xfrm>
        </p:spPr>
        <p:txBody>
          <a:bodyPr>
            <a:noAutofit/>
          </a:bodyPr>
          <a:lstStyle/>
          <a:p>
            <a:pPr marL="502920" lvl="1" indent="0">
              <a:buNone/>
            </a:pPr>
            <a:r>
              <a:rPr lang="en-US" sz="3000" b="1" dirty="0"/>
              <a:t>Have you ever asked the wrong question at the right time?</a:t>
            </a:r>
          </a:p>
          <a:p>
            <a:pPr marL="502920" lvl="1" indent="0">
              <a:buNone/>
            </a:pPr>
            <a:r>
              <a:rPr lang="en-US" sz="3000" dirty="0"/>
              <a:t>Look at what Andrew asked:</a:t>
            </a:r>
            <a:br>
              <a:rPr lang="en-US" sz="3000" dirty="0"/>
            </a:br>
            <a:r>
              <a:rPr lang="en-US" sz="3000" b="1" dirty="0"/>
              <a:t>John 1:37–38</a:t>
            </a:r>
          </a:p>
          <a:p>
            <a:pPr marL="0" indent="0">
              <a:buNone/>
            </a:pPr>
            <a:endParaRPr lang="en-US" dirty="0"/>
          </a:p>
        </p:txBody>
      </p:sp>
      <p:pic>
        <p:nvPicPr>
          <p:cNvPr id="1026" name="Picture 2" descr="http://www.nmsutheatre.com/modules/blog/content/uploads/26/goodne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5755" y="914400"/>
            <a:ext cx="3085289" cy="308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label maker">
            <a:extLst>
              <a:ext uri="{FF2B5EF4-FFF2-40B4-BE49-F238E27FC236}">
                <a16:creationId xmlns:a16="http://schemas.microsoft.com/office/drawing/2014/main" id="{951B8778-9334-4114-B4BB-F6E38CE1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64245"/>
            <a:ext cx="6854687" cy="5248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74400"/>
            <a:ext cx="9753600" cy="7386638"/>
          </a:xfrm>
          <a:prstGeom prst="rect">
            <a:avLst/>
          </a:prstGeom>
        </p:spPr>
        <p:txBody>
          <a:bodyPr wrap="square">
            <a:spAutoFit/>
          </a:bodyPr>
          <a:lstStyle/>
          <a:p>
            <a:pPr indent="285750"/>
            <a:r>
              <a:rPr lang="en-US" sz="4400" dirty="0">
                <a:solidFill>
                  <a:schemeClr val="bg1"/>
                </a:solidFill>
                <a:latin typeface="Calibri" panose="020F0502020204030204" pitchFamily="34" charset="0"/>
              </a:rPr>
              <a:t>Who has the right to label something?  </a:t>
            </a:r>
            <a:endParaRPr lang="en-US" sz="4400" dirty="0">
              <a:solidFill>
                <a:schemeClr val="bg1"/>
              </a:solidFill>
            </a:endParaRPr>
          </a:p>
          <a:p>
            <a:pPr marL="342900" indent="-342900">
              <a:buFont typeface="+mj-lt"/>
              <a:buAutoNum type="arabicPeriod"/>
            </a:pPr>
            <a:r>
              <a:rPr lang="en-US" sz="4400" dirty="0">
                <a:solidFill>
                  <a:schemeClr val="bg1"/>
                </a:solidFill>
                <a:latin typeface="Calibri" panose="020F0502020204030204" pitchFamily="34" charset="0"/>
              </a:rPr>
              <a:t>The </a:t>
            </a:r>
            <a:r>
              <a:rPr lang="en-US" sz="4400" b="1" dirty="0">
                <a:solidFill>
                  <a:schemeClr val="bg1"/>
                </a:solidFill>
                <a:latin typeface="Calibri" panose="020F0502020204030204" pitchFamily="34" charset="0"/>
              </a:rPr>
              <a:t>manufacturer</a:t>
            </a:r>
            <a:r>
              <a:rPr lang="en-US" sz="4400" dirty="0">
                <a:solidFill>
                  <a:schemeClr val="bg1"/>
                </a:solidFill>
                <a:latin typeface="Calibri" panose="020F0502020204030204" pitchFamily="34" charset="0"/>
              </a:rPr>
              <a:t> </a:t>
            </a:r>
          </a:p>
          <a:p>
            <a:pPr marL="342900" indent="-342900">
              <a:buFont typeface="+mj-lt"/>
              <a:buAutoNum type="arabicPeriod"/>
            </a:pPr>
            <a:r>
              <a:rPr lang="en-US" sz="4400" dirty="0">
                <a:solidFill>
                  <a:schemeClr val="bg1"/>
                </a:solidFill>
                <a:latin typeface="Calibri" panose="020F0502020204030204" pitchFamily="34" charset="0"/>
              </a:rPr>
              <a:t>The </a:t>
            </a:r>
            <a:r>
              <a:rPr lang="en-US" sz="4400" b="1" dirty="0">
                <a:solidFill>
                  <a:schemeClr val="bg1"/>
                </a:solidFill>
                <a:latin typeface="Calibri" panose="020F0502020204030204" pitchFamily="34" charset="0"/>
              </a:rPr>
              <a:t>purchaser</a:t>
            </a:r>
            <a:r>
              <a:rPr lang="en-US" sz="4400" dirty="0">
                <a:solidFill>
                  <a:schemeClr val="bg1"/>
                </a:solidFill>
                <a:latin typeface="Calibri" panose="020F0502020204030204" pitchFamily="34" charset="0"/>
              </a:rPr>
              <a:t> </a:t>
            </a:r>
          </a:p>
          <a:p>
            <a:pPr marL="342900" indent="-342900">
              <a:buFont typeface="+mj-lt"/>
              <a:buAutoNum type="arabicPeriod"/>
            </a:pPr>
            <a:r>
              <a:rPr lang="en-US" sz="4400" dirty="0">
                <a:solidFill>
                  <a:schemeClr val="bg1"/>
                </a:solidFill>
                <a:latin typeface="Calibri" panose="020F0502020204030204" pitchFamily="34" charset="0"/>
              </a:rPr>
              <a:t>The </a:t>
            </a:r>
            <a:r>
              <a:rPr lang="en-US" sz="4400" b="1" dirty="0">
                <a:solidFill>
                  <a:schemeClr val="bg1"/>
                </a:solidFill>
                <a:latin typeface="Calibri" panose="020F0502020204030204" pitchFamily="34" charset="0"/>
              </a:rPr>
              <a:t>owner</a:t>
            </a:r>
          </a:p>
          <a:p>
            <a:pPr marL="342900" indent="-342900">
              <a:buFont typeface="+mj-lt"/>
              <a:buAutoNum type="arabicPeriod"/>
            </a:pPr>
            <a:endParaRPr lang="en-US" sz="4400" b="1" dirty="0">
              <a:solidFill>
                <a:schemeClr val="bg1"/>
              </a:solidFill>
              <a:latin typeface="Calibri" panose="020F0502020204030204" pitchFamily="34" charset="0"/>
            </a:endParaRPr>
          </a:p>
          <a:p>
            <a:pPr marL="342900" indent="-342900">
              <a:buFont typeface="+mj-lt"/>
              <a:buAutoNum type="arabicPeriod"/>
            </a:pPr>
            <a:endParaRPr lang="en-US" sz="4400" b="1" dirty="0">
              <a:solidFill>
                <a:schemeClr val="bg1"/>
              </a:solidFill>
              <a:latin typeface="Calibri" panose="020F0502020204030204" pitchFamily="34" charset="0"/>
            </a:endParaRPr>
          </a:p>
          <a:p>
            <a:r>
              <a:rPr lang="en-US" sz="4400" b="1" dirty="0">
                <a:solidFill>
                  <a:schemeClr val="bg1"/>
                </a:solidFill>
                <a:latin typeface="Calibri" panose="020F0502020204030204" pitchFamily="34" charset="0"/>
              </a:rPr>
              <a:t>Does Christ label people?</a:t>
            </a:r>
          </a:p>
          <a:p>
            <a:pPr marL="502920" lvl="1" indent="0">
              <a:buNone/>
            </a:pPr>
            <a:r>
              <a:rPr lang="en-US" sz="3000" b="1" dirty="0">
                <a:solidFill>
                  <a:schemeClr val="bg1"/>
                </a:solidFill>
              </a:rPr>
              <a:t>John 1:39-42</a:t>
            </a:r>
          </a:p>
          <a:p>
            <a:pPr marL="502920" lvl="1" indent="0">
              <a:buNone/>
            </a:pPr>
            <a:r>
              <a:rPr lang="en-US" sz="3000" b="1" dirty="0">
                <a:solidFill>
                  <a:schemeClr val="bg1"/>
                </a:solidFill>
              </a:rPr>
              <a:t>John 1:43-47</a:t>
            </a:r>
          </a:p>
          <a:p>
            <a:endParaRPr lang="en-US" sz="4400" dirty="0">
              <a:solidFill>
                <a:schemeClr val="bg1"/>
              </a:solidFill>
              <a:latin typeface="Calibri" panose="020F0502020204030204" pitchFamily="34" charset="0"/>
            </a:endParaRPr>
          </a:p>
          <a:p>
            <a:endParaRPr lang="en-US" sz="4400" dirty="0">
              <a:solidFill>
                <a:schemeClr val="bg1"/>
              </a:solidFill>
            </a:endParaRPr>
          </a:p>
        </p:txBody>
      </p:sp>
    </p:spTree>
    <p:extLst>
      <p:ext uri="{BB962C8B-B14F-4D97-AF65-F5344CB8AC3E}">
        <p14:creationId xmlns:p14="http://schemas.microsoft.com/office/powerpoint/2010/main" val="27764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label maker">
            <a:extLst>
              <a:ext uri="{FF2B5EF4-FFF2-40B4-BE49-F238E27FC236}">
                <a16:creationId xmlns:a16="http://schemas.microsoft.com/office/drawing/2014/main" id="{951B8778-9334-4114-B4BB-F6E38CE195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372948"/>
            <a:ext cx="4492487" cy="34398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04800"/>
            <a:ext cx="9753600" cy="5016758"/>
          </a:xfrm>
          <a:prstGeom prst="rect">
            <a:avLst/>
          </a:prstGeom>
        </p:spPr>
        <p:txBody>
          <a:bodyPr wrap="square">
            <a:spAutoFit/>
          </a:bodyPr>
          <a:lstStyle/>
          <a:p>
            <a:pPr indent="285750"/>
            <a:r>
              <a:rPr lang="en-US" sz="3200" dirty="0">
                <a:solidFill>
                  <a:schemeClr val="bg1"/>
                </a:solidFill>
                <a:latin typeface="Calibri" panose="020F0502020204030204" pitchFamily="34" charset="0"/>
              </a:rPr>
              <a:t>Who has the right to label something?  </a:t>
            </a:r>
            <a:endParaRPr lang="en-US" sz="3200" dirty="0">
              <a:solidFill>
                <a:schemeClr val="bg1"/>
              </a:solidFill>
            </a:endParaRPr>
          </a:p>
          <a:p>
            <a:pPr marL="342900" indent="-342900">
              <a:buFont typeface="+mj-lt"/>
              <a:buAutoNum type="arabicPeriod"/>
            </a:pPr>
            <a:r>
              <a:rPr lang="en-US" sz="3200" dirty="0">
                <a:solidFill>
                  <a:schemeClr val="bg1"/>
                </a:solidFill>
                <a:latin typeface="Calibri" panose="020F0502020204030204" pitchFamily="34" charset="0"/>
              </a:rPr>
              <a:t>The </a:t>
            </a:r>
            <a:r>
              <a:rPr lang="en-US" sz="3200" b="1" dirty="0">
                <a:solidFill>
                  <a:schemeClr val="bg1"/>
                </a:solidFill>
                <a:latin typeface="Calibri" panose="020F0502020204030204" pitchFamily="34" charset="0"/>
              </a:rPr>
              <a:t>manufacturer</a:t>
            </a:r>
            <a:r>
              <a:rPr lang="en-US" sz="3200" dirty="0">
                <a:solidFill>
                  <a:schemeClr val="bg1"/>
                </a:solidFill>
                <a:latin typeface="Calibri" panose="020F0502020204030204" pitchFamily="34" charset="0"/>
              </a:rPr>
              <a:t> (think of the labels on clothing)</a:t>
            </a:r>
            <a:endParaRPr lang="en-US" sz="3200" dirty="0">
              <a:solidFill>
                <a:schemeClr val="bg1"/>
              </a:solidFill>
            </a:endParaRPr>
          </a:p>
          <a:p>
            <a:pPr marL="342900" indent="-342900">
              <a:buFont typeface="+mj-lt"/>
              <a:buAutoNum type="arabicPeriod"/>
            </a:pPr>
            <a:r>
              <a:rPr lang="en-US" sz="3200" dirty="0">
                <a:solidFill>
                  <a:schemeClr val="bg1"/>
                </a:solidFill>
                <a:latin typeface="Calibri" panose="020F0502020204030204" pitchFamily="34" charset="0"/>
              </a:rPr>
              <a:t>The </a:t>
            </a:r>
            <a:r>
              <a:rPr lang="en-US" sz="3200" b="1" dirty="0">
                <a:solidFill>
                  <a:schemeClr val="bg1"/>
                </a:solidFill>
                <a:latin typeface="Calibri" panose="020F0502020204030204" pitchFamily="34" charset="0"/>
              </a:rPr>
              <a:t>purchaser</a:t>
            </a:r>
            <a:r>
              <a:rPr lang="en-US" sz="3200" dirty="0">
                <a:solidFill>
                  <a:schemeClr val="bg1"/>
                </a:solidFill>
                <a:latin typeface="Calibri" panose="020F0502020204030204" pitchFamily="34" charset="0"/>
              </a:rPr>
              <a:t> - think of when you bought a new backpack or a baseball mitt, the first thing we do is write our name on it.</a:t>
            </a:r>
            <a:endParaRPr lang="en-US" sz="3200" dirty="0">
              <a:solidFill>
                <a:schemeClr val="bg1"/>
              </a:solidFill>
            </a:endParaRPr>
          </a:p>
          <a:p>
            <a:pPr marL="342900" indent="-342900">
              <a:buFont typeface="+mj-lt"/>
              <a:buAutoNum type="arabicPeriod"/>
            </a:pPr>
            <a:r>
              <a:rPr lang="en-US" sz="3200" dirty="0">
                <a:solidFill>
                  <a:schemeClr val="bg1"/>
                </a:solidFill>
                <a:latin typeface="Calibri" panose="020F0502020204030204" pitchFamily="34" charset="0"/>
              </a:rPr>
              <a:t>The </a:t>
            </a:r>
            <a:r>
              <a:rPr lang="en-US" sz="3200" b="1" dirty="0">
                <a:solidFill>
                  <a:schemeClr val="bg1"/>
                </a:solidFill>
                <a:latin typeface="Calibri" panose="020F0502020204030204" pitchFamily="34" charset="0"/>
              </a:rPr>
              <a:t>owner</a:t>
            </a:r>
            <a:r>
              <a:rPr lang="en-US" sz="3200" dirty="0">
                <a:solidFill>
                  <a:schemeClr val="bg1"/>
                </a:solidFill>
                <a:latin typeface="Calibri" panose="020F0502020204030204" pitchFamily="34" charset="0"/>
              </a:rPr>
              <a:t> (what if I came into your house and started labeling things - even if I was right, I do not have the right)</a:t>
            </a:r>
            <a:endParaRPr lang="en-US" sz="3200" dirty="0">
              <a:solidFill>
                <a:schemeClr val="bg1"/>
              </a:solidFill>
            </a:endParaRPr>
          </a:p>
          <a:p>
            <a:endParaRPr lang="en-US" sz="3200" dirty="0">
              <a:solidFill>
                <a:schemeClr val="bg1"/>
              </a:solidFill>
              <a:latin typeface="Calibri" panose="020F0502020204030204" pitchFamily="34" charset="0"/>
            </a:endParaRPr>
          </a:p>
          <a:p>
            <a:endParaRPr lang="en-US" sz="3200" dirty="0">
              <a:solidFill>
                <a:schemeClr val="bg1"/>
              </a:solidFill>
            </a:endParaRPr>
          </a:p>
        </p:txBody>
      </p:sp>
      <p:sp>
        <p:nvSpPr>
          <p:cNvPr id="5" name="Rectangle 4">
            <a:extLst>
              <a:ext uri="{FF2B5EF4-FFF2-40B4-BE49-F238E27FC236}">
                <a16:creationId xmlns:a16="http://schemas.microsoft.com/office/drawing/2014/main" id="{1A4E98DE-9B1E-4B30-A654-7051C15BDE50}"/>
              </a:ext>
            </a:extLst>
          </p:cNvPr>
          <p:cNvSpPr/>
          <p:nvPr/>
        </p:nvSpPr>
        <p:spPr>
          <a:xfrm>
            <a:off x="533400" y="4370425"/>
            <a:ext cx="6096000" cy="1384995"/>
          </a:xfrm>
          <a:prstGeom prst="rect">
            <a:avLst/>
          </a:prstGeom>
        </p:spPr>
        <p:txBody>
          <a:bodyPr>
            <a:spAutoFit/>
          </a:bodyPr>
          <a:lstStyle/>
          <a:p>
            <a:r>
              <a:rPr lang="en-US" sz="2800" dirty="0">
                <a:solidFill>
                  <a:schemeClr val="bg1"/>
                </a:solidFill>
                <a:latin typeface="Calibri" panose="020F0502020204030204" pitchFamily="34" charset="0"/>
              </a:rPr>
              <a:t>Does Christ like to label people?  </a:t>
            </a:r>
          </a:p>
          <a:p>
            <a:pPr indent="285750"/>
            <a:r>
              <a:rPr lang="en-US" sz="2800" dirty="0">
                <a:solidFill>
                  <a:schemeClr val="bg1"/>
                </a:solidFill>
                <a:latin typeface="Calibri" panose="020F0502020204030204" pitchFamily="34" charset="0"/>
              </a:rPr>
              <a:t>	Simon = rock. Sons of Zebedee - Sons of Thunder.  </a:t>
            </a:r>
            <a:r>
              <a:rPr lang="en-US" sz="2800" dirty="0" err="1">
                <a:solidFill>
                  <a:schemeClr val="bg1"/>
                </a:solidFill>
                <a:latin typeface="Calibri" panose="020F0502020204030204" pitchFamily="34" charset="0"/>
              </a:rPr>
              <a:t>Nathanniel</a:t>
            </a:r>
            <a:r>
              <a:rPr lang="en-US" sz="2800" dirty="0">
                <a:solidFill>
                  <a:schemeClr val="bg1"/>
                </a:solidFill>
                <a:latin typeface="Calibri" panose="020F0502020204030204" pitchFamily="34" charset="0"/>
              </a:rPr>
              <a:t> - no guile.  </a:t>
            </a:r>
            <a:endParaRPr lang="en-US" sz="2800" dirty="0">
              <a:solidFill>
                <a:schemeClr val="bg1"/>
              </a:solidFill>
            </a:endParaRPr>
          </a:p>
        </p:txBody>
      </p:sp>
    </p:spTree>
    <p:extLst>
      <p:ext uri="{BB962C8B-B14F-4D97-AF65-F5344CB8AC3E}">
        <p14:creationId xmlns:p14="http://schemas.microsoft.com/office/powerpoint/2010/main" val="16278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762000"/>
            <a:ext cx="8839200" cy="5078313"/>
          </a:xfrm>
          <a:prstGeom prst="rect">
            <a:avLst/>
          </a:prstGeom>
        </p:spPr>
        <p:txBody>
          <a:bodyPr wrap="square">
            <a:spAutoFit/>
          </a:bodyPr>
          <a:lstStyle/>
          <a:p>
            <a:pPr indent="285750"/>
            <a:r>
              <a:rPr lang="en-US" sz="3600" i="1" dirty="0">
                <a:latin typeface="Calibri" panose="020F0502020204030204" pitchFamily="34" charset="0"/>
              </a:rPr>
              <a:t>THE LORD’s LABELS</a:t>
            </a:r>
          </a:p>
          <a:p>
            <a:pPr marL="342900" indent="-342900">
              <a:buFont typeface="Arial" panose="020B0604020202020204" pitchFamily="34" charset="0"/>
              <a:buChar char="•"/>
            </a:pPr>
            <a:r>
              <a:rPr lang="en-US" sz="3600" i="1" dirty="0">
                <a:latin typeface="Calibri" panose="020F0502020204030204" pitchFamily="34" charset="0"/>
              </a:rPr>
              <a:t>Children of the Living God (Rom 9:26)</a:t>
            </a:r>
          </a:p>
          <a:p>
            <a:pPr marL="342900" indent="-342900">
              <a:buFont typeface="Arial" panose="020B0604020202020204" pitchFamily="34" charset="0"/>
              <a:buChar char="•"/>
            </a:pPr>
            <a:r>
              <a:rPr lang="en-US" sz="3600" i="1" dirty="0">
                <a:latin typeface="Calibri" panose="020F0502020204030204" pitchFamily="34" charset="0"/>
              </a:rPr>
              <a:t>Children of the Most High (Luke 6:35)</a:t>
            </a:r>
          </a:p>
          <a:p>
            <a:pPr marL="342900" indent="-342900">
              <a:buFont typeface="Arial" panose="020B0604020202020204" pitchFamily="34" charset="0"/>
              <a:buChar char="•"/>
            </a:pPr>
            <a:r>
              <a:rPr lang="en-US" sz="3600" i="1" dirty="0">
                <a:latin typeface="Calibri" panose="020F0502020204030204" pitchFamily="34" charset="0"/>
              </a:rPr>
              <a:t>His treasure, Heirs of God (Gal 4:7)</a:t>
            </a:r>
          </a:p>
          <a:p>
            <a:pPr marL="342900" indent="-342900">
              <a:buFont typeface="Arial" panose="020B0604020202020204" pitchFamily="34" charset="0"/>
              <a:buChar char="•"/>
            </a:pPr>
            <a:r>
              <a:rPr lang="en-US" sz="3600" i="1" dirty="0">
                <a:latin typeface="Calibri" panose="020F0502020204030204" pitchFamily="34" charset="0"/>
              </a:rPr>
              <a:t>Crown jewels (D&amp;C 101)</a:t>
            </a:r>
          </a:p>
          <a:p>
            <a:pPr marL="342900" indent="-342900">
              <a:buFont typeface="Arial" panose="020B0604020202020204" pitchFamily="34" charset="0"/>
              <a:buChar char="•"/>
            </a:pPr>
            <a:r>
              <a:rPr lang="en-US" sz="3600" i="1" dirty="0">
                <a:latin typeface="Calibri" panose="020F0502020204030204" pitchFamily="34" charset="0"/>
              </a:rPr>
              <a:t>Children of the Promise (Rom 9:8)</a:t>
            </a:r>
          </a:p>
          <a:p>
            <a:pPr marL="342900" indent="-342900">
              <a:buFont typeface="Arial" panose="020B0604020202020204" pitchFamily="34" charset="0"/>
              <a:buChar char="•"/>
            </a:pPr>
            <a:r>
              <a:rPr lang="en-US" sz="3600" i="1" dirty="0">
                <a:latin typeface="Calibri" panose="020F0502020204030204" pitchFamily="34" charset="0"/>
              </a:rPr>
              <a:t>Beloved, Redeemed (gain possession of something in exchange for payment)</a:t>
            </a:r>
          </a:p>
          <a:p>
            <a:pPr marL="342900" indent="-342900">
              <a:buFont typeface="Arial" panose="020B0604020202020204" pitchFamily="34" charset="0"/>
              <a:buChar char="•"/>
            </a:pPr>
            <a:r>
              <a:rPr lang="en-US" sz="3600" i="1" dirty="0">
                <a:latin typeface="Calibri" panose="020F0502020204030204" pitchFamily="34" charset="0"/>
              </a:rPr>
              <a:t>Elect (Col 3:12 - He’s voting for you!)</a:t>
            </a:r>
          </a:p>
        </p:txBody>
      </p:sp>
      <p:pic>
        <p:nvPicPr>
          <p:cNvPr id="5" name="Picture 4" descr="https://p3.liveauctioneers.com/2872/69112/36922269_2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2" y="2057400"/>
            <a:ext cx="2567345" cy="217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3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6170" y="1261407"/>
            <a:ext cx="6248400" cy="2308324"/>
          </a:xfrm>
          <a:prstGeom prst="rect">
            <a:avLst/>
          </a:prstGeom>
        </p:spPr>
        <p:txBody>
          <a:bodyPr wrap="square">
            <a:spAutoFit/>
          </a:bodyPr>
          <a:lstStyle/>
          <a:p>
            <a:pPr indent="285750"/>
            <a:r>
              <a:rPr lang="en-US" sz="2400" dirty="0">
                <a:latin typeface="Calibri" panose="020F0502020204030204" pitchFamily="34" charset="0"/>
              </a:rPr>
              <a:t>Bought in a 2007 New York yard for $3.</a:t>
            </a:r>
          </a:p>
          <a:p>
            <a:pPr indent="285750"/>
            <a:r>
              <a:rPr lang="en-US" sz="2400" dirty="0">
                <a:latin typeface="Calibri" panose="020F0502020204030204" pitchFamily="34" charset="0"/>
              </a:rPr>
              <a:t>It sat on the family’s mantel until they decided to have it valued.  </a:t>
            </a:r>
          </a:p>
          <a:p>
            <a:pPr indent="285750"/>
            <a:r>
              <a:rPr lang="en-US" sz="2400" dirty="0">
                <a:latin typeface="Calibri" panose="020F0502020204030204" pitchFamily="34" charset="0"/>
              </a:rPr>
              <a:t>The family ultimately sold this vase (a Chinese Ding Bowl) in 2013…</a:t>
            </a:r>
          </a:p>
          <a:p>
            <a:pPr indent="285750"/>
            <a:r>
              <a:rPr lang="en-US" sz="2400" dirty="0">
                <a:latin typeface="Calibri" panose="020F0502020204030204" pitchFamily="34" charset="0"/>
              </a:rPr>
              <a:t>	      		….for  $2.2 million. </a:t>
            </a:r>
            <a:endParaRPr lang="en-US" sz="2400" dirty="0"/>
          </a:p>
        </p:txBody>
      </p:sp>
      <p:pic>
        <p:nvPicPr>
          <p:cNvPr id="1026" name="Picture 2" descr="https://p3.liveauctioneers.com/2872/69112/36922269_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5643418" cy="477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7D71AEE-8CE9-4883-9428-93A0660A1975}"/>
              </a:ext>
            </a:extLst>
          </p:cNvPr>
          <p:cNvSpPr/>
          <p:nvPr/>
        </p:nvSpPr>
        <p:spPr>
          <a:xfrm>
            <a:off x="228600" y="5268462"/>
            <a:ext cx="11049000" cy="1569660"/>
          </a:xfrm>
          <a:prstGeom prst="rect">
            <a:avLst/>
          </a:prstGeom>
        </p:spPr>
        <p:txBody>
          <a:bodyPr wrap="square">
            <a:spAutoFit/>
          </a:bodyPr>
          <a:lstStyle/>
          <a:p>
            <a:pPr indent="285750"/>
            <a:r>
              <a:rPr lang="en-US" sz="1600" b="1" dirty="0">
                <a:latin typeface="Calibri" panose="020F0502020204030204" pitchFamily="34" charset="0"/>
              </a:rPr>
              <a:t>Stop looking around and start looking up: </a:t>
            </a:r>
            <a:r>
              <a:rPr lang="en-US" sz="1600" dirty="0">
                <a:latin typeface="Calibri" panose="020F0502020204030204" pitchFamily="34" charset="0"/>
              </a:rPr>
              <a:t>Vertical</a:t>
            </a:r>
            <a:r>
              <a:rPr lang="en-US" sz="1600" b="1" dirty="0">
                <a:latin typeface="Calibri" panose="020F0502020204030204" pitchFamily="34" charset="0"/>
              </a:rPr>
              <a:t> </a:t>
            </a:r>
            <a:r>
              <a:rPr lang="en-US" sz="1600" dirty="0">
                <a:latin typeface="Calibri" panose="020F0502020204030204" pitchFamily="34" charset="0"/>
              </a:rPr>
              <a:t>Validation</a:t>
            </a:r>
            <a:endParaRPr lang="en-US" sz="1600" dirty="0"/>
          </a:p>
          <a:p>
            <a:pPr marL="742950" lvl="1" indent="-285750">
              <a:buFont typeface="Arial" panose="020B0604020202020204" pitchFamily="34" charset="0"/>
              <a:buChar char="•"/>
            </a:pPr>
            <a:r>
              <a:rPr lang="en-US" sz="1600" dirty="0">
                <a:latin typeface="Calibri" panose="020F0502020204030204" pitchFamily="34" charset="0"/>
              </a:rPr>
              <a:t>Numbers game on social media		Mission call vs temple endowment?   		Mission farewell</a:t>
            </a:r>
            <a:endParaRPr lang="en-US" sz="1600" dirty="0"/>
          </a:p>
          <a:p>
            <a:pPr lvl="1" indent="285750"/>
            <a:endParaRPr lang="en-US" sz="1600" dirty="0">
              <a:latin typeface="Calibri" panose="020F0502020204030204" pitchFamily="34" charset="0"/>
            </a:endParaRPr>
          </a:p>
          <a:p>
            <a:pPr indent="285750"/>
            <a:r>
              <a:rPr lang="en-US" sz="1600" b="1" dirty="0">
                <a:latin typeface="Calibri" panose="020F0502020204030204" pitchFamily="34" charset="0"/>
              </a:rPr>
              <a:t>Moses</a:t>
            </a:r>
            <a:r>
              <a:rPr lang="en-US" sz="1600" dirty="0">
                <a:latin typeface="Calibri" panose="020F0502020204030204" pitchFamily="34" charset="0"/>
              </a:rPr>
              <a:t>, </a:t>
            </a:r>
            <a:r>
              <a:rPr lang="en-US" sz="1600" b="1" dirty="0">
                <a:latin typeface="Calibri" panose="020F0502020204030204" pitchFamily="34" charset="0"/>
              </a:rPr>
              <a:t>Enoch</a:t>
            </a:r>
            <a:r>
              <a:rPr lang="en-US" sz="1600" dirty="0">
                <a:latin typeface="Calibri" panose="020F0502020204030204" pitchFamily="34" charset="0"/>
              </a:rPr>
              <a:t>, </a:t>
            </a:r>
            <a:r>
              <a:rPr lang="en-US" sz="1600" b="1" dirty="0">
                <a:latin typeface="Calibri" panose="020F0502020204030204" pitchFamily="34" charset="0"/>
              </a:rPr>
              <a:t>Paul – so many great people with challenges</a:t>
            </a:r>
            <a:r>
              <a:rPr lang="en-US" sz="1600" dirty="0">
                <a:latin typeface="Calibri" panose="020F0502020204030204" pitchFamily="34" charset="0"/>
              </a:rPr>
              <a:t> </a:t>
            </a:r>
          </a:p>
          <a:p>
            <a:pPr lvl="1" indent="285750"/>
            <a:r>
              <a:rPr lang="en-US" sz="1600" i="1" dirty="0">
                <a:latin typeface="Calibri" panose="020F0502020204030204" pitchFamily="34" charset="0"/>
              </a:rPr>
              <a:t>If God hasn’t removed ‘it’, ‘it’ is not a mistake. </a:t>
            </a:r>
            <a:r>
              <a:rPr lang="en-US" sz="1600" dirty="0">
                <a:latin typeface="Calibri" panose="020F0502020204030204" pitchFamily="34" charset="0"/>
              </a:rPr>
              <a:t> “His grace is sufficient.”  </a:t>
            </a:r>
          </a:p>
          <a:p>
            <a:pPr indent="285750"/>
            <a:r>
              <a:rPr lang="en-US" sz="1600" dirty="0">
                <a:latin typeface="Calibri" panose="020F0502020204030204" pitchFamily="34" charset="0"/>
              </a:rPr>
              <a:t>You are fully equipped for success.  If the Lord hasn’t given you something you’ve asked, you don’t need it for your success. </a:t>
            </a:r>
            <a:endParaRPr lang="en-US" sz="1600" dirty="0"/>
          </a:p>
        </p:txBody>
      </p:sp>
    </p:spTree>
    <p:extLst>
      <p:ext uri="{BB962C8B-B14F-4D97-AF65-F5344CB8AC3E}">
        <p14:creationId xmlns:p14="http://schemas.microsoft.com/office/powerpoint/2010/main" val="6859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600200"/>
            <a:ext cx="8991600" cy="3429000"/>
          </a:xfrm>
        </p:spPr>
        <p:txBody>
          <a:bodyPr>
            <a:normAutofit/>
          </a:bodyPr>
          <a:lstStyle/>
          <a:p>
            <a:pPr marL="0" indent="0">
              <a:buNone/>
            </a:pPr>
            <a:r>
              <a:rPr lang="en-US" sz="3600" dirty="0"/>
              <a:t>“When you give your heart to inviting people to come unto Christ, your heart will be changed. By helping others come unto Him, you will find that you have come unto Him yourself” </a:t>
            </a:r>
            <a:r>
              <a:rPr lang="en-US" sz="2400" dirty="0"/>
              <a:t>(“Come unto Christ,”</a:t>
            </a:r>
            <a:r>
              <a:rPr lang="en-US" sz="2400" i="1" dirty="0"/>
              <a:t> Ensign,</a:t>
            </a:r>
            <a:r>
              <a:rPr lang="en-US" sz="2400" dirty="0"/>
              <a:t> Mar. 2008, 49).</a:t>
            </a:r>
          </a:p>
        </p:txBody>
      </p:sp>
      <p:pic>
        <p:nvPicPr>
          <p:cNvPr id="1026" name="Picture 2" descr="President Henry B. Ey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1914526" cy="25471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5126FA4-828B-41A4-9CC9-44FD7B6C714D}"/>
              </a:ext>
            </a:extLst>
          </p:cNvPr>
          <p:cNvSpPr/>
          <p:nvPr/>
        </p:nvSpPr>
        <p:spPr>
          <a:xfrm>
            <a:off x="1145766" y="457200"/>
            <a:ext cx="9900467" cy="584775"/>
          </a:xfrm>
          <a:prstGeom prst="rect">
            <a:avLst/>
          </a:prstGeom>
        </p:spPr>
        <p:txBody>
          <a:bodyPr wrap="none">
            <a:spAutoFit/>
          </a:bodyPr>
          <a:lstStyle/>
          <a:p>
            <a:r>
              <a:rPr lang="en-US" sz="3200" dirty="0"/>
              <a:t>Why is the phrase, “Come and see” so powerful?</a:t>
            </a:r>
          </a:p>
        </p:txBody>
      </p:sp>
    </p:spTree>
    <p:extLst>
      <p:ext uri="{BB962C8B-B14F-4D97-AF65-F5344CB8AC3E}">
        <p14:creationId xmlns:p14="http://schemas.microsoft.com/office/powerpoint/2010/main" val="5704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nviting all to come unto Christ- Sharing the gospel.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990600" y="1375237"/>
            <a:ext cx="2895600" cy="1628775"/>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2771776" y="5747150"/>
            <a:ext cx="6581775" cy="646331"/>
          </a:xfrm>
          <a:prstGeom prst="rect">
            <a:avLst/>
          </a:prstGeom>
          <a:noFill/>
          <a:ln w="9525">
            <a:noFill/>
            <a:miter lim="800000"/>
            <a:headEnd/>
            <a:tailEnd/>
          </a:ln>
          <a:effectLst/>
        </p:spPr>
        <p:txBody>
          <a:bodyPr>
            <a:spAutoFit/>
          </a:bodyPr>
          <a:lstStyle/>
          <a:p>
            <a:pPr marL="600075" lvl="1" indent="-257175" algn="ctr">
              <a:defRPr/>
            </a:pPr>
            <a:r>
              <a:rPr lang="en-US" sz="1200" dirty="0">
                <a:latin typeface="Arial" pitchFamily="34" charset="0"/>
              </a:rPr>
              <a:t>Inviting All the Come Unto Christ (Junior Reyes Youth Video)</a:t>
            </a:r>
          </a:p>
          <a:p>
            <a:pPr marL="600075" lvl="1" indent="-257175" algn="ctr">
              <a:defRPr/>
            </a:pPr>
            <a:r>
              <a:rPr lang="en-US" sz="1200" dirty="0">
                <a:hlinkClick r:id="rId5">
                  <a:extLst>
                    <a:ext uri="{A12FA001-AC4F-418D-AE19-62706E023703}">
                      <ahyp:hlinkClr xmlns:ahyp="http://schemas.microsoft.com/office/drawing/2018/hyperlinkcolor" val="tx"/>
                    </a:ext>
                  </a:extLst>
                </a:hlinkClick>
              </a:rPr>
              <a:t>https://www.youtube.com/watch?v=ynVgDWKWHtU</a:t>
            </a:r>
            <a:endParaRPr lang="en-US" sz="1200" dirty="0"/>
          </a:p>
          <a:p>
            <a:pPr marL="600075" lvl="1" indent="-257175" algn="ctr">
              <a:defRPr/>
            </a:pPr>
            <a:endParaRPr lang="en-US" sz="1200" dirty="0">
              <a:latin typeface="Arial" pitchFamily="34" charset="0"/>
            </a:endParaRPr>
          </a:p>
        </p:txBody>
      </p:sp>
      <p:sp>
        <p:nvSpPr>
          <p:cNvPr id="5" name="Rectangle 4"/>
          <p:cNvSpPr/>
          <p:nvPr/>
        </p:nvSpPr>
        <p:spPr>
          <a:xfrm>
            <a:off x="5029200" y="1443005"/>
            <a:ext cx="5934072" cy="954107"/>
          </a:xfrm>
          <a:prstGeom prst="rect">
            <a:avLst/>
          </a:prstGeom>
        </p:spPr>
        <p:txBody>
          <a:bodyPr wrap="square">
            <a:spAutoFit/>
          </a:bodyPr>
          <a:lstStyle/>
          <a:p>
            <a:pPr fontAlgn="base"/>
            <a:r>
              <a:rPr lang="en-US" sz="2800" dirty="0">
                <a:latin typeface="Open Sans"/>
              </a:rPr>
              <a:t>Who has invited you? </a:t>
            </a:r>
          </a:p>
          <a:p>
            <a:pPr fontAlgn="base"/>
            <a:r>
              <a:rPr lang="en-US" sz="2800" dirty="0">
                <a:latin typeface="Open Sans"/>
              </a:rPr>
              <a:t>Who have you invited?</a:t>
            </a:r>
          </a:p>
        </p:txBody>
      </p:sp>
      <p:sp>
        <p:nvSpPr>
          <p:cNvPr id="6" name="Rectangle 5"/>
          <p:cNvSpPr/>
          <p:nvPr/>
        </p:nvSpPr>
        <p:spPr>
          <a:xfrm>
            <a:off x="5029200" y="2476886"/>
            <a:ext cx="5934072" cy="523220"/>
          </a:xfrm>
          <a:prstGeom prst="rect">
            <a:avLst/>
          </a:prstGeom>
        </p:spPr>
        <p:txBody>
          <a:bodyPr wrap="square">
            <a:spAutoFit/>
          </a:bodyPr>
          <a:lstStyle/>
          <a:p>
            <a:pPr fontAlgn="base"/>
            <a:r>
              <a:rPr lang="en-US" sz="2800" dirty="0">
                <a:latin typeface="Open Sans"/>
              </a:rPr>
              <a:t>Tip: Invite with a vision</a:t>
            </a:r>
          </a:p>
        </p:txBody>
      </p:sp>
      <p:sp>
        <p:nvSpPr>
          <p:cNvPr id="7" name="Rectangle 6"/>
          <p:cNvSpPr/>
          <p:nvPr/>
        </p:nvSpPr>
        <p:spPr>
          <a:xfrm>
            <a:off x="5029200" y="4753156"/>
            <a:ext cx="5715000" cy="954107"/>
          </a:xfrm>
          <a:prstGeom prst="rect">
            <a:avLst/>
          </a:prstGeom>
        </p:spPr>
        <p:txBody>
          <a:bodyPr wrap="square">
            <a:spAutoFit/>
          </a:bodyPr>
          <a:lstStyle/>
          <a:p>
            <a:pPr fontAlgn="base"/>
            <a:r>
              <a:rPr lang="en-US" sz="2800" dirty="0">
                <a:latin typeface="Open Sans"/>
              </a:rPr>
              <a:t>Background music – name that tune</a:t>
            </a:r>
          </a:p>
        </p:txBody>
      </p:sp>
    </p:spTree>
    <p:extLst>
      <p:ext uri="{BB962C8B-B14F-4D97-AF65-F5344CB8AC3E}">
        <p14:creationId xmlns:p14="http://schemas.microsoft.com/office/powerpoint/2010/main" val="2809507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6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922</TotalTime>
  <Words>650</Words>
  <Application>Microsoft Office PowerPoint</Application>
  <PresentationFormat>Widescreen</PresentationFormat>
  <Paragraphs>74</Paragraphs>
  <Slides>18</Slides>
  <Notes>0</Notes>
  <HiddenSlides>3</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Century Gothic</vt:lpstr>
      <vt:lpstr>Corbel</vt:lpstr>
      <vt:lpstr>Hurry Up</vt:lpstr>
      <vt:lpstr>Open Sans</vt:lpstr>
      <vt:lpstr>Oswald</vt:lpstr>
      <vt:lpstr>Pupcat</vt:lpstr>
      <vt:lpstr>Teen</vt:lpstr>
      <vt:lpstr>Verdana</vt:lpstr>
      <vt:lpstr>Wingdings 2</vt:lpstr>
      <vt:lpstr>Verve</vt:lpstr>
      <vt:lpstr>Come, Follow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Follow Me</dc:title>
  <dc:creator>RichardsED</dc:creator>
  <cp:lastModifiedBy>Eric Richards</cp:lastModifiedBy>
  <cp:revision>40</cp:revision>
  <dcterms:created xsi:type="dcterms:W3CDTF">2012-09-12T20:59:54Z</dcterms:created>
  <dcterms:modified xsi:type="dcterms:W3CDTF">2019-09-11T20:47:24Z</dcterms:modified>
</cp:coreProperties>
</file>