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64" r:id="rId2"/>
    <p:sldId id="257" r:id="rId3"/>
    <p:sldId id="276" r:id="rId4"/>
    <p:sldId id="258" r:id="rId5"/>
    <p:sldId id="272" r:id="rId6"/>
    <p:sldId id="267" r:id="rId7"/>
    <p:sldId id="341" r:id="rId8"/>
    <p:sldId id="344" r:id="rId9"/>
    <p:sldId id="260" r:id="rId10"/>
    <p:sldId id="343" r:id="rId11"/>
    <p:sldId id="345" r:id="rId12"/>
    <p:sldId id="256" r:id="rId13"/>
    <p:sldId id="262" r:id="rId14"/>
    <p:sldId id="270" r:id="rId15"/>
    <p:sldId id="271" r:id="rId16"/>
    <p:sldId id="34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724" y="4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AB27EA-87F1-4AD5-9C7E-77353F389EC8}" type="doc">
      <dgm:prSet loTypeId="urn:microsoft.com/office/officeart/2005/8/layout/vList6" loCatId="list" qsTypeId="urn:microsoft.com/office/officeart/2005/8/quickstyle/3d3" qsCatId="3D" csTypeId="urn:microsoft.com/office/officeart/2005/8/colors/colorful5" csCatId="colorful"/>
      <dgm:spPr/>
      <dgm:t>
        <a:bodyPr/>
        <a:lstStyle/>
        <a:p>
          <a:endParaRPr lang="en-US"/>
        </a:p>
      </dgm:t>
    </dgm:pt>
    <dgm:pt modelId="{BF5489D7-208D-44E0-864D-C16E03155A6F}">
      <dgm:prSet/>
      <dgm:spPr/>
      <dgm:t>
        <a:bodyPr/>
        <a:lstStyle/>
        <a:p>
          <a:r>
            <a:rPr lang="en-US" dirty="0">
              <a:latin typeface="Pupcat" pitchFamily="2" charset="0"/>
            </a:rPr>
            <a:t>Scripture Study Tips</a:t>
          </a:r>
        </a:p>
      </dgm:t>
    </dgm:pt>
    <dgm:pt modelId="{EBC1FBFE-C55B-4043-826C-B50D105ADAF5}" type="parTrans" cxnId="{F1825235-8908-4CC3-835C-7CA94E2F1A19}">
      <dgm:prSet/>
      <dgm:spPr/>
      <dgm:t>
        <a:bodyPr/>
        <a:lstStyle/>
        <a:p>
          <a:endParaRPr lang="en-US"/>
        </a:p>
      </dgm:t>
    </dgm:pt>
    <dgm:pt modelId="{779E3A11-16EB-405E-9DC7-363F2A59B930}" type="sibTrans" cxnId="{F1825235-8908-4CC3-835C-7CA94E2F1A19}">
      <dgm:prSet/>
      <dgm:spPr/>
      <dgm:t>
        <a:bodyPr/>
        <a:lstStyle/>
        <a:p>
          <a:endParaRPr lang="en-US"/>
        </a:p>
      </dgm:t>
    </dgm:pt>
    <dgm:pt modelId="{25808EFD-93F1-4310-B542-65010E41E1E5}" type="pres">
      <dgm:prSet presAssocID="{DCAB27EA-87F1-4AD5-9C7E-77353F389EC8}" presName="Name0" presStyleCnt="0">
        <dgm:presLayoutVars>
          <dgm:dir/>
          <dgm:animLvl val="lvl"/>
          <dgm:resizeHandles/>
        </dgm:presLayoutVars>
      </dgm:prSet>
      <dgm:spPr/>
    </dgm:pt>
    <dgm:pt modelId="{67064B50-8188-4EB9-AEBA-B7DF9FABC472}" type="pres">
      <dgm:prSet presAssocID="{BF5489D7-208D-44E0-864D-C16E03155A6F}" presName="linNode" presStyleCnt="0"/>
      <dgm:spPr/>
    </dgm:pt>
    <dgm:pt modelId="{161E4C08-E577-45CC-B7A8-50DE6DEA3B00}" type="pres">
      <dgm:prSet presAssocID="{BF5489D7-208D-44E0-864D-C16E03155A6F}" presName="parentShp" presStyleLbl="node1" presStyleIdx="0" presStyleCnt="1">
        <dgm:presLayoutVars>
          <dgm:bulletEnabled val="1"/>
        </dgm:presLayoutVars>
      </dgm:prSet>
      <dgm:spPr/>
    </dgm:pt>
    <dgm:pt modelId="{ADAA04D7-1F35-4BD0-AD41-FC8772A0A835}" type="pres">
      <dgm:prSet presAssocID="{BF5489D7-208D-44E0-864D-C16E03155A6F}" presName="childShp" presStyleLbl="bgAccFollowNode1" presStyleIdx="0" presStyleCnt="1">
        <dgm:presLayoutVars>
          <dgm:bulletEnabled val="1"/>
        </dgm:presLayoutVars>
      </dgm:prSet>
      <dgm:spPr/>
    </dgm:pt>
  </dgm:ptLst>
  <dgm:cxnLst>
    <dgm:cxn modelId="{02CB781D-6C93-4956-8669-5079C6F032E7}" type="presOf" srcId="{BF5489D7-208D-44E0-864D-C16E03155A6F}" destId="{161E4C08-E577-45CC-B7A8-50DE6DEA3B00}" srcOrd="0" destOrd="0" presId="urn:microsoft.com/office/officeart/2005/8/layout/vList6"/>
    <dgm:cxn modelId="{F1825235-8908-4CC3-835C-7CA94E2F1A19}" srcId="{DCAB27EA-87F1-4AD5-9C7E-77353F389EC8}" destId="{BF5489D7-208D-44E0-864D-C16E03155A6F}" srcOrd="0" destOrd="0" parTransId="{EBC1FBFE-C55B-4043-826C-B50D105ADAF5}" sibTransId="{779E3A11-16EB-405E-9DC7-363F2A59B930}"/>
    <dgm:cxn modelId="{AB8874CD-AA3F-4729-B93D-EF3912EDD4FE}" type="presOf" srcId="{DCAB27EA-87F1-4AD5-9C7E-77353F389EC8}" destId="{25808EFD-93F1-4310-B542-65010E41E1E5}" srcOrd="0" destOrd="0" presId="urn:microsoft.com/office/officeart/2005/8/layout/vList6"/>
    <dgm:cxn modelId="{3442B1BE-9932-462C-88D7-BFBC2901F7E2}" type="presParOf" srcId="{25808EFD-93F1-4310-B542-65010E41E1E5}" destId="{67064B50-8188-4EB9-AEBA-B7DF9FABC472}" srcOrd="0" destOrd="0" presId="urn:microsoft.com/office/officeart/2005/8/layout/vList6"/>
    <dgm:cxn modelId="{EEAC4656-4A29-4D70-84FC-F4B85D1401F5}" type="presParOf" srcId="{67064B50-8188-4EB9-AEBA-B7DF9FABC472}" destId="{161E4C08-E577-45CC-B7A8-50DE6DEA3B00}" srcOrd="0" destOrd="0" presId="urn:microsoft.com/office/officeart/2005/8/layout/vList6"/>
    <dgm:cxn modelId="{7564C006-D8D3-4790-866C-00747078B584}" type="presParOf" srcId="{67064B50-8188-4EB9-AEBA-B7DF9FABC472}" destId="{ADAA04D7-1F35-4BD0-AD41-FC8772A0A83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A04D7-1F35-4BD0-AD41-FC8772A0A835}">
      <dsp:nvSpPr>
        <dsp:cNvPr id="0" name=""/>
        <dsp:cNvSpPr/>
      </dsp:nvSpPr>
      <dsp:spPr>
        <a:xfrm>
          <a:off x="3308081" y="0"/>
          <a:ext cx="4962122" cy="1560716"/>
        </a:xfrm>
        <a:prstGeom prst="rightArrow">
          <a:avLst>
            <a:gd name="adj1" fmla="val 75000"/>
            <a:gd name="adj2" fmla="val 50000"/>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61E4C08-E577-45CC-B7A8-50DE6DEA3B00}">
      <dsp:nvSpPr>
        <dsp:cNvPr id="0" name=""/>
        <dsp:cNvSpPr/>
      </dsp:nvSpPr>
      <dsp:spPr>
        <a:xfrm>
          <a:off x="0" y="0"/>
          <a:ext cx="3308081" cy="1560716"/>
        </a:xfrm>
        <a:prstGeom prst="roundRect">
          <a:avLst/>
        </a:prstGeom>
        <a:solidFill>
          <a:schemeClr val="accent5">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kern="1200" dirty="0">
              <a:latin typeface="Pupcat" pitchFamily="2" charset="0"/>
            </a:rPr>
            <a:t>Scripture Study Tips</a:t>
          </a:r>
        </a:p>
      </dsp:txBody>
      <dsp:txXfrm>
        <a:off x="76188" y="76188"/>
        <a:ext cx="3155705" cy="140834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088605-D734-4EFB-BA71-DC36656B1BF1}" type="datetimeFigureOut">
              <a:rPr lang="en-US" smtClean="0"/>
              <a:t>9/10/2019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BEEC43-C5BF-4FA2-8387-432CBC7676F4}" type="slidenum">
              <a:rPr lang="en-US" smtClean="0"/>
              <a:t>‹#›</a:t>
            </a:fld>
            <a:endParaRPr lang="en-US"/>
          </a:p>
        </p:txBody>
      </p:sp>
    </p:spTree>
    <p:extLst>
      <p:ext uri="{BB962C8B-B14F-4D97-AF65-F5344CB8AC3E}">
        <p14:creationId xmlns:p14="http://schemas.microsoft.com/office/powerpoint/2010/main" val="2412264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4vPDN5WU8v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hlinkClick r:id="rId3"/>
              </a:rPr>
              <a:t>https://www.youtube.com/watch?v=4vPDN5WU8vM</a:t>
            </a:r>
            <a:endParaRPr lang="en-US" dirty="0"/>
          </a:p>
        </p:txBody>
      </p:sp>
      <p:sp>
        <p:nvSpPr>
          <p:cNvPr id="4" name="Slide Number Placeholder 3"/>
          <p:cNvSpPr>
            <a:spLocks noGrp="1"/>
          </p:cNvSpPr>
          <p:nvPr>
            <p:ph type="sldNum" sz="quarter" idx="10"/>
          </p:nvPr>
        </p:nvSpPr>
        <p:spPr/>
        <p:txBody>
          <a:bodyPr/>
          <a:lstStyle/>
          <a:p>
            <a:fld id="{1BBEEC43-C5BF-4FA2-8387-432CBC7676F4}" type="slidenum">
              <a:rPr lang="en-US" smtClean="0"/>
              <a:t>4</a:t>
            </a:fld>
            <a:endParaRPr lang="en-US"/>
          </a:p>
        </p:txBody>
      </p:sp>
    </p:spTree>
    <p:extLst>
      <p:ext uri="{BB962C8B-B14F-4D97-AF65-F5344CB8AC3E}">
        <p14:creationId xmlns:p14="http://schemas.microsoft.com/office/powerpoint/2010/main" val="173918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5329B451-2FFE-47AD-BB52-28B9E97BCEE9}" type="datetimeFigureOut">
              <a:rPr lang="en-US" smtClean="0"/>
              <a:pPr/>
              <a:t>9/10/2019</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C4A07A1-1105-4628-AEE4-2A86A4A1CE99}" type="slidenum">
              <a:rPr lang="en-US" smtClean="0"/>
              <a:pPr/>
              <a:t>‹#›</a:t>
            </a:fld>
            <a:endParaRPr lang="en-US"/>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329B451-2FFE-47AD-BB52-28B9E97BCEE9}" type="datetimeFigureOut">
              <a:rPr lang="en-US" smtClean="0"/>
              <a:pPr/>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A07A1-1105-4628-AEE4-2A86A4A1CE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5240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329B451-2FFE-47AD-BB52-28B9E97BCEE9}" type="datetimeFigureOut">
              <a:rPr lang="en-US" smtClean="0"/>
              <a:pPr/>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A07A1-1105-4628-AEE4-2A86A4A1CE9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329B451-2FFE-47AD-BB52-28B9E97BCEE9}" type="datetimeFigureOut">
              <a:rPr lang="en-US" smtClean="0"/>
              <a:pPr/>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A07A1-1105-4628-AEE4-2A86A4A1CE9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329B451-2FFE-47AD-BB52-28B9E97BCEE9}" type="datetimeFigureOut">
              <a:rPr lang="en-US" smtClean="0"/>
              <a:pPr/>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4A07A1-1105-4628-AEE4-2A86A4A1CE99}" type="slidenum">
              <a:rPr lang="en-US" smtClean="0"/>
              <a:pPr/>
              <a:t>‹#›</a:t>
            </a:fld>
            <a:endParaRPr lang="en-US"/>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329B451-2FFE-47AD-BB52-28B9E97BCEE9}" type="datetimeFigureOut">
              <a:rPr lang="en-US" smtClean="0"/>
              <a:pPr/>
              <a:t>9/10/2019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4A07A1-1105-4628-AEE4-2A86A4A1CE9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329B451-2FFE-47AD-BB52-28B9E97BCEE9}" type="datetimeFigureOut">
              <a:rPr lang="en-US" smtClean="0"/>
              <a:pPr/>
              <a:t>9/10/2019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4A07A1-1105-4628-AEE4-2A86A4A1CE9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5329B451-2FFE-47AD-BB52-28B9E97BCEE9}" type="datetimeFigureOut">
              <a:rPr lang="en-US" smtClean="0"/>
              <a:pPr/>
              <a:t>9/10/2019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4A07A1-1105-4628-AEE4-2A86A4A1CE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Date Placeholder 1"/>
          <p:cNvSpPr>
            <a:spLocks noGrp="1"/>
          </p:cNvSpPr>
          <p:nvPr>
            <p:ph type="dt" sz="half" idx="10"/>
          </p:nvPr>
        </p:nvSpPr>
        <p:spPr/>
        <p:txBody>
          <a:bodyPr/>
          <a:lstStyle/>
          <a:p>
            <a:fld id="{5329B451-2FFE-47AD-BB52-28B9E97BCEE9}" type="datetimeFigureOut">
              <a:rPr lang="en-US" smtClean="0"/>
              <a:pPr/>
              <a:t>9/10/2019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4A07A1-1105-4628-AEE4-2A86A4A1CE99}" type="slidenum">
              <a:rPr lang="en-US" smtClean="0"/>
              <a:pPr/>
              <a:t>‹#›</a:t>
            </a:fld>
            <a:endParaRPr lang="en-US"/>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329B451-2FFE-47AD-BB52-28B9E97BCEE9}" type="datetimeFigureOut">
              <a:rPr lang="en-US" smtClean="0"/>
              <a:pPr/>
              <a:t>9/10/2019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4A07A1-1105-4628-AEE4-2A86A4A1CE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5329B451-2FFE-47AD-BB52-28B9E97BCEE9}" type="datetimeFigureOut">
              <a:rPr lang="en-US" smtClean="0"/>
              <a:pPr/>
              <a:t>9/10/2019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4A07A1-1105-4628-AEE4-2A86A4A1CE99}" type="slidenum">
              <a:rPr lang="en-US" smtClean="0"/>
              <a:pPr/>
              <a:t>‹#›</a:t>
            </a:fld>
            <a:endParaRPr lang="en-US"/>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329B451-2FFE-47AD-BB52-28B9E97BCEE9}" type="datetimeFigureOut">
              <a:rPr lang="en-US" smtClean="0"/>
              <a:pPr/>
              <a:t>9/10/2019</a:t>
            </a:fld>
            <a:endParaRPr lang="en-US"/>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C4A07A1-1105-4628-AEE4-2A86A4A1CE99}" type="slidenum">
              <a:rPr lang="en-US" smtClean="0"/>
              <a:pPr/>
              <a:t>‹#›</a:t>
            </a:fld>
            <a:endParaRPr lang="en-US"/>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lds.org/scriptures/nt/john/4.46-54?lang=eng#45"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lds.org/scriptures/nt/john/4.46-54?lang=eng#45"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C:\Users\Brotherichards\OneDrive%20-%20LDS%20Church\Large%20Files\2011-10-029-jesus-declares-he-is-the-messiah-720p-eng.mp4" TargetMode="External"/><Relationship Id="rId1" Type="http://schemas.microsoft.com/office/2007/relationships/media" Target="file:///C:\Users\Brotherichards\OneDrive%20-%20LDS%20Church\Large%20Files\2011-10-029-jesus-declares-he-is-the-messiah-720p-eng.mp4" TargetMode="External"/><Relationship Id="rId5" Type="http://schemas.openxmlformats.org/officeDocument/2006/relationships/image" Target="../media/image5.png"/><Relationship Id="rId4" Type="http://schemas.openxmlformats.org/officeDocument/2006/relationships/hyperlink" Target="https://www.churchofjesuschrist.org/bible-videos/videos/jesus-declares-he-is-the-messiah?lang=e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criptures.lds.org/acts/22/9#9" TargetMode="External"/><Relationship Id="rId2" Type="http://schemas.openxmlformats.org/officeDocument/2006/relationships/hyperlink" Target="http://scriptures.lds.org/acts/9/7#7" TargetMode="Externa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RichardsED\Desktop\light-and--truths.jpg"/>
          <p:cNvPicPr>
            <a:picLocks noChangeAspect="1" noChangeArrowheads="1"/>
          </p:cNvPicPr>
          <p:nvPr/>
        </p:nvPicPr>
        <p:blipFill>
          <a:blip r:embed="rId2" cstate="print"/>
          <a:srcRect/>
          <a:stretch>
            <a:fillRect/>
          </a:stretch>
        </p:blipFill>
        <p:spPr bwMode="auto">
          <a:xfrm>
            <a:off x="685800" y="762000"/>
            <a:ext cx="7515973" cy="5505450"/>
          </a:xfrm>
          <a:prstGeom prst="rect">
            <a:avLst/>
          </a:prstGeom>
          <a:noFill/>
        </p:spPr>
      </p:pic>
      <p:sp>
        <p:nvSpPr>
          <p:cNvPr id="2" name="Rectangle 1">
            <a:extLst>
              <a:ext uri="{FF2B5EF4-FFF2-40B4-BE49-F238E27FC236}">
                <a16:creationId xmlns:a16="http://schemas.microsoft.com/office/drawing/2014/main" id="{1C4FA123-4D9C-42B2-B6E7-0945D986C7F7}"/>
              </a:ext>
            </a:extLst>
          </p:cNvPr>
          <p:cNvSpPr/>
          <p:nvPr/>
        </p:nvSpPr>
        <p:spPr>
          <a:xfrm>
            <a:off x="8458200" y="2505670"/>
            <a:ext cx="3581400" cy="954107"/>
          </a:xfrm>
          <a:prstGeom prst="rect">
            <a:avLst/>
          </a:prstGeom>
        </p:spPr>
        <p:txBody>
          <a:bodyPr wrap="square">
            <a:spAutoFit/>
          </a:bodyPr>
          <a:lstStyle/>
          <a:p>
            <a:pPr marL="457200" indent="-457200">
              <a:buFont typeface="Arial" panose="020B0604020202020204" pitchFamily="34" charset="0"/>
              <a:buChar char="•"/>
            </a:pPr>
            <a:r>
              <a:rPr lang="en-US" sz="2800" b="1" dirty="0">
                <a:solidFill>
                  <a:srgbClr val="222222"/>
                </a:solidFill>
                <a:latin typeface="Arial" panose="020B0604020202020204" pitchFamily="34" charset="0"/>
              </a:rPr>
              <a:t>Luke 4:16‑‑32  </a:t>
            </a:r>
          </a:p>
          <a:p>
            <a:pPr marL="457200" indent="-457200">
              <a:buFont typeface="Arial" panose="020B0604020202020204" pitchFamily="34" charset="0"/>
              <a:buChar char="•"/>
            </a:pPr>
            <a:r>
              <a:rPr lang="en-US" sz="2800" b="1" dirty="0">
                <a:solidFill>
                  <a:srgbClr val="222222"/>
                </a:solidFill>
                <a:latin typeface="Arial" panose="020B0604020202020204" pitchFamily="34" charset="0"/>
              </a:rPr>
              <a:t>John 4:46–54    </a:t>
            </a:r>
            <a:endParaRPr lang="en-US" sz="2800" b="1" dirty="0"/>
          </a:p>
        </p:txBody>
      </p:sp>
      <p:pic>
        <p:nvPicPr>
          <p:cNvPr id="4" name="Picture 2" descr="Image result for timing">
            <a:extLst>
              <a:ext uri="{FF2B5EF4-FFF2-40B4-BE49-F238E27FC236}">
                <a16:creationId xmlns:a16="http://schemas.microsoft.com/office/drawing/2014/main" id="{24380E3A-D678-4DFA-9086-539DC0A94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6474" y="4876800"/>
            <a:ext cx="3301201" cy="1606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00400" y="1066800"/>
            <a:ext cx="8839200" cy="5257800"/>
          </a:xfrm>
        </p:spPr>
        <p:txBody>
          <a:bodyPr>
            <a:normAutofit/>
          </a:bodyPr>
          <a:lstStyle/>
          <a:p>
            <a:r>
              <a:rPr lang="en-US" dirty="0"/>
              <a:t>Elder James E. Faust:  "Members of the Church . . . those of enduring faith . . . willingly accept the leaders of the Church. These leaders of the Church are men with human frailties, and are imperfect in their wisdom and judgment. Perfection in men is not found on the earth. But almost without exception these leaders sincerely, humbly, and prayerfully render great and dedicated Christian service to the best of their ability. More important, they hold a divine warrant and commission through which great and eternal blessings come to those who sustain and follow them. They are God's servants" (Oct. 1985).</a:t>
            </a:r>
          </a:p>
        </p:txBody>
      </p:sp>
      <p:pic>
        <p:nvPicPr>
          <p:cNvPr id="8194" name="Picture 2" descr="C:\Users\RichardsED\Desktop\l.jpg"/>
          <p:cNvPicPr>
            <a:picLocks noChangeAspect="1" noChangeArrowheads="1"/>
          </p:cNvPicPr>
          <p:nvPr/>
        </p:nvPicPr>
        <p:blipFill>
          <a:blip r:embed="rId2" cstate="print"/>
          <a:srcRect/>
          <a:stretch>
            <a:fillRect/>
          </a:stretch>
        </p:blipFill>
        <p:spPr bwMode="auto">
          <a:xfrm>
            <a:off x="152400" y="1801018"/>
            <a:ext cx="2872909" cy="3255963"/>
          </a:xfrm>
          <a:prstGeom prst="rect">
            <a:avLst/>
          </a:prstGeom>
          <a:noFill/>
        </p:spPr>
      </p:pic>
    </p:spTree>
    <p:extLst>
      <p:ext uri="{BB962C8B-B14F-4D97-AF65-F5344CB8AC3E}">
        <p14:creationId xmlns:p14="http://schemas.microsoft.com/office/powerpoint/2010/main" val="2367619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473765"/>
            <a:ext cx="1844357" cy="777155"/>
          </a:xfrm>
        </p:spPr>
        <p:txBody>
          <a:bodyPr/>
          <a:lstStyle/>
          <a:p>
            <a:r>
              <a:rPr lang="en-US" dirty="0"/>
              <a:t>Timing</a:t>
            </a:r>
          </a:p>
        </p:txBody>
      </p:sp>
      <p:sp>
        <p:nvSpPr>
          <p:cNvPr id="3" name="Subtitle 2"/>
          <p:cNvSpPr>
            <a:spLocks noGrp="1"/>
          </p:cNvSpPr>
          <p:nvPr>
            <p:ph type="subTitle" idx="1"/>
          </p:nvPr>
        </p:nvSpPr>
        <p:spPr>
          <a:xfrm>
            <a:off x="3962400" y="1600200"/>
            <a:ext cx="7924800" cy="5165308"/>
          </a:xfrm>
        </p:spPr>
        <p:txBody>
          <a:bodyPr>
            <a:normAutofit/>
          </a:bodyPr>
          <a:lstStyle/>
          <a:p>
            <a:pPr fontAlgn="base"/>
            <a:r>
              <a:rPr lang="en-US" sz="3200" b="1" dirty="0">
                <a:hlinkClick r:id="rId2"/>
              </a:rPr>
              <a:t>John 4:46–54</a:t>
            </a:r>
            <a:r>
              <a:rPr lang="en-US" sz="3200" b="1" dirty="0"/>
              <a:t>: The Second Miracle of Jesus Christ</a:t>
            </a:r>
          </a:p>
          <a:p>
            <a:pPr fontAlgn="base"/>
            <a:endParaRPr lang="en-US" sz="3200" b="1" dirty="0"/>
          </a:p>
          <a:p>
            <a:pPr fontAlgn="base"/>
            <a:r>
              <a:rPr lang="en-US" sz="3200" dirty="0"/>
              <a:t>What principle can we learn from this man’s experience?</a:t>
            </a:r>
          </a:p>
          <a:p>
            <a:pPr fontAlgn="base"/>
            <a:r>
              <a:rPr lang="en-US" sz="3200" dirty="0"/>
              <a:t>   (</a:t>
            </a:r>
            <a:r>
              <a:rPr lang="en-US" sz="3000" dirty="0"/>
              <a:t>look at the timing of the healing)</a:t>
            </a:r>
            <a:endParaRPr lang="en-US" dirty="0"/>
          </a:p>
        </p:txBody>
      </p:sp>
      <p:pic>
        <p:nvPicPr>
          <p:cNvPr id="1028" name="Picture 4" descr="C:\Users\RichardsED\Desktop\images.jpg"/>
          <p:cNvPicPr>
            <a:picLocks noChangeAspect="1" noChangeArrowheads="1"/>
          </p:cNvPicPr>
          <p:nvPr/>
        </p:nvPicPr>
        <p:blipFill>
          <a:blip r:embed="rId3" cstate="print"/>
          <a:srcRect/>
          <a:stretch>
            <a:fillRect/>
          </a:stretch>
        </p:blipFill>
        <p:spPr bwMode="auto">
          <a:xfrm>
            <a:off x="304800" y="1250920"/>
            <a:ext cx="3449637" cy="4811336"/>
          </a:xfrm>
          <a:prstGeom prst="rect">
            <a:avLst/>
          </a:prstGeom>
          <a:noFill/>
        </p:spPr>
      </p:pic>
    </p:spTree>
    <p:extLst>
      <p:ext uri="{BB962C8B-B14F-4D97-AF65-F5344CB8AC3E}">
        <p14:creationId xmlns:p14="http://schemas.microsoft.com/office/powerpoint/2010/main" val="2691759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473765"/>
            <a:ext cx="1844357" cy="777155"/>
          </a:xfrm>
        </p:spPr>
        <p:txBody>
          <a:bodyPr/>
          <a:lstStyle/>
          <a:p>
            <a:r>
              <a:rPr lang="en-US" dirty="0"/>
              <a:t>Timing</a:t>
            </a:r>
          </a:p>
        </p:txBody>
      </p:sp>
      <p:sp>
        <p:nvSpPr>
          <p:cNvPr id="3" name="Subtitle 2"/>
          <p:cNvSpPr>
            <a:spLocks noGrp="1"/>
          </p:cNvSpPr>
          <p:nvPr>
            <p:ph type="subTitle" idx="1"/>
          </p:nvPr>
        </p:nvSpPr>
        <p:spPr>
          <a:xfrm>
            <a:off x="3962400" y="288508"/>
            <a:ext cx="7924800" cy="6477000"/>
          </a:xfrm>
        </p:spPr>
        <p:txBody>
          <a:bodyPr>
            <a:normAutofit lnSpcReduction="10000"/>
          </a:bodyPr>
          <a:lstStyle/>
          <a:p>
            <a:pPr fontAlgn="base"/>
            <a:r>
              <a:rPr lang="en-US" sz="3200" b="1" dirty="0">
                <a:hlinkClick r:id="rId2"/>
              </a:rPr>
              <a:t>John 4:46–54</a:t>
            </a:r>
            <a:r>
              <a:rPr lang="en-US" sz="3200" b="1" dirty="0"/>
              <a:t>: The Second Miracle of Jesus Christ</a:t>
            </a:r>
          </a:p>
          <a:p>
            <a:pPr fontAlgn="base"/>
            <a:r>
              <a:rPr lang="en-US" sz="3200" dirty="0"/>
              <a:t>1. Who met Jesus and what blessing did he seek from the Savior?</a:t>
            </a:r>
          </a:p>
          <a:p>
            <a:pPr fontAlgn="base"/>
            <a:r>
              <a:rPr lang="en-US" sz="3200" dirty="0"/>
              <a:t>2. Based on what Jesus said, why did He delay granting the blessing this man sought?</a:t>
            </a:r>
          </a:p>
          <a:p>
            <a:pPr fontAlgn="base"/>
            <a:r>
              <a:rPr lang="en-US" sz="3200" dirty="0"/>
              <a:t>3. How did this man demonstrate that he did not need a sign to believe?</a:t>
            </a:r>
          </a:p>
          <a:p>
            <a:pPr fontAlgn="base"/>
            <a:r>
              <a:rPr lang="en-US" sz="3200" dirty="0"/>
              <a:t>4. According to John 4:51–53, how was this man’s belief in Jesus Christ confirmed?</a:t>
            </a:r>
          </a:p>
          <a:p>
            <a:pPr fontAlgn="base"/>
            <a:r>
              <a:rPr lang="en-US" sz="3200" dirty="0"/>
              <a:t>5. What principle can we learn from this man’s experience?</a:t>
            </a:r>
          </a:p>
          <a:p>
            <a:pPr fontAlgn="base"/>
            <a:r>
              <a:rPr lang="en-US" sz="3200" dirty="0"/>
              <a:t>   (</a:t>
            </a:r>
            <a:r>
              <a:rPr lang="en-US" sz="3000" dirty="0"/>
              <a:t>look at the timing of the healing)</a:t>
            </a:r>
            <a:endParaRPr lang="en-US" dirty="0"/>
          </a:p>
        </p:txBody>
      </p:sp>
      <p:pic>
        <p:nvPicPr>
          <p:cNvPr id="1028" name="Picture 4" descr="C:\Users\RichardsED\Desktop\images.jpg"/>
          <p:cNvPicPr>
            <a:picLocks noChangeAspect="1" noChangeArrowheads="1"/>
          </p:cNvPicPr>
          <p:nvPr/>
        </p:nvPicPr>
        <p:blipFill>
          <a:blip r:embed="rId3" cstate="print"/>
          <a:srcRect/>
          <a:stretch>
            <a:fillRect/>
          </a:stretch>
        </p:blipFill>
        <p:spPr bwMode="auto">
          <a:xfrm>
            <a:off x="304800" y="1250920"/>
            <a:ext cx="3449637" cy="481133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38600" y="304800"/>
            <a:ext cx="7391400" cy="1905000"/>
          </a:xfrm>
        </p:spPr>
        <p:txBody>
          <a:bodyPr>
            <a:normAutofit/>
          </a:bodyPr>
          <a:lstStyle/>
          <a:p>
            <a:r>
              <a:rPr lang="en-US" dirty="0"/>
              <a:t>Examples of the omniscient timing of God:</a:t>
            </a:r>
          </a:p>
          <a:p>
            <a:pPr marL="541782" indent="-514350"/>
            <a:r>
              <a:rPr lang="en-US" dirty="0"/>
              <a:t>1.	Abraham and Isaac and the angel</a:t>
            </a:r>
          </a:p>
          <a:p>
            <a:pPr marL="541782" indent="-514350"/>
            <a:r>
              <a:rPr lang="en-US" dirty="0"/>
              <a:t>2.   Joseph in Egypt</a:t>
            </a:r>
          </a:p>
          <a:p>
            <a:r>
              <a:rPr lang="en-US" dirty="0"/>
              <a:t>3.   Nephi on Christmas Eve</a:t>
            </a:r>
          </a:p>
        </p:txBody>
      </p:sp>
      <p:sp>
        <p:nvSpPr>
          <p:cNvPr id="5" name="Title 1">
            <a:extLst>
              <a:ext uri="{FF2B5EF4-FFF2-40B4-BE49-F238E27FC236}">
                <a16:creationId xmlns:a16="http://schemas.microsoft.com/office/drawing/2014/main" id="{1D00AB77-CC9A-441A-B3FD-BAFD73B4565F}"/>
              </a:ext>
            </a:extLst>
          </p:cNvPr>
          <p:cNvSpPr>
            <a:spLocks noGrp="1"/>
          </p:cNvSpPr>
          <p:nvPr>
            <p:ph type="ctrTitle"/>
          </p:nvPr>
        </p:nvSpPr>
        <p:spPr>
          <a:xfrm>
            <a:off x="1447800" y="473765"/>
            <a:ext cx="1844357" cy="777155"/>
          </a:xfrm>
        </p:spPr>
        <p:txBody>
          <a:bodyPr/>
          <a:lstStyle/>
          <a:p>
            <a:r>
              <a:rPr lang="en-US" dirty="0"/>
              <a:t>Timing</a:t>
            </a:r>
          </a:p>
        </p:txBody>
      </p:sp>
      <p:pic>
        <p:nvPicPr>
          <p:cNvPr id="7" name="Picture 4" descr="C:\Users\RichardsED\Desktop\images.jpg">
            <a:extLst>
              <a:ext uri="{FF2B5EF4-FFF2-40B4-BE49-F238E27FC236}">
                <a16:creationId xmlns:a16="http://schemas.microsoft.com/office/drawing/2014/main" id="{1AF228FC-413C-4E47-90D1-963D434A8DDB}"/>
              </a:ext>
            </a:extLst>
          </p:cNvPr>
          <p:cNvPicPr>
            <a:picLocks noChangeAspect="1" noChangeArrowheads="1"/>
          </p:cNvPicPr>
          <p:nvPr/>
        </p:nvPicPr>
        <p:blipFill>
          <a:blip r:embed="rId2" cstate="print"/>
          <a:srcRect/>
          <a:stretch>
            <a:fillRect/>
          </a:stretch>
        </p:blipFill>
        <p:spPr bwMode="auto">
          <a:xfrm>
            <a:off x="304800" y="1250920"/>
            <a:ext cx="3449637" cy="4811336"/>
          </a:xfrm>
          <a:prstGeom prst="rect">
            <a:avLst/>
          </a:prstGeom>
          <a:noFill/>
        </p:spPr>
      </p:pic>
      <p:sp>
        <p:nvSpPr>
          <p:cNvPr id="8" name="Subtitle 2">
            <a:extLst>
              <a:ext uri="{FF2B5EF4-FFF2-40B4-BE49-F238E27FC236}">
                <a16:creationId xmlns:a16="http://schemas.microsoft.com/office/drawing/2014/main" id="{CF0AB36F-9628-41F3-BC5F-F0F0E272758E}"/>
              </a:ext>
            </a:extLst>
          </p:cNvPr>
          <p:cNvSpPr txBox="1">
            <a:spLocks/>
          </p:cNvSpPr>
          <p:nvPr/>
        </p:nvSpPr>
        <p:spPr>
          <a:xfrm>
            <a:off x="4038600" y="2362200"/>
            <a:ext cx="7620000" cy="4343400"/>
          </a:xfrm>
          <a:prstGeom prst="rect">
            <a:avLst/>
          </a:prstGeom>
        </p:spPr>
        <p:txBody>
          <a:bodyPr tIns="0">
            <a:normAutofit fontScale="92500" lnSpcReduction="10000"/>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r>
              <a:rPr lang="en-US" sz="3600"/>
              <a:t>“Commit yourself to put the Lord first in your life, keep his commandments, and do what the Lord’s servants ask you to do.  Then your feet are on the path to eternal life.  You do not know what will happen; do your best on what is fundamental and personal and then trust in the Lord and in His timing” </a:t>
            </a:r>
            <a:r>
              <a:rPr lang="en-US"/>
              <a:t>(Elder Oaks, October, 2003)</a:t>
            </a:r>
          </a:p>
          <a:p>
            <a:r>
              <a:rPr lang="en-US"/>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91000" y="990600"/>
            <a:ext cx="7315200" cy="5715000"/>
          </a:xfrm>
        </p:spPr>
        <p:txBody>
          <a:bodyPr>
            <a:normAutofit/>
          </a:bodyPr>
          <a:lstStyle/>
          <a:p>
            <a:r>
              <a:rPr lang="en-US" sz="3600" dirty="0"/>
              <a:t>What is he timing for you?</a:t>
            </a:r>
          </a:p>
          <a:p>
            <a:pPr marL="484632" indent="-457200">
              <a:buFont typeface="Arial" panose="020B0604020202020204" pitchFamily="34" charset="0"/>
              <a:buChar char="•"/>
            </a:pPr>
            <a:r>
              <a:rPr lang="en-US" sz="3600" dirty="0"/>
              <a:t>Spouse?  </a:t>
            </a:r>
          </a:p>
          <a:p>
            <a:pPr marL="484632" indent="-457200">
              <a:buFont typeface="Arial" panose="020B0604020202020204" pitchFamily="34" charset="0"/>
              <a:buChar char="•"/>
            </a:pPr>
            <a:r>
              <a:rPr lang="en-US" sz="3600" dirty="0"/>
              <a:t>Best friends?  </a:t>
            </a:r>
          </a:p>
          <a:p>
            <a:pPr marL="484632" indent="-457200">
              <a:buFont typeface="Arial" panose="020B0604020202020204" pitchFamily="34" charset="0"/>
              <a:buChar char="•"/>
            </a:pPr>
            <a:r>
              <a:rPr lang="en-US" sz="3600" dirty="0"/>
              <a:t>Career?  </a:t>
            </a:r>
          </a:p>
          <a:p>
            <a:pPr marL="484632" indent="-457200">
              <a:buFont typeface="Arial" panose="020B0604020202020204" pitchFamily="34" charset="0"/>
              <a:buChar char="•"/>
            </a:pPr>
            <a:r>
              <a:rPr lang="en-US" sz="3600" dirty="0"/>
              <a:t>Kids?  </a:t>
            </a:r>
          </a:p>
          <a:p>
            <a:pPr marL="484632" indent="-457200">
              <a:buFont typeface="Arial" panose="020B0604020202020204" pitchFamily="34" charset="0"/>
              <a:buChar char="•"/>
            </a:pPr>
            <a:r>
              <a:rPr lang="en-US" sz="3600" dirty="0"/>
              <a:t>Scholarships?</a:t>
            </a:r>
          </a:p>
          <a:p>
            <a:pPr marL="484632" indent="-457200">
              <a:buFont typeface="Arial" panose="020B0604020202020204" pitchFamily="34" charset="0"/>
              <a:buChar char="•"/>
            </a:pPr>
            <a:r>
              <a:rPr lang="en-US" sz="3600" dirty="0"/>
              <a:t>People on your mission?  </a:t>
            </a:r>
          </a:p>
        </p:txBody>
      </p:sp>
      <p:sp>
        <p:nvSpPr>
          <p:cNvPr id="8" name="Title 1">
            <a:extLst>
              <a:ext uri="{FF2B5EF4-FFF2-40B4-BE49-F238E27FC236}">
                <a16:creationId xmlns:a16="http://schemas.microsoft.com/office/drawing/2014/main" id="{D48387D9-9DAA-41B5-9662-E2DE608DB947}"/>
              </a:ext>
            </a:extLst>
          </p:cNvPr>
          <p:cNvSpPr>
            <a:spLocks noGrp="1"/>
          </p:cNvSpPr>
          <p:nvPr>
            <p:ph type="ctrTitle"/>
          </p:nvPr>
        </p:nvSpPr>
        <p:spPr>
          <a:xfrm>
            <a:off x="1447800" y="473765"/>
            <a:ext cx="1844357" cy="777155"/>
          </a:xfrm>
        </p:spPr>
        <p:txBody>
          <a:bodyPr/>
          <a:lstStyle/>
          <a:p>
            <a:r>
              <a:rPr lang="en-US" dirty="0"/>
              <a:t>Timing</a:t>
            </a:r>
          </a:p>
        </p:txBody>
      </p:sp>
      <p:pic>
        <p:nvPicPr>
          <p:cNvPr id="9" name="Picture 4" descr="C:\Users\RichardsED\Desktop\images.jpg">
            <a:extLst>
              <a:ext uri="{FF2B5EF4-FFF2-40B4-BE49-F238E27FC236}">
                <a16:creationId xmlns:a16="http://schemas.microsoft.com/office/drawing/2014/main" id="{76B52A99-9339-4D3A-ADAB-B2824202C986}"/>
              </a:ext>
            </a:extLst>
          </p:cNvPr>
          <p:cNvPicPr>
            <a:picLocks noChangeAspect="1" noChangeArrowheads="1"/>
          </p:cNvPicPr>
          <p:nvPr/>
        </p:nvPicPr>
        <p:blipFill>
          <a:blip r:embed="rId2" cstate="print"/>
          <a:srcRect/>
          <a:stretch>
            <a:fillRect/>
          </a:stretch>
        </p:blipFill>
        <p:spPr bwMode="auto">
          <a:xfrm>
            <a:off x="304800" y="1250920"/>
            <a:ext cx="3449637" cy="48113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Horizontal)">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Horizontal)">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Horizontal)">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Horizontal)">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Horizontal)">
                                      <p:cBhvr>
                                        <p:cTn id="27" dur="1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Horizontal)">
                                      <p:cBhvr>
                                        <p:cTn id="3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ichardsED\Desktop\Faith.jpg"/>
          <p:cNvPicPr>
            <a:picLocks noChangeAspect="1" noChangeArrowheads="1"/>
          </p:cNvPicPr>
          <p:nvPr/>
        </p:nvPicPr>
        <p:blipFill>
          <a:blip r:embed="rId2" cstate="print">
            <a:lum bright="-10000" contrast="10000"/>
          </a:blip>
          <a:srcRect t="10047" b="10831"/>
          <a:stretch>
            <a:fillRect/>
          </a:stretch>
        </p:blipFill>
        <p:spPr bwMode="auto">
          <a:xfrm>
            <a:off x="4572000" y="1143000"/>
            <a:ext cx="3810000" cy="4572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9000"/>
                <a:satMod val="300000"/>
              </a:schemeClr>
              <a:schemeClr val="bg2">
                <a:tint val="90000"/>
                <a:satMod val="225000"/>
              </a:schemeClr>
            </a:duotone>
          </a:blip>
          <a:tile tx="0" ty="0" sx="90000" sy="90000" flip="xy" algn="tl"/>
        </a:blipFill>
        <a:effectLst/>
      </p:bgPr>
    </p:bg>
    <p:spTree>
      <p:nvGrpSpPr>
        <p:cNvPr id="1" name=""/>
        <p:cNvGrpSpPr/>
        <p:nvPr/>
      </p:nvGrpSpPr>
      <p:grpSpPr>
        <a:xfrm>
          <a:off x="0" y="0"/>
          <a:ext cx="0" cy="0"/>
          <a:chOff x="0" y="0"/>
          <a:chExt cx="0" cy="0"/>
        </a:xfrm>
      </p:grpSpPr>
      <p:pic>
        <p:nvPicPr>
          <p:cNvPr id="1026" name="Picture 2" descr="Image result for lds jesus christ">
            <a:extLst>
              <a:ext uri="{FF2B5EF4-FFF2-40B4-BE49-F238E27FC236}">
                <a16:creationId xmlns:a16="http://schemas.microsoft.com/office/drawing/2014/main" id="{4DB0D3EF-A2F8-4F3B-B0C2-05D83A8633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9"/>
          <a:stretch/>
        </p:blipFill>
        <p:spPr bwMode="auto">
          <a:xfrm>
            <a:off x="1981200" y="1905000"/>
            <a:ext cx="9997440" cy="4800600"/>
          </a:xfrm>
          <a:prstGeom prst="rect">
            <a:avLst/>
          </a:prstGeom>
          <a:solidFill>
            <a:srgbClr val="FFFFFF"/>
          </a:solidFill>
          <a:ln>
            <a:noFill/>
          </a:ln>
          <a:effectLst>
            <a:softEdge rad="635000"/>
          </a:effectLst>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title"/>
          </p:nvPr>
        </p:nvSpPr>
        <p:spPr>
          <a:xfrm>
            <a:off x="1600200" y="0"/>
            <a:ext cx="10235184" cy="2849562"/>
          </a:xfrm>
          <a:prstGeom prst="rect">
            <a:avLst/>
          </a:prstGeom>
        </p:spPr>
        <p:txBody>
          <a:bodyPr anchor="ctr">
            <a:normAutofit/>
          </a:bodyPr>
          <a:lstStyle/>
          <a:p>
            <a:pPr marL="385763" indent="-385763">
              <a:lnSpc>
                <a:spcPct val="90000"/>
              </a:lnSpc>
              <a:buFont typeface="+mj-lt"/>
              <a:buAutoNum type="arabicPeriod"/>
            </a:pPr>
            <a:r>
              <a:rPr lang="en-US" sz="3200" b="1" dirty="0"/>
              <a:t>What is something you could ‘go-and-do’ today that would bring you closer to Jesus Christ?</a:t>
            </a:r>
          </a:p>
          <a:p>
            <a:pPr marL="385763" indent="-385763">
              <a:lnSpc>
                <a:spcPct val="90000"/>
              </a:lnSpc>
              <a:buFont typeface="+mj-lt"/>
              <a:buAutoNum type="arabicPeriod"/>
            </a:pPr>
            <a:r>
              <a:rPr lang="en-US" sz="3200" b="1" dirty="0"/>
              <a:t>NEXT LESSON: What does it mean to be a disciple of Christ?</a:t>
            </a:r>
          </a:p>
        </p:txBody>
      </p:sp>
    </p:spTree>
    <p:extLst>
      <p:ext uri="{BB962C8B-B14F-4D97-AF65-F5344CB8AC3E}">
        <p14:creationId xmlns:p14="http://schemas.microsoft.com/office/powerpoint/2010/main" val="137481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who will be first">
            <a:extLst>
              <a:ext uri="{FF2B5EF4-FFF2-40B4-BE49-F238E27FC236}">
                <a16:creationId xmlns:a16="http://schemas.microsoft.com/office/drawing/2014/main" id="{41C78405-6A6D-4573-B8AE-2F9E6BF904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7840" y="4071620"/>
            <a:ext cx="5810250" cy="27813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a:t>Who in our class will…</a:t>
            </a:r>
          </a:p>
        </p:txBody>
      </p:sp>
      <p:sp>
        <p:nvSpPr>
          <p:cNvPr id="3" name="Subtitle 2"/>
          <p:cNvSpPr>
            <a:spLocks noGrp="1"/>
          </p:cNvSpPr>
          <p:nvPr>
            <p:ph type="subTitle" idx="1"/>
          </p:nvPr>
        </p:nvSpPr>
        <p:spPr>
          <a:xfrm>
            <a:off x="2956560" y="1850064"/>
            <a:ext cx="7406640" cy="4474536"/>
          </a:xfrm>
        </p:spPr>
        <p:txBody>
          <a:bodyPr>
            <a:noAutofit/>
          </a:bodyPr>
          <a:lstStyle/>
          <a:p>
            <a:pPr marL="484632" indent="-457200">
              <a:buFont typeface="Arial" panose="020B0604020202020204" pitchFamily="34" charset="0"/>
              <a:buChar char="•"/>
            </a:pPr>
            <a:r>
              <a:rPr lang="en-US" sz="3200" dirty="0"/>
              <a:t>Get married first:</a:t>
            </a:r>
          </a:p>
          <a:p>
            <a:pPr marL="484632" indent="-457200">
              <a:buFont typeface="Arial" panose="020B0604020202020204" pitchFamily="34" charset="0"/>
              <a:buChar char="•"/>
            </a:pPr>
            <a:r>
              <a:rPr lang="en-US" sz="3200" dirty="0"/>
              <a:t>Be the Richest:			</a:t>
            </a:r>
          </a:p>
          <a:p>
            <a:pPr marL="484632" indent="-457200">
              <a:buFont typeface="Arial" panose="020B0604020202020204" pitchFamily="34" charset="0"/>
              <a:buChar char="•"/>
            </a:pPr>
            <a:r>
              <a:rPr lang="en-US" sz="3200" dirty="0"/>
              <a:t>Have the most kids:	</a:t>
            </a:r>
          </a:p>
          <a:p>
            <a:pPr marL="484632" indent="-457200">
              <a:buFont typeface="Arial" panose="020B0604020202020204" pitchFamily="34" charset="0"/>
              <a:buChar char="•"/>
            </a:pPr>
            <a:r>
              <a:rPr lang="en-US" sz="3200" dirty="0"/>
              <a:t>Become famous:	</a:t>
            </a:r>
          </a:p>
          <a:p>
            <a:pPr marL="484632" indent="-457200">
              <a:buFont typeface="Arial" panose="020B0604020202020204" pitchFamily="34" charset="0"/>
              <a:buChar char="•"/>
            </a:pPr>
            <a:r>
              <a:rPr lang="en-US" sz="3200" dirty="0"/>
              <a:t>First to become a bishop:	</a:t>
            </a:r>
          </a:p>
          <a:p>
            <a:pPr marL="484632" indent="-457200">
              <a:buFont typeface="Arial" panose="020B0604020202020204" pitchFamily="34" charset="0"/>
              <a:buChar char="•"/>
            </a:pPr>
            <a:r>
              <a:rPr lang="en-US" sz="3200" dirty="0"/>
              <a:t>Be College Valedictorian:	</a:t>
            </a:r>
          </a:p>
          <a:p>
            <a:endParaRPr lang="en-US" sz="3200" dirty="0"/>
          </a:p>
          <a:p>
            <a:r>
              <a:rPr lang="en-US" sz="3200" dirty="0"/>
              <a:t> </a:t>
            </a: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032000" y="568345"/>
          <a:ext cx="8270204" cy="1560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5403272" y="1113273"/>
            <a:ext cx="5096359" cy="470861"/>
          </a:xfrm>
        </p:spPr>
        <p:txBody>
          <a:bodyPr>
            <a:noAutofit/>
          </a:bodyPr>
          <a:lstStyle/>
          <a:p>
            <a:pPr marL="0" indent="0">
              <a:buNone/>
            </a:pPr>
            <a:r>
              <a:rPr lang="en-US" sz="2400" dirty="0">
                <a:solidFill>
                  <a:schemeClr val="tx1">
                    <a:lumMod val="50000"/>
                    <a:lumOff val="50000"/>
                  </a:schemeClr>
                </a:solidFill>
                <a:latin typeface="Hurry Up" panose="02000400000000000000" pitchFamily="2" charset="0"/>
              </a:rPr>
              <a:t>Relevancy in personal study</a:t>
            </a:r>
          </a:p>
        </p:txBody>
      </p:sp>
      <p:sp>
        <p:nvSpPr>
          <p:cNvPr id="7" name="Content Placeholder 2"/>
          <p:cNvSpPr txBox="1">
            <a:spLocks/>
          </p:cNvSpPr>
          <p:nvPr/>
        </p:nvSpPr>
        <p:spPr>
          <a:xfrm>
            <a:off x="1917700" y="3001818"/>
            <a:ext cx="8384504" cy="1879600"/>
          </a:xfrm>
          <a:prstGeom prst="rect">
            <a:avLst/>
          </a:prstGeom>
        </p:spPr>
        <p:txBody>
          <a:bodyPr vert="horz" lIns="91440" tIns="45720" rIns="91440" bIns="45720" rtlCol="0">
            <a:normAutofit/>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pPr marL="0" indent="0" algn="ctr">
              <a:buNone/>
            </a:pPr>
            <a:r>
              <a:rPr lang="en-US" sz="4000" b="1" u="sng" dirty="0">
                <a:solidFill>
                  <a:schemeClr val="tx1"/>
                </a:solidFill>
                <a:latin typeface="Teen" panose="02000400000000000000" pitchFamily="2" charset="0"/>
              </a:rPr>
              <a:t>Today’s Tip:</a:t>
            </a:r>
          </a:p>
          <a:p>
            <a:pPr marL="0" indent="0" algn="ctr">
              <a:buNone/>
            </a:pPr>
            <a:r>
              <a:rPr lang="en-US" sz="2800" dirty="0">
                <a:solidFill>
                  <a:schemeClr val="tx1"/>
                </a:solidFill>
                <a:latin typeface="Teen" panose="02000400000000000000" pitchFamily="2" charset="0"/>
              </a:rPr>
              <a:t>See yourself in </a:t>
            </a:r>
            <a:r>
              <a:rPr lang="en-US" sz="2800">
                <a:solidFill>
                  <a:schemeClr val="tx1"/>
                </a:solidFill>
                <a:latin typeface="Teen" panose="02000400000000000000" pitchFamily="2" charset="0"/>
              </a:rPr>
              <a:t>the story</a:t>
            </a:r>
            <a:endParaRPr lang="en-US" sz="2800" dirty="0">
              <a:solidFill>
                <a:schemeClr val="tx1"/>
              </a:solidFill>
              <a:latin typeface="Teen" panose="02000400000000000000" pitchFamily="2" charset="0"/>
            </a:endParaRPr>
          </a:p>
        </p:txBody>
      </p:sp>
    </p:spTree>
    <p:extLst>
      <p:ext uri="{BB962C8B-B14F-4D97-AF65-F5344CB8AC3E}">
        <p14:creationId xmlns:p14="http://schemas.microsoft.com/office/powerpoint/2010/main" val="837179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9000"/>
                <a:satMod val="300000"/>
              </a:schemeClr>
              <a:schemeClr val="bg2">
                <a:tint val="90000"/>
                <a:satMod val="225000"/>
              </a:schemeClr>
            </a:duotone>
          </a:blip>
          <a:tile tx="0" ty="0" sx="90000" sy="90000" flip="xy" algn="tl"/>
        </a:blipFill>
        <a:effectLst/>
      </p:bgPr>
    </p:bg>
    <p:spTree>
      <p:nvGrpSpPr>
        <p:cNvPr id="1" name=""/>
        <p:cNvGrpSpPr/>
        <p:nvPr/>
      </p:nvGrpSpPr>
      <p:grpSpPr>
        <a:xfrm>
          <a:off x="0" y="0"/>
          <a:ext cx="0" cy="0"/>
          <a:chOff x="0" y="0"/>
          <a:chExt cx="0" cy="0"/>
        </a:xfrm>
      </p:grpSpPr>
      <p:sp>
        <p:nvSpPr>
          <p:cNvPr id="3" name="Subtitle 2"/>
          <p:cNvSpPr>
            <a:spLocks noGrp="1"/>
          </p:cNvSpPr>
          <p:nvPr>
            <p:ph type="title"/>
          </p:nvPr>
        </p:nvSpPr>
        <p:spPr>
          <a:xfrm>
            <a:off x="1914144" y="274638"/>
            <a:ext cx="9997440" cy="1143000"/>
          </a:xfrm>
          <a:prstGeom prst="rect">
            <a:avLst/>
          </a:prstGeom>
        </p:spPr>
        <p:txBody>
          <a:bodyPr anchor="ctr">
            <a:normAutofit/>
          </a:bodyPr>
          <a:lstStyle/>
          <a:p>
            <a:pPr>
              <a:lnSpc>
                <a:spcPct val="90000"/>
              </a:lnSpc>
            </a:pPr>
            <a:r>
              <a:rPr lang="en-US" sz="2400" b="1" dirty="0"/>
              <a:t>Luke 4:16‑‑22, 28-30</a:t>
            </a:r>
          </a:p>
          <a:p>
            <a:pPr>
              <a:lnSpc>
                <a:spcPct val="90000"/>
              </a:lnSpc>
            </a:pPr>
            <a:r>
              <a:rPr lang="en-US" sz="2400" dirty="0"/>
              <a:t>Why might it be hard to accept a person you grew up with as a chosen leader?</a:t>
            </a:r>
          </a:p>
          <a:p>
            <a:pPr>
              <a:lnSpc>
                <a:spcPct val="90000"/>
              </a:lnSpc>
            </a:pPr>
            <a:endParaRPr lang="en-US" sz="2400" dirty="0"/>
          </a:p>
        </p:txBody>
      </p:sp>
      <p:pic>
        <p:nvPicPr>
          <p:cNvPr id="3074" name="Picture 2" descr="C:\Users\RichardsED\Desktop\light-and--truths.jpg"/>
          <p:cNvPicPr>
            <a:picLocks noChangeAspect="1" noChangeArrowheads="1"/>
          </p:cNvPicPr>
          <p:nvPr/>
        </p:nvPicPr>
        <p:blipFill>
          <a:blip r:embed="rId4" cstate="print"/>
          <a:stretch>
            <a:fillRect/>
          </a:stretch>
        </p:blipFill>
        <p:spPr bwMode="auto">
          <a:xfrm>
            <a:off x="1524000" y="1524000"/>
            <a:ext cx="6553720" cy="4800600"/>
          </a:xfrm>
          <a:prstGeom prst="rect">
            <a:avLst/>
          </a:prstGeom>
          <a:noFill/>
        </p:spPr>
      </p:pic>
      <p:sp>
        <p:nvSpPr>
          <p:cNvPr id="4" name="Subtitle 2">
            <a:extLst>
              <a:ext uri="{FF2B5EF4-FFF2-40B4-BE49-F238E27FC236}">
                <a16:creationId xmlns:a16="http://schemas.microsoft.com/office/drawing/2014/main" id="{C4ECA537-AE15-4E9E-A131-FD6F063EA48C}"/>
              </a:ext>
            </a:extLst>
          </p:cNvPr>
          <p:cNvSpPr txBox="1">
            <a:spLocks/>
          </p:cNvSpPr>
          <p:nvPr/>
        </p:nvSpPr>
        <p:spPr>
          <a:xfrm>
            <a:off x="8091944" y="1676399"/>
            <a:ext cx="4023856" cy="5105401"/>
          </a:xfrm>
          <a:prstGeom prst="rect">
            <a:avLst/>
          </a:prstGeom>
        </p:spPr>
        <p:txBody>
          <a:bodyPr>
            <a:normAutofit fontScale="85000"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484632" indent="-457200">
              <a:buFont typeface="Arial" panose="020B0604020202020204" pitchFamily="34" charset="0"/>
              <a:buChar char="•"/>
            </a:pPr>
            <a:r>
              <a:rPr lang="en-US" i="1" dirty="0"/>
              <a:t>Broken</a:t>
            </a:r>
          </a:p>
          <a:p>
            <a:pPr marL="484632" indent="-457200">
              <a:buFont typeface="Arial" panose="020B0604020202020204" pitchFamily="34" charset="0"/>
              <a:buChar char="•"/>
            </a:pPr>
            <a:r>
              <a:rPr lang="en-US" i="1" dirty="0"/>
              <a:t>Bruised</a:t>
            </a:r>
          </a:p>
          <a:p>
            <a:pPr marL="484632" indent="-457200">
              <a:buFont typeface="Arial" panose="020B0604020202020204" pitchFamily="34" charset="0"/>
              <a:buChar char="•"/>
            </a:pPr>
            <a:r>
              <a:rPr lang="en-US" i="1" dirty="0"/>
              <a:t>Captive</a:t>
            </a:r>
          </a:p>
          <a:p>
            <a:pPr marL="484632" indent="-457200">
              <a:buFont typeface="Arial" panose="020B0604020202020204" pitchFamily="34" charset="0"/>
              <a:buChar char="•"/>
            </a:pPr>
            <a:r>
              <a:rPr lang="en-US" i="1" dirty="0"/>
              <a:t>Poor</a:t>
            </a:r>
          </a:p>
          <a:p>
            <a:pPr marL="484632" indent="-457200">
              <a:buFont typeface="Arial" panose="020B0604020202020204" pitchFamily="34" charset="0"/>
              <a:buChar char="•"/>
            </a:pPr>
            <a:r>
              <a:rPr lang="en-US" i="1" dirty="0"/>
              <a:t>Blind</a:t>
            </a:r>
          </a:p>
          <a:p>
            <a:r>
              <a:rPr lang="en-US" dirty="0"/>
              <a:t>When have these words described you? </a:t>
            </a:r>
          </a:p>
          <a:p>
            <a:r>
              <a:rPr lang="en-US" dirty="0"/>
              <a:t>What experiences have you had that have shown you that Jesus Christ continues to heal and deliver us in our day?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1000"/>
                                        <p:tgtEl>
                                          <p:spTgt spid="4">
                                            <p:txEl>
                                              <p:pRg st="5" end="5"/>
                                            </p:txEl>
                                          </p:spTgt>
                                        </p:tgtEl>
                                      </p:cBhvr>
                                    </p:animEffect>
                                    <p:anim calcmode="lin" valueType="num">
                                      <p:cBhvr>
                                        <p:cTn id="3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1000"/>
                                        <p:tgtEl>
                                          <p:spTgt spid="4">
                                            <p:txEl>
                                              <p:pRg st="6" end="6"/>
                                            </p:txEl>
                                          </p:spTgt>
                                        </p:tgtEl>
                                      </p:cBhvr>
                                    </p:animEffect>
                                    <p:anim calcmode="lin" valueType="num">
                                      <p:cBhvr>
                                        <p:cTn id="4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67000" y="3276600"/>
            <a:ext cx="7406640" cy="914400"/>
          </a:xfrm>
        </p:spPr>
        <p:txBody>
          <a:bodyPr>
            <a:normAutofit/>
          </a:bodyPr>
          <a:lstStyle/>
          <a:p>
            <a:pPr algn="ctr"/>
            <a:r>
              <a:rPr lang="en-US" sz="4000" dirty="0">
                <a:solidFill>
                  <a:schemeClr val="accent1"/>
                </a:solidFill>
              </a:rPr>
              <a:t>{VIDEO}</a:t>
            </a:r>
            <a:endParaRPr lang="en-US" dirty="0">
              <a:solidFill>
                <a:schemeClr val="accent1"/>
              </a:solidFill>
            </a:endParaRPr>
          </a:p>
          <a:p>
            <a:pPr algn="ctr"/>
            <a:endParaRPr lang="en-US" dirty="0">
              <a:solidFill>
                <a:schemeClr val="accent1"/>
              </a:solidFill>
            </a:endParaRPr>
          </a:p>
        </p:txBody>
      </p:sp>
      <p:sp>
        <p:nvSpPr>
          <p:cNvPr id="2" name="Rectangle 1"/>
          <p:cNvSpPr/>
          <p:nvPr/>
        </p:nvSpPr>
        <p:spPr>
          <a:xfrm>
            <a:off x="4800601" y="5562600"/>
            <a:ext cx="4800599" cy="1200329"/>
          </a:xfrm>
          <a:prstGeom prst="rect">
            <a:avLst/>
          </a:prstGeom>
        </p:spPr>
        <p:txBody>
          <a:bodyPr wrap="square">
            <a:spAutoFit/>
          </a:bodyPr>
          <a:lstStyle/>
          <a:p>
            <a:r>
              <a:rPr lang="en-US" i="1" dirty="0"/>
              <a:t>Bible Video – Jesus Declares that he is the Messiah</a:t>
            </a:r>
          </a:p>
          <a:p>
            <a:r>
              <a:rPr lang="en-US" dirty="0">
                <a:hlinkClick r:id="rId4"/>
              </a:rPr>
              <a:t>https://www.churchofjesuschrist.org/bible-videos/videos/jesus-declares-he-is-the-messiah?lang=eng</a:t>
            </a:r>
            <a:endParaRPr lang="en-US" dirty="0"/>
          </a:p>
        </p:txBody>
      </p:sp>
      <p:pic>
        <p:nvPicPr>
          <p:cNvPr id="5" name="2011-10-029-jesus-declares-he-is-the-messiah-720p-eng">
            <a:hlinkClick r:id="" action="ppaction://media"/>
            <a:extLst>
              <a:ext uri="{FF2B5EF4-FFF2-40B4-BE49-F238E27FC236}">
                <a16:creationId xmlns:a16="http://schemas.microsoft.com/office/drawing/2014/main" id="{CB27CD27-50C9-4902-86B6-96D472B9D271}"/>
              </a:ext>
            </a:extLst>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2679853" y="762000"/>
            <a:ext cx="8128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561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C:\Users\RichardsED\Desktop\Carpenter jesus.jpg"/>
          <p:cNvPicPr>
            <a:picLocks noChangeAspect="1" noChangeArrowheads="1"/>
          </p:cNvPicPr>
          <p:nvPr/>
        </p:nvPicPr>
        <p:blipFill>
          <a:blip r:embed="rId2" cstate="print"/>
          <a:srcRect/>
          <a:stretch>
            <a:fillRect/>
          </a:stretch>
        </p:blipFill>
        <p:spPr bwMode="auto">
          <a:xfrm>
            <a:off x="228600" y="69226"/>
            <a:ext cx="6400800" cy="4800600"/>
          </a:xfrm>
          <a:prstGeom prst="rect">
            <a:avLst/>
          </a:prstGeom>
          <a:noFill/>
        </p:spPr>
      </p:pic>
      <p:pic>
        <p:nvPicPr>
          <p:cNvPr id="3" name="Picture 2" descr="C:\Users\RichardsED\Desktop\jesus-carpenter2-sm.jpg">
            <a:extLst>
              <a:ext uri="{FF2B5EF4-FFF2-40B4-BE49-F238E27FC236}">
                <a16:creationId xmlns:a16="http://schemas.microsoft.com/office/drawing/2014/main" id="{2E6B6426-C714-4A15-9E9E-7E9EB0CE77FC}"/>
              </a:ext>
            </a:extLst>
          </p:cNvPr>
          <p:cNvPicPr>
            <a:picLocks noChangeAspect="1" noChangeArrowheads="1"/>
          </p:cNvPicPr>
          <p:nvPr/>
        </p:nvPicPr>
        <p:blipFill>
          <a:blip r:embed="rId3" cstate="print"/>
          <a:srcRect/>
          <a:stretch>
            <a:fillRect/>
          </a:stretch>
        </p:blipFill>
        <p:spPr bwMode="auto">
          <a:xfrm>
            <a:off x="228600" y="4124325"/>
            <a:ext cx="2764196" cy="2657474"/>
          </a:xfrm>
          <a:prstGeom prst="rect">
            <a:avLst/>
          </a:prstGeom>
          <a:noFill/>
        </p:spPr>
      </p:pic>
      <p:pic>
        <p:nvPicPr>
          <p:cNvPr id="4" name="Picture 2" descr="C:\Users\RichardsED\Desktop\Jesus-Child-Carpenter.jpg">
            <a:extLst>
              <a:ext uri="{FF2B5EF4-FFF2-40B4-BE49-F238E27FC236}">
                <a16:creationId xmlns:a16="http://schemas.microsoft.com/office/drawing/2014/main" id="{CF8CFCF2-E305-4F42-8387-CF477AC2F0EC}"/>
              </a:ext>
            </a:extLst>
          </p:cNvPr>
          <p:cNvPicPr>
            <a:picLocks noChangeAspect="1" noChangeArrowheads="1"/>
          </p:cNvPicPr>
          <p:nvPr/>
        </p:nvPicPr>
        <p:blipFill>
          <a:blip r:embed="rId4" cstate="print"/>
          <a:srcRect/>
          <a:stretch>
            <a:fillRect/>
          </a:stretch>
        </p:blipFill>
        <p:spPr bwMode="auto">
          <a:xfrm>
            <a:off x="6400800" y="72540"/>
            <a:ext cx="5559619" cy="6709260"/>
          </a:xfrm>
          <a:prstGeom prst="rect">
            <a:avLst/>
          </a:prstGeom>
          <a:noFill/>
        </p:spPr>
      </p:pic>
      <p:pic>
        <p:nvPicPr>
          <p:cNvPr id="5" name="Picture 3" descr="C:\Users\RichardsED\Desktop\jesus_carpenter.jpg">
            <a:extLst>
              <a:ext uri="{FF2B5EF4-FFF2-40B4-BE49-F238E27FC236}">
                <a16:creationId xmlns:a16="http://schemas.microsoft.com/office/drawing/2014/main" id="{D5B07BFC-B537-459F-8059-FBD440417F38}"/>
              </a:ext>
            </a:extLst>
          </p:cNvPr>
          <p:cNvPicPr>
            <a:picLocks noChangeAspect="1" noChangeArrowheads="1"/>
          </p:cNvPicPr>
          <p:nvPr/>
        </p:nvPicPr>
        <p:blipFill>
          <a:blip r:embed="rId5" cstate="print"/>
          <a:srcRect/>
          <a:stretch>
            <a:fillRect/>
          </a:stretch>
        </p:blipFill>
        <p:spPr bwMode="auto">
          <a:xfrm>
            <a:off x="2992796" y="4098695"/>
            <a:ext cx="3484204" cy="268310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descr="Image result for infallible prophets">
            <a:extLst>
              <a:ext uri="{FF2B5EF4-FFF2-40B4-BE49-F238E27FC236}">
                <a16:creationId xmlns:a16="http://schemas.microsoft.com/office/drawing/2014/main" id="{75207143-C676-4FF2-B9FF-194549C942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25" y="1738313"/>
            <a:ext cx="6000750"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964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30AE1D-8F6B-4A9C-9F8F-F61533EADEEA}"/>
              </a:ext>
            </a:extLst>
          </p:cNvPr>
          <p:cNvSpPr/>
          <p:nvPr/>
        </p:nvSpPr>
        <p:spPr>
          <a:xfrm>
            <a:off x="402570" y="457200"/>
            <a:ext cx="11386860" cy="5981125"/>
          </a:xfrm>
          <a:prstGeom prst="rect">
            <a:avLst/>
          </a:prstGeom>
        </p:spPr>
        <p:txBody>
          <a:bodyPr wrap="square">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Do Mormons consider their prophets to be infallible?</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Were Biblical prophets infallible? (Compare </a:t>
            </a:r>
            <a:r>
              <a:rPr lang="en-US" sz="2800" u="sng"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Acts 9:7</a:t>
            </a:r>
            <a:r>
              <a:rPr lang="en-US" sz="2800" dirty="0">
                <a:latin typeface="Times New Roman" panose="02020603050405020304" pitchFamily="18" charset="0"/>
                <a:cs typeface="Times New Roman" panose="02020603050405020304" pitchFamily="18" charset="0"/>
              </a:rPr>
              <a:t> &amp; </a:t>
            </a:r>
            <a:r>
              <a:rPr lang="en-US" sz="28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Acts 22:9</a:t>
            </a:r>
            <a:r>
              <a:rPr lang="en-US" sz="2800" dirty="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How are Church members protected against error by leaders? (see Doctrine and Covenants 21: 4-6).</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What blessings come to those who accept chosen (yet infallible) leaders?</a:t>
            </a:r>
          </a:p>
          <a:p>
            <a:endParaRPr lang="en-US" sz="2800" b="0" i="0" dirty="0">
              <a:effectLst/>
              <a:latin typeface="Times New Roman" panose="02020603050405020304" pitchFamily="18" charset="0"/>
              <a:cs typeface="Times New Roman" panose="02020603050405020304" pitchFamily="18" charset="0"/>
            </a:endParaRPr>
          </a:p>
          <a:p>
            <a:pPr lvl="4"/>
            <a:r>
              <a:rPr lang="en-US" sz="2800" i="1" dirty="0">
                <a:latin typeface="Times New Roman" panose="02020603050405020304" pitchFamily="18" charset="0"/>
                <a:cs typeface="Times New Roman" panose="02020603050405020304" pitchFamily="18" charset="0"/>
              </a:rPr>
              <a:t>“Can a Prophet or an Apostle be mistaken? I acknowledge that I will not lead this people astray one hair’s breadth from the truth, and I will never knowingly do a wrong (though I may commit many wrongs, and so may you). I know that the Saints lift their hearts to God that I may be led right” (Brigham Young).</a:t>
            </a:r>
          </a:p>
          <a:p>
            <a:endParaRPr lang="en-US" sz="2800" i="1" u="sng" baseline="30000" dirty="0">
              <a:latin typeface="Times New Roman" panose="02020603050405020304" pitchFamily="18" charset="0"/>
              <a:cs typeface="Times New Roman" panose="02020603050405020304" pitchFamily="18" charset="0"/>
            </a:endParaRPr>
          </a:p>
          <a:p>
            <a:endParaRPr lang="en-US" sz="2800" b="0" i="0" dirty="0">
              <a:effectLst/>
              <a:latin typeface="Times New Roman" panose="02020603050405020304" pitchFamily="18" charset="0"/>
              <a:cs typeface="Times New Roman" panose="02020603050405020304" pitchFamily="18" charset="0"/>
            </a:endParaRPr>
          </a:p>
          <a:p>
            <a:endParaRPr lang="en-US" sz="2800" b="0" i="0" dirty="0">
              <a:effectLst/>
              <a:latin typeface="Times New Roman" panose="02020603050405020304" pitchFamily="18" charset="0"/>
              <a:cs typeface="Times New Roman" panose="02020603050405020304" pitchFamily="18" charset="0"/>
            </a:endParaRPr>
          </a:p>
        </p:txBody>
      </p:sp>
      <p:pic>
        <p:nvPicPr>
          <p:cNvPr id="3074" name="Picture 2" descr="Image result for brigham young">
            <a:extLst>
              <a:ext uri="{FF2B5EF4-FFF2-40B4-BE49-F238E27FC236}">
                <a16:creationId xmlns:a16="http://schemas.microsoft.com/office/drawing/2014/main" id="{5FDAF85C-6C29-434C-BC51-4F2148F79A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895600"/>
            <a:ext cx="1933575" cy="257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58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 calcmode="lin" valueType="num">
                                      <p:cBhvr additive="base">
                                        <p:cTn id="25"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5" end="5"/>
                                            </p:txEl>
                                          </p:spTgt>
                                        </p:tgtEl>
                                        <p:attrNameLst>
                                          <p:attrName>ppt_y</p:attrName>
                                        </p:attrNameLst>
                                      </p:cBhvr>
                                      <p:tavLst>
                                        <p:tav tm="0">
                                          <p:val>
                                            <p:strVal val="#ppt_y"/>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074"/>
                                        </p:tgtEl>
                                        <p:attrNameLst>
                                          <p:attrName>style.visibility</p:attrName>
                                        </p:attrNameLst>
                                      </p:cBhvr>
                                      <p:to>
                                        <p:strVal val="visible"/>
                                      </p:to>
                                    </p:set>
                                    <p:animEffect transition="in" filter="fade">
                                      <p:cBhvr>
                                        <p:cTn id="29" dur="1000"/>
                                        <p:tgtEl>
                                          <p:spTgt spid="3074"/>
                                        </p:tgtEl>
                                      </p:cBhvr>
                                    </p:animEffect>
                                    <p:anim calcmode="lin" valueType="num">
                                      <p:cBhvr>
                                        <p:cTn id="30" dur="1000" fill="hold"/>
                                        <p:tgtEl>
                                          <p:spTgt spid="3074"/>
                                        </p:tgtEl>
                                        <p:attrNameLst>
                                          <p:attrName>ppt_x</p:attrName>
                                        </p:attrNameLst>
                                      </p:cBhvr>
                                      <p:tavLst>
                                        <p:tav tm="0">
                                          <p:val>
                                            <p:strVal val="#ppt_x"/>
                                          </p:val>
                                        </p:tav>
                                        <p:tav tm="100000">
                                          <p:val>
                                            <p:strVal val="#ppt_x"/>
                                          </p:val>
                                        </p:tav>
                                      </p:tavLst>
                                    </p:anim>
                                    <p:anim calcmode="lin" valueType="num">
                                      <p:cBhvr>
                                        <p:cTn id="31"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00400" y="381000"/>
            <a:ext cx="8839200" cy="6248400"/>
          </a:xfrm>
        </p:spPr>
        <p:txBody>
          <a:bodyPr>
            <a:noAutofit/>
          </a:bodyPr>
          <a:lstStyle/>
          <a:p>
            <a:pPr marL="0" lvl="0" eaLnBrk="0" fontAlgn="base" hangingPunct="0">
              <a:spcBef>
                <a:spcPct val="0"/>
              </a:spcBef>
              <a:spcAft>
                <a:spcPct val="0"/>
              </a:spcAft>
              <a:buClrTx/>
              <a:buSzTx/>
            </a:pPr>
            <a:r>
              <a:rPr lang="en-US" altLang="en-US" sz="2500" dirty="0">
                <a:solidFill>
                  <a:schemeClr val="tx1"/>
                </a:solidFill>
                <a:latin typeface="roboto"/>
              </a:rPr>
              <a:t>Karl G. </a:t>
            </a:r>
            <a:r>
              <a:rPr lang="en-US" altLang="en-US" sz="2500" dirty="0" err="1">
                <a:solidFill>
                  <a:schemeClr val="tx1"/>
                </a:solidFill>
                <a:latin typeface="roboto"/>
              </a:rPr>
              <a:t>Maeser</a:t>
            </a:r>
            <a:r>
              <a:rPr lang="en-US" altLang="en-US" sz="2500" dirty="0">
                <a:solidFill>
                  <a:schemeClr val="tx1"/>
                </a:solidFill>
                <a:latin typeface="roboto"/>
              </a:rPr>
              <a:t>: </a:t>
            </a:r>
            <a:r>
              <a:rPr lang="en-US" altLang="en-US" sz="2500" dirty="0">
                <a:solidFill>
                  <a:schemeClr val="tx1"/>
                </a:solidFill>
                <a:latin typeface="Arial" panose="020B0604020202020204" pitchFamily="34" charset="0"/>
              </a:rPr>
              <a:t>On one occasion he was going with a group of young missionaries across the alps. They were crossing a high mountain pass on foot. There were long sticks stuck into the snow of the glacier to mark the path so that travelers could find their way safely across the glacier and down the mountain on the other side.</a:t>
            </a:r>
          </a:p>
          <a:p>
            <a:pPr marL="0" lvl="0" eaLnBrk="0" fontAlgn="base" hangingPunct="0">
              <a:spcBef>
                <a:spcPct val="0"/>
              </a:spcBef>
              <a:spcAft>
                <a:spcPct val="0"/>
              </a:spcAft>
              <a:buClrTx/>
              <a:buSzTx/>
            </a:pPr>
            <a:r>
              <a:rPr lang="en-US" altLang="en-US" sz="2500" dirty="0">
                <a:solidFill>
                  <a:schemeClr val="tx1"/>
                </a:solidFill>
                <a:latin typeface="Arial" panose="020B0604020202020204" pitchFamily="34" charset="0"/>
              </a:rPr>
              <a:t>When they reached the summit, Brother </a:t>
            </a:r>
            <a:r>
              <a:rPr lang="en-US" altLang="en-US" sz="2500" dirty="0" err="1">
                <a:solidFill>
                  <a:schemeClr val="tx1"/>
                </a:solidFill>
                <a:latin typeface="Arial" panose="020B0604020202020204" pitchFamily="34" charset="0"/>
              </a:rPr>
              <a:t>Maeser</a:t>
            </a:r>
            <a:r>
              <a:rPr lang="en-US" altLang="en-US" sz="2500" dirty="0">
                <a:solidFill>
                  <a:schemeClr val="tx1"/>
                </a:solidFill>
                <a:latin typeface="Arial" panose="020B0604020202020204" pitchFamily="34" charset="0"/>
              </a:rPr>
              <a:t> wanted to teach the young elders a lesson. He stopped at the pinnacle of the mountain and pointed to those sticks that they had followed. And he said, “Brethren, behold the priesthood of God. They are just common old sticks, but it’s the position that counts. Follow them and you will surely be safe. Stray from them and you will surely be lost.” </a:t>
            </a:r>
          </a:p>
          <a:p>
            <a:pPr marL="0" lvl="0" eaLnBrk="0" fontAlgn="base" hangingPunct="0">
              <a:spcBef>
                <a:spcPct val="0"/>
              </a:spcBef>
              <a:spcAft>
                <a:spcPct val="0"/>
              </a:spcAft>
              <a:buClrTx/>
              <a:buSzTx/>
            </a:pPr>
            <a:r>
              <a:rPr lang="en-US" altLang="en-US" sz="2500" dirty="0">
                <a:solidFill>
                  <a:schemeClr val="tx1"/>
                </a:solidFill>
                <a:latin typeface="Arial" panose="020B0604020202020204" pitchFamily="34" charset="0"/>
              </a:rPr>
              <a:t>And so it is in the Church. We are called to leadership positions and given the power of the priesthood. And we are just common old sticks, but the position we are given counts.”</a:t>
            </a:r>
          </a:p>
        </p:txBody>
      </p:sp>
      <p:pic>
        <p:nvPicPr>
          <p:cNvPr id="8194" name="Picture 2" descr="C:\Users\RichardsED\Desktop\l.jpg"/>
          <p:cNvPicPr>
            <a:picLocks noChangeAspect="1" noChangeArrowheads="1"/>
          </p:cNvPicPr>
          <p:nvPr/>
        </p:nvPicPr>
        <p:blipFill>
          <a:blip r:embed="rId2" cstate="print"/>
          <a:srcRect/>
          <a:stretch>
            <a:fillRect/>
          </a:stretch>
        </p:blipFill>
        <p:spPr bwMode="auto">
          <a:xfrm>
            <a:off x="152400" y="1801018"/>
            <a:ext cx="2872909" cy="3255963"/>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TotalTime>
  <Words>638</Words>
  <Application>Microsoft Office PowerPoint</Application>
  <PresentationFormat>Widescreen</PresentationFormat>
  <Paragraphs>70</Paragraphs>
  <Slides>16</Slides>
  <Notes>1</Notes>
  <HiddenSlides>2</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Arial</vt:lpstr>
      <vt:lpstr>Calibri</vt:lpstr>
      <vt:lpstr>Corbel</vt:lpstr>
      <vt:lpstr>Gill Sans MT</vt:lpstr>
      <vt:lpstr>Hurry Up</vt:lpstr>
      <vt:lpstr>Pupcat</vt:lpstr>
      <vt:lpstr>roboto</vt:lpstr>
      <vt:lpstr>Teen</vt:lpstr>
      <vt:lpstr>Times New Roman</vt:lpstr>
      <vt:lpstr>Verdana</vt:lpstr>
      <vt:lpstr>Wingdings 2</vt:lpstr>
      <vt:lpstr>Solstice</vt:lpstr>
      <vt:lpstr>PowerPoint Presentation</vt:lpstr>
      <vt:lpstr>Who in our class will…</vt:lpstr>
      <vt:lpstr>PowerPoint Presentation</vt:lpstr>
      <vt:lpstr>Luke 4:16‑‑22, 28-30 Why might it be hard to accept a person you grew up with as a chosen leader? </vt:lpstr>
      <vt:lpstr>PowerPoint Presentation</vt:lpstr>
      <vt:lpstr>PowerPoint Presentation</vt:lpstr>
      <vt:lpstr>PowerPoint Presentation</vt:lpstr>
      <vt:lpstr>PowerPoint Presentation</vt:lpstr>
      <vt:lpstr>PowerPoint Presentation</vt:lpstr>
      <vt:lpstr>PowerPoint Presentation</vt:lpstr>
      <vt:lpstr>Timing</vt:lpstr>
      <vt:lpstr>Timing</vt:lpstr>
      <vt:lpstr>Timing</vt:lpstr>
      <vt:lpstr>Timing</vt:lpstr>
      <vt:lpstr>PowerPoint Presentation</vt:lpstr>
      <vt:lpstr>What is something you could ‘go-and-do’ today that would bring you closer to Jesus Christ? NEXT LESSON: What does it mean to be a disciple of Christ?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Richards</dc:creator>
  <cp:lastModifiedBy>Eric Richards</cp:lastModifiedBy>
  <cp:revision>11</cp:revision>
  <dcterms:created xsi:type="dcterms:W3CDTF">2019-09-10T12:44:23Z</dcterms:created>
  <dcterms:modified xsi:type="dcterms:W3CDTF">2019-09-10T20:53:10Z</dcterms:modified>
</cp:coreProperties>
</file>