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73" r:id="rId5"/>
    <p:sldId id="274" r:id="rId6"/>
    <p:sldId id="275" r:id="rId7"/>
    <p:sldId id="276" r:id="rId8"/>
    <p:sldId id="342" r:id="rId9"/>
    <p:sldId id="343" r:id="rId10"/>
    <p:sldId id="344" r:id="rId11"/>
    <p:sldId id="296" r:id="rId12"/>
    <p:sldId id="285" r:id="rId13"/>
    <p:sldId id="278" r:id="rId14"/>
    <p:sldId id="286" r:id="rId15"/>
    <p:sldId id="287" r:id="rId16"/>
    <p:sldId id="270" r:id="rId17"/>
    <p:sldId id="341" r:id="rId18"/>
    <p:sldId id="291" r:id="rId19"/>
    <p:sldId id="292" r:id="rId20"/>
    <p:sldId id="293" r:id="rId21"/>
    <p:sldId id="294" r:id="rId22"/>
    <p:sldId id="289" r:id="rId23"/>
    <p:sldId id="290" r:id="rId24"/>
    <p:sldId id="266" r:id="rId25"/>
    <p:sldId id="340" r:id="rId26"/>
    <p:sldId id="284" r:id="rId27"/>
    <p:sldId id="265" r:id="rId28"/>
    <p:sldId id="345"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12" y="18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B27EA-87F1-4AD5-9C7E-77353F389EC8}" type="doc">
      <dgm:prSet loTypeId="urn:microsoft.com/office/officeart/2005/8/layout/vList6" loCatId="list" qsTypeId="urn:microsoft.com/office/officeart/2005/8/quickstyle/3d3" qsCatId="3D" csTypeId="urn:microsoft.com/office/officeart/2005/8/colors/colorful5" csCatId="colorful"/>
      <dgm:spPr/>
      <dgm:t>
        <a:bodyPr/>
        <a:lstStyle/>
        <a:p>
          <a:endParaRPr lang="en-US"/>
        </a:p>
      </dgm:t>
    </dgm:pt>
    <dgm:pt modelId="{BF5489D7-208D-44E0-864D-C16E03155A6F}">
      <dgm:prSet/>
      <dgm:spPr/>
      <dgm:t>
        <a:bodyPr/>
        <a:lstStyle/>
        <a:p>
          <a:r>
            <a:rPr lang="en-US" dirty="0">
              <a:latin typeface="Pupcat" pitchFamily="2" charset="0"/>
            </a:rPr>
            <a:t>Scripture Study Tips</a:t>
          </a:r>
        </a:p>
      </dgm:t>
    </dgm:pt>
    <dgm:pt modelId="{EBC1FBFE-C55B-4043-826C-B50D105ADAF5}" type="parTrans" cxnId="{F1825235-8908-4CC3-835C-7CA94E2F1A19}">
      <dgm:prSet/>
      <dgm:spPr/>
      <dgm:t>
        <a:bodyPr/>
        <a:lstStyle/>
        <a:p>
          <a:endParaRPr lang="en-US"/>
        </a:p>
      </dgm:t>
    </dgm:pt>
    <dgm:pt modelId="{779E3A11-16EB-405E-9DC7-363F2A59B930}" type="sibTrans" cxnId="{F1825235-8908-4CC3-835C-7CA94E2F1A19}">
      <dgm:prSet/>
      <dgm:spPr/>
      <dgm:t>
        <a:bodyPr/>
        <a:lstStyle/>
        <a:p>
          <a:endParaRPr lang="en-US"/>
        </a:p>
      </dgm:t>
    </dgm:pt>
    <dgm:pt modelId="{25808EFD-93F1-4310-B542-65010E41E1E5}" type="pres">
      <dgm:prSet presAssocID="{DCAB27EA-87F1-4AD5-9C7E-77353F389EC8}" presName="Name0" presStyleCnt="0">
        <dgm:presLayoutVars>
          <dgm:dir/>
          <dgm:animLvl val="lvl"/>
          <dgm:resizeHandles/>
        </dgm:presLayoutVars>
      </dgm:prSet>
      <dgm:spPr/>
    </dgm:pt>
    <dgm:pt modelId="{67064B50-8188-4EB9-AEBA-B7DF9FABC472}" type="pres">
      <dgm:prSet presAssocID="{BF5489D7-208D-44E0-864D-C16E03155A6F}" presName="linNode" presStyleCnt="0"/>
      <dgm:spPr/>
    </dgm:pt>
    <dgm:pt modelId="{161E4C08-E577-45CC-B7A8-50DE6DEA3B00}" type="pres">
      <dgm:prSet presAssocID="{BF5489D7-208D-44E0-864D-C16E03155A6F}" presName="parentShp" presStyleLbl="node1" presStyleIdx="0" presStyleCnt="1">
        <dgm:presLayoutVars>
          <dgm:bulletEnabled val="1"/>
        </dgm:presLayoutVars>
      </dgm:prSet>
      <dgm:spPr/>
    </dgm:pt>
    <dgm:pt modelId="{ADAA04D7-1F35-4BD0-AD41-FC8772A0A835}" type="pres">
      <dgm:prSet presAssocID="{BF5489D7-208D-44E0-864D-C16E03155A6F}" presName="childShp" presStyleLbl="bgAccFollowNode1" presStyleIdx="0" presStyleCnt="1">
        <dgm:presLayoutVars>
          <dgm:bulletEnabled val="1"/>
        </dgm:presLayoutVars>
      </dgm:prSet>
      <dgm:spPr/>
    </dgm:pt>
  </dgm:ptLst>
  <dgm:cxnLst>
    <dgm:cxn modelId="{02CB781D-6C93-4956-8669-5079C6F032E7}" type="presOf" srcId="{BF5489D7-208D-44E0-864D-C16E03155A6F}" destId="{161E4C08-E577-45CC-B7A8-50DE6DEA3B00}" srcOrd="0" destOrd="0" presId="urn:microsoft.com/office/officeart/2005/8/layout/vList6"/>
    <dgm:cxn modelId="{F1825235-8908-4CC3-835C-7CA94E2F1A19}" srcId="{DCAB27EA-87F1-4AD5-9C7E-77353F389EC8}" destId="{BF5489D7-208D-44E0-864D-C16E03155A6F}" srcOrd="0" destOrd="0" parTransId="{EBC1FBFE-C55B-4043-826C-B50D105ADAF5}" sibTransId="{779E3A11-16EB-405E-9DC7-363F2A59B930}"/>
    <dgm:cxn modelId="{AB8874CD-AA3F-4729-B93D-EF3912EDD4FE}" type="presOf" srcId="{DCAB27EA-87F1-4AD5-9C7E-77353F389EC8}" destId="{25808EFD-93F1-4310-B542-65010E41E1E5}" srcOrd="0" destOrd="0" presId="urn:microsoft.com/office/officeart/2005/8/layout/vList6"/>
    <dgm:cxn modelId="{3442B1BE-9932-462C-88D7-BFBC2901F7E2}" type="presParOf" srcId="{25808EFD-93F1-4310-B542-65010E41E1E5}" destId="{67064B50-8188-4EB9-AEBA-B7DF9FABC472}" srcOrd="0" destOrd="0" presId="urn:microsoft.com/office/officeart/2005/8/layout/vList6"/>
    <dgm:cxn modelId="{EEAC4656-4A29-4D70-84FC-F4B85D1401F5}" type="presParOf" srcId="{67064B50-8188-4EB9-AEBA-B7DF9FABC472}" destId="{161E4C08-E577-45CC-B7A8-50DE6DEA3B00}" srcOrd="0" destOrd="0" presId="urn:microsoft.com/office/officeart/2005/8/layout/vList6"/>
    <dgm:cxn modelId="{7564C006-D8D3-4790-866C-00747078B584}" type="presParOf" srcId="{67064B50-8188-4EB9-AEBA-B7DF9FABC472}" destId="{ADAA04D7-1F35-4BD0-AD41-FC8772A0A8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A04D7-1F35-4BD0-AD41-FC8772A0A835}">
      <dsp:nvSpPr>
        <dsp:cNvPr id="0" name=""/>
        <dsp:cNvSpPr/>
      </dsp:nvSpPr>
      <dsp:spPr>
        <a:xfrm>
          <a:off x="3308081" y="0"/>
          <a:ext cx="4962122" cy="1560716"/>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E4C08-E577-45CC-B7A8-50DE6DEA3B00}">
      <dsp:nvSpPr>
        <dsp:cNvPr id="0" name=""/>
        <dsp:cNvSpPr/>
      </dsp:nvSpPr>
      <dsp:spPr>
        <a:xfrm>
          <a:off x="0" y="0"/>
          <a:ext cx="3308081" cy="1560716"/>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Pupcat" pitchFamily="2" charset="0"/>
            </a:rPr>
            <a:t>Scripture Study Tips</a:t>
          </a:r>
        </a:p>
      </dsp:txBody>
      <dsp:txXfrm>
        <a:off x="76188" y="76188"/>
        <a:ext cx="3155705" cy="140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BF0CE-B362-4B2A-A860-610D7CD36F2A}" type="datetimeFigureOut">
              <a:rPr lang="en-US" smtClean="0"/>
              <a:pPr/>
              <a:t>9/9/2019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2FED965-E925-4339-BBC8-93878A7E3B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BF0CE-B362-4B2A-A860-610D7CD36F2A}"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D965-E925-4339-BBC8-93878A7E3B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BF0CE-B362-4B2A-A860-610D7CD36F2A}"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D965-E925-4339-BBC8-93878A7E3B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BF0CE-B362-4B2A-A860-610D7CD36F2A}"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D965-E925-4339-BBC8-93878A7E3B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BF0CE-B362-4B2A-A860-610D7CD36F2A}"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D965-E925-4339-BBC8-93878A7E3B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BF0CE-B362-4B2A-A860-610D7CD36F2A}"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D965-E925-4339-BBC8-93878A7E3B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BF0CE-B362-4B2A-A860-610D7CD36F2A}" type="datetimeFigureOut">
              <a:rPr lang="en-US" smtClean="0"/>
              <a:pPr/>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ED965-E925-4339-BBC8-93878A7E3B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BF0CE-B362-4B2A-A860-610D7CD36F2A}" type="datetimeFigureOut">
              <a:rPr lang="en-US" smtClean="0"/>
              <a:pPr/>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ED965-E925-4339-BBC8-93878A7E3B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BF0CE-B362-4B2A-A860-610D7CD36F2A}" type="datetimeFigureOut">
              <a:rPr lang="en-US" smtClean="0"/>
              <a:pPr/>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ED965-E925-4339-BBC8-93878A7E3B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BF0CE-B362-4B2A-A860-610D7CD36F2A}"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D965-E925-4339-BBC8-93878A7E3B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BF0CE-B362-4B2A-A860-610D7CD36F2A}"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C2FED965-E925-4339-BBC8-93878A7E3BE0}"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BF0CE-B362-4B2A-A860-610D7CD36F2A}" type="datetimeFigureOut">
              <a:rPr lang="en-US" smtClean="0"/>
              <a:pPr/>
              <a:t>9/9/2019</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FED965-E925-4339-BBC8-93878A7E3BE0}"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Woman%20at%20the%20Well.mp4" TargetMode="External"/><Relationship Id="rId1" Type="http://schemas.microsoft.com/office/2007/relationships/media" Target="file:///C:\Users\Brotherichards\OneDrive%20-%20LDS%20Church\Large%20Files\Woman%20at%20the%20Well.mp4" TargetMode="External"/><Relationship Id="rId5" Type="http://schemas.openxmlformats.org/officeDocument/2006/relationships/image" Target="../media/image21.png"/><Relationship Id="rId4" Type="http://schemas.openxmlformats.org/officeDocument/2006/relationships/hyperlink" Target="https://www.churchofjesuschrist.org/media-library/video/2012-06-1710-the-woman-at-the-well?lang=en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
            <a:ext cx="9144000" cy="914400"/>
          </a:xfrm>
        </p:spPr>
        <p:txBody>
          <a:bodyPr>
            <a:normAutofit/>
          </a:bodyPr>
          <a:lstStyle/>
          <a:p>
            <a:pPr algn="ctr"/>
            <a:r>
              <a:rPr lang="en-US" dirty="0">
                <a:latin typeface="Edwardian Script ITC" pitchFamily="66" charset="0"/>
              </a:rPr>
              <a:t>Woman at the well</a:t>
            </a:r>
          </a:p>
        </p:txBody>
      </p:sp>
      <p:sp>
        <p:nvSpPr>
          <p:cNvPr id="3" name="Subtitle 2"/>
          <p:cNvSpPr>
            <a:spLocks noGrp="1"/>
          </p:cNvSpPr>
          <p:nvPr>
            <p:ph type="subTitle" idx="1"/>
          </p:nvPr>
        </p:nvSpPr>
        <p:spPr>
          <a:xfrm>
            <a:off x="5181600" y="1066800"/>
            <a:ext cx="1987296" cy="457200"/>
          </a:xfrm>
        </p:spPr>
        <p:txBody>
          <a:bodyPr>
            <a:normAutofit lnSpcReduction="10000"/>
          </a:bodyPr>
          <a:lstStyle/>
          <a:p>
            <a:pPr algn="ctr"/>
            <a:r>
              <a:rPr lang="en-US" dirty="0"/>
              <a:t>John 4:1-42</a:t>
            </a:r>
          </a:p>
        </p:txBody>
      </p:sp>
      <p:pic>
        <p:nvPicPr>
          <p:cNvPr id="5" name="Picture 2" descr="C:\Users\RichardsED\Desktop\jesus-and-the-woman-at-the-well.jpg"/>
          <p:cNvPicPr>
            <a:picLocks noChangeAspect="1" noChangeArrowheads="1"/>
          </p:cNvPicPr>
          <p:nvPr/>
        </p:nvPicPr>
        <p:blipFill>
          <a:blip r:embed="rId2" cstate="print"/>
          <a:srcRect/>
          <a:stretch>
            <a:fillRect/>
          </a:stretch>
        </p:blipFill>
        <p:spPr bwMode="auto">
          <a:xfrm>
            <a:off x="3091543" y="1752600"/>
            <a:ext cx="6008914"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078D6C-499D-4CE0-ACCC-DAC58D219052}"/>
              </a:ext>
            </a:extLst>
          </p:cNvPr>
          <p:cNvSpPr/>
          <p:nvPr/>
        </p:nvSpPr>
        <p:spPr>
          <a:xfrm>
            <a:off x="2895600" y="762000"/>
            <a:ext cx="9144000" cy="3539430"/>
          </a:xfrm>
          <a:prstGeom prst="rect">
            <a:avLst/>
          </a:prstGeom>
        </p:spPr>
        <p:txBody>
          <a:bodyPr wrap="square">
            <a:spAutoFit/>
          </a:bodyPr>
          <a:lstStyle/>
          <a:p>
            <a:endParaRPr lang="en-US" sz="3200" dirty="0"/>
          </a:p>
          <a:p>
            <a:r>
              <a:rPr lang="en-US" sz="3200" dirty="0"/>
              <a:t>“The living water referred to in the scriptures is a representation of the Lord Jesus Christ. And as water is necessary to sustain physical life, so the Savior is essential for eternal life. You and I need His living water daily and in ample supply to sustain our ongoing spiritual growth.”</a:t>
            </a:r>
            <a:endParaRPr lang="en-US" sz="2000" dirty="0"/>
          </a:p>
        </p:txBody>
      </p:sp>
      <p:pic>
        <p:nvPicPr>
          <p:cNvPr id="1026" name="Picture 2" descr="Image result for elder bednar">
            <a:extLst>
              <a:ext uri="{FF2B5EF4-FFF2-40B4-BE49-F238E27FC236}">
                <a16:creationId xmlns:a16="http://schemas.microsoft.com/office/drawing/2014/main" id="{0E72FA66-BAD7-4646-8052-C18F6BC47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2533650" cy="3171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AA23F8B-40C6-4086-9678-781F66333470}"/>
              </a:ext>
            </a:extLst>
          </p:cNvPr>
          <p:cNvSpPr/>
          <p:nvPr/>
        </p:nvSpPr>
        <p:spPr>
          <a:xfrm>
            <a:off x="152400" y="4611321"/>
            <a:ext cx="2533650" cy="923330"/>
          </a:xfrm>
          <a:prstGeom prst="rect">
            <a:avLst/>
          </a:prstGeom>
        </p:spPr>
        <p:txBody>
          <a:bodyPr wrap="square">
            <a:spAutoFit/>
          </a:bodyPr>
          <a:lstStyle/>
          <a:p>
            <a:pPr algn="ctr"/>
            <a:r>
              <a:rPr lang="en-US" dirty="0"/>
              <a:t>Elder Bednar, “A Reservoir of Living Water,” Feb. 4, 2007.</a:t>
            </a:r>
          </a:p>
        </p:txBody>
      </p:sp>
    </p:spTree>
    <p:extLst>
      <p:ext uri="{BB962C8B-B14F-4D97-AF65-F5344CB8AC3E}">
        <p14:creationId xmlns:p14="http://schemas.microsoft.com/office/powerpoint/2010/main" val="225576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2000" y="568345"/>
          <a:ext cx="8270204" cy="156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403272" y="1113273"/>
            <a:ext cx="5096359" cy="470861"/>
          </a:xfrm>
        </p:spPr>
        <p:txBody>
          <a:bodyPr>
            <a:noAutofit/>
          </a:bodyPr>
          <a:lstStyle/>
          <a:p>
            <a:pPr marL="0" indent="0">
              <a:buNone/>
            </a:pPr>
            <a:r>
              <a:rPr lang="en-US" sz="2400" dirty="0">
                <a:solidFill>
                  <a:schemeClr val="tx1">
                    <a:lumMod val="50000"/>
                    <a:lumOff val="50000"/>
                  </a:schemeClr>
                </a:solidFill>
                <a:latin typeface="Hurry Up" panose="02000400000000000000" pitchFamily="2" charset="0"/>
              </a:rPr>
              <a:t>Relevancy in personal study</a:t>
            </a:r>
          </a:p>
        </p:txBody>
      </p:sp>
      <p:sp>
        <p:nvSpPr>
          <p:cNvPr id="7" name="Content Placeholder 2"/>
          <p:cNvSpPr txBox="1">
            <a:spLocks/>
          </p:cNvSpPr>
          <p:nvPr/>
        </p:nvSpPr>
        <p:spPr>
          <a:xfrm>
            <a:off x="1917700" y="3001818"/>
            <a:ext cx="8384504" cy="1879600"/>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ctr">
              <a:buNone/>
            </a:pPr>
            <a:r>
              <a:rPr lang="en-US" sz="4000" b="1" u="sng" dirty="0">
                <a:solidFill>
                  <a:schemeClr val="tx1"/>
                </a:solidFill>
                <a:latin typeface="Teen" panose="02000400000000000000" pitchFamily="2" charset="0"/>
              </a:rPr>
              <a:t>Today’s Tip:</a:t>
            </a:r>
          </a:p>
          <a:p>
            <a:pPr marL="0" indent="0" algn="ctr">
              <a:buNone/>
            </a:pPr>
            <a:r>
              <a:rPr lang="en-US" sz="2800" dirty="0">
                <a:solidFill>
                  <a:schemeClr val="tx1"/>
                </a:solidFill>
                <a:latin typeface="Teen" panose="02000400000000000000" pitchFamily="2" charset="0"/>
              </a:rPr>
              <a:t>These are </a:t>
            </a:r>
            <a:r>
              <a:rPr lang="en-US" sz="2800" b="1" dirty="0">
                <a:solidFill>
                  <a:schemeClr val="tx1"/>
                </a:solidFill>
                <a:latin typeface="Teen" panose="02000400000000000000" pitchFamily="2" charset="0"/>
              </a:rPr>
              <a:t>YOUR</a:t>
            </a:r>
            <a:r>
              <a:rPr lang="en-US" sz="2800" dirty="0">
                <a:solidFill>
                  <a:schemeClr val="tx1"/>
                </a:solidFill>
                <a:latin typeface="Teen" panose="02000400000000000000" pitchFamily="2" charset="0"/>
              </a:rPr>
              <a:t> stories</a:t>
            </a:r>
          </a:p>
        </p:txBody>
      </p:sp>
    </p:spTree>
    <p:extLst>
      <p:ext uri="{BB962C8B-B14F-4D97-AF65-F5344CB8AC3E}">
        <p14:creationId xmlns:p14="http://schemas.microsoft.com/office/powerpoint/2010/main" val="51806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1438"/>
            <a:ext cx="3520400" cy="746362"/>
          </a:xfrm>
        </p:spPr>
        <p:txBody>
          <a:bodyPr>
            <a:noAutofit/>
          </a:bodyPr>
          <a:lstStyle/>
          <a:p>
            <a:r>
              <a:rPr lang="en-US" sz="5400" b="1" dirty="0">
                <a:latin typeface="Edwardian Script ITC" pitchFamily="66" charset="0"/>
              </a:rPr>
              <a:t>This is our story!</a:t>
            </a:r>
            <a:endParaRPr lang="en-US" sz="5400" b="1" dirty="0"/>
          </a:p>
        </p:txBody>
      </p:sp>
      <p:sp>
        <p:nvSpPr>
          <p:cNvPr id="3" name="Content Placeholder 2"/>
          <p:cNvSpPr>
            <a:spLocks noGrp="1"/>
          </p:cNvSpPr>
          <p:nvPr>
            <p:ph idx="1"/>
          </p:nvPr>
        </p:nvSpPr>
        <p:spPr>
          <a:xfrm>
            <a:off x="228600" y="1447800"/>
            <a:ext cx="9982200" cy="5410200"/>
          </a:xfrm>
        </p:spPr>
        <p:txBody>
          <a:bodyPr>
            <a:normAutofit/>
          </a:bodyPr>
          <a:lstStyle/>
          <a:p>
            <a:r>
              <a:rPr lang="en-US" dirty="0"/>
              <a:t>So are we talking about Jesus’ genealogy?  </a:t>
            </a:r>
          </a:p>
          <a:p>
            <a:pPr lvl="1"/>
            <a:r>
              <a:rPr lang="en-US" dirty="0"/>
              <a:t>(No! It’s </a:t>
            </a:r>
            <a:r>
              <a:rPr lang="en-US" u="sng" dirty="0"/>
              <a:t>our</a:t>
            </a:r>
            <a:r>
              <a:rPr lang="en-US" dirty="0"/>
              <a:t> genealogy!)</a:t>
            </a:r>
          </a:p>
          <a:p>
            <a:r>
              <a:rPr lang="en-US" dirty="0"/>
              <a:t>Wise men?  </a:t>
            </a:r>
          </a:p>
          <a:p>
            <a:pPr lvl="1"/>
            <a:r>
              <a:rPr lang="en-US" dirty="0"/>
              <a:t>(No! It’s us seeking Jesus)</a:t>
            </a:r>
          </a:p>
          <a:p>
            <a:r>
              <a:rPr lang="en-US" dirty="0"/>
              <a:t>Shepherds?  </a:t>
            </a:r>
          </a:p>
          <a:p>
            <a:r>
              <a:rPr lang="en-US" dirty="0"/>
              <a:t>Jesus increased in wisdom, stature?  </a:t>
            </a:r>
          </a:p>
          <a:p>
            <a:r>
              <a:rPr lang="en-US" dirty="0"/>
              <a:t>His baptism?  </a:t>
            </a:r>
          </a:p>
          <a:p>
            <a:r>
              <a:rPr lang="en-US" dirty="0"/>
              <a:t>His temptation? </a:t>
            </a:r>
          </a:p>
          <a:p>
            <a:r>
              <a:rPr lang="en-US" dirty="0"/>
              <a:t>Is it water that’s made sweet wine?  </a:t>
            </a:r>
          </a:p>
          <a:p>
            <a:r>
              <a:rPr lang="en-US" dirty="0"/>
              <a:t>A temple that is cleansed?  </a:t>
            </a:r>
          </a:p>
          <a:p>
            <a:r>
              <a:rPr lang="en-US" dirty="0"/>
              <a:t>A physical umbilical cord?  </a:t>
            </a:r>
          </a:p>
        </p:txBody>
      </p:sp>
      <p:pic>
        <p:nvPicPr>
          <p:cNvPr id="1026" name="Picture 2" descr="Image result for mirror  scriptures"/>
          <p:cNvPicPr>
            <a:picLocks noChangeAspect="1" noChangeArrowheads="1"/>
          </p:cNvPicPr>
          <p:nvPr/>
        </p:nvPicPr>
        <p:blipFill rotWithShape="1">
          <a:blip r:embed="rId2">
            <a:extLst>
              <a:ext uri="{28A0092B-C50C-407E-A947-70E740481C1C}">
                <a14:useLocalDpi xmlns:a14="http://schemas.microsoft.com/office/drawing/2010/main" val="0"/>
              </a:ext>
            </a:extLst>
          </a:blip>
          <a:srcRect r="39556"/>
          <a:stretch/>
        </p:blipFill>
        <p:spPr bwMode="auto">
          <a:xfrm>
            <a:off x="7467601" y="2057401"/>
            <a:ext cx="3075427" cy="386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29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linds(horizontal)">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linds(horizontal)">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
            <a:ext cx="9144000" cy="914400"/>
          </a:xfrm>
        </p:spPr>
        <p:txBody>
          <a:bodyPr>
            <a:normAutofit/>
          </a:bodyPr>
          <a:lstStyle/>
          <a:p>
            <a:pPr algn="ctr"/>
            <a:r>
              <a:rPr lang="en-US" dirty="0">
                <a:latin typeface="Edwardian Script ITC" pitchFamily="66" charset="0"/>
              </a:rPr>
              <a:t>Woman at the well</a:t>
            </a:r>
          </a:p>
        </p:txBody>
      </p:sp>
      <p:sp>
        <p:nvSpPr>
          <p:cNvPr id="3" name="Subtitle 2"/>
          <p:cNvSpPr>
            <a:spLocks noGrp="1"/>
          </p:cNvSpPr>
          <p:nvPr>
            <p:ph type="subTitle" idx="1"/>
          </p:nvPr>
        </p:nvSpPr>
        <p:spPr>
          <a:xfrm>
            <a:off x="5181600" y="1066800"/>
            <a:ext cx="1987296" cy="457200"/>
          </a:xfrm>
        </p:spPr>
        <p:txBody>
          <a:bodyPr>
            <a:normAutofit lnSpcReduction="10000"/>
          </a:bodyPr>
          <a:lstStyle/>
          <a:p>
            <a:pPr algn="ctr"/>
            <a:r>
              <a:rPr lang="en-US" dirty="0"/>
              <a:t>John 4:1-42</a:t>
            </a:r>
          </a:p>
        </p:txBody>
      </p:sp>
      <p:pic>
        <p:nvPicPr>
          <p:cNvPr id="5" name="Picture 2" descr="C:\Users\RichardsED\Desktop\jesus-and-the-woman-at-the-well.jpg"/>
          <p:cNvPicPr>
            <a:picLocks noChangeAspect="1" noChangeArrowheads="1"/>
          </p:cNvPicPr>
          <p:nvPr/>
        </p:nvPicPr>
        <p:blipFill>
          <a:blip r:embed="rId2" cstate="print"/>
          <a:srcRect/>
          <a:stretch>
            <a:fillRect/>
          </a:stretch>
        </p:blipFill>
        <p:spPr bwMode="auto">
          <a:xfrm>
            <a:off x="2819400" y="1524000"/>
            <a:ext cx="7010400" cy="5334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200" y="472838"/>
            <a:ext cx="3520400" cy="746362"/>
          </a:xfrm>
        </p:spPr>
        <p:txBody>
          <a:bodyPr>
            <a:normAutofit/>
          </a:bodyPr>
          <a:lstStyle/>
          <a:p>
            <a:r>
              <a:rPr lang="en-US" sz="4000" dirty="0">
                <a:latin typeface="Edwardian Script ITC" pitchFamily="66" charset="0"/>
              </a:rPr>
              <a:t>Woman at the well</a:t>
            </a:r>
            <a:endParaRPr lang="en-US" sz="4000" dirty="0"/>
          </a:p>
        </p:txBody>
      </p:sp>
      <p:sp>
        <p:nvSpPr>
          <p:cNvPr id="11" name="Title 1"/>
          <p:cNvSpPr txBox="1">
            <a:spLocks/>
          </p:cNvSpPr>
          <p:nvPr/>
        </p:nvSpPr>
        <p:spPr>
          <a:xfrm>
            <a:off x="7620000" y="1524000"/>
            <a:ext cx="2743200" cy="3276600"/>
          </a:xfrm>
          <a:prstGeom prst="rect">
            <a:avLst/>
          </a:prstGeom>
        </p:spPr>
        <p:txBody>
          <a:bodyPr vert="horz" lIns="0" rIns="0" bIns="0" anchor="b">
            <a:normAutofit/>
          </a:bodyPr>
          <a:lstStyle/>
          <a:p>
            <a:pPr>
              <a:spcBef>
                <a:spcPct val="0"/>
              </a:spcBef>
              <a:defRPr/>
            </a:pPr>
            <a:r>
              <a:rPr lang="en-US" sz="4000" dirty="0">
                <a:solidFill>
                  <a:schemeClr val="tx1">
                    <a:lumMod val="95000"/>
                    <a:lumOff val="5000"/>
                  </a:schemeClr>
                </a:solidFill>
                <a:effectLst>
                  <a:outerShdw blurRad="38100" dist="38100" dir="2700000" algn="tl">
                    <a:srgbClr val="000000">
                      <a:alpha val="43137"/>
                    </a:srgbClr>
                  </a:outerShdw>
                </a:effectLst>
                <a:ea typeface="+mj-ea"/>
                <a:cs typeface="+mj-cs"/>
              </a:rPr>
              <a:t>Why did Jesus take this route?</a:t>
            </a:r>
          </a:p>
        </p:txBody>
      </p:sp>
      <p:pic>
        <p:nvPicPr>
          <p:cNvPr id="9218" name="Picture 2" descr="C:\Users\RichardsED\Desktop\p-079-1.gif"/>
          <p:cNvPicPr>
            <a:picLocks noChangeAspect="1" noChangeArrowheads="1"/>
          </p:cNvPicPr>
          <p:nvPr/>
        </p:nvPicPr>
        <p:blipFill>
          <a:blip r:embed="rId2" cstate="print"/>
          <a:srcRect/>
          <a:stretch>
            <a:fillRect/>
          </a:stretch>
        </p:blipFill>
        <p:spPr bwMode="auto">
          <a:xfrm>
            <a:off x="1844278" y="1143000"/>
            <a:ext cx="5089922" cy="5715000"/>
          </a:xfrm>
          <a:prstGeom prst="rect">
            <a:avLst/>
          </a:prstGeom>
          <a:noFill/>
        </p:spPr>
      </p:pic>
    </p:spTree>
    <p:extLst>
      <p:ext uri="{BB962C8B-B14F-4D97-AF65-F5344CB8AC3E}">
        <p14:creationId xmlns:p14="http://schemas.microsoft.com/office/powerpoint/2010/main" val="3065001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200" y="472838"/>
            <a:ext cx="3520400" cy="746362"/>
          </a:xfrm>
        </p:spPr>
        <p:txBody>
          <a:bodyPr>
            <a:normAutofit/>
          </a:bodyPr>
          <a:lstStyle/>
          <a:p>
            <a:r>
              <a:rPr lang="en-US" sz="4000" dirty="0">
                <a:latin typeface="Edwardian Script ITC" pitchFamily="66" charset="0"/>
              </a:rPr>
              <a:t>Woman at the well</a:t>
            </a:r>
            <a:endParaRPr lang="en-US" sz="4000" dirty="0"/>
          </a:p>
        </p:txBody>
      </p:sp>
      <p:sp>
        <p:nvSpPr>
          <p:cNvPr id="11" name="Title 1"/>
          <p:cNvSpPr txBox="1">
            <a:spLocks/>
          </p:cNvSpPr>
          <p:nvPr/>
        </p:nvSpPr>
        <p:spPr>
          <a:xfrm>
            <a:off x="6629400" y="2667000"/>
            <a:ext cx="3733800" cy="1447800"/>
          </a:xfrm>
          <a:prstGeom prst="rect">
            <a:avLst/>
          </a:prstGeom>
        </p:spPr>
        <p:txBody>
          <a:bodyPr vert="horz" lIns="0" rIns="0" bIns="0" anchor="b">
            <a:normAutofit/>
          </a:bodyPr>
          <a:lstStyle/>
          <a:p>
            <a:pPr>
              <a:spcBef>
                <a:spcPct val="0"/>
              </a:spcBef>
              <a:defRPr/>
            </a:pPr>
            <a:r>
              <a:rPr lang="en-US" sz="4000" dirty="0">
                <a:solidFill>
                  <a:schemeClr val="tx1">
                    <a:lumMod val="95000"/>
                    <a:lumOff val="5000"/>
                  </a:schemeClr>
                </a:solidFill>
                <a:effectLst>
                  <a:outerShdw blurRad="38100" dist="38100" dir="2700000" algn="tl">
                    <a:srgbClr val="000000">
                      <a:alpha val="43137"/>
                    </a:srgbClr>
                  </a:outerShdw>
                </a:effectLst>
                <a:ea typeface="+mj-ea"/>
                <a:cs typeface="+mj-cs"/>
              </a:rPr>
              <a:t>Why a woman?</a:t>
            </a:r>
          </a:p>
        </p:txBody>
      </p:sp>
      <p:pic>
        <p:nvPicPr>
          <p:cNvPr id="10242" name="Picture 2" descr="C:\Users\RichardsED\Desktop\Jesus_and_woman_at_the_well.jpg"/>
          <p:cNvPicPr>
            <a:picLocks noChangeAspect="1" noChangeArrowheads="1"/>
          </p:cNvPicPr>
          <p:nvPr/>
        </p:nvPicPr>
        <p:blipFill>
          <a:blip r:embed="rId2" cstate="print"/>
          <a:srcRect/>
          <a:stretch>
            <a:fillRect/>
          </a:stretch>
        </p:blipFill>
        <p:spPr bwMode="auto">
          <a:xfrm>
            <a:off x="1981200" y="1219200"/>
            <a:ext cx="4114800" cy="5410962"/>
          </a:xfrm>
          <a:prstGeom prst="rect">
            <a:avLst/>
          </a:prstGeom>
          <a:noFill/>
        </p:spPr>
      </p:pic>
    </p:spTree>
    <p:extLst>
      <p:ext uri="{BB962C8B-B14F-4D97-AF65-F5344CB8AC3E}">
        <p14:creationId xmlns:p14="http://schemas.microsoft.com/office/powerpoint/2010/main" val="167575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200" y="472838"/>
            <a:ext cx="3520400" cy="746362"/>
          </a:xfrm>
        </p:spPr>
        <p:txBody>
          <a:bodyPr>
            <a:normAutofit/>
          </a:bodyPr>
          <a:lstStyle/>
          <a:p>
            <a:r>
              <a:rPr lang="en-US" sz="4000" dirty="0">
                <a:latin typeface="Edwardian Script ITC" pitchFamily="66" charset="0"/>
              </a:rPr>
              <a:t>Woman at the well</a:t>
            </a:r>
            <a:endParaRPr lang="en-US" sz="4000" dirty="0"/>
          </a:p>
        </p:txBody>
      </p:sp>
      <p:sp>
        <p:nvSpPr>
          <p:cNvPr id="11" name="Title 1"/>
          <p:cNvSpPr txBox="1">
            <a:spLocks/>
          </p:cNvSpPr>
          <p:nvPr/>
        </p:nvSpPr>
        <p:spPr>
          <a:xfrm>
            <a:off x="6781800" y="-685800"/>
            <a:ext cx="3886200" cy="5791200"/>
          </a:xfrm>
          <a:prstGeom prst="rect">
            <a:avLst/>
          </a:prstGeom>
        </p:spPr>
        <p:txBody>
          <a:bodyPr vert="horz" lIns="0" rIns="0" bIns="0" anchor="b">
            <a:normAutofit/>
          </a:bodyPr>
          <a:lstStyle/>
          <a:p>
            <a:endParaRPr lang="en-US" sz="2800" dirty="0"/>
          </a:p>
        </p:txBody>
      </p:sp>
      <p:sp>
        <p:nvSpPr>
          <p:cNvPr id="5" name="TextBox 4"/>
          <p:cNvSpPr txBox="1"/>
          <p:nvPr/>
        </p:nvSpPr>
        <p:spPr>
          <a:xfrm>
            <a:off x="4724400" y="3124200"/>
            <a:ext cx="2895600" cy="923330"/>
          </a:xfrm>
          <a:prstGeom prst="rect">
            <a:avLst/>
          </a:prstGeom>
          <a:noFill/>
        </p:spPr>
        <p:txBody>
          <a:bodyPr wrap="square" rtlCol="0">
            <a:spAutoFit/>
          </a:bodyPr>
          <a:lstStyle/>
          <a:p>
            <a:pPr algn="ctr"/>
            <a:r>
              <a:rPr lang="en-US" sz="5400" dirty="0">
                <a:solidFill>
                  <a:schemeClr val="tx1">
                    <a:lumMod val="50000"/>
                    <a:lumOff val="50000"/>
                  </a:schemeClr>
                </a:solidFill>
              </a:rPr>
              <a:t>[video]</a:t>
            </a:r>
          </a:p>
        </p:txBody>
      </p:sp>
      <p:sp>
        <p:nvSpPr>
          <p:cNvPr id="3" name="Rectangle 2">
            <a:extLst>
              <a:ext uri="{FF2B5EF4-FFF2-40B4-BE49-F238E27FC236}">
                <a16:creationId xmlns:a16="http://schemas.microsoft.com/office/drawing/2014/main" id="{5FF804F9-C6DF-4E3B-9286-96C6D512FEDA}"/>
              </a:ext>
            </a:extLst>
          </p:cNvPr>
          <p:cNvSpPr/>
          <p:nvPr/>
        </p:nvSpPr>
        <p:spPr>
          <a:xfrm>
            <a:off x="2743200" y="5189235"/>
            <a:ext cx="6096000" cy="923330"/>
          </a:xfrm>
          <a:prstGeom prst="rect">
            <a:avLst/>
          </a:prstGeom>
        </p:spPr>
        <p:txBody>
          <a:bodyPr>
            <a:spAutoFit/>
          </a:bodyPr>
          <a:lstStyle/>
          <a:p>
            <a:pPr algn="ctr"/>
            <a:r>
              <a:rPr lang="en-US" dirty="0">
                <a:hlinkClick r:id="rId4"/>
              </a:rPr>
              <a:t>https://www.churchofjesuschrist.org/media-library/video/2012-06-1710-the-woman-at-the-well?lang=eng</a:t>
            </a:r>
            <a:r>
              <a:rPr lang="en-US" dirty="0"/>
              <a:t> (7:29)</a:t>
            </a:r>
          </a:p>
        </p:txBody>
      </p:sp>
      <p:pic>
        <p:nvPicPr>
          <p:cNvPr id="4" name="Woman at the Well">
            <a:hlinkClick r:id="" action="ppaction://media"/>
            <a:extLst>
              <a:ext uri="{FF2B5EF4-FFF2-40B4-BE49-F238E27FC236}">
                <a16:creationId xmlns:a16="http://schemas.microsoft.com/office/drawing/2014/main" id="{8C6DA5DD-787E-4B9A-80C3-1B1392E48FB2}"/>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753337" y="2381161"/>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9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water">
            <a:extLst>
              <a:ext uri="{FF2B5EF4-FFF2-40B4-BE49-F238E27FC236}">
                <a16:creationId xmlns:a16="http://schemas.microsoft.com/office/drawing/2014/main" id="{630A4486-9D5E-4452-9A1F-2F6CD6645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827"/>
            <a:ext cx="12192000" cy="690782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12192000" cy="6858000"/>
          </a:xfrm>
          <a:prstGeom prst="rect">
            <a:avLst/>
          </a:prstGeom>
          <a:solidFill>
            <a:srgbClr val="000000">
              <a:alpha val="23137"/>
            </a:srgbClr>
          </a:solidFill>
          <a:ln>
            <a:noFill/>
          </a:ln>
          <a:effectLst>
            <a:outerShdw blurRad="63500" sx="102000" sy="102000" algn="ctr" rotWithShape="0">
              <a:prstClr val="black">
                <a:alpha val="40000"/>
              </a:prstClr>
            </a:outerShdw>
          </a:effectLst>
        </p:spPr>
        <p:txBody>
          <a:bodyPr vert="horz" lIns="0" rIns="0" bIns="0" anchor="ctr">
            <a:noAutofit/>
          </a:bodyPr>
          <a:lstStyle/>
          <a:p>
            <a:pPr lvl="1"/>
            <a:r>
              <a:rPr lang="en-US" sz="5400" dirty="0">
                <a:solidFill>
                  <a:schemeClr val="bg1"/>
                </a:solidFill>
                <a:effectLst>
                  <a:outerShdw blurRad="38100" dist="38100" dir="2700000" algn="tl">
                    <a:srgbClr val="000000">
                      <a:alpha val="43137"/>
                    </a:srgbClr>
                  </a:outerShdw>
                </a:effectLst>
                <a:latin typeface="Oswald" panose="02000503000000000000" pitchFamily="2" charset="0"/>
              </a:rPr>
              <a:t>THE WOMAN AT THE WELL</a:t>
            </a:r>
          </a:p>
          <a:p>
            <a:pPr marL="971550" lvl="1" indent="-51435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Read John 4:28-30, 39-42 to see the end of the story. </a:t>
            </a:r>
          </a:p>
          <a:p>
            <a:pPr marL="971550" lvl="1" indent="-51435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Discuss: Where have you found living water in your life? (Where do you go when you feel ‘dry’ spiritually?)</a:t>
            </a:r>
          </a:p>
          <a:p>
            <a:pPr marL="971550" lvl="1" indent="-51435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Look at John 4:11,19,25,29 to see/mark the different titles she uses for Jesus. </a:t>
            </a:r>
          </a:p>
          <a:p>
            <a:pPr marL="971550" lvl="1" indent="-51435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Discuss: </a:t>
            </a:r>
            <a:r>
              <a:rPr lang="en-US" sz="2900" b="1" dirty="0">
                <a:solidFill>
                  <a:schemeClr val="bg1"/>
                </a:solidFill>
                <a:effectLst>
                  <a:outerShdw blurRad="38100" dist="38100" dir="2700000" algn="tl">
                    <a:srgbClr val="000000">
                      <a:alpha val="43137"/>
                    </a:srgbClr>
                  </a:outerShdw>
                </a:effectLst>
                <a:latin typeface="Oswald" panose="02000503000000000000" pitchFamily="2" charset="0"/>
              </a:rPr>
              <a:t>How do people’s testimonies evolve over time? </a:t>
            </a:r>
          </a:p>
          <a:p>
            <a:pPr marL="971550" lvl="1" indent="-51435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What time is “the sixth hour” in John 4:6? (Google may help you here).</a:t>
            </a:r>
          </a:p>
          <a:p>
            <a:pPr lvl="1"/>
            <a:r>
              <a:rPr lang="en-US" sz="2900" dirty="0">
                <a:solidFill>
                  <a:schemeClr val="bg1"/>
                </a:solidFill>
                <a:effectLst>
                  <a:outerShdw blurRad="38100" dist="38100" dir="2700000" algn="tl">
                    <a:srgbClr val="000000">
                      <a:alpha val="43137"/>
                    </a:srgbClr>
                  </a:outerShdw>
                </a:effectLst>
                <a:latin typeface="Oswald" panose="02000503000000000000" pitchFamily="2" charset="0"/>
              </a:rPr>
              <a:t>		Why was she getting water at that time of day? (HINT: vs 16-17)</a:t>
            </a:r>
          </a:p>
          <a:p>
            <a:pPr marL="971550" lvl="1" indent="-514350">
              <a:buFont typeface="+mj-lt"/>
              <a:buAutoNum type="arabicPeriod" startAt="6"/>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Privately ponder: Who in your life needs living water and </a:t>
            </a:r>
            <a:br>
              <a:rPr lang="en-US" sz="2900" dirty="0">
                <a:solidFill>
                  <a:schemeClr val="bg1"/>
                </a:solidFill>
                <a:effectLst>
                  <a:outerShdw blurRad="38100" dist="38100" dir="2700000" algn="tl">
                    <a:srgbClr val="000000">
                      <a:alpha val="43137"/>
                    </a:srgbClr>
                  </a:outerShdw>
                </a:effectLst>
                <a:latin typeface="Oswald" panose="02000503000000000000" pitchFamily="2" charset="0"/>
              </a:rPr>
            </a:b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how can you offer it to them?</a:t>
            </a:r>
          </a:p>
        </p:txBody>
      </p:sp>
    </p:spTree>
    <p:extLst>
      <p:ext uri="{BB962C8B-B14F-4D97-AF65-F5344CB8AC3E}">
        <p14:creationId xmlns:p14="http://schemas.microsoft.com/office/powerpoint/2010/main" val="3156501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Image result for jacob's well"/>
          <p:cNvPicPr>
            <a:picLocks noChangeAspect="1" noChangeArrowheads="1"/>
          </p:cNvPicPr>
          <p:nvPr/>
        </p:nvPicPr>
        <p:blipFill rotWithShape="1">
          <a:blip r:embed="rId2">
            <a:extLst>
              <a:ext uri="{28A0092B-C50C-407E-A947-70E740481C1C}">
                <a14:useLocalDpi xmlns:a14="http://schemas.microsoft.com/office/drawing/2010/main" val="0"/>
              </a:ext>
            </a:extLst>
          </a:blip>
          <a:srcRect r="15038" b="6530"/>
          <a:stretch/>
        </p:blipFill>
        <p:spPr bwMode="auto">
          <a:xfrm>
            <a:off x="1524000" y="17206"/>
            <a:ext cx="9144000" cy="687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79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Image result for jacob's w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961" y="1"/>
            <a:ext cx="9298858" cy="698606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p:cNvSpPr>
            <a:spLocks noGrp="1"/>
          </p:cNvSpPr>
          <p:nvPr>
            <p:ph type="ftr" sz="quarter" idx="11"/>
          </p:nvPr>
        </p:nvSpPr>
        <p:spPr/>
        <p:txBody>
          <a:bodyPr/>
          <a:lstStyle/>
          <a:p>
            <a:r>
              <a:rPr lang="en-US" altLang="en-US"/>
              <a:t>G.K. Pennington 2002</a:t>
            </a:r>
          </a:p>
        </p:txBody>
      </p:sp>
      <p:sp>
        <p:nvSpPr>
          <p:cNvPr id="5" name="Slide Number Placeholder 3"/>
          <p:cNvSpPr>
            <a:spLocks noGrp="1"/>
          </p:cNvSpPr>
          <p:nvPr>
            <p:ph type="sldNum" sz="quarter" idx="12"/>
          </p:nvPr>
        </p:nvSpPr>
        <p:spPr/>
        <p:txBody>
          <a:bodyPr/>
          <a:lstStyle/>
          <a:p>
            <a:fld id="{9BE31D03-185D-4137-B2B9-1863D6456EC3}" type="slidenum">
              <a:rPr lang="en-US" altLang="en-US"/>
              <a:pPr/>
              <a:t>19</a:t>
            </a:fld>
            <a:endParaRPr lang="en-US" altLang="en-US"/>
          </a:p>
        </p:txBody>
      </p:sp>
      <p:pic>
        <p:nvPicPr>
          <p:cNvPr id="4098" name="Picture 2" descr="Image result for jacob's 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657601"/>
            <a:ext cx="2289892"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7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200" y="472838"/>
            <a:ext cx="3520400" cy="746362"/>
          </a:xfrm>
        </p:spPr>
        <p:txBody>
          <a:bodyPr>
            <a:normAutofit/>
          </a:bodyPr>
          <a:lstStyle/>
          <a:p>
            <a:r>
              <a:rPr lang="en-US" sz="4000" dirty="0">
                <a:latin typeface="Edwardian Script ITC" pitchFamily="66" charset="0"/>
              </a:rPr>
              <a:t>Woman at the well</a:t>
            </a:r>
            <a:endParaRPr lang="en-US" sz="4000" dirty="0"/>
          </a:p>
        </p:txBody>
      </p:sp>
      <p:sp>
        <p:nvSpPr>
          <p:cNvPr id="3" name="Content Placeholder 2"/>
          <p:cNvSpPr>
            <a:spLocks noGrp="1"/>
          </p:cNvSpPr>
          <p:nvPr>
            <p:ph idx="1"/>
          </p:nvPr>
        </p:nvSpPr>
        <p:spPr>
          <a:xfrm>
            <a:off x="1981200" y="1295400"/>
            <a:ext cx="8229600" cy="1874520"/>
          </a:xfrm>
        </p:spPr>
        <p:txBody>
          <a:bodyPr>
            <a:normAutofit/>
          </a:bodyPr>
          <a:lstStyle/>
          <a:p>
            <a:pPr>
              <a:buNone/>
            </a:pPr>
            <a:r>
              <a:rPr lang="en-US" sz="3600" dirty="0">
                <a:solidFill>
                  <a:schemeClr val="tx2"/>
                </a:solidFill>
                <a:latin typeface="Cambria Math" pitchFamily="18" charset="0"/>
                <a:ea typeface="Cambria Math" pitchFamily="18" charset="0"/>
              </a:rPr>
              <a:t>Think of a few ways to relate a random object to the gospel…</a:t>
            </a:r>
          </a:p>
        </p:txBody>
      </p:sp>
      <p:pic>
        <p:nvPicPr>
          <p:cNvPr id="1026" name="Picture 2" descr="C:\Users\RichardsED\AppData\Local\Microsoft\Windows\Temporary Internet Files\Content.IE5\XOFXTRHI\MP900315473[1].jpg"/>
          <p:cNvPicPr>
            <a:picLocks noChangeAspect="1" noChangeArrowheads="1"/>
          </p:cNvPicPr>
          <p:nvPr/>
        </p:nvPicPr>
        <p:blipFill>
          <a:blip r:embed="rId2" cstate="print"/>
          <a:srcRect/>
          <a:stretch>
            <a:fillRect/>
          </a:stretch>
        </p:blipFill>
        <p:spPr bwMode="auto">
          <a:xfrm rot="20165186">
            <a:off x="4713781" y="3551434"/>
            <a:ext cx="1276516" cy="910847"/>
          </a:xfrm>
          <a:prstGeom prst="rect">
            <a:avLst/>
          </a:prstGeom>
          <a:noFill/>
        </p:spPr>
      </p:pic>
      <p:pic>
        <p:nvPicPr>
          <p:cNvPr id="1027" name="Picture 3" descr="C:\Users\RichardsED\AppData\Local\Microsoft\Windows\Temporary Internet Files\Content.IE5\J40BXZZU\MP900405344[1].jpg"/>
          <p:cNvPicPr>
            <a:picLocks noChangeAspect="1" noChangeArrowheads="1"/>
          </p:cNvPicPr>
          <p:nvPr/>
        </p:nvPicPr>
        <p:blipFill>
          <a:blip r:embed="rId3" cstate="print"/>
          <a:srcRect/>
          <a:stretch>
            <a:fillRect/>
          </a:stretch>
        </p:blipFill>
        <p:spPr bwMode="auto">
          <a:xfrm rot="20165186">
            <a:off x="6172200" y="3308394"/>
            <a:ext cx="2524760" cy="1803400"/>
          </a:xfrm>
          <a:prstGeom prst="rect">
            <a:avLst/>
          </a:prstGeom>
          <a:noFill/>
        </p:spPr>
      </p:pic>
      <p:pic>
        <p:nvPicPr>
          <p:cNvPr id="1028" name="Picture 4" descr="C:\Users\RichardsED\AppData\Local\Microsoft\Windows\Temporary Internet Files\Content.IE5\D6QN8NOT\MP900404898[1].jpg"/>
          <p:cNvPicPr>
            <a:picLocks noChangeAspect="1" noChangeArrowheads="1"/>
          </p:cNvPicPr>
          <p:nvPr/>
        </p:nvPicPr>
        <p:blipFill>
          <a:blip r:embed="rId4" cstate="print"/>
          <a:srcRect/>
          <a:stretch>
            <a:fillRect/>
          </a:stretch>
        </p:blipFill>
        <p:spPr bwMode="auto">
          <a:xfrm>
            <a:off x="1524000" y="4648200"/>
            <a:ext cx="2731454" cy="1951038"/>
          </a:xfrm>
          <a:prstGeom prst="rect">
            <a:avLst/>
          </a:prstGeom>
          <a:noFill/>
        </p:spPr>
      </p:pic>
      <p:pic>
        <p:nvPicPr>
          <p:cNvPr id="1029" name="Picture 5" descr="C:\Users\RichardsED\AppData\Local\Microsoft\Windows\Temporary Internet Files\Content.IE5\D6QN8NOT\MP900405464[1].jpg"/>
          <p:cNvPicPr>
            <a:picLocks noChangeAspect="1" noChangeArrowheads="1"/>
          </p:cNvPicPr>
          <p:nvPr/>
        </p:nvPicPr>
        <p:blipFill>
          <a:blip r:embed="rId5" cstate="print"/>
          <a:srcRect/>
          <a:stretch>
            <a:fillRect/>
          </a:stretch>
        </p:blipFill>
        <p:spPr bwMode="auto">
          <a:xfrm>
            <a:off x="2133600" y="2819400"/>
            <a:ext cx="2133600" cy="1524000"/>
          </a:xfrm>
          <a:prstGeom prst="rect">
            <a:avLst/>
          </a:prstGeom>
          <a:noFill/>
        </p:spPr>
      </p:pic>
      <p:pic>
        <p:nvPicPr>
          <p:cNvPr id="1030" name="Picture 6" descr="C:\Users\RichardsED\AppData\Local\Microsoft\Windows\Temporary Internet Files\Content.IE5\XOFXTRHI\MP900405490[1].jpg"/>
          <p:cNvPicPr>
            <a:picLocks noChangeAspect="1" noChangeArrowheads="1"/>
          </p:cNvPicPr>
          <p:nvPr/>
        </p:nvPicPr>
        <p:blipFill>
          <a:blip r:embed="rId6" cstate="print"/>
          <a:srcRect/>
          <a:stretch>
            <a:fillRect/>
          </a:stretch>
        </p:blipFill>
        <p:spPr bwMode="auto">
          <a:xfrm rot="1077599">
            <a:off x="6457605" y="2214018"/>
            <a:ext cx="1702211" cy="1215862"/>
          </a:xfrm>
          <a:prstGeom prst="rect">
            <a:avLst/>
          </a:prstGeom>
          <a:noFill/>
        </p:spPr>
      </p:pic>
      <p:pic>
        <p:nvPicPr>
          <p:cNvPr id="1031" name="Picture 7" descr="C:\Users\RichardsED\AppData\Local\Microsoft\Windows\Temporary Internet Files\Content.IE5\52F8F4SQ\MP900449097[1].jpg"/>
          <p:cNvPicPr>
            <a:picLocks noChangeAspect="1" noChangeArrowheads="1"/>
          </p:cNvPicPr>
          <p:nvPr/>
        </p:nvPicPr>
        <p:blipFill>
          <a:blip r:embed="rId7" cstate="print"/>
          <a:srcRect/>
          <a:stretch>
            <a:fillRect/>
          </a:stretch>
        </p:blipFill>
        <p:spPr bwMode="auto">
          <a:xfrm>
            <a:off x="8343902" y="2057400"/>
            <a:ext cx="2133600" cy="2133600"/>
          </a:xfrm>
          <a:prstGeom prst="rect">
            <a:avLst/>
          </a:prstGeom>
          <a:noFill/>
        </p:spPr>
      </p:pic>
      <p:pic>
        <p:nvPicPr>
          <p:cNvPr id="1032" name="Picture 8" descr="C:\Users\RichardsED\AppData\Local\Microsoft\Windows\Temporary Internet Files\Content.IE5\XOFXTRHI\MP900439389[1].jpg"/>
          <p:cNvPicPr>
            <a:picLocks noChangeAspect="1" noChangeArrowheads="1"/>
          </p:cNvPicPr>
          <p:nvPr/>
        </p:nvPicPr>
        <p:blipFill>
          <a:blip r:embed="rId8" cstate="print"/>
          <a:srcRect/>
          <a:stretch>
            <a:fillRect/>
          </a:stretch>
        </p:blipFill>
        <p:spPr bwMode="auto">
          <a:xfrm>
            <a:off x="8915400" y="4648200"/>
            <a:ext cx="1298448" cy="1944894"/>
          </a:xfrm>
          <a:prstGeom prst="rect">
            <a:avLst/>
          </a:prstGeom>
          <a:noFill/>
        </p:spPr>
      </p:pic>
      <p:pic>
        <p:nvPicPr>
          <p:cNvPr id="1033" name="Picture 9" descr="C:\Users\RichardsED\AppData\Local\Microsoft\Windows\Temporary Internet Files\Content.IE5\D6QN8NOT\MP900337309[1].jpg"/>
          <p:cNvPicPr>
            <a:picLocks noChangeAspect="1" noChangeArrowheads="1"/>
          </p:cNvPicPr>
          <p:nvPr/>
        </p:nvPicPr>
        <p:blipFill>
          <a:blip r:embed="rId9" cstate="print"/>
          <a:srcRect/>
          <a:stretch>
            <a:fillRect/>
          </a:stretch>
        </p:blipFill>
        <p:spPr bwMode="auto">
          <a:xfrm>
            <a:off x="5181600" y="5105400"/>
            <a:ext cx="924052" cy="1295400"/>
          </a:xfrm>
          <a:prstGeom prst="rect">
            <a:avLst/>
          </a:prstGeom>
          <a:noFill/>
        </p:spPr>
      </p:pic>
      <p:pic>
        <p:nvPicPr>
          <p:cNvPr id="1035" name="Picture 11" descr="C:\Users\RichardsED\AppData\Local\Microsoft\Windows\Temporary Internet Files\Content.IE5\XOFXTRHI\MP900438764[1].jpg"/>
          <p:cNvPicPr>
            <a:picLocks noChangeAspect="1" noChangeArrowheads="1"/>
          </p:cNvPicPr>
          <p:nvPr/>
        </p:nvPicPr>
        <p:blipFill>
          <a:blip r:embed="rId10" cstate="print"/>
          <a:srcRect/>
          <a:stretch>
            <a:fillRect/>
          </a:stretch>
        </p:blipFill>
        <p:spPr bwMode="auto">
          <a:xfrm>
            <a:off x="6781800" y="5334001"/>
            <a:ext cx="1950720" cy="11798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3000" fill="hold"/>
                                        <p:tgtEl>
                                          <p:spTgt spid="1029"/>
                                        </p:tgtEl>
                                        <p:attrNameLst>
                                          <p:attrName>ppt_x</p:attrName>
                                        </p:attrNameLst>
                                      </p:cBhvr>
                                      <p:tavLst>
                                        <p:tav tm="0">
                                          <p:val>
                                            <p:strVal val="#ppt_x"/>
                                          </p:val>
                                        </p:tav>
                                        <p:tav tm="100000">
                                          <p:val>
                                            <p:strVal val="#ppt_x"/>
                                          </p:val>
                                        </p:tav>
                                      </p:tavLst>
                                    </p:anim>
                                    <p:anim calcmode="lin" valueType="num">
                                      <p:cBhvr additive="base">
                                        <p:cTn id="8" dur="30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3000" fill="hold"/>
                                        <p:tgtEl>
                                          <p:spTgt spid="1030"/>
                                        </p:tgtEl>
                                        <p:attrNameLst>
                                          <p:attrName>ppt_x</p:attrName>
                                        </p:attrNameLst>
                                      </p:cBhvr>
                                      <p:tavLst>
                                        <p:tav tm="0">
                                          <p:val>
                                            <p:strVal val="#ppt_x"/>
                                          </p:val>
                                        </p:tav>
                                        <p:tav tm="100000">
                                          <p:val>
                                            <p:strVal val="#ppt_x"/>
                                          </p:val>
                                        </p:tav>
                                      </p:tavLst>
                                    </p:anim>
                                    <p:anim calcmode="lin" valueType="num">
                                      <p:cBhvr additive="base">
                                        <p:cTn id="13" dur="3000" fill="hold"/>
                                        <p:tgtEl>
                                          <p:spTgt spid="1030"/>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3000" fill="hold"/>
                                        <p:tgtEl>
                                          <p:spTgt spid="1026"/>
                                        </p:tgtEl>
                                        <p:attrNameLst>
                                          <p:attrName>ppt_x</p:attrName>
                                        </p:attrNameLst>
                                      </p:cBhvr>
                                      <p:tavLst>
                                        <p:tav tm="0">
                                          <p:val>
                                            <p:strVal val="#ppt_x"/>
                                          </p:val>
                                        </p:tav>
                                        <p:tav tm="100000">
                                          <p:val>
                                            <p:strVal val="#ppt_x"/>
                                          </p:val>
                                        </p:tav>
                                      </p:tavLst>
                                    </p:anim>
                                    <p:anim calcmode="lin" valueType="num">
                                      <p:cBhvr additive="base">
                                        <p:cTn id="18" dur="30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3000" fill="hold"/>
                                        <p:tgtEl>
                                          <p:spTgt spid="1028"/>
                                        </p:tgtEl>
                                        <p:attrNameLst>
                                          <p:attrName>ppt_x</p:attrName>
                                        </p:attrNameLst>
                                      </p:cBhvr>
                                      <p:tavLst>
                                        <p:tav tm="0">
                                          <p:val>
                                            <p:strVal val="#ppt_x"/>
                                          </p:val>
                                        </p:tav>
                                        <p:tav tm="100000">
                                          <p:val>
                                            <p:strVal val="#ppt_x"/>
                                          </p:val>
                                        </p:tav>
                                      </p:tavLst>
                                    </p:anim>
                                    <p:anim calcmode="lin" valueType="num">
                                      <p:cBhvr additive="base">
                                        <p:cTn id="23" dur="3000" fill="hold"/>
                                        <p:tgtEl>
                                          <p:spTgt spid="1028"/>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nodeType="afterEffect">
                                  <p:stCondLst>
                                    <p:cond delay="0"/>
                                  </p:stCondLst>
                                  <p:childTnLst>
                                    <p:set>
                                      <p:cBhvr>
                                        <p:cTn id="26" dur="1" fill="hold">
                                          <p:stCondLst>
                                            <p:cond delay="0"/>
                                          </p:stCondLst>
                                        </p:cTn>
                                        <p:tgtEl>
                                          <p:spTgt spid="1033"/>
                                        </p:tgtEl>
                                        <p:attrNameLst>
                                          <p:attrName>style.visibility</p:attrName>
                                        </p:attrNameLst>
                                      </p:cBhvr>
                                      <p:to>
                                        <p:strVal val="visible"/>
                                      </p:to>
                                    </p:set>
                                    <p:anim calcmode="lin" valueType="num">
                                      <p:cBhvr additive="base">
                                        <p:cTn id="27" dur="3000" fill="hold"/>
                                        <p:tgtEl>
                                          <p:spTgt spid="1033"/>
                                        </p:tgtEl>
                                        <p:attrNameLst>
                                          <p:attrName>ppt_x</p:attrName>
                                        </p:attrNameLst>
                                      </p:cBhvr>
                                      <p:tavLst>
                                        <p:tav tm="0">
                                          <p:val>
                                            <p:strVal val="#ppt_x"/>
                                          </p:val>
                                        </p:tav>
                                        <p:tav tm="100000">
                                          <p:val>
                                            <p:strVal val="#ppt_x"/>
                                          </p:val>
                                        </p:tav>
                                      </p:tavLst>
                                    </p:anim>
                                    <p:anim calcmode="lin" valueType="num">
                                      <p:cBhvr additive="base">
                                        <p:cTn id="28" dur="3000" fill="hold"/>
                                        <p:tgtEl>
                                          <p:spTgt spid="1033"/>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4"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anim calcmode="lin" valueType="num">
                                      <p:cBhvr additive="base">
                                        <p:cTn id="32" dur="3000" fill="hold"/>
                                        <p:tgtEl>
                                          <p:spTgt spid="1027"/>
                                        </p:tgtEl>
                                        <p:attrNameLst>
                                          <p:attrName>ppt_x</p:attrName>
                                        </p:attrNameLst>
                                      </p:cBhvr>
                                      <p:tavLst>
                                        <p:tav tm="0">
                                          <p:val>
                                            <p:strVal val="#ppt_x"/>
                                          </p:val>
                                        </p:tav>
                                        <p:tav tm="100000">
                                          <p:val>
                                            <p:strVal val="#ppt_x"/>
                                          </p:val>
                                        </p:tav>
                                      </p:tavLst>
                                    </p:anim>
                                    <p:anim calcmode="lin" valueType="num">
                                      <p:cBhvr additive="base">
                                        <p:cTn id="33" dur="3000" fill="hold"/>
                                        <p:tgtEl>
                                          <p:spTgt spid="1027"/>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2" presetClass="entr" presetSubtype="4" fill="hold" nodeType="afterEffect">
                                  <p:stCondLst>
                                    <p:cond delay="0"/>
                                  </p:stCondLst>
                                  <p:childTnLst>
                                    <p:set>
                                      <p:cBhvr>
                                        <p:cTn id="36" dur="1" fill="hold">
                                          <p:stCondLst>
                                            <p:cond delay="0"/>
                                          </p:stCondLst>
                                        </p:cTn>
                                        <p:tgtEl>
                                          <p:spTgt spid="1035"/>
                                        </p:tgtEl>
                                        <p:attrNameLst>
                                          <p:attrName>style.visibility</p:attrName>
                                        </p:attrNameLst>
                                      </p:cBhvr>
                                      <p:to>
                                        <p:strVal val="visible"/>
                                      </p:to>
                                    </p:set>
                                    <p:anim calcmode="lin" valueType="num">
                                      <p:cBhvr additive="base">
                                        <p:cTn id="37" dur="3000" fill="hold"/>
                                        <p:tgtEl>
                                          <p:spTgt spid="1035"/>
                                        </p:tgtEl>
                                        <p:attrNameLst>
                                          <p:attrName>ppt_x</p:attrName>
                                        </p:attrNameLst>
                                      </p:cBhvr>
                                      <p:tavLst>
                                        <p:tav tm="0">
                                          <p:val>
                                            <p:strVal val="#ppt_x"/>
                                          </p:val>
                                        </p:tav>
                                        <p:tav tm="100000">
                                          <p:val>
                                            <p:strVal val="#ppt_x"/>
                                          </p:val>
                                        </p:tav>
                                      </p:tavLst>
                                    </p:anim>
                                    <p:anim calcmode="lin" valueType="num">
                                      <p:cBhvr additive="base">
                                        <p:cTn id="38" dur="3000" fill="hold"/>
                                        <p:tgtEl>
                                          <p:spTgt spid="1035"/>
                                        </p:tgtEl>
                                        <p:attrNameLst>
                                          <p:attrName>ppt_y</p:attrName>
                                        </p:attrNameLst>
                                      </p:cBhvr>
                                      <p:tavLst>
                                        <p:tav tm="0">
                                          <p:val>
                                            <p:strVal val="1+#ppt_h/2"/>
                                          </p:val>
                                        </p:tav>
                                        <p:tav tm="100000">
                                          <p:val>
                                            <p:strVal val="#ppt_y"/>
                                          </p:val>
                                        </p:tav>
                                      </p:tavLst>
                                    </p:anim>
                                  </p:childTnLst>
                                </p:cTn>
                              </p:par>
                            </p:childTnLst>
                          </p:cTn>
                        </p:par>
                        <p:par>
                          <p:cTn id="39" fill="hold">
                            <p:stCondLst>
                              <p:cond delay="21000"/>
                            </p:stCondLst>
                            <p:childTnLst>
                              <p:par>
                                <p:cTn id="40" presetID="2" presetClass="entr" presetSubtype="4" fill="hold" nodeType="afterEffect">
                                  <p:stCondLst>
                                    <p:cond delay="0"/>
                                  </p:stCondLst>
                                  <p:childTnLst>
                                    <p:set>
                                      <p:cBhvr>
                                        <p:cTn id="41" dur="1" fill="hold">
                                          <p:stCondLst>
                                            <p:cond delay="0"/>
                                          </p:stCondLst>
                                        </p:cTn>
                                        <p:tgtEl>
                                          <p:spTgt spid="1032"/>
                                        </p:tgtEl>
                                        <p:attrNameLst>
                                          <p:attrName>style.visibility</p:attrName>
                                        </p:attrNameLst>
                                      </p:cBhvr>
                                      <p:to>
                                        <p:strVal val="visible"/>
                                      </p:to>
                                    </p:set>
                                    <p:anim calcmode="lin" valueType="num">
                                      <p:cBhvr additive="base">
                                        <p:cTn id="42" dur="3000" fill="hold"/>
                                        <p:tgtEl>
                                          <p:spTgt spid="1032"/>
                                        </p:tgtEl>
                                        <p:attrNameLst>
                                          <p:attrName>ppt_x</p:attrName>
                                        </p:attrNameLst>
                                      </p:cBhvr>
                                      <p:tavLst>
                                        <p:tav tm="0">
                                          <p:val>
                                            <p:strVal val="#ppt_x"/>
                                          </p:val>
                                        </p:tav>
                                        <p:tav tm="100000">
                                          <p:val>
                                            <p:strVal val="#ppt_x"/>
                                          </p:val>
                                        </p:tav>
                                      </p:tavLst>
                                    </p:anim>
                                    <p:anim calcmode="lin" valueType="num">
                                      <p:cBhvr additive="base">
                                        <p:cTn id="43" dur="3000" fill="hold"/>
                                        <p:tgtEl>
                                          <p:spTgt spid="1032"/>
                                        </p:tgtEl>
                                        <p:attrNameLst>
                                          <p:attrName>ppt_y</p:attrName>
                                        </p:attrNameLst>
                                      </p:cBhvr>
                                      <p:tavLst>
                                        <p:tav tm="0">
                                          <p:val>
                                            <p:strVal val="1+#ppt_h/2"/>
                                          </p:val>
                                        </p:tav>
                                        <p:tav tm="100000">
                                          <p:val>
                                            <p:strVal val="#ppt_y"/>
                                          </p:val>
                                        </p:tav>
                                      </p:tavLst>
                                    </p:anim>
                                  </p:childTnLst>
                                </p:cTn>
                              </p:par>
                            </p:childTnLst>
                          </p:cTn>
                        </p:par>
                        <p:par>
                          <p:cTn id="44" fill="hold">
                            <p:stCondLst>
                              <p:cond delay="24000"/>
                            </p:stCondLst>
                            <p:childTnLst>
                              <p:par>
                                <p:cTn id="45" presetID="2" presetClass="entr" presetSubtype="4" fill="hold" nodeType="afterEffect">
                                  <p:stCondLst>
                                    <p:cond delay="0"/>
                                  </p:stCondLst>
                                  <p:childTnLst>
                                    <p:set>
                                      <p:cBhvr>
                                        <p:cTn id="46" dur="1" fill="hold">
                                          <p:stCondLst>
                                            <p:cond delay="0"/>
                                          </p:stCondLst>
                                        </p:cTn>
                                        <p:tgtEl>
                                          <p:spTgt spid="1031"/>
                                        </p:tgtEl>
                                        <p:attrNameLst>
                                          <p:attrName>style.visibility</p:attrName>
                                        </p:attrNameLst>
                                      </p:cBhvr>
                                      <p:to>
                                        <p:strVal val="visible"/>
                                      </p:to>
                                    </p:set>
                                    <p:anim calcmode="lin" valueType="num">
                                      <p:cBhvr additive="base">
                                        <p:cTn id="47" dur="3000" fill="hold"/>
                                        <p:tgtEl>
                                          <p:spTgt spid="1031"/>
                                        </p:tgtEl>
                                        <p:attrNameLst>
                                          <p:attrName>ppt_x</p:attrName>
                                        </p:attrNameLst>
                                      </p:cBhvr>
                                      <p:tavLst>
                                        <p:tav tm="0">
                                          <p:val>
                                            <p:strVal val="#ppt_x"/>
                                          </p:val>
                                        </p:tav>
                                        <p:tav tm="100000">
                                          <p:val>
                                            <p:strVal val="#ppt_x"/>
                                          </p:val>
                                        </p:tav>
                                      </p:tavLst>
                                    </p:anim>
                                    <p:anim calcmode="lin" valueType="num">
                                      <p:cBhvr additive="base">
                                        <p:cTn id="48" dur="30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a:t>G.K. Pennington 2002</a:t>
            </a:r>
          </a:p>
        </p:txBody>
      </p:sp>
      <p:sp>
        <p:nvSpPr>
          <p:cNvPr id="5" name="Slide Number Placeholder 3"/>
          <p:cNvSpPr>
            <a:spLocks noGrp="1"/>
          </p:cNvSpPr>
          <p:nvPr>
            <p:ph type="sldNum" sz="quarter" idx="12"/>
          </p:nvPr>
        </p:nvSpPr>
        <p:spPr/>
        <p:txBody>
          <a:bodyPr/>
          <a:lstStyle/>
          <a:p>
            <a:fld id="{9BE31D03-185D-4137-B2B9-1863D6456EC3}" type="slidenum">
              <a:rPr lang="en-US" altLang="en-US"/>
              <a:pPr/>
              <a:t>20</a:t>
            </a:fld>
            <a:endParaRPr lang="en-US" altLang="en-US"/>
          </a:p>
        </p:txBody>
      </p:sp>
      <p:pic>
        <p:nvPicPr>
          <p:cNvPr id="2050" name="Picture 2" descr="Image result for jacob's w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429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Image result for jacob's w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4572000" cy="6838627"/>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jacob's 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437" y="1066800"/>
            <a:ext cx="5320145" cy="4876800"/>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8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200" y="472838"/>
            <a:ext cx="3520400" cy="746362"/>
          </a:xfrm>
        </p:spPr>
        <p:txBody>
          <a:bodyPr>
            <a:normAutofit/>
          </a:bodyPr>
          <a:lstStyle/>
          <a:p>
            <a:r>
              <a:rPr lang="en-US" sz="4000" dirty="0">
                <a:latin typeface="Edwardian Script ITC" pitchFamily="66" charset="0"/>
              </a:rPr>
              <a:t>Woman at the well</a:t>
            </a:r>
            <a:endParaRPr lang="en-US" sz="4000" dirty="0"/>
          </a:p>
        </p:txBody>
      </p:sp>
      <p:sp>
        <p:nvSpPr>
          <p:cNvPr id="11" name="Title 1"/>
          <p:cNvSpPr txBox="1">
            <a:spLocks/>
          </p:cNvSpPr>
          <p:nvPr/>
        </p:nvSpPr>
        <p:spPr>
          <a:xfrm>
            <a:off x="6629400" y="2667000"/>
            <a:ext cx="3733800" cy="1447800"/>
          </a:xfrm>
          <a:prstGeom prst="rect">
            <a:avLst/>
          </a:prstGeom>
        </p:spPr>
        <p:txBody>
          <a:bodyPr vert="horz" lIns="0" rIns="0" bIns="0" anchor="b">
            <a:normAutofit fontScale="92500"/>
          </a:bodyPr>
          <a:lstStyle/>
          <a:p>
            <a:pPr>
              <a:spcBef>
                <a:spcPct val="0"/>
              </a:spcBef>
              <a:defRPr/>
            </a:pPr>
            <a:r>
              <a:rPr lang="en-US" sz="4000" dirty="0">
                <a:solidFill>
                  <a:schemeClr val="tx1">
                    <a:lumMod val="95000"/>
                    <a:lumOff val="5000"/>
                  </a:schemeClr>
                </a:solidFill>
                <a:effectLst>
                  <a:outerShdw blurRad="38100" dist="38100" dir="2700000" algn="tl">
                    <a:srgbClr val="000000">
                      <a:alpha val="43137"/>
                    </a:srgbClr>
                  </a:outerShdw>
                </a:effectLst>
                <a:ea typeface="+mj-ea"/>
                <a:cs typeface="+mj-cs"/>
              </a:rPr>
              <a:t>Why Jacob’s well?</a:t>
            </a:r>
            <a:br>
              <a:rPr lang="en-US" sz="4000" dirty="0">
                <a:solidFill>
                  <a:schemeClr val="tx1">
                    <a:lumMod val="95000"/>
                    <a:lumOff val="5000"/>
                  </a:schemeClr>
                </a:solidFill>
                <a:effectLst>
                  <a:outerShdw blurRad="38100" dist="38100" dir="2700000" algn="tl">
                    <a:srgbClr val="000000">
                      <a:alpha val="43137"/>
                    </a:srgbClr>
                  </a:outerShdw>
                </a:effectLst>
                <a:ea typeface="+mj-ea"/>
                <a:cs typeface="+mj-cs"/>
              </a:rPr>
            </a:br>
            <a:r>
              <a:rPr lang="en-US" sz="4000" dirty="0">
                <a:solidFill>
                  <a:schemeClr val="tx1">
                    <a:lumMod val="95000"/>
                    <a:lumOff val="5000"/>
                  </a:schemeClr>
                </a:solidFill>
                <a:effectLst>
                  <a:outerShdw blurRad="38100" dist="38100" dir="2700000" algn="tl">
                    <a:srgbClr val="000000">
                      <a:alpha val="43137"/>
                    </a:srgbClr>
                  </a:outerShdw>
                </a:effectLst>
                <a:ea typeface="+mj-ea"/>
                <a:cs typeface="+mj-cs"/>
              </a:rPr>
              <a:t>(</a:t>
            </a:r>
            <a:r>
              <a:rPr lang="en-US" sz="4000">
                <a:solidFill>
                  <a:schemeClr val="tx1">
                    <a:lumMod val="95000"/>
                    <a:lumOff val="5000"/>
                  </a:schemeClr>
                </a:solidFill>
                <a:effectLst>
                  <a:outerShdw blurRad="38100" dist="38100" dir="2700000" algn="tl">
                    <a:srgbClr val="000000">
                      <a:alpha val="43137"/>
                    </a:srgbClr>
                  </a:outerShdw>
                </a:effectLst>
                <a:ea typeface="+mj-ea"/>
                <a:cs typeface="+mj-cs"/>
              </a:rPr>
              <a:t>Genesis 32-33)</a:t>
            </a:r>
            <a:endParaRPr lang="en-US" sz="4000" dirty="0">
              <a:solidFill>
                <a:schemeClr val="tx1">
                  <a:lumMod val="95000"/>
                  <a:lumOff val="5000"/>
                </a:schemeClr>
              </a:solidFill>
              <a:effectLst>
                <a:outerShdw blurRad="38100" dist="38100" dir="2700000" algn="tl">
                  <a:srgbClr val="000000">
                    <a:alpha val="43137"/>
                  </a:srgbClr>
                </a:outerShdw>
              </a:effectLst>
              <a:ea typeface="+mj-ea"/>
              <a:cs typeface="+mj-cs"/>
            </a:endParaRPr>
          </a:p>
        </p:txBody>
      </p:sp>
      <p:pic>
        <p:nvPicPr>
          <p:cNvPr id="10242" name="Picture 2" descr="C:\Users\RichardsED\Desktop\Jesus_and_woman_at_the_well.jpg"/>
          <p:cNvPicPr>
            <a:picLocks noChangeAspect="1" noChangeArrowheads="1"/>
          </p:cNvPicPr>
          <p:nvPr/>
        </p:nvPicPr>
        <p:blipFill>
          <a:blip r:embed="rId2" cstate="print"/>
          <a:srcRect/>
          <a:stretch>
            <a:fillRect/>
          </a:stretch>
        </p:blipFill>
        <p:spPr bwMode="auto">
          <a:xfrm>
            <a:off x="1981200" y="1219200"/>
            <a:ext cx="4114800" cy="5410962"/>
          </a:xfrm>
          <a:prstGeom prst="rect">
            <a:avLst/>
          </a:prstGeom>
          <a:noFill/>
        </p:spPr>
      </p:pic>
      <p:sp>
        <p:nvSpPr>
          <p:cNvPr id="5" name="Title 1"/>
          <p:cNvSpPr txBox="1">
            <a:spLocks/>
          </p:cNvSpPr>
          <p:nvPr/>
        </p:nvSpPr>
        <p:spPr>
          <a:xfrm>
            <a:off x="6416000" y="5363328"/>
            <a:ext cx="2853896" cy="108093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dirty="0"/>
              <a:t>The story is told in Hymn 100</a:t>
            </a:r>
          </a:p>
        </p:txBody>
      </p:sp>
      <p:pic>
        <p:nvPicPr>
          <p:cNvPr id="6" name="Picture 2" descr="http://www.mormonwiki.com/wiki/images/c/c6/Mormon_Hymn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28257">
            <a:off x="9053904" y="5035961"/>
            <a:ext cx="1735675" cy="17356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6406062" y="4310838"/>
            <a:ext cx="3858491" cy="719442"/>
          </a:xfrm>
        </p:spPr>
        <p:txBody>
          <a:bodyPr>
            <a:normAutofit fontScale="85000" lnSpcReduction="20000"/>
          </a:bodyPr>
          <a:lstStyle/>
          <a:p>
            <a:r>
              <a:rPr lang="en-US" sz="2800" dirty="0"/>
              <a:t>The Abrahamic Covenant is passed on </a:t>
            </a:r>
            <a:r>
              <a:rPr lang="en-US" sz="2400" dirty="0"/>
              <a:t>(Gen 28:3-4)</a:t>
            </a:r>
          </a:p>
          <a:p>
            <a:endParaRPr lang="en-US" dirty="0"/>
          </a:p>
        </p:txBody>
      </p:sp>
    </p:spTree>
    <p:extLst>
      <p:ext uri="{BB962C8B-B14F-4D97-AF65-F5344CB8AC3E}">
        <p14:creationId xmlns:p14="http://schemas.microsoft.com/office/powerpoint/2010/main" val="40244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199535"/>
            <a:ext cx="5943600" cy="5638800"/>
          </a:xfrm>
        </p:spPr>
        <p:txBody>
          <a:bodyPr>
            <a:normAutofit/>
          </a:bodyPr>
          <a:lstStyle/>
          <a:p>
            <a:pPr marL="0" indent="0">
              <a:buNone/>
            </a:pPr>
            <a:r>
              <a:rPr lang="en-US" dirty="0"/>
              <a:t>Principles from Jacob’s Well: </a:t>
            </a:r>
          </a:p>
          <a:p>
            <a:pPr marL="514350" indent="-514350">
              <a:buAutoNum type="arabicParenBoth"/>
            </a:pPr>
            <a:r>
              <a:rPr lang="en-US" dirty="0"/>
              <a:t>How badly do we want a blessing? Are you willing to wrestle and struggle to receive it? </a:t>
            </a:r>
          </a:p>
          <a:p>
            <a:pPr marL="514350" indent="-514350">
              <a:buAutoNum type="arabicParenBoth"/>
            </a:pPr>
            <a:r>
              <a:rPr lang="en-US" dirty="0"/>
              <a:t>Why was Jacob’s name changed? </a:t>
            </a:r>
          </a:p>
          <a:p>
            <a:pPr marL="514350" indent="-514350">
              <a:buAutoNum type="arabicParenBoth"/>
            </a:pPr>
            <a:r>
              <a:rPr lang="en-US" dirty="0"/>
              <a:t>Why was his hip dislocated?</a:t>
            </a:r>
          </a:p>
          <a:p>
            <a:pPr marL="880110" lvl="1" indent="-514350">
              <a:buAutoNum type="arabicParenBoth"/>
            </a:pPr>
            <a:r>
              <a:rPr lang="en-US" i="1" dirty="0"/>
              <a:t>The Lord might dislocate or discomfort us so we are reminded of the blessings we do have</a:t>
            </a:r>
          </a:p>
          <a:p>
            <a:endParaRPr lang="en-US" dirty="0"/>
          </a:p>
        </p:txBody>
      </p:sp>
      <p:pic>
        <p:nvPicPr>
          <p:cNvPr id="4" name="Picture 2" descr="C:\Users\RichardsED\Desktop\Jesus_and_woman_at_the_well.jpg"/>
          <p:cNvPicPr>
            <a:picLocks noChangeAspect="1" noChangeArrowheads="1"/>
          </p:cNvPicPr>
          <p:nvPr/>
        </p:nvPicPr>
        <p:blipFill>
          <a:blip r:embed="rId2" cstate="print"/>
          <a:srcRect/>
          <a:stretch>
            <a:fillRect/>
          </a:stretch>
        </p:blipFill>
        <p:spPr bwMode="auto">
          <a:xfrm>
            <a:off x="1981200" y="1219200"/>
            <a:ext cx="4114800" cy="5410962"/>
          </a:xfrm>
          <a:prstGeom prst="rect">
            <a:avLst/>
          </a:prstGeom>
          <a:noFill/>
        </p:spPr>
      </p:pic>
    </p:spTree>
    <p:extLst>
      <p:ext uri="{BB962C8B-B14F-4D97-AF65-F5344CB8AC3E}">
        <p14:creationId xmlns:p14="http://schemas.microsoft.com/office/powerpoint/2010/main" val="19825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200" y="472838"/>
            <a:ext cx="3520400" cy="746362"/>
          </a:xfrm>
        </p:spPr>
        <p:txBody>
          <a:bodyPr>
            <a:normAutofit/>
          </a:bodyPr>
          <a:lstStyle/>
          <a:p>
            <a:r>
              <a:rPr lang="en-US" sz="4000" dirty="0">
                <a:latin typeface="Edwardian Script ITC" pitchFamily="66" charset="0"/>
              </a:rPr>
              <a:t>Woman at the well</a:t>
            </a:r>
            <a:endParaRPr lang="en-US" sz="4000" dirty="0"/>
          </a:p>
        </p:txBody>
      </p:sp>
      <p:sp>
        <p:nvSpPr>
          <p:cNvPr id="11" name="Title 1"/>
          <p:cNvSpPr txBox="1">
            <a:spLocks/>
          </p:cNvSpPr>
          <p:nvPr/>
        </p:nvSpPr>
        <p:spPr>
          <a:xfrm>
            <a:off x="2362200" y="1447800"/>
            <a:ext cx="7772400" cy="5257800"/>
          </a:xfrm>
          <a:prstGeom prst="rect">
            <a:avLst/>
          </a:prstGeom>
        </p:spPr>
        <p:txBody>
          <a:bodyPr vert="horz" lIns="0" rIns="0" bIns="0" anchor="b">
            <a:normAutofit/>
          </a:bodyPr>
          <a:lstStyle/>
          <a:p>
            <a:endParaRPr lang="en-US" sz="3600" dirty="0"/>
          </a:p>
        </p:txBody>
      </p:sp>
      <p:sp>
        <p:nvSpPr>
          <p:cNvPr id="5" name="Rectangle 4"/>
          <p:cNvSpPr/>
          <p:nvPr/>
        </p:nvSpPr>
        <p:spPr>
          <a:xfrm>
            <a:off x="1828800" y="1122045"/>
            <a:ext cx="9982200" cy="5909310"/>
          </a:xfrm>
          <a:prstGeom prst="rect">
            <a:avLst/>
          </a:prstGeom>
        </p:spPr>
        <p:txBody>
          <a:bodyPr wrap="square">
            <a:spAutoFit/>
          </a:bodyPr>
          <a:lstStyle/>
          <a:p>
            <a:r>
              <a:rPr lang="en-US" sz="2700" dirty="0"/>
              <a:t>   “Throughout history men have always been looking for the easy way. Some have devoted their lives to finding the ‘fountain of youth,’ a miracle water which would bring everlasting life. Today many are still seeking some magic ‘fountain’ that will bring success, fulfillment, and happiness. But most of this searching is in vain. … It is only this ‘living water,’ the gospel of Jesus Christ, that can and will bring a happy, successful, and everlasting life to the children of men…</a:t>
            </a:r>
          </a:p>
          <a:p>
            <a:r>
              <a:rPr lang="en-US" sz="2700" dirty="0"/>
              <a:t> “By living the gospel of Jesus Christ, we develop within ourselves a living spring that will quench eternally our thirst for happiness, peace, and everlasting life. The Lord explains:  “But unto him that </a:t>
            </a:r>
            <a:r>
              <a:rPr lang="en-US" sz="2700" i="1" dirty="0" err="1"/>
              <a:t>keepeth</a:t>
            </a:r>
            <a:r>
              <a:rPr lang="en-US" sz="2700" i="1" dirty="0"/>
              <a:t> my commandments</a:t>
            </a:r>
            <a:r>
              <a:rPr lang="en-US" sz="2700" dirty="0"/>
              <a:t>…the same shall be </a:t>
            </a:r>
            <a:r>
              <a:rPr lang="en-US" sz="2700" b="1" i="1" u="sng" dirty="0"/>
              <a:t>in him </a:t>
            </a:r>
            <a:r>
              <a:rPr lang="en-US" sz="2700" dirty="0"/>
              <a:t>a well of living water, springing up unto everlasting life” [D&amp;C 63:23].</a:t>
            </a:r>
            <a:endParaRPr lang="en-US" dirty="0"/>
          </a:p>
          <a:p>
            <a:pPr algn="r"/>
            <a:r>
              <a:rPr lang="en-US" dirty="0"/>
              <a:t>    </a:t>
            </a:r>
            <a:r>
              <a:rPr lang="en-US" i="1" dirty="0"/>
              <a:t> –Joseph B. </a:t>
            </a:r>
            <a:r>
              <a:rPr lang="en-US" i="1" dirty="0" err="1"/>
              <a:t>Wirthlin</a:t>
            </a:r>
            <a:r>
              <a:rPr lang="en-US" i="1" dirty="0"/>
              <a:t>, April 1995</a:t>
            </a:r>
            <a:endParaRPr lang="en-US" dirty="0"/>
          </a:p>
        </p:txBody>
      </p:sp>
      <p:pic>
        <p:nvPicPr>
          <p:cNvPr id="8194" name="Picture 2" descr="C:\Users\RichardsED\Desktop\33989-m.jpg"/>
          <p:cNvPicPr>
            <a:picLocks noChangeAspect="1" noChangeArrowheads="1"/>
          </p:cNvPicPr>
          <p:nvPr/>
        </p:nvPicPr>
        <p:blipFill>
          <a:blip r:embed="rId2" cstate="print"/>
          <a:srcRect/>
          <a:stretch>
            <a:fillRect/>
          </a:stretch>
        </p:blipFill>
        <p:spPr bwMode="auto">
          <a:xfrm>
            <a:off x="131138" y="2145422"/>
            <a:ext cx="1643062" cy="2232084"/>
          </a:xfrm>
          <a:prstGeom prst="rect">
            <a:avLst/>
          </a:prstGeom>
          <a:noFill/>
        </p:spPr>
      </p:pic>
      <p:sp>
        <p:nvSpPr>
          <p:cNvPr id="3" name="Rectangle 2"/>
          <p:cNvSpPr/>
          <p:nvPr/>
        </p:nvSpPr>
        <p:spPr>
          <a:xfrm>
            <a:off x="4724400" y="780975"/>
            <a:ext cx="3943708" cy="369332"/>
          </a:xfrm>
          <a:prstGeom prst="rect">
            <a:avLst/>
          </a:prstGeom>
        </p:spPr>
        <p:txBody>
          <a:bodyPr wrap="none">
            <a:spAutoFit/>
          </a:bodyPr>
          <a:lstStyle/>
          <a:p>
            <a:r>
              <a:rPr lang="en-US" dirty="0"/>
              <a:t>What principle is taught in John 4:28?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water">
            <a:extLst>
              <a:ext uri="{FF2B5EF4-FFF2-40B4-BE49-F238E27FC236}">
                <a16:creationId xmlns:a16="http://schemas.microsoft.com/office/drawing/2014/main" id="{272D54B7-6D05-45F3-9C14-A7B6F1A70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827"/>
            <a:ext cx="12192000" cy="69078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lds jesus christ">
            <a:extLst>
              <a:ext uri="{FF2B5EF4-FFF2-40B4-BE49-F238E27FC236}">
                <a16:creationId xmlns:a16="http://schemas.microsoft.com/office/drawing/2014/main" id="{4DB0D3EF-A2F8-4F3B-B0C2-05D83A8633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741"/>
          <a:stretch/>
        </p:blipFill>
        <p:spPr bwMode="auto">
          <a:xfrm>
            <a:off x="6324600" y="550872"/>
            <a:ext cx="6170627" cy="575625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52400" y="1646236"/>
            <a:ext cx="6400800" cy="3515699"/>
          </a:xfrm>
        </p:spPr>
        <p:txBody>
          <a:bodyPr>
            <a:normAutofit lnSpcReduction="10000"/>
          </a:bodyPr>
          <a:lstStyle/>
          <a:p>
            <a:pPr marL="514350" indent="-514350" algn="l">
              <a:buFont typeface="+mj-lt"/>
              <a:buAutoNum type="arabicPeriod"/>
            </a:pPr>
            <a:r>
              <a:rPr lang="en-US" sz="3200" b="1" cap="none" dirty="0">
                <a:effectLst>
                  <a:outerShdw blurRad="38100" dist="38100" dir="2700000" algn="tl">
                    <a:srgbClr val="000000">
                      <a:alpha val="43137"/>
                    </a:srgbClr>
                  </a:outerShdw>
                </a:effectLst>
              </a:rPr>
              <a:t>What is something you could ‘go-and-do’ today that would bring you closer to Jesus Christ?</a:t>
            </a:r>
            <a:endParaRPr lang="en-US" sz="3200" b="1" dirty="0">
              <a:effectLst>
                <a:outerShdw blurRad="38100" dist="38100" dir="2700000" algn="tl">
                  <a:srgbClr val="000000">
                    <a:alpha val="43137"/>
                  </a:srgbClr>
                </a:outerShdw>
              </a:effectLst>
            </a:endParaRPr>
          </a:p>
          <a:p>
            <a:pPr marL="514350" indent="-514350" algn="l">
              <a:buFont typeface="+mj-lt"/>
              <a:buAutoNum type="arabicPeriod"/>
            </a:pPr>
            <a:r>
              <a:rPr lang="en-US" sz="3200" b="1" cap="none" dirty="0">
                <a:effectLst>
                  <a:outerShdw blurRad="38100" dist="38100" dir="2700000" algn="tl">
                    <a:srgbClr val="000000">
                      <a:alpha val="43137"/>
                    </a:srgbClr>
                  </a:outerShdw>
                </a:effectLst>
              </a:rPr>
              <a:t>NEXT LESSON: Think of a time you were rejected by someone you trusted or loved.</a:t>
            </a:r>
          </a:p>
        </p:txBody>
      </p:sp>
    </p:spTree>
    <p:extLst>
      <p:ext uri="{BB962C8B-B14F-4D97-AF65-F5344CB8AC3E}">
        <p14:creationId xmlns:p14="http://schemas.microsoft.com/office/powerpoint/2010/main" val="1374819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686339" y="1905000"/>
            <a:ext cx="8683752" cy="3416320"/>
          </a:xfrm>
          <a:prstGeom prst="rect">
            <a:avLst/>
          </a:prstGeom>
        </p:spPr>
        <p:txBody>
          <a:bodyPr wrap="square">
            <a:spAutoFit/>
          </a:bodyPr>
          <a:lstStyle/>
          <a:p>
            <a:r>
              <a:rPr lang="en-US" dirty="0">
                <a:solidFill>
                  <a:srgbClr val="252525"/>
                </a:solidFill>
                <a:latin typeface="Arial" panose="020B0604020202020204" pitchFamily="34" charset="0"/>
              </a:rPr>
              <a:t>In Exodus 15, it had been three days since the children of Israel crossed through the Red Sea, but now they are out of water and… begin to complain.  Moses gets to Mara (which means bitter) and the water is bad.  The Lord reveals to Moses how to heal the water using a tree-- but instead of just healing the waters, the Lord turns the water sweet.  After this miracle, the Children of Israel arrive in </a:t>
            </a:r>
            <a:r>
              <a:rPr lang="en-US" dirty="0" err="1">
                <a:solidFill>
                  <a:srgbClr val="252525"/>
                </a:solidFill>
                <a:latin typeface="Arial" panose="020B0604020202020204" pitchFamily="34" charset="0"/>
              </a:rPr>
              <a:t>Elim</a:t>
            </a:r>
            <a:r>
              <a:rPr lang="en-US" dirty="0">
                <a:solidFill>
                  <a:srgbClr val="252525"/>
                </a:solidFill>
                <a:latin typeface="Arial" panose="020B0604020202020204" pitchFamily="34" charset="0"/>
              </a:rPr>
              <a:t>.  </a:t>
            </a:r>
            <a:r>
              <a:rPr lang="en-US" dirty="0" err="1">
                <a:solidFill>
                  <a:srgbClr val="252525"/>
                </a:solidFill>
                <a:latin typeface="Arial" panose="020B0604020202020204" pitchFamily="34" charset="0"/>
              </a:rPr>
              <a:t>Elim</a:t>
            </a:r>
            <a:r>
              <a:rPr lang="en-US" dirty="0">
                <a:solidFill>
                  <a:srgbClr val="252525"/>
                </a:solidFill>
                <a:latin typeface="Arial" panose="020B0604020202020204" pitchFamily="34" charset="0"/>
              </a:rPr>
              <a:t> means ‘sweet’.  They’ve gone from Mara to </a:t>
            </a:r>
            <a:r>
              <a:rPr lang="en-US" dirty="0" err="1">
                <a:solidFill>
                  <a:srgbClr val="252525"/>
                </a:solidFill>
                <a:latin typeface="Arial" panose="020B0604020202020204" pitchFamily="34" charset="0"/>
              </a:rPr>
              <a:t>Elim</a:t>
            </a:r>
            <a:r>
              <a:rPr lang="en-US" dirty="0">
                <a:solidFill>
                  <a:srgbClr val="252525"/>
                </a:solidFill>
                <a:latin typeface="Arial" panose="020B0604020202020204" pitchFamily="34" charset="0"/>
              </a:rPr>
              <a:t>. In </a:t>
            </a:r>
            <a:r>
              <a:rPr lang="en-US" dirty="0" err="1">
                <a:solidFill>
                  <a:srgbClr val="252525"/>
                </a:solidFill>
                <a:latin typeface="Arial" panose="020B0604020202020204" pitchFamily="34" charset="0"/>
              </a:rPr>
              <a:t>Elim</a:t>
            </a:r>
            <a:r>
              <a:rPr lang="en-US" dirty="0">
                <a:solidFill>
                  <a:srgbClr val="252525"/>
                </a:solidFill>
                <a:latin typeface="Arial" panose="020B0604020202020204" pitchFamily="34" charset="0"/>
              </a:rPr>
              <a:t>, there are 12 springs and 70 date trees. Not only is life sweeter, but they have perpetual water and shade!  </a:t>
            </a:r>
          </a:p>
          <a:p>
            <a:r>
              <a:rPr lang="en-US" dirty="0">
                <a:solidFill>
                  <a:srgbClr val="252525"/>
                </a:solidFill>
                <a:latin typeface="Arial" panose="020B0604020202020204" pitchFamily="34" charset="0"/>
              </a:rPr>
              <a:t>Principle: they couldn’t get to </a:t>
            </a:r>
            <a:r>
              <a:rPr lang="en-US" dirty="0" err="1">
                <a:solidFill>
                  <a:srgbClr val="252525"/>
                </a:solidFill>
                <a:latin typeface="Arial" panose="020B0604020202020204" pitchFamily="34" charset="0"/>
              </a:rPr>
              <a:t>Elim</a:t>
            </a:r>
            <a:r>
              <a:rPr lang="en-US" dirty="0">
                <a:solidFill>
                  <a:srgbClr val="252525"/>
                </a:solidFill>
                <a:latin typeface="Arial" panose="020B0604020202020204" pitchFamily="34" charset="0"/>
              </a:rPr>
              <a:t> </a:t>
            </a:r>
            <a:r>
              <a:rPr lang="en-US" dirty="0" err="1">
                <a:solidFill>
                  <a:srgbClr val="252525"/>
                </a:solidFill>
                <a:latin typeface="Arial" panose="020B0604020202020204" pitchFamily="34" charset="0"/>
              </a:rPr>
              <a:t>withut</a:t>
            </a:r>
            <a:r>
              <a:rPr lang="en-US" dirty="0">
                <a:solidFill>
                  <a:srgbClr val="252525"/>
                </a:solidFill>
                <a:latin typeface="Arial" panose="020B0604020202020204" pitchFamily="34" charset="0"/>
              </a:rPr>
              <a:t> traveling through Mara.  They couldn’t skip Mara! And once they pass through the bitter Mara, each of the 12 tribes gets their own personal spring. </a:t>
            </a:r>
            <a:r>
              <a:rPr lang="en-US" b="1" dirty="0">
                <a:solidFill>
                  <a:srgbClr val="252525"/>
                </a:solidFill>
                <a:latin typeface="Arial" panose="020B0604020202020204" pitchFamily="34" charset="0"/>
              </a:rPr>
              <a:t> </a:t>
            </a:r>
          </a:p>
          <a:p>
            <a:r>
              <a:rPr lang="en-US" b="1" dirty="0">
                <a:solidFill>
                  <a:srgbClr val="252525"/>
                </a:solidFill>
                <a:latin typeface="Arial" panose="020B0604020202020204" pitchFamily="34" charset="0"/>
              </a:rPr>
              <a:t>John 7:38</a:t>
            </a:r>
            <a:r>
              <a:rPr lang="en-US" dirty="0">
                <a:solidFill>
                  <a:srgbClr val="252525"/>
                </a:solidFill>
                <a:latin typeface="Arial" panose="020B0604020202020204" pitchFamily="34" charset="0"/>
              </a:rPr>
              <a:t> records, “</a:t>
            </a:r>
            <a:r>
              <a:rPr lang="en-US" dirty="0">
                <a:solidFill>
                  <a:srgbClr val="001320"/>
                </a:solidFill>
                <a:latin typeface="Arial" panose="020B0604020202020204" pitchFamily="34" charset="0"/>
              </a:rPr>
              <a:t>He that believeth on me, as the scripture hath said, out of his belly shall flow rivers of living water.”</a:t>
            </a:r>
            <a:endParaRPr lang="en-US" dirty="0"/>
          </a:p>
        </p:txBody>
      </p:sp>
    </p:spTree>
    <p:extLst>
      <p:ext uri="{BB962C8B-B14F-4D97-AF65-F5344CB8AC3E}">
        <p14:creationId xmlns:p14="http://schemas.microsoft.com/office/powerpoint/2010/main" val="3495876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61200" y="472838"/>
            <a:ext cx="3520400" cy="746362"/>
          </a:xfrm>
        </p:spPr>
        <p:txBody>
          <a:bodyPr>
            <a:normAutofit/>
          </a:bodyPr>
          <a:lstStyle/>
          <a:p>
            <a:r>
              <a:rPr lang="en-US" sz="4000" dirty="0">
                <a:latin typeface="Edwardian Script ITC" pitchFamily="66" charset="0"/>
              </a:rPr>
              <a:t>Woman at the well</a:t>
            </a:r>
            <a:endParaRPr lang="en-US" sz="4000" dirty="0"/>
          </a:p>
        </p:txBody>
      </p:sp>
      <p:sp>
        <p:nvSpPr>
          <p:cNvPr id="11" name="Title 1"/>
          <p:cNvSpPr txBox="1">
            <a:spLocks/>
          </p:cNvSpPr>
          <p:nvPr/>
        </p:nvSpPr>
        <p:spPr>
          <a:xfrm>
            <a:off x="2362200" y="1447800"/>
            <a:ext cx="7772400" cy="5257800"/>
          </a:xfrm>
          <a:prstGeom prst="rect">
            <a:avLst/>
          </a:prstGeom>
        </p:spPr>
        <p:txBody>
          <a:bodyPr vert="horz" lIns="0" rIns="0" bIns="0" anchor="b">
            <a:normAutofit/>
          </a:bodyPr>
          <a:lstStyle/>
          <a:p>
            <a:endParaRPr lang="en-US" sz="3600" dirty="0"/>
          </a:p>
        </p:txBody>
      </p:sp>
      <p:pic>
        <p:nvPicPr>
          <p:cNvPr id="3078" name="Picture 6" descr="C:\Users\RichardsED\AppData\Local\Microsoft\Windows\Temporary Internet Files\Content.IE5\D6QN8NOT\MC900349011[1].wmf"/>
          <p:cNvPicPr>
            <a:picLocks noChangeAspect="1" noChangeArrowheads="1"/>
          </p:cNvPicPr>
          <p:nvPr/>
        </p:nvPicPr>
        <p:blipFill>
          <a:blip r:embed="rId2" cstate="print"/>
          <a:srcRect/>
          <a:stretch>
            <a:fillRect/>
          </a:stretch>
        </p:blipFill>
        <p:spPr bwMode="auto">
          <a:xfrm>
            <a:off x="4038601" y="1371601"/>
            <a:ext cx="4294785" cy="4961259"/>
          </a:xfrm>
          <a:prstGeom prst="rect">
            <a:avLst/>
          </a:prstGeom>
          <a:noFill/>
        </p:spPr>
      </p:pic>
      <p:sp>
        <p:nvSpPr>
          <p:cNvPr id="5" name="Title 1"/>
          <p:cNvSpPr txBox="1">
            <a:spLocks/>
          </p:cNvSpPr>
          <p:nvPr/>
        </p:nvSpPr>
        <p:spPr>
          <a:xfrm>
            <a:off x="1661200" y="6091760"/>
            <a:ext cx="3520400" cy="74636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000" dirty="0">
                <a:latin typeface="Constantia" panose="02030602050306030303" pitchFamily="18" charset="0"/>
              </a:rPr>
              <a:t>Elder Boyd K Packer Salt Story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Image result for water">
            <a:extLst>
              <a:ext uri="{FF2B5EF4-FFF2-40B4-BE49-F238E27FC236}">
                <a16:creationId xmlns:a16="http://schemas.microsoft.com/office/drawing/2014/main" id="{630A4486-9D5E-4452-9A1F-2F6CD6645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827"/>
            <a:ext cx="12192000" cy="690782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12192000" cy="6858000"/>
          </a:xfrm>
          <a:prstGeom prst="rect">
            <a:avLst/>
          </a:prstGeom>
          <a:solidFill>
            <a:srgbClr val="000000">
              <a:alpha val="23137"/>
            </a:srgbClr>
          </a:solidFill>
          <a:ln>
            <a:noFill/>
          </a:ln>
          <a:effectLst>
            <a:outerShdw blurRad="63500" sx="102000" sy="102000" algn="ctr" rotWithShape="0">
              <a:prstClr val="black">
                <a:alpha val="40000"/>
              </a:prstClr>
            </a:outerShdw>
          </a:effectLst>
        </p:spPr>
        <p:txBody>
          <a:bodyPr vert="horz" lIns="0" rIns="0" bIns="0" anchor="ctr">
            <a:noAutofit/>
          </a:bodyPr>
          <a:lstStyle/>
          <a:p>
            <a:pPr marL="971550" lvl="1" indent="-51435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Read John 4:5–9.</a:t>
            </a:r>
          </a:p>
          <a:p>
            <a:pPr marL="971550" lvl="1" indent="-51435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What time is “the sixth hour” in verse 6? (Google may help you here).</a:t>
            </a:r>
          </a:p>
          <a:p>
            <a:pPr marL="971550" lvl="1" indent="-51435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Read John 4:10–12. What did Jesus say in response to the woman’s question?</a:t>
            </a:r>
          </a:p>
          <a:p>
            <a:pPr marL="971550" lvl="1" indent="-51435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Read John 4:13–14. What did Jesus say about the water that He offered?</a:t>
            </a:r>
          </a:p>
          <a:p>
            <a:pPr marL="971550" lvl="1" indent="-514350" fontAlgn="base">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Read John 4:15–18. What did the woman want and how did the Savior respond?</a:t>
            </a:r>
          </a:p>
          <a:p>
            <a:pPr marL="971550" lvl="1" indent="-514350" fontAlgn="base">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Read John 4:25–26.  What did Jesus reveal about Himself to the woman?</a:t>
            </a:r>
          </a:p>
          <a:p>
            <a:pPr marL="971550" lvl="1" indent="-514350" fontAlgn="base">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Look at John 4:11,19,25,29 to see/mark the different titles she uses for Jesus. </a:t>
            </a:r>
          </a:p>
          <a:p>
            <a:pPr marL="914400" lvl="1" indent="-45720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Discuss: </a:t>
            </a:r>
            <a:r>
              <a:rPr lang="en-US" sz="2900" b="1" dirty="0">
                <a:solidFill>
                  <a:schemeClr val="bg1"/>
                </a:solidFill>
                <a:effectLst>
                  <a:outerShdw blurRad="38100" dist="38100" dir="2700000" algn="tl">
                    <a:srgbClr val="000000">
                      <a:alpha val="43137"/>
                    </a:srgbClr>
                  </a:outerShdw>
                </a:effectLst>
                <a:latin typeface="Oswald" panose="02000503000000000000" pitchFamily="2" charset="0"/>
              </a:rPr>
              <a:t>How has your testimony evolved over time? </a:t>
            </a:r>
          </a:p>
          <a:p>
            <a:pPr marL="914400" lvl="1" indent="-45720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Read John 4:28-30, 39-42 to see the end of the story. </a:t>
            </a:r>
          </a:p>
          <a:p>
            <a:pPr marL="914400" lvl="1" indent="-45720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Discuss: Where have you found living water in your life?</a:t>
            </a:r>
          </a:p>
          <a:p>
            <a:pPr marL="914400" lvl="1" indent="-457200">
              <a:buFont typeface="+mj-lt"/>
              <a:buAutoNum type="arabicPeriod"/>
            </a:pP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Privately ponder: Who in your life needs living water and </a:t>
            </a:r>
            <a:br>
              <a:rPr lang="en-US" sz="2900" dirty="0">
                <a:solidFill>
                  <a:schemeClr val="bg1"/>
                </a:solidFill>
                <a:effectLst>
                  <a:outerShdw blurRad="38100" dist="38100" dir="2700000" algn="tl">
                    <a:srgbClr val="000000">
                      <a:alpha val="43137"/>
                    </a:srgbClr>
                  </a:outerShdw>
                </a:effectLst>
                <a:latin typeface="Oswald" panose="02000503000000000000" pitchFamily="2" charset="0"/>
              </a:rPr>
            </a:br>
            <a:r>
              <a:rPr lang="en-US" sz="2900" dirty="0">
                <a:solidFill>
                  <a:schemeClr val="bg1"/>
                </a:solidFill>
                <a:effectLst>
                  <a:outerShdw blurRad="38100" dist="38100" dir="2700000" algn="tl">
                    <a:srgbClr val="000000">
                      <a:alpha val="43137"/>
                    </a:srgbClr>
                  </a:outerShdw>
                </a:effectLst>
                <a:latin typeface="Oswald" panose="02000503000000000000" pitchFamily="2" charset="0"/>
              </a:rPr>
              <a:t>how can you offer it to them?</a:t>
            </a:r>
          </a:p>
        </p:txBody>
      </p:sp>
    </p:spTree>
    <p:extLst>
      <p:ext uri="{BB962C8B-B14F-4D97-AF65-F5344CB8AC3E}">
        <p14:creationId xmlns:p14="http://schemas.microsoft.com/office/powerpoint/2010/main" val="225861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p:cNvSpPr txBox="1">
            <a:spLocks/>
          </p:cNvSpPr>
          <p:nvPr/>
        </p:nvSpPr>
        <p:spPr>
          <a:xfrm>
            <a:off x="3733800" y="1714500"/>
            <a:ext cx="8001000" cy="4419600"/>
          </a:xfrm>
          <a:prstGeom prst="rect">
            <a:avLst/>
          </a:prstGeom>
          <a:solidFill>
            <a:schemeClr val="bg1"/>
          </a:solidFill>
          <a:effectLst>
            <a:outerShdw blurRad="63500" sx="102000" sy="102000" algn="ctr" rotWithShape="0">
              <a:prstClr val="black">
                <a:alpha val="40000"/>
              </a:prstClr>
            </a:outerShdw>
          </a:effectLst>
        </p:spPr>
        <p:txBody>
          <a:bodyPr vert="horz" lIns="0" rIns="0" bIns="0" anchor="ctr">
            <a:noAutofit/>
          </a:bodyPr>
          <a:lstStyle/>
          <a:p>
            <a:pPr marL="514350" indent="-514350">
              <a:buFont typeface="+mj-lt"/>
              <a:buAutoNum type="arabicPeriod"/>
            </a:pPr>
            <a:r>
              <a:rPr lang="en-US" sz="2400" dirty="0">
                <a:latin typeface="Baskerville Old Face" panose="02020602080505020303" pitchFamily="18" charset="0"/>
              </a:rPr>
              <a:t>Read John 4:8-26 together. After, discuss these questions…</a:t>
            </a:r>
          </a:p>
          <a:p>
            <a:pPr marL="514350" indent="-514350">
              <a:buFont typeface="+mj-lt"/>
              <a:buAutoNum type="arabicPeriod"/>
            </a:pPr>
            <a:r>
              <a:rPr lang="en-US" sz="2400" dirty="0">
                <a:latin typeface="Baskerville Old Face" panose="02020602080505020303" pitchFamily="18" charset="0"/>
              </a:rPr>
              <a:t>What did she need to do to partake of ‘living water’?</a:t>
            </a:r>
          </a:p>
          <a:p>
            <a:pPr marL="514350" indent="-514350" fontAlgn="base">
              <a:buFont typeface="+mj-lt"/>
              <a:buAutoNum type="arabicPeriod"/>
            </a:pPr>
            <a:r>
              <a:rPr lang="en-US" sz="2400" dirty="0">
                <a:solidFill>
                  <a:srgbClr val="333333"/>
                </a:solidFill>
                <a:latin typeface="Baskerville Old Face" panose="02020602080505020303" pitchFamily="18" charset="0"/>
              </a:rPr>
              <a:t>According to </a:t>
            </a:r>
            <a:r>
              <a:rPr lang="en-US" sz="2400" dirty="0">
                <a:latin typeface="Baskerville Old Face" panose="02020602080505020303" pitchFamily="18" charset="0"/>
              </a:rPr>
              <a:t>verses 17–18</a:t>
            </a:r>
            <a:r>
              <a:rPr lang="en-US" sz="2400" dirty="0">
                <a:solidFill>
                  <a:srgbClr val="333333"/>
                </a:solidFill>
                <a:latin typeface="Baskerville Old Face" panose="02020602080505020303" pitchFamily="18" charset="0"/>
              </a:rPr>
              <a:t>, how might the Savior’s words have helped the woman realize her need for the living water?</a:t>
            </a:r>
          </a:p>
          <a:p>
            <a:pPr marL="457200" indent="-457200">
              <a:buFont typeface="+mj-lt"/>
              <a:buAutoNum type="arabicPeriod"/>
            </a:pPr>
            <a:r>
              <a:rPr lang="en-US" sz="2400" dirty="0">
                <a:latin typeface="Baskerville Old Face" panose="02020602080505020303" pitchFamily="18" charset="0"/>
              </a:rPr>
              <a:t>Look at John 4:11,19,25,29 to see/mark the different titles she uses for Jesus. </a:t>
            </a:r>
          </a:p>
          <a:p>
            <a:pPr marL="457200" indent="-457200">
              <a:buFont typeface="+mj-lt"/>
              <a:buAutoNum type="arabicPeriod"/>
            </a:pPr>
            <a:r>
              <a:rPr lang="en-US" sz="2400" dirty="0">
                <a:latin typeface="Baskerville Old Face" panose="02020602080505020303" pitchFamily="18" charset="0"/>
              </a:rPr>
              <a:t>Discuss: </a:t>
            </a:r>
            <a:r>
              <a:rPr lang="en-US" sz="2400" b="1" dirty="0">
                <a:latin typeface="Baskerville Old Face" panose="02020602080505020303" pitchFamily="18" charset="0"/>
              </a:rPr>
              <a:t>How has your testimony evolved over time? </a:t>
            </a:r>
          </a:p>
          <a:p>
            <a:pPr marL="457200" indent="-457200">
              <a:buFont typeface="+mj-lt"/>
              <a:buAutoNum type="arabicPeriod"/>
            </a:pPr>
            <a:r>
              <a:rPr lang="en-US" sz="2400" dirty="0">
                <a:latin typeface="Baskerville Old Face" panose="02020602080505020303" pitchFamily="18" charset="0"/>
              </a:rPr>
              <a:t>Read John 4:28-30, 39, 41-42. </a:t>
            </a:r>
          </a:p>
          <a:p>
            <a:pPr marL="457200" indent="-457200">
              <a:buFont typeface="+mj-lt"/>
              <a:buAutoNum type="arabicPeriod"/>
            </a:pPr>
            <a:r>
              <a:rPr lang="en-US" sz="2400" dirty="0">
                <a:latin typeface="Baskerville Old Face" panose="02020602080505020303" pitchFamily="18" charset="0"/>
              </a:rPr>
              <a:t>Where have you found living water in your life?</a:t>
            </a:r>
          </a:p>
          <a:p>
            <a:pPr marL="457200" indent="-457200">
              <a:buFont typeface="+mj-lt"/>
              <a:buAutoNum type="arabicPeriod"/>
            </a:pPr>
            <a:r>
              <a:rPr lang="en-US" sz="2400" dirty="0">
                <a:latin typeface="Baskerville Old Face" panose="02020602080505020303" pitchFamily="18" charset="0"/>
              </a:rPr>
              <a:t>Who in your life needs living water and how can you offer it to them?</a:t>
            </a:r>
          </a:p>
        </p:txBody>
      </p:sp>
      <p:pic>
        <p:nvPicPr>
          <p:cNvPr id="5122" name="Picture 2" descr="C:\Users\RichardsED\Desktop\Jesus_and_woman_at_the_well.jpg"/>
          <p:cNvPicPr>
            <a:picLocks noChangeAspect="1" noChangeArrowheads="1"/>
          </p:cNvPicPr>
          <p:nvPr/>
        </p:nvPicPr>
        <p:blipFill>
          <a:blip r:embed="rId2" cstate="print"/>
          <a:srcRect/>
          <a:stretch>
            <a:fillRect/>
          </a:stretch>
        </p:blipFill>
        <p:spPr bwMode="auto">
          <a:xfrm>
            <a:off x="235264" y="1828800"/>
            <a:ext cx="3187072" cy="4191000"/>
          </a:xfrm>
          <a:prstGeom prst="rect">
            <a:avLst/>
          </a:prstGeom>
          <a:noFill/>
        </p:spPr>
      </p:pic>
      <p:sp>
        <p:nvSpPr>
          <p:cNvPr id="6" name="Title 1"/>
          <p:cNvSpPr txBox="1">
            <a:spLocks/>
          </p:cNvSpPr>
          <p:nvPr/>
        </p:nvSpPr>
        <p:spPr>
          <a:xfrm>
            <a:off x="-228600" y="250722"/>
            <a:ext cx="3810000" cy="1524000"/>
          </a:xfrm>
          <a:prstGeom prst="rect">
            <a:avLst/>
          </a:prstGeom>
        </p:spPr>
        <p:txBody>
          <a:bodyPr vert="horz" lIns="0" rIns="0" bIns="0" anchor="b">
            <a:normAutofit/>
          </a:bodyPr>
          <a:lstStyle/>
          <a:p>
            <a:pPr algn="ctr"/>
            <a:r>
              <a:rPr lang="en-US" sz="3600" dirty="0"/>
              <a:t>John 4:8-26</a:t>
            </a:r>
          </a:p>
        </p:txBody>
      </p:sp>
    </p:spTree>
    <p:extLst>
      <p:ext uri="{BB962C8B-B14F-4D97-AF65-F5344CB8AC3E}">
        <p14:creationId xmlns:p14="http://schemas.microsoft.com/office/powerpoint/2010/main" val="399098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Repentance is like…</a:t>
            </a:r>
          </a:p>
        </p:txBody>
      </p:sp>
      <p:sp>
        <p:nvSpPr>
          <p:cNvPr id="4" name="Title 1"/>
          <p:cNvSpPr txBox="1">
            <a:spLocks/>
          </p:cNvSpPr>
          <p:nvPr/>
        </p:nvSpPr>
        <p:spPr>
          <a:xfrm>
            <a:off x="1905000" y="50292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(It makes you clean)</a:t>
            </a:r>
          </a:p>
        </p:txBody>
      </p:sp>
      <p:pic>
        <p:nvPicPr>
          <p:cNvPr id="1026" name="Picture 2" descr="http://img2.timeinc.net/health/images/slides/soap-bar-suds-400x400.jpg"/>
          <p:cNvPicPr>
            <a:picLocks noChangeAspect="1" noChangeArrowheads="1"/>
          </p:cNvPicPr>
          <p:nvPr/>
        </p:nvPicPr>
        <p:blipFill>
          <a:blip r:embed="rId2" cstate="print"/>
          <a:srcRect t="14000" b="16000"/>
          <a:stretch>
            <a:fillRect/>
          </a:stretch>
        </p:blipFill>
        <p:spPr bwMode="auto">
          <a:xfrm>
            <a:off x="4114800" y="1905000"/>
            <a:ext cx="38100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is like…</a:t>
            </a:r>
          </a:p>
        </p:txBody>
      </p:sp>
      <p:sp>
        <p:nvSpPr>
          <p:cNvPr id="4" name="Title 1"/>
          <p:cNvSpPr txBox="1">
            <a:spLocks/>
          </p:cNvSpPr>
          <p:nvPr/>
        </p:nvSpPr>
        <p:spPr>
          <a:xfrm>
            <a:off x="1905000" y="50292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(You use it to talk with God)</a:t>
            </a:r>
          </a:p>
        </p:txBody>
      </p:sp>
      <p:pic>
        <p:nvPicPr>
          <p:cNvPr id="6146" name="Picture 2" descr="http://rosenblumtv.files.wordpress.com/2009/01/dfp_500telephone.jpg"/>
          <p:cNvPicPr>
            <a:picLocks noChangeAspect="1" noChangeArrowheads="1"/>
          </p:cNvPicPr>
          <p:nvPr/>
        </p:nvPicPr>
        <p:blipFill>
          <a:blip r:embed="rId2" cstate="print"/>
          <a:srcRect/>
          <a:stretch>
            <a:fillRect/>
          </a:stretch>
        </p:blipFill>
        <p:spPr bwMode="auto">
          <a:xfrm>
            <a:off x="3657600" y="1847850"/>
            <a:ext cx="4648200" cy="3105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Holy Ghost is like…</a:t>
            </a:r>
          </a:p>
        </p:txBody>
      </p:sp>
      <p:pic>
        <p:nvPicPr>
          <p:cNvPr id="16386" name="Picture 2" descr="http://www.wm.edu/blogs/studentblogs/adreanne/images/Flashlight.jpg"/>
          <p:cNvPicPr>
            <a:picLocks noChangeAspect="1" noChangeArrowheads="1"/>
          </p:cNvPicPr>
          <p:nvPr/>
        </p:nvPicPr>
        <p:blipFill>
          <a:blip r:embed="rId2" cstate="print"/>
          <a:srcRect/>
          <a:stretch>
            <a:fillRect/>
          </a:stretch>
        </p:blipFill>
        <p:spPr bwMode="auto">
          <a:xfrm>
            <a:off x="3962400" y="2030908"/>
            <a:ext cx="4635500" cy="3150692"/>
          </a:xfrm>
          <a:prstGeom prst="rect">
            <a:avLst/>
          </a:prstGeom>
          <a:noFill/>
        </p:spPr>
      </p:pic>
      <p:sp>
        <p:nvSpPr>
          <p:cNvPr id="6" name="Title 1"/>
          <p:cNvSpPr txBox="1">
            <a:spLocks/>
          </p:cNvSpPr>
          <p:nvPr/>
        </p:nvSpPr>
        <p:spPr>
          <a:xfrm>
            <a:off x="1905000" y="50292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(It helps you see in a dark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prophet is like…</a:t>
            </a:r>
          </a:p>
        </p:txBody>
      </p:sp>
      <p:sp>
        <p:nvSpPr>
          <p:cNvPr id="4" name="Title 1"/>
          <p:cNvSpPr txBox="1">
            <a:spLocks/>
          </p:cNvSpPr>
          <p:nvPr/>
        </p:nvSpPr>
        <p:spPr>
          <a:xfrm>
            <a:off x="1905000" y="50292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(He helps you see more clearly)</a:t>
            </a:r>
          </a:p>
        </p:txBody>
      </p:sp>
      <p:pic>
        <p:nvPicPr>
          <p:cNvPr id="17410" name="Picture 2" descr="http://www.bettymills.com/store/images/product/DRK90135.JPG"/>
          <p:cNvPicPr>
            <a:picLocks noChangeAspect="1" noChangeArrowheads="1"/>
          </p:cNvPicPr>
          <p:nvPr/>
        </p:nvPicPr>
        <p:blipFill>
          <a:blip r:embed="rId2" cstate="print"/>
          <a:srcRect/>
          <a:stretch>
            <a:fillRect/>
          </a:stretch>
        </p:blipFill>
        <p:spPr bwMode="auto">
          <a:xfrm>
            <a:off x="4724400" y="2057400"/>
            <a:ext cx="32004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143000"/>
            <a:ext cx="8229600" cy="1143000"/>
          </a:xfrm>
        </p:spPr>
        <p:txBody>
          <a:bodyPr/>
          <a:lstStyle/>
          <a:p>
            <a:r>
              <a:rPr lang="en-US" b="1" i="1" dirty="0"/>
              <a:t>Come up with your own…</a:t>
            </a:r>
          </a:p>
        </p:txBody>
      </p:sp>
      <p:sp>
        <p:nvSpPr>
          <p:cNvPr id="4" name="Title 1"/>
          <p:cNvSpPr txBox="1">
            <a:spLocks/>
          </p:cNvSpPr>
          <p:nvPr/>
        </p:nvSpPr>
        <p:spPr>
          <a:xfrm>
            <a:off x="1853381" y="3962400"/>
            <a:ext cx="8229600" cy="1600200"/>
          </a:xfrm>
          <a:prstGeom prst="rect">
            <a:avLst/>
          </a:prstGeom>
        </p:spPr>
        <p:txBody>
          <a:bodyPr vert="horz" lIns="0" rIns="0" bIns="0" anchor="b">
            <a:normAutofit fontScale="7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A testimony is like…</a:t>
            </a:r>
          </a:p>
          <a:p>
            <a:r>
              <a:rPr lang="en-US" dirty="0"/>
              <a:t>The scriptures are like…</a:t>
            </a:r>
          </a:p>
          <a:p>
            <a:r>
              <a:rPr lang="en-US" dirty="0"/>
              <a:t>Anything…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ter">
            <a:extLst>
              <a:ext uri="{FF2B5EF4-FFF2-40B4-BE49-F238E27FC236}">
                <a16:creationId xmlns:a16="http://schemas.microsoft.com/office/drawing/2014/main" id="{4F87AD03-8CD9-4C88-B7EC-5BDCB9FEA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 y="1066800"/>
            <a:ext cx="12168553" cy="57918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Jesus is like…</a:t>
            </a:r>
          </a:p>
        </p:txBody>
      </p:sp>
    </p:spTree>
    <p:extLst>
      <p:ext uri="{BB962C8B-B14F-4D97-AF65-F5344CB8AC3E}">
        <p14:creationId xmlns:p14="http://schemas.microsoft.com/office/powerpoint/2010/main" val="300177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078D6C-499D-4CE0-ACCC-DAC58D219052}"/>
              </a:ext>
            </a:extLst>
          </p:cNvPr>
          <p:cNvSpPr/>
          <p:nvPr/>
        </p:nvSpPr>
        <p:spPr>
          <a:xfrm>
            <a:off x="2895600" y="762000"/>
            <a:ext cx="9144000" cy="4524315"/>
          </a:xfrm>
          <a:prstGeom prst="rect">
            <a:avLst/>
          </a:prstGeom>
        </p:spPr>
        <p:txBody>
          <a:bodyPr wrap="square">
            <a:spAutoFit/>
          </a:bodyPr>
          <a:lstStyle/>
          <a:p>
            <a:r>
              <a:rPr lang="en-US" sz="3200" dirty="0"/>
              <a:t>“Of all the materials found on the earth, the most valuable is water. Life springs from water. Life is sustained by water. Our physical bodies are approximately two-thirds water. Whereas a person can survive for many days without food, an individual will usually die in only three or four days without water. Most of the world’s great centers of population are situated near sources of water. Simply stated, life could not exist without water.</a:t>
            </a:r>
            <a:endParaRPr lang="en-US" sz="2000" dirty="0"/>
          </a:p>
        </p:txBody>
      </p:sp>
      <p:pic>
        <p:nvPicPr>
          <p:cNvPr id="1026" name="Picture 2" descr="Image result for elder bednar">
            <a:extLst>
              <a:ext uri="{FF2B5EF4-FFF2-40B4-BE49-F238E27FC236}">
                <a16:creationId xmlns:a16="http://schemas.microsoft.com/office/drawing/2014/main" id="{0E72FA66-BAD7-4646-8052-C18F6BC47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2533650" cy="3171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AA23F8B-40C6-4086-9678-781F66333470}"/>
              </a:ext>
            </a:extLst>
          </p:cNvPr>
          <p:cNvSpPr/>
          <p:nvPr/>
        </p:nvSpPr>
        <p:spPr>
          <a:xfrm>
            <a:off x="152400" y="4611321"/>
            <a:ext cx="2533650" cy="923330"/>
          </a:xfrm>
          <a:prstGeom prst="rect">
            <a:avLst/>
          </a:prstGeom>
        </p:spPr>
        <p:txBody>
          <a:bodyPr wrap="square">
            <a:spAutoFit/>
          </a:bodyPr>
          <a:lstStyle/>
          <a:p>
            <a:pPr algn="ctr"/>
            <a:r>
              <a:rPr lang="en-US" dirty="0"/>
              <a:t>Elder Bednar, “A Reservoir of Living Water,” Feb. 4, 2007.</a:t>
            </a:r>
          </a:p>
        </p:txBody>
      </p:sp>
    </p:spTree>
    <p:extLst>
      <p:ext uri="{BB962C8B-B14F-4D97-AF65-F5344CB8AC3E}">
        <p14:creationId xmlns:p14="http://schemas.microsoft.com/office/powerpoint/2010/main" val="3103290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864</TotalTime>
  <Words>707</Words>
  <Application>Microsoft Office PowerPoint</Application>
  <PresentationFormat>Widescreen</PresentationFormat>
  <Paragraphs>100</Paragraphs>
  <Slides>29</Slides>
  <Notes>0</Notes>
  <HiddenSlides>5</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Arial</vt:lpstr>
      <vt:lpstr>Baskerville Old Face</vt:lpstr>
      <vt:lpstr>Calibri</vt:lpstr>
      <vt:lpstr>Cambria Math</vt:lpstr>
      <vt:lpstr>Constantia</vt:lpstr>
      <vt:lpstr>Corbel</vt:lpstr>
      <vt:lpstr>Edwardian Script ITC</vt:lpstr>
      <vt:lpstr>Hurry Up</vt:lpstr>
      <vt:lpstr>Oswald</vt:lpstr>
      <vt:lpstr>Pupcat</vt:lpstr>
      <vt:lpstr>Teen</vt:lpstr>
      <vt:lpstr>Wingdings 2</vt:lpstr>
      <vt:lpstr>Flow</vt:lpstr>
      <vt:lpstr>Woman at the well</vt:lpstr>
      <vt:lpstr>Woman at the well</vt:lpstr>
      <vt:lpstr>Repentance is like…</vt:lpstr>
      <vt:lpstr>Prayer is like…</vt:lpstr>
      <vt:lpstr>The Holy Ghost is like…</vt:lpstr>
      <vt:lpstr>The prophet is like…</vt:lpstr>
      <vt:lpstr>Come up with your own…</vt:lpstr>
      <vt:lpstr>Jesus is like…</vt:lpstr>
      <vt:lpstr>PowerPoint Presentation</vt:lpstr>
      <vt:lpstr>PowerPoint Presentation</vt:lpstr>
      <vt:lpstr>PowerPoint Presentation</vt:lpstr>
      <vt:lpstr>This is our story!</vt:lpstr>
      <vt:lpstr>Woman at the well</vt:lpstr>
      <vt:lpstr>Woman at the well</vt:lpstr>
      <vt:lpstr>Woman at the well</vt:lpstr>
      <vt:lpstr>Woman at the well</vt:lpstr>
      <vt:lpstr>PowerPoint Presentation</vt:lpstr>
      <vt:lpstr>PowerPoint Presentation</vt:lpstr>
      <vt:lpstr>PowerPoint Presentation</vt:lpstr>
      <vt:lpstr>PowerPoint Presentation</vt:lpstr>
      <vt:lpstr>PowerPoint Presentation</vt:lpstr>
      <vt:lpstr>Woman at the well</vt:lpstr>
      <vt:lpstr>PowerPoint Presentation</vt:lpstr>
      <vt:lpstr>Woman at the well</vt:lpstr>
      <vt:lpstr>PowerPoint Presentation</vt:lpstr>
      <vt:lpstr>PowerPoint Presentation</vt:lpstr>
      <vt:lpstr>Woman at the well</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Woman at the well</dc:title>
  <dc:creator>RichardsED</dc:creator>
  <cp:lastModifiedBy>Eric Richards</cp:lastModifiedBy>
  <cp:revision>44</cp:revision>
  <dcterms:created xsi:type="dcterms:W3CDTF">2012-09-11T13:49:40Z</dcterms:created>
  <dcterms:modified xsi:type="dcterms:W3CDTF">2019-09-09T21:26:42Z</dcterms:modified>
</cp:coreProperties>
</file>