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8" r:id="rId2"/>
    <p:sldId id="374" r:id="rId3"/>
    <p:sldId id="314" r:id="rId4"/>
    <p:sldId id="362" r:id="rId5"/>
    <p:sldId id="256" r:id="rId6"/>
    <p:sldId id="1101" r:id="rId7"/>
    <p:sldId id="1103" r:id="rId8"/>
    <p:sldId id="1102" r:id="rId9"/>
    <p:sldId id="350" r:id="rId10"/>
    <p:sldId id="357" r:id="rId11"/>
    <p:sldId id="352" r:id="rId12"/>
    <p:sldId id="356" r:id="rId13"/>
    <p:sldId id="354" r:id="rId14"/>
    <p:sldId id="355" r:id="rId15"/>
    <p:sldId id="351" r:id="rId16"/>
    <p:sldId id="381" r:id="rId17"/>
    <p:sldId id="376" r:id="rId18"/>
    <p:sldId id="377" r:id="rId19"/>
    <p:sldId id="378" r:id="rId20"/>
    <p:sldId id="318" r:id="rId21"/>
    <p:sldId id="364" r:id="rId22"/>
    <p:sldId id="365" r:id="rId23"/>
    <p:sldId id="367" r:id="rId24"/>
    <p:sldId id="368" r:id="rId25"/>
    <p:sldId id="369" r:id="rId26"/>
    <p:sldId id="372" r:id="rId27"/>
    <p:sldId id="370" r:id="rId28"/>
    <p:sldId id="382" r:id="rId29"/>
    <p:sldId id="363" r:id="rId30"/>
    <p:sldId id="347" r:id="rId31"/>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563"/>
    <a:srgbClr val="E3CFA7"/>
    <a:srgbClr val="0033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59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ea typeface="+mn-ea"/>
                <a:cs typeface="Arial" charset="0"/>
              </a:defRPr>
            </a:lvl1pPr>
          </a:lstStyle>
          <a:p>
            <a:pPr>
              <a:defRPr/>
            </a:pPr>
            <a:endParaRPr lang="en-US"/>
          </a:p>
        </p:txBody>
      </p:sp>
      <p:sp>
        <p:nvSpPr>
          <p:cNvPr id="4608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ea typeface="+mn-ea"/>
                <a:cs typeface="Arial" charset="0"/>
              </a:defRPr>
            </a:lvl1pPr>
          </a:lstStyle>
          <a:p>
            <a:pPr>
              <a:defRPr/>
            </a:pPr>
            <a:endParaRPr lang="en-US"/>
          </a:p>
        </p:txBody>
      </p:sp>
      <p:sp>
        <p:nvSpPr>
          <p:cNvPr id="4608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1422B3B-C146-9146-996E-1EAA8F0FDAC3}" type="slidenum">
              <a:rPr lang="en-US"/>
              <a:pPr/>
              <a:t>‹#›</a:t>
            </a:fld>
            <a:endParaRPr lang="en-US"/>
          </a:p>
        </p:txBody>
      </p:sp>
    </p:spTree>
    <p:extLst>
      <p:ext uri="{BB962C8B-B14F-4D97-AF65-F5344CB8AC3E}">
        <p14:creationId xmlns:p14="http://schemas.microsoft.com/office/powerpoint/2010/main" val="1244252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99B661-2577-D84C-BED7-2E89E4A24F98}" type="slidenum">
              <a:rPr lang="en-US" sz="1200"/>
              <a:pPr eaLnBrk="1" hangingPunct="1"/>
              <a:t>5</a:t>
            </a:fld>
            <a:endParaRPr lang="en-US" sz="1200"/>
          </a:p>
        </p:txBody>
      </p:sp>
      <p:sp>
        <p:nvSpPr>
          <p:cNvPr id="22531" name="Rectangle 2"/>
          <p:cNvSpPr>
            <a:spLocks noGrp="1" noRot="1" noChangeAspect="1" noChangeArrowheads="1" noTextEdit="1"/>
          </p:cNvSpPr>
          <p:nvPr>
            <p:ph type="sldImg"/>
          </p:nvPr>
        </p:nvSpPr>
        <p:spPr>
          <a:xfrm>
            <a:off x="406400" y="696913"/>
            <a:ext cx="6197600" cy="34861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7574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9A6514-23CF-0A42-A649-188A13B3EF8D}" type="slidenum">
              <a:rPr lang="en-US"/>
              <a:pPr/>
              <a:t>‹#›</a:t>
            </a:fld>
            <a:endParaRPr lang="en-US"/>
          </a:p>
        </p:txBody>
      </p:sp>
    </p:spTree>
    <p:extLst>
      <p:ext uri="{BB962C8B-B14F-4D97-AF65-F5344CB8AC3E}">
        <p14:creationId xmlns:p14="http://schemas.microsoft.com/office/powerpoint/2010/main" val="326930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148559-D515-BC4E-B6D1-AA0DB38E7ECA}" type="slidenum">
              <a:rPr lang="en-US"/>
              <a:pPr/>
              <a:t>‹#›</a:t>
            </a:fld>
            <a:endParaRPr lang="en-US"/>
          </a:p>
        </p:txBody>
      </p:sp>
    </p:spTree>
    <p:extLst>
      <p:ext uri="{BB962C8B-B14F-4D97-AF65-F5344CB8AC3E}">
        <p14:creationId xmlns:p14="http://schemas.microsoft.com/office/powerpoint/2010/main" val="134469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45615F-3F57-C640-A9CB-5C81157AB03A}" type="slidenum">
              <a:rPr lang="en-US"/>
              <a:pPr/>
              <a:t>‹#›</a:t>
            </a:fld>
            <a:endParaRPr lang="en-US"/>
          </a:p>
        </p:txBody>
      </p:sp>
    </p:spTree>
    <p:extLst>
      <p:ext uri="{BB962C8B-B14F-4D97-AF65-F5344CB8AC3E}">
        <p14:creationId xmlns:p14="http://schemas.microsoft.com/office/powerpoint/2010/main" val="23805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A52DB7-4256-8D4B-AC3E-0C3474AFFC7E}" type="slidenum">
              <a:rPr lang="en-US"/>
              <a:pPr/>
              <a:t>‹#›</a:t>
            </a:fld>
            <a:endParaRPr lang="en-US"/>
          </a:p>
        </p:txBody>
      </p:sp>
    </p:spTree>
    <p:extLst>
      <p:ext uri="{BB962C8B-B14F-4D97-AF65-F5344CB8AC3E}">
        <p14:creationId xmlns:p14="http://schemas.microsoft.com/office/powerpoint/2010/main" val="247937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276BA3-EC33-8444-A52D-B7F52C55C6AE}" type="slidenum">
              <a:rPr lang="en-US"/>
              <a:pPr/>
              <a:t>‹#›</a:t>
            </a:fld>
            <a:endParaRPr lang="en-US"/>
          </a:p>
        </p:txBody>
      </p:sp>
    </p:spTree>
    <p:extLst>
      <p:ext uri="{BB962C8B-B14F-4D97-AF65-F5344CB8AC3E}">
        <p14:creationId xmlns:p14="http://schemas.microsoft.com/office/powerpoint/2010/main" val="158760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ADD280-B6EA-7046-B768-524CBA08A8C6}" type="slidenum">
              <a:rPr lang="en-US"/>
              <a:pPr/>
              <a:t>‹#›</a:t>
            </a:fld>
            <a:endParaRPr lang="en-US"/>
          </a:p>
        </p:txBody>
      </p:sp>
    </p:spTree>
    <p:extLst>
      <p:ext uri="{BB962C8B-B14F-4D97-AF65-F5344CB8AC3E}">
        <p14:creationId xmlns:p14="http://schemas.microsoft.com/office/powerpoint/2010/main" val="127709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67AA27E-D808-B945-8DED-8D60A76871B0}" type="slidenum">
              <a:rPr lang="en-US"/>
              <a:pPr/>
              <a:t>‹#›</a:t>
            </a:fld>
            <a:endParaRPr lang="en-US"/>
          </a:p>
        </p:txBody>
      </p:sp>
    </p:spTree>
    <p:extLst>
      <p:ext uri="{BB962C8B-B14F-4D97-AF65-F5344CB8AC3E}">
        <p14:creationId xmlns:p14="http://schemas.microsoft.com/office/powerpoint/2010/main" val="13268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DDFD08-FF46-A347-B759-3BCDAEDDE450}" type="slidenum">
              <a:rPr lang="en-US"/>
              <a:pPr/>
              <a:t>‹#›</a:t>
            </a:fld>
            <a:endParaRPr lang="en-US"/>
          </a:p>
        </p:txBody>
      </p:sp>
    </p:spTree>
    <p:extLst>
      <p:ext uri="{BB962C8B-B14F-4D97-AF65-F5344CB8AC3E}">
        <p14:creationId xmlns:p14="http://schemas.microsoft.com/office/powerpoint/2010/main" val="17544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F3CED77-51BB-9344-A710-473F0B3ECF50}" type="slidenum">
              <a:rPr lang="en-US"/>
              <a:pPr/>
              <a:t>‹#›</a:t>
            </a:fld>
            <a:endParaRPr lang="en-US"/>
          </a:p>
        </p:txBody>
      </p:sp>
    </p:spTree>
    <p:extLst>
      <p:ext uri="{BB962C8B-B14F-4D97-AF65-F5344CB8AC3E}">
        <p14:creationId xmlns:p14="http://schemas.microsoft.com/office/powerpoint/2010/main" val="181167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21EC5B-3F2F-3F47-85AF-94031544F435}" type="slidenum">
              <a:rPr lang="en-US"/>
              <a:pPr/>
              <a:t>‹#›</a:t>
            </a:fld>
            <a:endParaRPr lang="en-US"/>
          </a:p>
        </p:txBody>
      </p:sp>
    </p:spTree>
    <p:extLst>
      <p:ext uri="{BB962C8B-B14F-4D97-AF65-F5344CB8AC3E}">
        <p14:creationId xmlns:p14="http://schemas.microsoft.com/office/powerpoint/2010/main" val="251653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604F98-D922-0E49-8E25-553B50F85DCF}" type="slidenum">
              <a:rPr lang="en-US"/>
              <a:pPr/>
              <a:t>‹#›</a:t>
            </a:fld>
            <a:endParaRPr lang="en-US"/>
          </a:p>
        </p:txBody>
      </p:sp>
    </p:spTree>
    <p:extLst>
      <p:ext uri="{BB962C8B-B14F-4D97-AF65-F5344CB8AC3E}">
        <p14:creationId xmlns:p14="http://schemas.microsoft.com/office/powerpoint/2010/main" val="95226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AC5F9C-1BFA-9C43-8A92-AECF6E1608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video" Target="file:///C:\Users\Brotherichards\OneDrive%20-%20LDS%20Church\Large%20Files\malcolm%20Butler%20picks%20off%20Wilson%20to%20seal%20Patriots%20Super%20Bowl%20XLIX%20victory%202015.mp4" TargetMode="External"/><Relationship Id="rId1" Type="http://schemas.microsoft.com/office/2007/relationships/media" Target="file:///C:\Users\Brotherichards\OneDrive%20-%20LDS%20Church\Large%20Files\malcolm%20Butler%20picks%20off%20Wilson%20to%20seal%20Patriots%20Super%20Bowl%20XLIX%20victory%202015.mp4" TargetMode="External"/><Relationship Id="rId6" Type="http://schemas.openxmlformats.org/officeDocument/2006/relationships/hyperlink" Target="https://www.youtube.com/watch?v=U7rPIg7ZNQ8" TargetMode="External"/><Relationship Id="rId5" Type="http://schemas.openxmlformats.org/officeDocument/2006/relationships/image" Target="../media/image15.wmf"/><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sED\Desktop\asdfads.jpg"/>
          <p:cNvPicPr>
            <a:picLocks noChangeAspect="1" noChangeArrowheads="1"/>
          </p:cNvPicPr>
          <p:nvPr/>
        </p:nvPicPr>
        <p:blipFill>
          <a:blip r:embed="rId2" cstate="print"/>
          <a:srcRect/>
          <a:stretch>
            <a:fillRect/>
          </a:stretch>
        </p:blipFill>
        <p:spPr bwMode="auto">
          <a:xfrm>
            <a:off x="1524000" y="-76200"/>
            <a:ext cx="9144000" cy="6858000"/>
          </a:xfrm>
          <a:prstGeom prst="rect">
            <a:avLst/>
          </a:prstGeom>
          <a:noFill/>
        </p:spPr>
      </p:pic>
      <p:sp>
        <p:nvSpPr>
          <p:cNvPr id="2" name="TextBox 1"/>
          <p:cNvSpPr txBox="1"/>
          <p:nvPr/>
        </p:nvSpPr>
        <p:spPr>
          <a:xfrm>
            <a:off x="3340100" y="304801"/>
            <a:ext cx="5537200"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Blackadder ITC" panose="04020505051007020D02" pitchFamily="82" charset="0"/>
              </a:rPr>
              <a:t>Matthew 5</a:t>
            </a:r>
          </a:p>
        </p:txBody>
      </p:sp>
    </p:spTree>
    <p:extLst>
      <p:ext uri="{BB962C8B-B14F-4D97-AF65-F5344CB8AC3E}">
        <p14:creationId xmlns:p14="http://schemas.microsoft.com/office/powerpoint/2010/main" val="55462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67605431"/>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44549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8445283"/>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r>
                        <a:rPr lang="en-US" dirty="0">
                          <a:solidFill>
                            <a:srgbClr val="C00000"/>
                          </a:solidFill>
                        </a:rPr>
                        <a:t>Kingdom of Heaven</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r>
                        <a:rPr lang="en-US" dirty="0">
                          <a:solidFill>
                            <a:srgbClr val="C00000"/>
                          </a:solidFill>
                        </a:rPr>
                        <a:t>Comfort</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r>
                        <a:rPr lang="en-US" dirty="0">
                          <a:solidFill>
                            <a:srgbClr val="C00000"/>
                          </a:solidFill>
                        </a:rPr>
                        <a:t>Inherit the Earth</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r>
                        <a:rPr lang="en-US" dirty="0">
                          <a:solidFill>
                            <a:srgbClr val="C00000"/>
                          </a:solidFill>
                        </a:rPr>
                        <a:t>Filled w/ Holy Ghost</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78500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7093171"/>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r>
                        <a:rPr lang="en-US" dirty="0">
                          <a:solidFill>
                            <a:srgbClr val="C00000"/>
                          </a:solidFill>
                        </a:rPr>
                        <a:t>Kingdom of Heaven</a:t>
                      </a:r>
                    </a:p>
                  </a:txBody>
                  <a:tcPr/>
                </a:tc>
                <a:tc>
                  <a:txBody>
                    <a:bodyPr/>
                    <a:lstStyle/>
                    <a:p>
                      <a:pPr algn="ctr"/>
                      <a:r>
                        <a:rPr lang="en-US" b="1" dirty="0">
                          <a:solidFill>
                            <a:schemeClr val="accent6"/>
                          </a:solidFill>
                        </a:rPr>
                        <a:t>Faith</a:t>
                      </a: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r>
                        <a:rPr lang="en-US" dirty="0">
                          <a:solidFill>
                            <a:srgbClr val="C00000"/>
                          </a:solidFill>
                        </a:rPr>
                        <a:t>Comfort</a:t>
                      </a:r>
                    </a:p>
                  </a:txBody>
                  <a:tcPr/>
                </a:tc>
                <a:tc>
                  <a:txBody>
                    <a:bodyPr/>
                    <a:lstStyle/>
                    <a:p>
                      <a:pPr algn="ctr"/>
                      <a:r>
                        <a:rPr lang="en-US" b="1" dirty="0">
                          <a:solidFill>
                            <a:schemeClr val="accent6"/>
                          </a:solidFill>
                        </a:rPr>
                        <a:t>Repentance</a:t>
                      </a: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r>
                        <a:rPr lang="en-US" dirty="0">
                          <a:solidFill>
                            <a:srgbClr val="C00000"/>
                          </a:solidFill>
                        </a:rPr>
                        <a:t>Inherit the Earth</a:t>
                      </a:r>
                    </a:p>
                  </a:txBody>
                  <a:tcPr/>
                </a:tc>
                <a:tc>
                  <a:txBody>
                    <a:bodyPr/>
                    <a:lstStyle/>
                    <a:p>
                      <a:pPr algn="ctr"/>
                      <a:r>
                        <a:rPr lang="en-US" b="1" dirty="0">
                          <a:solidFill>
                            <a:schemeClr val="accent6"/>
                          </a:solidFill>
                        </a:rPr>
                        <a:t>Baptism</a:t>
                      </a: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r>
                        <a:rPr lang="en-US" dirty="0">
                          <a:solidFill>
                            <a:srgbClr val="C00000"/>
                          </a:solidFill>
                        </a:rPr>
                        <a:t>Filled w/ Holy Ghost</a:t>
                      </a:r>
                    </a:p>
                  </a:txBody>
                  <a:tcPr/>
                </a:tc>
                <a:tc>
                  <a:txBody>
                    <a:bodyPr/>
                    <a:lstStyle/>
                    <a:p>
                      <a:pPr algn="ctr"/>
                      <a:r>
                        <a:rPr lang="en-US" b="1" dirty="0">
                          <a:solidFill>
                            <a:schemeClr val="accent6"/>
                          </a:solidFill>
                        </a:rPr>
                        <a:t>Gift of the Holy Ghost</a:t>
                      </a: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
        <p:nvSpPr>
          <p:cNvPr id="9" name="Rectangle 8"/>
          <p:cNvSpPr/>
          <p:nvPr/>
        </p:nvSpPr>
        <p:spPr>
          <a:xfrm rot="16200000">
            <a:off x="1590517" y="2982270"/>
            <a:ext cx="1272913" cy="461665"/>
          </a:xfrm>
          <a:prstGeom prst="rect">
            <a:avLst/>
          </a:prstGeom>
        </p:spPr>
        <p:txBody>
          <a:bodyPr wrap="none">
            <a:spAutoFit/>
          </a:bodyPr>
          <a:lstStyle/>
          <a:p>
            <a:r>
              <a:rPr lang="en-US" b="1" dirty="0">
                <a:solidFill>
                  <a:schemeClr val="accent6"/>
                </a:solidFill>
              </a:rPr>
              <a:t>4</a:t>
            </a:r>
            <a:r>
              <a:rPr lang="en-US" b="1" baseline="30000" dirty="0">
                <a:solidFill>
                  <a:schemeClr val="accent6"/>
                </a:solidFill>
              </a:rPr>
              <a:t>th</a:t>
            </a:r>
            <a:r>
              <a:rPr lang="en-US" b="1" dirty="0">
                <a:solidFill>
                  <a:schemeClr val="accent6"/>
                </a:solidFill>
              </a:rPr>
              <a:t> AOF</a:t>
            </a:r>
          </a:p>
        </p:txBody>
      </p:sp>
    </p:spTree>
    <p:extLst>
      <p:ext uri="{BB962C8B-B14F-4D97-AF65-F5344CB8AC3E}">
        <p14:creationId xmlns:p14="http://schemas.microsoft.com/office/powerpoint/2010/main" val="3704275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79266217"/>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r>
                        <a:rPr lang="en-US" dirty="0">
                          <a:solidFill>
                            <a:srgbClr val="C00000"/>
                          </a:solidFill>
                        </a:rPr>
                        <a:t>Kingdom of Heaven</a:t>
                      </a:r>
                    </a:p>
                  </a:txBody>
                  <a:tcPr/>
                </a:tc>
                <a:tc>
                  <a:txBody>
                    <a:bodyPr/>
                    <a:lstStyle/>
                    <a:p>
                      <a:pPr algn="ctr"/>
                      <a:r>
                        <a:rPr lang="en-US" b="1" dirty="0">
                          <a:solidFill>
                            <a:schemeClr val="accent6"/>
                          </a:solidFill>
                        </a:rPr>
                        <a:t>Faith</a:t>
                      </a: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r>
                        <a:rPr lang="en-US" dirty="0">
                          <a:solidFill>
                            <a:srgbClr val="C00000"/>
                          </a:solidFill>
                        </a:rPr>
                        <a:t>Comfort</a:t>
                      </a:r>
                    </a:p>
                  </a:txBody>
                  <a:tcPr/>
                </a:tc>
                <a:tc>
                  <a:txBody>
                    <a:bodyPr/>
                    <a:lstStyle/>
                    <a:p>
                      <a:pPr algn="ctr"/>
                      <a:r>
                        <a:rPr lang="en-US" b="1" dirty="0">
                          <a:solidFill>
                            <a:schemeClr val="accent6"/>
                          </a:solidFill>
                        </a:rPr>
                        <a:t>Repentance</a:t>
                      </a: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r>
                        <a:rPr lang="en-US" dirty="0">
                          <a:solidFill>
                            <a:srgbClr val="C00000"/>
                          </a:solidFill>
                        </a:rPr>
                        <a:t>Inherit the Earth</a:t>
                      </a:r>
                    </a:p>
                  </a:txBody>
                  <a:tcPr/>
                </a:tc>
                <a:tc>
                  <a:txBody>
                    <a:bodyPr/>
                    <a:lstStyle/>
                    <a:p>
                      <a:pPr algn="ctr"/>
                      <a:r>
                        <a:rPr lang="en-US" b="1" dirty="0">
                          <a:solidFill>
                            <a:schemeClr val="accent6"/>
                          </a:solidFill>
                        </a:rPr>
                        <a:t>Baptism</a:t>
                      </a: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r>
                        <a:rPr lang="en-US" dirty="0">
                          <a:solidFill>
                            <a:srgbClr val="C00000"/>
                          </a:solidFill>
                        </a:rPr>
                        <a:t>Filled w/ Holy Ghost</a:t>
                      </a:r>
                    </a:p>
                  </a:txBody>
                  <a:tcPr/>
                </a:tc>
                <a:tc>
                  <a:txBody>
                    <a:bodyPr/>
                    <a:lstStyle/>
                    <a:p>
                      <a:pPr algn="ctr"/>
                      <a:r>
                        <a:rPr lang="en-US" b="1" dirty="0">
                          <a:solidFill>
                            <a:schemeClr val="accent6"/>
                          </a:solidFill>
                        </a:rPr>
                        <a:t>Gift of the Holy Ghost</a:t>
                      </a: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r>
                        <a:rPr lang="en-US" dirty="0">
                          <a:solidFill>
                            <a:schemeClr val="accent6"/>
                          </a:solidFill>
                        </a:rPr>
                        <a:t>Merciful</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r>
                        <a:rPr lang="en-US" dirty="0">
                          <a:solidFill>
                            <a:schemeClr val="accent6"/>
                          </a:solidFill>
                        </a:rPr>
                        <a:t>Pure</a:t>
                      </a:r>
                      <a:r>
                        <a:rPr lang="en-US" baseline="0" dirty="0">
                          <a:solidFill>
                            <a:schemeClr val="accent6"/>
                          </a:solidFill>
                        </a:rPr>
                        <a:t> in Heart</a:t>
                      </a:r>
                      <a:endParaRPr lang="en-US"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r>
                        <a:rPr lang="en-US" dirty="0">
                          <a:solidFill>
                            <a:schemeClr val="accent6"/>
                          </a:solidFill>
                        </a:rPr>
                        <a:t>Peacemakers</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r>
                        <a:rPr lang="en-US" dirty="0">
                          <a:solidFill>
                            <a:schemeClr val="accent6"/>
                          </a:solidFill>
                        </a:rPr>
                        <a:t>Persecuted</a:t>
                      </a: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
        <p:nvSpPr>
          <p:cNvPr id="9" name="Rectangle 8"/>
          <p:cNvSpPr/>
          <p:nvPr/>
        </p:nvSpPr>
        <p:spPr>
          <a:xfrm rot="16200000">
            <a:off x="1590515" y="2982270"/>
            <a:ext cx="1272913" cy="461665"/>
          </a:xfrm>
          <a:prstGeom prst="rect">
            <a:avLst/>
          </a:prstGeom>
        </p:spPr>
        <p:txBody>
          <a:bodyPr wrap="none">
            <a:spAutoFit/>
          </a:bodyPr>
          <a:lstStyle/>
          <a:p>
            <a:r>
              <a:rPr lang="en-US" b="1" dirty="0">
                <a:solidFill>
                  <a:schemeClr val="accent6"/>
                </a:solidFill>
              </a:rPr>
              <a:t>4</a:t>
            </a:r>
            <a:r>
              <a:rPr lang="en-US" b="1" baseline="30000" dirty="0">
                <a:solidFill>
                  <a:schemeClr val="accent6"/>
                </a:solidFill>
              </a:rPr>
              <a:t>th</a:t>
            </a:r>
            <a:r>
              <a:rPr lang="en-US" b="1" dirty="0">
                <a:solidFill>
                  <a:schemeClr val="accent6"/>
                </a:solidFill>
              </a:rPr>
              <a:t> AOF</a:t>
            </a:r>
          </a:p>
        </p:txBody>
      </p:sp>
    </p:spTree>
    <p:extLst>
      <p:ext uri="{BB962C8B-B14F-4D97-AF65-F5344CB8AC3E}">
        <p14:creationId xmlns:p14="http://schemas.microsoft.com/office/powerpoint/2010/main" val="349181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37259061"/>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r>
                        <a:rPr lang="en-US" dirty="0">
                          <a:solidFill>
                            <a:srgbClr val="C00000"/>
                          </a:solidFill>
                        </a:rPr>
                        <a:t>Kingdom of Heaven</a:t>
                      </a:r>
                    </a:p>
                  </a:txBody>
                  <a:tcPr/>
                </a:tc>
                <a:tc>
                  <a:txBody>
                    <a:bodyPr/>
                    <a:lstStyle/>
                    <a:p>
                      <a:pPr algn="ctr"/>
                      <a:r>
                        <a:rPr lang="en-US" b="1" dirty="0">
                          <a:solidFill>
                            <a:schemeClr val="accent6"/>
                          </a:solidFill>
                        </a:rPr>
                        <a:t>Faith</a:t>
                      </a: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r>
                        <a:rPr lang="en-US" dirty="0">
                          <a:solidFill>
                            <a:srgbClr val="C00000"/>
                          </a:solidFill>
                        </a:rPr>
                        <a:t>Comfort</a:t>
                      </a:r>
                    </a:p>
                  </a:txBody>
                  <a:tcPr/>
                </a:tc>
                <a:tc>
                  <a:txBody>
                    <a:bodyPr/>
                    <a:lstStyle/>
                    <a:p>
                      <a:pPr algn="ctr"/>
                      <a:r>
                        <a:rPr lang="en-US" b="1" dirty="0">
                          <a:solidFill>
                            <a:schemeClr val="accent6"/>
                          </a:solidFill>
                        </a:rPr>
                        <a:t>Repentance</a:t>
                      </a: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r>
                        <a:rPr lang="en-US" dirty="0">
                          <a:solidFill>
                            <a:srgbClr val="C00000"/>
                          </a:solidFill>
                        </a:rPr>
                        <a:t>Inherit the Earth</a:t>
                      </a:r>
                    </a:p>
                  </a:txBody>
                  <a:tcPr/>
                </a:tc>
                <a:tc>
                  <a:txBody>
                    <a:bodyPr/>
                    <a:lstStyle/>
                    <a:p>
                      <a:pPr algn="ctr"/>
                      <a:r>
                        <a:rPr lang="en-US" b="1" dirty="0">
                          <a:solidFill>
                            <a:schemeClr val="accent6"/>
                          </a:solidFill>
                        </a:rPr>
                        <a:t>Baptism</a:t>
                      </a: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r>
                        <a:rPr lang="en-US" dirty="0">
                          <a:solidFill>
                            <a:srgbClr val="C00000"/>
                          </a:solidFill>
                        </a:rPr>
                        <a:t>Filled w/ Holy Ghost</a:t>
                      </a:r>
                    </a:p>
                  </a:txBody>
                  <a:tcPr/>
                </a:tc>
                <a:tc>
                  <a:txBody>
                    <a:bodyPr/>
                    <a:lstStyle/>
                    <a:p>
                      <a:pPr algn="ctr"/>
                      <a:r>
                        <a:rPr lang="en-US" b="1" dirty="0">
                          <a:solidFill>
                            <a:schemeClr val="accent6"/>
                          </a:solidFill>
                        </a:rPr>
                        <a:t>Gift of the Holy Ghost</a:t>
                      </a: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r>
                        <a:rPr lang="en-US" dirty="0">
                          <a:solidFill>
                            <a:schemeClr val="accent6"/>
                          </a:solidFill>
                        </a:rPr>
                        <a:t>Merciful</a:t>
                      </a:r>
                    </a:p>
                  </a:txBody>
                  <a:tcPr/>
                </a:tc>
                <a:tc>
                  <a:txBody>
                    <a:bodyPr/>
                    <a:lstStyle/>
                    <a:p>
                      <a:r>
                        <a:rPr lang="en-US" dirty="0">
                          <a:solidFill>
                            <a:srgbClr val="C00000"/>
                          </a:solidFill>
                        </a:rPr>
                        <a:t>Obtain</a:t>
                      </a:r>
                      <a:r>
                        <a:rPr lang="en-US" baseline="0" dirty="0">
                          <a:solidFill>
                            <a:srgbClr val="C00000"/>
                          </a:solidFill>
                        </a:rPr>
                        <a:t> Forgiveness</a:t>
                      </a:r>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r>
                        <a:rPr lang="en-US" dirty="0">
                          <a:solidFill>
                            <a:schemeClr val="accent6"/>
                          </a:solidFill>
                        </a:rPr>
                        <a:t>Pure</a:t>
                      </a:r>
                      <a:r>
                        <a:rPr lang="en-US" baseline="0" dirty="0">
                          <a:solidFill>
                            <a:schemeClr val="accent6"/>
                          </a:solidFill>
                        </a:rPr>
                        <a:t> in Heart</a:t>
                      </a:r>
                      <a:endParaRPr lang="en-US" dirty="0">
                        <a:solidFill>
                          <a:schemeClr val="accent6"/>
                        </a:solidFill>
                      </a:endParaRPr>
                    </a:p>
                  </a:txBody>
                  <a:tcPr/>
                </a:tc>
                <a:tc>
                  <a:txBody>
                    <a:bodyPr/>
                    <a:lstStyle/>
                    <a:p>
                      <a:r>
                        <a:rPr lang="en-US" dirty="0">
                          <a:solidFill>
                            <a:srgbClr val="C00000"/>
                          </a:solidFill>
                        </a:rPr>
                        <a:t>See God</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r>
                        <a:rPr lang="en-US" dirty="0">
                          <a:solidFill>
                            <a:schemeClr val="accent6"/>
                          </a:solidFill>
                        </a:rPr>
                        <a:t>Peacemakers</a:t>
                      </a:r>
                    </a:p>
                  </a:txBody>
                  <a:tcPr/>
                </a:tc>
                <a:tc>
                  <a:txBody>
                    <a:bodyPr/>
                    <a:lstStyle/>
                    <a:p>
                      <a:r>
                        <a:rPr lang="en-US" dirty="0">
                          <a:solidFill>
                            <a:srgbClr val="C00000"/>
                          </a:solidFill>
                        </a:rPr>
                        <a:t>Kingdom of Heaven</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r>
                        <a:rPr lang="en-US" dirty="0">
                          <a:solidFill>
                            <a:schemeClr val="accent6"/>
                          </a:solidFill>
                        </a:rPr>
                        <a:t>Persecuted</a:t>
                      </a:r>
                    </a:p>
                  </a:txBody>
                  <a:tcPr/>
                </a:tc>
                <a:tc>
                  <a:txBody>
                    <a:bodyPr/>
                    <a:lstStyle/>
                    <a:p>
                      <a:r>
                        <a:rPr lang="en-US" dirty="0">
                          <a:solidFill>
                            <a:srgbClr val="C00000"/>
                          </a:solidFill>
                        </a:rPr>
                        <a:t>Rewarded in Heaven</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
        <p:nvSpPr>
          <p:cNvPr id="9" name="Rectangle 8"/>
          <p:cNvSpPr/>
          <p:nvPr/>
        </p:nvSpPr>
        <p:spPr>
          <a:xfrm rot="16200000">
            <a:off x="1590515" y="2982270"/>
            <a:ext cx="1272913" cy="461665"/>
          </a:xfrm>
          <a:prstGeom prst="rect">
            <a:avLst/>
          </a:prstGeom>
        </p:spPr>
        <p:txBody>
          <a:bodyPr wrap="none">
            <a:spAutoFit/>
          </a:bodyPr>
          <a:lstStyle/>
          <a:p>
            <a:r>
              <a:rPr lang="en-US" b="1" dirty="0">
                <a:solidFill>
                  <a:schemeClr val="accent6"/>
                </a:solidFill>
              </a:rPr>
              <a:t>4</a:t>
            </a:r>
            <a:r>
              <a:rPr lang="en-US" b="1" baseline="30000" dirty="0">
                <a:solidFill>
                  <a:schemeClr val="accent6"/>
                </a:solidFill>
              </a:rPr>
              <a:t>th</a:t>
            </a:r>
            <a:r>
              <a:rPr lang="en-US" b="1" dirty="0">
                <a:solidFill>
                  <a:schemeClr val="accent6"/>
                </a:solidFill>
              </a:rPr>
              <a:t> AOF</a:t>
            </a:r>
          </a:p>
        </p:txBody>
      </p:sp>
    </p:spTree>
    <p:extLst>
      <p:ext uri="{BB962C8B-B14F-4D97-AF65-F5344CB8AC3E}">
        <p14:creationId xmlns:p14="http://schemas.microsoft.com/office/powerpoint/2010/main" val="131328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62373781"/>
              </p:ext>
            </p:extLst>
          </p:nvPr>
        </p:nvGraphicFramePr>
        <p:xfrm>
          <a:off x="2540000" y="1705084"/>
          <a:ext cx="8001000" cy="4950759"/>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r>
                        <a:rPr lang="en-US" dirty="0">
                          <a:solidFill>
                            <a:schemeClr val="accent6"/>
                          </a:solidFill>
                        </a:rPr>
                        <a:t>Poor in Spirit (who come unto</a:t>
                      </a:r>
                      <a:r>
                        <a:rPr lang="en-US" baseline="0" dirty="0">
                          <a:solidFill>
                            <a:schemeClr val="accent6"/>
                          </a:solidFill>
                        </a:rPr>
                        <a:t> me)</a:t>
                      </a:r>
                      <a:endParaRPr lang="en-US" dirty="0">
                        <a:solidFill>
                          <a:schemeClr val="accent6"/>
                        </a:solidFill>
                      </a:endParaRPr>
                    </a:p>
                  </a:txBody>
                  <a:tcPr/>
                </a:tc>
                <a:tc>
                  <a:txBody>
                    <a:bodyPr/>
                    <a:lstStyle/>
                    <a:p>
                      <a:r>
                        <a:rPr lang="en-US" dirty="0">
                          <a:solidFill>
                            <a:srgbClr val="C00000"/>
                          </a:solidFill>
                        </a:rPr>
                        <a:t>Kingdom of Heaven</a:t>
                      </a:r>
                    </a:p>
                  </a:txBody>
                  <a:tcPr/>
                </a:tc>
                <a:tc>
                  <a:txBody>
                    <a:bodyPr/>
                    <a:lstStyle/>
                    <a:p>
                      <a:pPr algn="ctr"/>
                      <a:r>
                        <a:rPr lang="en-US" b="1" dirty="0">
                          <a:solidFill>
                            <a:schemeClr val="accent6"/>
                          </a:solidFill>
                        </a:rPr>
                        <a:t>Faith</a:t>
                      </a:r>
                    </a:p>
                  </a:txBody>
                  <a:tcPr/>
                </a:tc>
                <a:extLst>
                  <a:ext uri="{0D108BD9-81ED-4DB2-BD59-A6C34878D82A}">
                    <a16:rowId xmlns:a16="http://schemas.microsoft.com/office/drawing/2014/main" val="10001"/>
                  </a:ext>
                </a:extLst>
              </a:tr>
              <a:tr h="404607">
                <a:tc>
                  <a:txBody>
                    <a:bodyPr/>
                    <a:lstStyle/>
                    <a:p>
                      <a:pPr algn="ctr"/>
                      <a:r>
                        <a:rPr lang="en-US" dirty="0">
                          <a:solidFill>
                            <a:schemeClr val="accent6"/>
                          </a:solidFill>
                        </a:rPr>
                        <a:t>Mourn</a:t>
                      </a:r>
                    </a:p>
                  </a:txBody>
                  <a:tcPr/>
                </a:tc>
                <a:tc>
                  <a:txBody>
                    <a:bodyPr/>
                    <a:lstStyle/>
                    <a:p>
                      <a:r>
                        <a:rPr lang="en-US" dirty="0">
                          <a:solidFill>
                            <a:srgbClr val="C00000"/>
                          </a:solidFill>
                        </a:rPr>
                        <a:t>Comfort</a:t>
                      </a:r>
                    </a:p>
                  </a:txBody>
                  <a:tcPr/>
                </a:tc>
                <a:tc>
                  <a:txBody>
                    <a:bodyPr/>
                    <a:lstStyle/>
                    <a:p>
                      <a:pPr algn="ctr"/>
                      <a:r>
                        <a:rPr lang="en-US" b="1" dirty="0">
                          <a:solidFill>
                            <a:schemeClr val="accent6"/>
                          </a:solidFill>
                        </a:rPr>
                        <a:t>Repentance</a:t>
                      </a:r>
                    </a:p>
                  </a:txBody>
                  <a:tcPr/>
                </a:tc>
                <a:extLst>
                  <a:ext uri="{0D108BD9-81ED-4DB2-BD59-A6C34878D82A}">
                    <a16:rowId xmlns:a16="http://schemas.microsoft.com/office/drawing/2014/main" val="10002"/>
                  </a:ext>
                </a:extLst>
              </a:tr>
              <a:tr h="404607">
                <a:tc>
                  <a:txBody>
                    <a:bodyPr/>
                    <a:lstStyle/>
                    <a:p>
                      <a:pPr algn="ctr"/>
                      <a:r>
                        <a:rPr lang="en-US" dirty="0">
                          <a:solidFill>
                            <a:schemeClr val="accent6"/>
                          </a:solidFill>
                        </a:rPr>
                        <a:t>Meek</a:t>
                      </a:r>
                    </a:p>
                  </a:txBody>
                  <a:tcPr/>
                </a:tc>
                <a:tc>
                  <a:txBody>
                    <a:bodyPr/>
                    <a:lstStyle/>
                    <a:p>
                      <a:r>
                        <a:rPr lang="en-US" dirty="0">
                          <a:solidFill>
                            <a:srgbClr val="C00000"/>
                          </a:solidFill>
                        </a:rPr>
                        <a:t>Inherit the Earth</a:t>
                      </a:r>
                    </a:p>
                  </a:txBody>
                  <a:tcPr/>
                </a:tc>
                <a:tc>
                  <a:txBody>
                    <a:bodyPr/>
                    <a:lstStyle/>
                    <a:p>
                      <a:pPr algn="ctr"/>
                      <a:r>
                        <a:rPr lang="en-US" b="1" dirty="0">
                          <a:solidFill>
                            <a:schemeClr val="accent6"/>
                          </a:solidFill>
                        </a:rPr>
                        <a:t>Baptism</a:t>
                      </a:r>
                    </a:p>
                  </a:txBody>
                  <a:tcPr/>
                </a:tc>
                <a:extLst>
                  <a:ext uri="{0D108BD9-81ED-4DB2-BD59-A6C34878D82A}">
                    <a16:rowId xmlns:a16="http://schemas.microsoft.com/office/drawing/2014/main" val="10003"/>
                  </a:ext>
                </a:extLst>
              </a:tr>
              <a:tr h="404607">
                <a:tc>
                  <a:txBody>
                    <a:bodyPr/>
                    <a:lstStyle/>
                    <a:p>
                      <a:pPr algn="ctr"/>
                      <a:r>
                        <a:rPr lang="en-US" dirty="0">
                          <a:solidFill>
                            <a:schemeClr val="accent6"/>
                          </a:solidFill>
                        </a:rPr>
                        <a:t>Hunger and Thirst</a:t>
                      </a:r>
                    </a:p>
                  </a:txBody>
                  <a:tcPr/>
                </a:tc>
                <a:tc>
                  <a:txBody>
                    <a:bodyPr/>
                    <a:lstStyle/>
                    <a:p>
                      <a:r>
                        <a:rPr lang="en-US" dirty="0">
                          <a:solidFill>
                            <a:srgbClr val="C00000"/>
                          </a:solidFill>
                        </a:rPr>
                        <a:t>Filled w/ Holy Ghost</a:t>
                      </a:r>
                    </a:p>
                  </a:txBody>
                  <a:tcPr/>
                </a:tc>
                <a:tc>
                  <a:txBody>
                    <a:bodyPr/>
                    <a:lstStyle/>
                    <a:p>
                      <a:pPr algn="ctr"/>
                      <a:r>
                        <a:rPr lang="en-US" b="1" dirty="0">
                          <a:solidFill>
                            <a:schemeClr val="accent6"/>
                          </a:solidFill>
                        </a:rPr>
                        <a:t>Gift of the Holy Ghost</a:t>
                      </a: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r>
                        <a:rPr lang="en-US" dirty="0">
                          <a:solidFill>
                            <a:schemeClr val="accent6"/>
                          </a:solidFill>
                        </a:rPr>
                        <a:t>Merciful</a:t>
                      </a:r>
                    </a:p>
                  </a:txBody>
                  <a:tcPr/>
                </a:tc>
                <a:tc>
                  <a:txBody>
                    <a:bodyPr/>
                    <a:lstStyle/>
                    <a:p>
                      <a:r>
                        <a:rPr lang="en-US" dirty="0">
                          <a:solidFill>
                            <a:srgbClr val="C00000"/>
                          </a:solidFill>
                        </a:rPr>
                        <a:t>Obtain</a:t>
                      </a:r>
                      <a:r>
                        <a:rPr lang="en-US" baseline="0" dirty="0">
                          <a:solidFill>
                            <a:srgbClr val="C00000"/>
                          </a:solidFill>
                        </a:rPr>
                        <a:t> Forgiveness</a:t>
                      </a:r>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r>
                        <a:rPr lang="en-US" dirty="0">
                          <a:solidFill>
                            <a:schemeClr val="accent6"/>
                          </a:solidFill>
                        </a:rPr>
                        <a:t>Pure</a:t>
                      </a:r>
                      <a:r>
                        <a:rPr lang="en-US" baseline="0" dirty="0">
                          <a:solidFill>
                            <a:schemeClr val="accent6"/>
                          </a:solidFill>
                        </a:rPr>
                        <a:t> in Heart</a:t>
                      </a:r>
                      <a:endParaRPr lang="en-US" dirty="0">
                        <a:solidFill>
                          <a:schemeClr val="accent6"/>
                        </a:solidFill>
                      </a:endParaRPr>
                    </a:p>
                  </a:txBody>
                  <a:tcPr/>
                </a:tc>
                <a:tc>
                  <a:txBody>
                    <a:bodyPr/>
                    <a:lstStyle/>
                    <a:p>
                      <a:r>
                        <a:rPr lang="en-US" dirty="0">
                          <a:solidFill>
                            <a:srgbClr val="C00000"/>
                          </a:solidFill>
                        </a:rPr>
                        <a:t>See God</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r>
                        <a:rPr lang="en-US" dirty="0">
                          <a:solidFill>
                            <a:schemeClr val="accent6"/>
                          </a:solidFill>
                        </a:rPr>
                        <a:t>Peacemakers</a:t>
                      </a:r>
                    </a:p>
                  </a:txBody>
                  <a:tcPr/>
                </a:tc>
                <a:tc>
                  <a:txBody>
                    <a:bodyPr/>
                    <a:lstStyle/>
                    <a:p>
                      <a:r>
                        <a:rPr lang="en-US" dirty="0">
                          <a:solidFill>
                            <a:srgbClr val="C00000"/>
                          </a:solidFill>
                        </a:rPr>
                        <a:t>Kingdom of Heaven</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r>
                        <a:rPr lang="en-US" dirty="0">
                          <a:solidFill>
                            <a:schemeClr val="accent6"/>
                          </a:solidFill>
                        </a:rPr>
                        <a:t>Persecuted</a:t>
                      </a:r>
                    </a:p>
                  </a:txBody>
                  <a:tcPr/>
                </a:tc>
                <a:tc>
                  <a:txBody>
                    <a:bodyPr/>
                    <a:lstStyle/>
                    <a:p>
                      <a:r>
                        <a:rPr lang="en-US" dirty="0">
                          <a:solidFill>
                            <a:srgbClr val="C00000"/>
                          </a:solidFill>
                        </a:rPr>
                        <a:t>Rewarded in Heaven</a:t>
                      </a: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
        <p:nvSpPr>
          <p:cNvPr id="9" name="Rectangle 8"/>
          <p:cNvSpPr/>
          <p:nvPr/>
        </p:nvSpPr>
        <p:spPr>
          <a:xfrm rot="16200000">
            <a:off x="1590515" y="2982270"/>
            <a:ext cx="1272913" cy="461665"/>
          </a:xfrm>
          <a:prstGeom prst="rect">
            <a:avLst/>
          </a:prstGeom>
        </p:spPr>
        <p:txBody>
          <a:bodyPr wrap="none">
            <a:spAutoFit/>
          </a:bodyPr>
          <a:lstStyle/>
          <a:p>
            <a:r>
              <a:rPr lang="en-US" b="1" dirty="0">
                <a:solidFill>
                  <a:schemeClr val="accent6"/>
                </a:solidFill>
              </a:rPr>
              <a:t>4</a:t>
            </a:r>
            <a:r>
              <a:rPr lang="en-US" b="1" baseline="30000" dirty="0">
                <a:solidFill>
                  <a:schemeClr val="accent6"/>
                </a:solidFill>
              </a:rPr>
              <a:t>th</a:t>
            </a:r>
            <a:r>
              <a:rPr lang="en-US" b="1" dirty="0">
                <a:solidFill>
                  <a:schemeClr val="accent6"/>
                </a:solidFill>
              </a:rPr>
              <a:t> AOF</a:t>
            </a:r>
          </a:p>
        </p:txBody>
      </p:sp>
      <p:sp>
        <p:nvSpPr>
          <p:cNvPr id="10" name="Rectangle 9"/>
          <p:cNvSpPr/>
          <p:nvPr/>
        </p:nvSpPr>
        <p:spPr>
          <a:xfrm rot="16200000">
            <a:off x="1055016" y="5192071"/>
            <a:ext cx="2343911" cy="461665"/>
          </a:xfrm>
          <a:prstGeom prst="rect">
            <a:avLst/>
          </a:prstGeom>
        </p:spPr>
        <p:txBody>
          <a:bodyPr wrap="none">
            <a:spAutoFit/>
          </a:bodyPr>
          <a:lstStyle/>
          <a:p>
            <a:r>
              <a:rPr lang="en-US" b="1" dirty="0">
                <a:solidFill>
                  <a:schemeClr val="accent6"/>
                </a:solidFill>
              </a:rPr>
              <a:t>D&amp;C 107:18-19</a:t>
            </a:r>
          </a:p>
        </p:txBody>
      </p:sp>
      <p:sp>
        <p:nvSpPr>
          <p:cNvPr id="11" name="Rectangle 10"/>
          <p:cNvSpPr/>
          <p:nvPr/>
        </p:nvSpPr>
        <p:spPr>
          <a:xfrm>
            <a:off x="7790690" y="5200829"/>
            <a:ext cx="2405172" cy="461665"/>
          </a:xfrm>
          <a:prstGeom prst="rect">
            <a:avLst/>
          </a:prstGeom>
        </p:spPr>
        <p:txBody>
          <a:bodyPr wrap="square">
            <a:spAutoFit/>
          </a:bodyPr>
          <a:lstStyle/>
          <a:p>
            <a:pPr algn="ctr"/>
            <a:r>
              <a:rPr lang="en-US" b="1" dirty="0">
                <a:solidFill>
                  <a:schemeClr val="accent6"/>
                </a:solidFill>
              </a:rPr>
              <a:t>TEMPLE</a:t>
            </a:r>
          </a:p>
        </p:txBody>
      </p:sp>
    </p:spTree>
    <p:extLst>
      <p:ext uri="{BB962C8B-B14F-4D97-AF65-F5344CB8AC3E}">
        <p14:creationId xmlns:p14="http://schemas.microsoft.com/office/powerpoint/2010/main" val="339079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he beatitudes">
            <a:extLst>
              <a:ext uri="{FF2B5EF4-FFF2-40B4-BE49-F238E27FC236}">
                <a16:creationId xmlns:a16="http://schemas.microsoft.com/office/drawing/2014/main" id="{38DEB7F2-DB17-43E2-845E-A37D591B697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3465"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7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08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8240" y="1360478"/>
            <a:ext cx="6827520" cy="1338828"/>
          </a:xfrm>
          <a:prstGeom prst="rect">
            <a:avLst/>
          </a:prstGeom>
          <a:noFill/>
        </p:spPr>
        <p:txBody>
          <a:bodyPr wrap="square" rtlCol="0">
            <a:spAutoFit/>
          </a:bodyPr>
          <a:lstStyle/>
          <a:p>
            <a:r>
              <a:rPr lang="en-US" sz="2700" dirty="0"/>
              <a:t>How many of you have a close family member or friend who doesn’t believe what you believe?  </a:t>
            </a:r>
          </a:p>
        </p:txBody>
      </p:sp>
      <p:sp>
        <p:nvSpPr>
          <p:cNvPr id="5" name="TextBox 4"/>
          <p:cNvSpPr txBox="1"/>
          <p:nvPr/>
        </p:nvSpPr>
        <p:spPr>
          <a:xfrm>
            <a:off x="4968240" y="3165410"/>
            <a:ext cx="7010400" cy="507831"/>
          </a:xfrm>
          <a:prstGeom prst="rect">
            <a:avLst/>
          </a:prstGeom>
          <a:noFill/>
        </p:spPr>
        <p:txBody>
          <a:bodyPr wrap="square" rtlCol="0">
            <a:spAutoFit/>
          </a:bodyPr>
          <a:lstStyle/>
          <a:p>
            <a:r>
              <a:rPr lang="en-US" sz="2700" dirty="0"/>
              <a:t>Ever been mocked for what you believe?  </a:t>
            </a:r>
          </a:p>
        </p:txBody>
      </p:sp>
      <p:sp>
        <p:nvSpPr>
          <p:cNvPr id="6" name="TextBox 5"/>
          <p:cNvSpPr txBox="1"/>
          <p:nvPr/>
        </p:nvSpPr>
        <p:spPr>
          <a:xfrm>
            <a:off x="5003346" y="4202381"/>
            <a:ext cx="5664655" cy="507831"/>
          </a:xfrm>
          <a:prstGeom prst="rect">
            <a:avLst/>
          </a:prstGeom>
          <a:noFill/>
        </p:spPr>
        <p:txBody>
          <a:bodyPr wrap="square" rtlCol="0">
            <a:spAutoFit/>
          </a:bodyPr>
          <a:lstStyle/>
          <a:p>
            <a:r>
              <a:rPr lang="en-US" sz="2700" dirty="0"/>
              <a:t>Ever been bullied for your beliefs?</a:t>
            </a:r>
          </a:p>
        </p:txBody>
      </p:sp>
      <p:sp>
        <p:nvSpPr>
          <p:cNvPr id="7" name="TextBox 6"/>
          <p:cNvSpPr txBox="1"/>
          <p:nvPr/>
        </p:nvSpPr>
        <p:spPr>
          <a:xfrm>
            <a:off x="5003346" y="5239352"/>
            <a:ext cx="6975294" cy="923330"/>
          </a:xfrm>
          <a:prstGeom prst="rect">
            <a:avLst/>
          </a:prstGeom>
          <a:noFill/>
        </p:spPr>
        <p:txBody>
          <a:bodyPr wrap="square" rtlCol="0">
            <a:spAutoFit/>
          </a:bodyPr>
          <a:lstStyle/>
          <a:p>
            <a:r>
              <a:rPr lang="en-US" sz="2700" dirty="0"/>
              <a:t>Ever been attacked on social media for what you believe?  </a:t>
            </a:r>
          </a:p>
        </p:txBody>
      </p:sp>
      <p:pic>
        <p:nvPicPr>
          <p:cNvPr id="8"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172720" y="367038"/>
            <a:ext cx="4435186" cy="5876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09818" y="217479"/>
            <a:ext cx="4658183" cy="507831"/>
          </a:xfrm>
          <a:prstGeom prst="rect">
            <a:avLst/>
          </a:prstGeom>
          <a:noFill/>
        </p:spPr>
        <p:txBody>
          <a:bodyPr wrap="square" rtlCol="0">
            <a:spAutoFit/>
          </a:bodyPr>
          <a:lstStyle/>
          <a:p>
            <a:r>
              <a:rPr lang="en-US" sz="2700" b="1" dirty="0"/>
              <a:t>By show of hands…</a:t>
            </a:r>
          </a:p>
        </p:txBody>
      </p:sp>
    </p:spTree>
    <p:extLst>
      <p:ext uri="{BB962C8B-B14F-4D97-AF65-F5344CB8AC3E}">
        <p14:creationId xmlns:p14="http://schemas.microsoft.com/office/powerpoint/2010/main" val="107718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939" y="187698"/>
            <a:ext cx="11500896" cy="6482604"/>
          </a:xfrm>
        </p:spPr>
        <p:txBody>
          <a:bodyPr>
            <a:normAutofit fontScale="92500" lnSpcReduction="20000"/>
          </a:bodyPr>
          <a:lstStyle/>
          <a:p>
            <a:pPr marL="0" indent="0">
              <a:buNone/>
            </a:pPr>
            <a:r>
              <a:rPr lang="en-US" sz="4000" dirty="0"/>
              <a:t>“If you haven’t already, you will one day find yourself called upon to defend your faith or perhaps even endure some personal abuse simply because you are a member of The Church. Such moments will require both courage and courtesy on your part… </a:t>
            </a:r>
            <a:br>
              <a:rPr lang="en-US" sz="4000" dirty="0"/>
            </a:br>
            <a:r>
              <a:rPr lang="en-US" sz="8600" dirty="0"/>
              <a:t>Defend your beliefs with courtesy and with compassion.”</a:t>
            </a:r>
          </a:p>
          <a:p>
            <a:pPr marL="0" indent="0">
              <a:buNone/>
            </a:pPr>
            <a:r>
              <a:rPr lang="en-US" sz="2400" dirty="0"/>
              <a:t> (Jeffrey R. Holland, “The Cost—and Blessings—of Discipleship,” </a:t>
            </a:r>
            <a:br>
              <a:rPr lang="en-US" sz="2400" dirty="0"/>
            </a:br>
            <a:r>
              <a:rPr lang="en-US" sz="2400" dirty="0"/>
              <a:t>Ensign or Liahona, May 2014, 9).</a:t>
            </a:r>
          </a:p>
          <a:p>
            <a:pPr marL="0" indent="0">
              <a:buNone/>
            </a:pPr>
            <a:endParaRPr lang="en-US" dirty="0"/>
          </a:p>
        </p:txBody>
      </p:sp>
      <p:pic>
        <p:nvPicPr>
          <p:cNvPr id="1026" name="Picture 2" descr="Image result for elder holland">
            <a:extLst>
              <a:ext uri="{FF2B5EF4-FFF2-40B4-BE49-F238E27FC236}">
                <a16:creationId xmlns:a16="http://schemas.microsoft.com/office/drawing/2014/main" id="{94BD3E8E-E279-4F7E-B12C-51F469CE7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335" y="3429000"/>
            <a:ext cx="2476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4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828042" y="214204"/>
            <a:ext cx="8936610" cy="6466848"/>
          </a:xfrm>
        </p:spPr>
        <p:txBody>
          <a:bodyPr>
            <a:normAutofit lnSpcReduction="10000"/>
          </a:bodyPr>
          <a:lstStyle/>
          <a:p>
            <a:pPr marL="0" indent="0">
              <a:buNone/>
            </a:pPr>
            <a:r>
              <a:rPr lang="en-US" sz="3200" dirty="0"/>
              <a:t>“Followers of Christ should be examples of civility. We should love all people, be good listeners, and show concern for their sincere beliefs. Though we may disagree, we should not be disagreeable. Our stands and communications on controversial topics should not be contentious. We should be wise in explaining and pursuing our positions and in exercising our influence. …</a:t>
            </a:r>
          </a:p>
          <a:p>
            <a:pPr marL="0" indent="0">
              <a:buNone/>
            </a:pPr>
            <a:r>
              <a:rPr lang="en-US" sz="3200" dirty="0"/>
              <a:t>“When our positions do not prevail, we should accept unfavorable results graciously and practice civility with our adversaries”</a:t>
            </a:r>
          </a:p>
          <a:p>
            <a:pPr marL="0" indent="0">
              <a:buNone/>
            </a:pPr>
            <a:r>
              <a:rPr lang="en-US" dirty="0"/>
              <a:t> </a:t>
            </a:r>
            <a:r>
              <a:rPr lang="en-US" sz="2000" dirty="0"/>
              <a:t>( “Loving Others and Living with Differences,” Ensign or Liahona, Nov. 2014, 27).</a:t>
            </a:r>
          </a:p>
        </p:txBody>
      </p:sp>
      <p:sp>
        <p:nvSpPr>
          <p:cNvPr id="2" name="Rectangle 1"/>
          <p:cNvSpPr/>
          <p:nvPr/>
        </p:nvSpPr>
        <p:spPr>
          <a:xfrm>
            <a:off x="115073" y="5757376"/>
            <a:ext cx="1668662" cy="830997"/>
          </a:xfrm>
          <a:prstGeom prst="rect">
            <a:avLst/>
          </a:prstGeom>
        </p:spPr>
        <p:txBody>
          <a:bodyPr wrap="none">
            <a:spAutoFit/>
          </a:bodyPr>
          <a:lstStyle/>
          <a:p>
            <a:r>
              <a:rPr lang="en-US" dirty="0"/>
              <a:t>3 Ne 11:29</a:t>
            </a:r>
          </a:p>
          <a:p>
            <a:r>
              <a:rPr lang="en-US" dirty="0"/>
              <a:t>EGO</a:t>
            </a:r>
          </a:p>
        </p:txBody>
      </p:sp>
      <p:pic>
        <p:nvPicPr>
          <p:cNvPr id="2050" name="Picture 2" descr="Image result for elder oaks">
            <a:extLst>
              <a:ext uri="{FF2B5EF4-FFF2-40B4-BE49-F238E27FC236}">
                <a16:creationId xmlns:a16="http://schemas.microsoft.com/office/drawing/2014/main" id="{B5C09D6A-69E0-4697-BBC8-A2B97F27C70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7348" y="477436"/>
            <a:ext cx="1865098" cy="23327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Look up words and discover their meaning</a:t>
            </a:r>
          </a:p>
        </p:txBody>
      </p:sp>
    </p:spTree>
    <p:extLst>
      <p:ext uri="{BB962C8B-B14F-4D97-AF65-F5344CB8AC3E}">
        <p14:creationId xmlns:p14="http://schemas.microsoft.com/office/powerpoint/2010/main" val="35302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57927" y="5975927"/>
            <a:ext cx="8229600" cy="56549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i="1" dirty="0">
                <a:solidFill>
                  <a:schemeClr val="tx2"/>
                </a:solidFill>
              </a:rPr>
              <a:t>Where were you?</a:t>
            </a:r>
            <a:endParaRPr lang="en-US" sz="2000" b="1" i="1" dirty="0">
              <a:solidFill>
                <a:schemeClr val="tx2"/>
              </a:solidFill>
            </a:endParaRP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5" name="TextBox 4"/>
          <p:cNvSpPr txBox="1"/>
          <p:nvPr/>
        </p:nvSpPr>
        <p:spPr>
          <a:xfrm>
            <a:off x="1524000" y="1127126"/>
            <a:ext cx="9144000" cy="584775"/>
          </a:xfrm>
          <a:prstGeom prst="rect">
            <a:avLst/>
          </a:prstGeom>
          <a:noFill/>
        </p:spPr>
        <p:txBody>
          <a:bodyPr wrap="square" rtlCol="0">
            <a:spAutoFit/>
          </a:bodyPr>
          <a:lstStyle/>
          <a:p>
            <a:r>
              <a:rPr lang="en-US" sz="3200" dirty="0">
                <a:solidFill>
                  <a:srgbClr val="094563"/>
                </a:solidFill>
                <a:latin typeface="+mj-lt"/>
              </a:rPr>
              <a:t>An Analogy</a:t>
            </a:r>
            <a:endParaRPr lang="en-US" sz="1800" dirty="0">
              <a:solidFill>
                <a:srgbClr val="094563"/>
              </a:solidFill>
              <a:latin typeface="+mj-lt"/>
            </a:endParaRPr>
          </a:p>
        </p:txBody>
      </p:sp>
      <p:pic>
        <p:nvPicPr>
          <p:cNvPr id="1026" name="Picture 2" descr="seahawks interception patriots super 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927" y="1767609"/>
            <a:ext cx="5611091" cy="420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15893" y="2071040"/>
            <a:ext cx="9968369" cy="4636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a:t>SCENE I: Popeyes in Vicksburg, Mississippi (2010). Malcolm Butler washing dishes, taking orders, frying chicken. </a:t>
            </a:r>
          </a:p>
          <a:p>
            <a:r>
              <a:rPr lang="en-US" dirty="0"/>
              <a:t>Kicked off the Hinds Community College football team for a misdemeanor drug charge. </a:t>
            </a:r>
          </a:p>
          <a:p>
            <a:r>
              <a:rPr lang="en-US" dirty="0"/>
              <a:t>He makes $7.25 per hour and lives in a mobile home. </a:t>
            </a:r>
            <a:endParaRPr lang="en-US" sz="2000" b="1" i="1" dirty="0">
              <a:solidFill>
                <a:schemeClr val="tx2"/>
              </a:solidFill>
            </a:endParaRP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5" name="TextBox 4"/>
          <p:cNvSpPr txBox="1"/>
          <p:nvPr/>
        </p:nvSpPr>
        <p:spPr>
          <a:xfrm>
            <a:off x="1524000" y="1127126"/>
            <a:ext cx="9144000" cy="584775"/>
          </a:xfrm>
          <a:prstGeom prst="rect">
            <a:avLst/>
          </a:prstGeom>
          <a:noFill/>
        </p:spPr>
        <p:txBody>
          <a:bodyPr wrap="square" rtlCol="0">
            <a:spAutoFit/>
          </a:bodyPr>
          <a:lstStyle/>
          <a:p>
            <a:r>
              <a:rPr lang="en-US" sz="3200" dirty="0">
                <a:solidFill>
                  <a:srgbClr val="094563"/>
                </a:solidFill>
                <a:latin typeface="+mj-lt"/>
              </a:rPr>
              <a:t>An Analogy</a:t>
            </a:r>
            <a:endParaRPr lang="en-US" sz="1800" dirty="0">
              <a:solidFill>
                <a:srgbClr val="094563"/>
              </a:solidFill>
              <a:latin typeface="+mj-lt"/>
            </a:endParaRPr>
          </a:p>
        </p:txBody>
      </p:sp>
    </p:spTree>
    <p:extLst>
      <p:ext uri="{BB962C8B-B14F-4D97-AF65-F5344CB8AC3E}">
        <p14:creationId xmlns:p14="http://schemas.microsoft.com/office/powerpoint/2010/main" val="393491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59876" y="1967345"/>
            <a:ext cx="10963373" cy="4636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a:t>SCENE II: Malcolm Butler walks onto the Patriots training camp to tryout for the team. During the practice, he breaks up so many passes, Patriots veterans nickname him </a:t>
            </a:r>
            <a:r>
              <a:rPr lang="en-US" i="1" dirty="0"/>
              <a:t>Scrap</a:t>
            </a:r>
            <a:r>
              <a:rPr lang="en-US" dirty="0"/>
              <a:t>. Even Tom Brady begins to wonder: Who's that guy running down so many of my passes?</a:t>
            </a:r>
          </a:p>
          <a:p>
            <a:r>
              <a:rPr lang="en-US" sz="3600" b="1" i="1" dirty="0">
                <a:solidFill>
                  <a:schemeClr val="tx2"/>
                </a:solidFill>
              </a:rPr>
              <a:t>Malcom Butler makes the roster.</a:t>
            </a: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5" name="TextBox 4"/>
          <p:cNvSpPr txBox="1"/>
          <p:nvPr/>
        </p:nvSpPr>
        <p:spPr>
          <a:xfrm>
            <a:off x="1524000" y="1127126"/>
            <a:ext cx="9144000" cy="584775"/>
          </a:xfrm>
          <a:prstGeom prst="rect">
            <a:avLst/>
          </a:prstGeom>
          <a:noFill/>
        </p:spPr>
        <p:txBody>
          <a:bodyPr wrap="square" rtlCol="0">
            <a:spAutoFit/>
          </a:bodyPr>
          <a:lstStyle/>
          <a:p>
            <a:r>
              <a:rPr lang="en-US" sz="3200" dirty="0">
                <a:solidFill>
                  <a:srgbClr val="094563"/>
                </a:solidFill>
                <a:latin typeface="+mj-lt"/>
              </a:rPr>
              <a:t>An Analogy</a:t>
            </a:r>
            <a:endParaRPr lang="en-US" sz="1800" dirty="0">
              <a:solidFill>
                <a:srgbClr val="094563"/>
              </a:solidFill>
              <a:latin typeface="+mj-lt"/>
            </a:endParaRPr>
          </a:p>
        </p:txBody>
      </p:sp>
    </p:spTree>
    <p:extLst>
      <p:ext uri="{BB962C8B-B14F-4D97-AF65-F5344CB8AC3E}">
        <p14:creationId xmlns:p14="http://schemas.microsoft.com/office/powerpoint/2010/main" val="33447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3315" y="1967345"/>
            <a:ext cx="11010508" cy="4636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3000" dirty="0"/>
              <a:t>SCENE III: The Patriots have a great year and make it to the </a:t>
            </a:r>
            <a:r>
              <a:rPr lang="en-US" sz="3000" dirty="0" err="1"/>
              <a:t>SuperBowl</a:t>
            </a:r>
            <a:r>
              <a:rPr lang="en-US" sz="3000" dirty="0"/>
              <a:t>.</a:t>
            </a:r>
          </a:p>
          <a:p>
            <a:r>
              <a:rPr lang="en-US" sz="3000" i="1" dirty="0"/>
              <a:t>“If the Seahawks line up near the goal line with two wide receivers bunched together, jump the route</a:t>
            </a:r>
            <a:r>
              <a:rPr lang="en-US" sz="3000" dirty="0"/>
              <a:t>,” said coach Belichick randomly to Malcolm Butler during practice in the week leading up the Super Bowl. </a:t>
            </a:r>
            <a:endParaRPr lang="en-US" sz="3000" b="1" i="1" dirty="0">
              <a:solidFill>
                <a:schemeClr val="tx2"/>
              </a:solidFill>
            </a:endParaRP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5" name="TextBox 4"/>
          <p:cNvSpPr txBox="1"/>
          <p:nvPr/>
        </p:nvSpPr>
        <p:spPr>
          <a:xfrm>
            <a:off x="1524000" y="1127126"/>
            <a:ext cx="9144000" cy="584775"/>
          </a:xfrm>
          <a:prstGeom prst="rect">
            <a:avLst/>
          </a:prstGeom>
          <a:noFill/>
        </p:spPr>
        <p:txBody>
          <a:bodyPr wrap="square" rtlCol="0">
            <a:spAutoFit/>
          </a:bodyPr>
          <a:lstStyle/>
          <a:p>
            <a:r>
              <a:rPr lang="en-US" sz="3200" dirty="0">
                <a:solidFill>
                  <a:srgbClr val="094563"/>
                </a:solidFill>
                <a:latin typeface="+mj-lt"/>
              </a:rPr>
              <a:t>An Analogy</a:t>
            </a:r>
            <a:endParaRPr lang="en-US" sz="1800" dirty="0">
              <a:solidFill>
                <a:srgbClr val="094563"/>
              </a:solidFill>
              <a:latin typeface="+mj-lt"/>
            </a:endParaRPr>
          </a:p>
        </p:txBody>
      </p:sp>
    </p:spTree>
    <p:extLst>
      <p:ext uri="{BB962C8B-B14F-4D97-AF65-F5344CB8AC3E}">
        <p14:creationId xmlns:p14="http://schemas.microsoft.com/office/powerpoint/2010/main" val="287436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41022" y="1967345"/>
            <a:ext cx="11265031" cy="463665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dirty="0"/>
              <a:t>SCENE IV: </a:t>
            </a:r>
            <a:r>
              <a:rPr lang="en-US" dirty="0" err="1"/>
              <a:t>Superbowl</a:t>
            </a:r>
            <a:r>
              <a:rPr lang="en-US" dirty="0"/>
              <a:t> Sunday. The Seattle Seahawks are at the 2 yard line with 26 seconds left and “Beast Mode” Marshawn Lynch in the backfield, one of the NFLs leading rushers. Seattle has an 84.4% chance of winning, according to win probability analytics. If they hand the ball off to Lynch, and the game is over.</a:t>
            </a:r>
          </a:p>
          <a:p>
            <a:endParaRPr lang="en-US" sz="2000" b="1" i="1" dirty="0">
              <a:solidFill>
                <a:schemeClr val="tx2"/>
              </a:solidFill>
            </a:endParaRP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5" name="TextBox 4"/>
          <p:cNvSpPr txBox="1"/>
          <p:nvPr/>
        </p:nvSpPr>
        <p:spPr>
          <a:xfrm>
            <a:off x="1524000" y="1127126"/>
            <a:ext cx="9144000" cy="584775"/>
          </a:xfrm>
          <a:prstGeom prst="rect">
            <a:avLst/>
          </a:prstGeom>
          <a:noFill/>
        </p:spPr>
        <p:txBody>
          <a:bodyPr wrap="square" rtlCol="0">
            <a:spAutoFit/>
          </a:bodyPr>
          <a:lstStyle/>
          <a:p>
            <a:r>
              <a:rPr lang="en-US" sz="3200" dirty="0">
                <a:solidFill>
                  <a:srgbClr val="094563"/>
                </a:solidFill>
                <a:latin typeface="+mj-lt"/>
              </a:rPr>
              <a:t>An Analogy</a:t>
            </a:r>
            <a:endParaRPr lang="en-US" sz="1800" dirty="0">
              <a:solidFill>
                <a:srgbClr val="094563"/>
              </a:solidFill>
              <a:latin typeface="+mj-lt"/>
            </a:endParaRPr>
          </a:p>
        </p:txBody>
      </p:sp>
    </p:spTree>
    <p:extLst>
      <p:ext uri="{BB962C8B-B14F-4D97-AF65-F5344CB8AC3E}">
        <p14:creationId xmlns:p14="http://schemas.microsoft.com/office/powerpoint/2010/main" val="341557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61912" y="1896458"/>
            <a:ext cx="11095349" cy="170872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3600" dirty="0"/>
              <a:t>SCENE V: Seattle lines up….and Butler sees </a:t>
            </a:r>
            <a:r>
              <a:rPr lang="en-US" sz="3600" u="sng" dirty="0"/>
              <a:t>the</a:t>
            </a:r>
            <a:r>
              <a:rPr lang="en-US" sz="3600" dirty="0"/>
              <a:t> formation…and hears his coaches random comment come to his mind about what to do.</a:t>
            </a: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Tree>
    <p:extLst>
      <p:ext uri="{BB962C8B-B14F-4D97-AF65-F5344CB8AC3E}">
        <p14:creationId xmlns:p14="http://schemas.microsoft.com/office/powerpoint/2010/main" val="248159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17091" y="1803834"/>
            <a:ext cx="6770255" cy="4755365"/>
          </a:xfrm>
          <a:prstGeom prst="rect">
            <a:avLst/>
          </a:prstGeom>
        </p:spPr>
      </p:pic>
    </p:spTree>
    <p:extLst>
      <p:ext uri="{BB962C8B-B14F-4D97-AF65-F5344CB8AC3E}">
        <p14:creationId xmlns:p14="http://schemas.microsoft.com/office/powerpoint/2010/main" val="286868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pic>
        <p:nvPicPr>
          <p:cNvPr id="2050" name="Picture 2" descr="malcolm butl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32546" y="2152650"/>
            <a:ext cx="6391564" cy="41989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DefaultOcx"/>
          <p:cNvPicPr preferRelativeResize="0">
            <a:picLocks noChangeArrowheads="1" noChangeShapeType="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HTMLText1"/>
          <p:cNvPicPr preferRelativeResize="0">
            <a:picLocks noChangeArrowheads="1" noChangeShapeType="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HTMLText2"/>
          <p:cNvPicPr preferRelativeResize="0">
            <a:picLocks noChangeArrowheads="1" noChangeShapeType="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HTMLText3"/>
          <p:cNvPicPr preferRelativeResize="0">
            <a:picLocks noChangeArrowheads="1" noChangeShapeType="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05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dr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pic>
        <p:nvPicPr>
          <p:cNvPr id="2051" name="DefaultOcx"/>
          <p:cNvPicPr preferRelativeResize="0">
            <a:picLocks noChangeArrowheads="1" noChangeShapeType="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HTMLText1"/>
          <p:cNvPicPr preferRelativeResize="0">
            <a:picLocks noChangeArrowheads="1" noChangeShapeType="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HTMLText2"/>
          <p:cNvPicPr preferRelativeResize="0">
            <a:picLocks noChangeArrowheads="1" noChangeShapeType="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HTMLText3"/>
          <p:cNvPicPr preferRelativeResize="0">
            <a:picLocks noChangeArrowheads="1" noChangeShapeType="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0" y="-250825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59A1278-6D8F-4713-AF96-0CAB79C1FCFA}"/>
              </a:ext>
            </a:extLst>
          </p:cNvPr>
          <p:cNvSpPr/>
          <p:nvPr/>
        </p:nvSpPr>
        <p:spPr>
          <a:xfrm>
            <a:off x="1841369" y="5191093"/>
            <a:ext cx="8556396" cy="461665"/>
          </a:xfrm>
          <a:prstGeom prst="rect">
            <a:avLst/>
          </a:prstGeom>
        </p:spPr>
        <p:txBody>
          <a:bodyPr wrap="square">
            <a:spAutoFit/>
          </a:bodyPr>
          <a:lstStyle/>
          <a:p>
            <a:r>
              <a:rPr lang="en-US" dirty="0">
                <a:hlinkClick r:id="rId6"/>
              </a:rPr>
              <a:t>https://www.youtube.com/watch?v=U7rPIg7ZNQ8</a:t>
            </a:r>
            <a:endParaRPr lang="en-US" dirty="0"/>
          </a:p>
        </p:txBody>
      </p:sp>
      <p:pic>
        <p:nvPicPr>
          <p:cNvPr id="5" name="malcolm Butler picks off Wilson to seal Patriots Super Bowl XLIX victory 2015">
            <a:hlinkClick r:id="" action="ppaction://media"/>
            <a:extLst>
              <a:ext uri="{FF2B5EF4-FFF2-40B4-BE49-F238E27FC236}">
                <a16:creationId xmlns:a16="http://schemas.microsoft.com/office/drawing/2014/main" id="{F9408329-2931-46DA-952C-4DFF38C3BC25}"/>
              </a:ext>
            </a:extLst>
          </p:cNvPr>
          <p:cNvPicPr>
            <a:picLocks noChangeAspect="1"/>
          </p:cNvPicPr>
          <p:nvPr>
            <a:videoFile r:link="rId2"/>
            <p:extLst>
              <p:ext uri="{DAA4B4D4-6D71-4841-9C94-3DE7FCFB9230}">
                <p14:media xmlns:p14="http://schemas.microsoft.com/office/powerpoint/2010/main" r:link="rId1"/>
              </p:ext>
            </p:extLst>
          </p:nvPr>
        </p:nvPicPr>
        <p:blipFill>
          <a:blip r:embed="rId7"/>
          <a:stretch>
            <a:fillRect/>
          </a:stretch>
        </p:blipFill>
        <p:spPr>
          <a:xfrm>
            <a:off x="2936973" y="1381126"/>
            <a:ext cx="6574672" cy="3698253"/>
          </a:xfrm>
          <a:prstGeom prst="rect">
            <a:avLst/>
          </a:prstGeom>
        </p:spPr>
      </p:pic>
    </p:spTree>
    <p:extLst>
      <p:ext uri="{BB962C8B-B14F-4D97-AF65-F5344CB8AC3E}">
        <p14:creationId xmlns:p14="http://schemas.microsoft.com/office/powerpoint/2010/main" val="1561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3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24206" y="3252967"/>
            <a:ext cx="11557262" cy="383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2000" i="1" dirty="0">
                <a:solidFill>
                  <a:schemeClr val="tx2"/>
                </a:solidFill>
              </a:rPr>
              <a:t>The poor in spirit.  </a:t>
            </a:r>
            <a:r>
              <a:rPr lang="en-US" sz="2000" b="1" i="1" dirty="0">
                <a:solidFill>
                  <a:schemeClr val="tx2"/>
                </a:solidFill>
              </a:rPr>
              <a:t>Are you coming unto Christ?</a:t>
            </a:r>
          </a:p>
          <a:p>
            <a:r>
              <a:rPr lang="en-US" sz="2000" i="1" dirty="0">
                <a:solidFill>
                  <a:schemeClr val="tx2"/>
                </a:solidFill>
              </a:rPr>
              <a:t>Those who mourn.  </a:t>
            </a:r>
            <a:r>
              <a:rPr lang="en-US" sz="2000" b="1" i="1" dirty="0">
                <a:solidFill>
                  <a:schemeClr val="tx2"/>
                </a:solidFill>
              </a:rPr>
              <a:t>Are you repenting?</a:t>
            </a:r>
          </a:p>
          <a:p>
            <a:r>
              <a:rPr lang="en-US" sz="2000" i="1" dirty="0">
                <a:solidFill>
                  <a:schemeClr val="tx2"/>
                </a:solidFill>
              </a:rPr>
              <a:t>The meek. </a:t>
            </a:r>
            <a:r>
              <a:rPr lang="en-US" sz="2000" b="1" i="1" dirty="0">
                <a:solidFill>
                  <a:schemeClr val="tx2"/>
                </a:solidFill>
              </a:rPr>
              <a:t>Are you controlled?</a:t>
            </a:r>
          </a:p>
          <a:p>
            <a:r>
              <a:rPr lang="en-US" sz="2000" i="1" dirty="0">
                <a:solidFill>
                  <a:schemeClr val="tx2"/>
                </a:solidFill>
              </a:rPr>
              <a:t>They who hunger and thirst for righteousness. </a:t>
            </a:r>
            <a:r>
              <a:rPr lang="en-US" sz="2000" b="1" i="1" dirty="0">
                <a:solidFill>
                  <a:schemeClr val="tx2"/>
                </a:solidFill>
              </a:rPr>
              <a:t>Are you hungry for the gospel?  Do you attend your church meetings ‘hungry’?</a:t>
            </a:r>
          </a:p>
          <a:p>
            <a:r>
              <a:rPr lang="en-US" sz="2000" i="1" dirty="0">
                <a:solidFill>
                  <a:schemeClr val="tx2"/>
                </a:solidFill>
              </a:rPr>
              <a:t>The merciful. </a:t>
            </a:r>
            <a:r>
              <a:rPr lang="en-US" sz="2000" b="1" i="1" dirty="0">
                <a:solidFill>
                  <a:schemeClr val="tx2"/>
                </a:solidFill>
              </a:rPr>
              <a:t>Are you forgiving?</a:t>
            </a:r>
          </a:p>
          <a:p>
            <a:r>
              <a:rPr lang="en-US" sz="2000" i="1" dirty="0">
                <a:solidFill>
                  <a:schemeClr val="tx2"/>
                </a:solidFill>
              </a:rPr>
              <a:t>The pure in heart. </a:t>
            </a:r>
            <a:r>
              <a:rPr lang="en-US" sz="2000" b="1" i="1" dirty="0">
                <a:solidFill>
                  <a:schemeClr val="tx2"/>
                </a:solidFill>
              </a:rPr>
              <a:t>Is your media pure?</a:t>
            </a:r>
          </a:p>
          <a:p>
            <a:r>
              <a:rPr lang="en-US" sz="2000" i="1" dirty="0">
                <a:solidFill>
                  <a:schemeClr val="tx2"/>
                </a:solidFill>
              </a:rPr>
              <a:t>The peacemakers. </a:t>
            </a:r>
            <a:r>
              <a:rPr lang="en-US" sz="2000" b="1" i="1" dirty="0">
                <a:solidFill>
                  <a:schemeClr val="tx2"/>
                </a:solidFill>
              </a:rPr>
              <a:t>Do others consider you a peacemaker?</a:t>
            </a:r>
          </a:p>
          <a:p>
            <a:r>
              <a:rPr lang="en-US" sz="2000" i="1" dirty="0">
                <a:solidFill>
                  <a:schemeClr val="tx2"/>
                </a:solidFill>
              </a:rPr>
              <a:t>Persecuted for the sake of righteousness.  </a:t>
            </a:r>
            <a:r>
              <a:rPr lang="en-US" sz="2000" b="1" i="1" dirty="0">
                <a:solidFill>
                  <a:schemeClr val="tx2"/>
                </a:solidFill>
              </a:rPr>
              <a:t>Are you standing up for your beliefs?</a:t>
            </a:r>
          </a:p>
        </p:txBody>
      </p:sp>
      <p:pic>
        <p:nvPicPr>
          <p:cNvPr id="3" name="Picture 12" descr="hdr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The Beatitudes</a:t>
            </a:r>
          </a:p>
        </p:txBody>
      </p:sp>
      <p:sp>
        <p:nvSpPr>
          <p:cNvPr id="6" name="Content Placeholder 2">
            <a:extLst>
              <a:ext uri="{FF2B5EF4-FFF2-40B4-BE49-F238E27FC236}">
                <a16:creationId xmlns:a16="http://schemas.microsoft.com/office/drawing/2014/main" id="{D5669107-0540-4D4D-87D4-1ACEAC1D7F98}"/>
              </a:ext>
            </a:extLst>
          </p:cNvPr>
          <p:cNvSpPr txBox="1">
            <a:spLocks/>
          </p:cNvSpPr>
          <p:nvPr/>
        </p:nvSpPr>
        <p:spPr>
          <a:xfrm>
            <a:off x="216816" y="1179130"/>
            <a:ext cx="11764652" cy="160177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2500" dirty="0"/>
              <a:t>What has your ‘Coach’ whispered to you today?</a:t>
            </a:r>
          </a:p>
          <a:p>
            <a:pPr marL="0" indent="0" algn="ctr">
              <a:buNone/>
            </a:pPr>
            <a:r>
              <a:rPr lang="en-US" sz="2500" dirty="0"/>
              <a:t>Which of the Beatitudes do you think you are living  live best? </a:t>
            </a:r>
          </a:p>
          <a:p>
            <a:pPr marL="0" indent="0" algn="ctr">
              <a:buNone/>
            </a:pPr>
            <a:r>
              <a:rPr lang="en-US" sz="2500" dirty="0"/>
              <a:t>Which one would you like to apply more fully in your life?    </a:t>
            </a:r>
          </a:p>
          <a:p>
            <a:pPr marL="0" indent="0" algn="ctr">
              <a:buNone/>
            </a:pPr>
            <a:endParaRPr lang="en-US" sz="2500" dirty="0"/>
          </a:p>
        </p:txBody>
      </p:sp>
    </p:spTree>
    <p:extLst>
      <p:ext uri="{BB962C8B-B14F-4D97-AF65-F5344CB8AC3E}">
        <p14:creationId xmlns:p14="http://schemas.microsoft.com/office/powerpoint/2010/main" val="180294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4563"/>
                </a:solidFill>
              </a:rPr>
              <a:t>The Beatitudes</a:t>
            </a:r>
            <a:br>
              <a:rPr lang="en-US" dirty="0">
                <a:solidFill>
                  <a:srgbClr val="094563"/>
                </a:solidFill>
              </a:rPr>
            </a:br>
            <a:r>
              <a:rPr lang="en-US" sz="2400" dirty="0">
                <a:solidFill>
                  <a:srgbClr val="FF0000"/>
                </a:solidFill>
              </a:rPr>
              <a:t>What does ‘beatitudes’ mean?</a:t>
            </a:r>
            <a:endParaRPr lang="en-US" dirty="0">
              <a:solidFill>
                <a:srgbClr val="FF0000"/>
              </a:solidFill>
            </a:endParaRPr>
          </a:p>
        </p:txBody>
      </p:sp>
      <p:sp>
        <p:nvSpPr>
          <p:cNvPr id="3" name="Content Placeholder 2"/>
          <p:cNvSpPr>
            <a:spLocks noGrp="1"/>
          </p:cNvSpPr>
          <p:nvPr>
            <p:ph idx="1"/>
          </p:nvPr>
        </p:nvSpPr>
        <p:spPr>
          <a:xfrm>
            <a:off x="1981200" y="1600201"/>
            <a:ext cx="8229600" cy="1054100"/>
          </a:xfrm>
        </p:spPr>
        <p:txBody>
          <a:bodyPr/>
          <a:lstStyle/>
          <a:p>
            <a:pPr marL="0" indent="0" algn="ctr">
              <a:buNone/>
            </a:pPr>
            <a:r>
              <a:rPr lang="en-US" dirty="0">
                <a:solidFill>
                  <a:schemeClr val="accent6"/>
                </a:solidFill>
              </a:rPr>
              <a:t>The word </a:t>
            </a:r>
            <a:r>
              <a:rPr lang="en-US" i="1" dirty="0">
                <a:solidFill>
                  <a:schemeClr val="accent6"/>
                </a:solidFill>
              </a:rPr>
              <a:t>beatitude </a:t>
            </a:r>
            <a:r>
              <a:rPr lang="en-US" dirty="0">
                <a:solidFill>
                  <a:schemeClr val="accent6"/>
                </a:solidFill>
              </a:rPr>
              <a:t>means “blessedness,” “to be fortunate,” or “to be happy.”</a:t>
            </a:r>
          </a:p>
        </p:txBody>
      </p:sp>
      <p:sp>
        <p:nvSpPr>
          <p:cNvPr id="4" name="AutoShape 2"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mormonwoman.org/wp-content/uploads/2012/01/mormon-women-hap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82976" y="2870201"/>
            <a:ext cx="5155899" cy="3630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chardsED\Desktop\asdfads.jpg"/>
          <p:cNvPicPr>
            <a:picLocks noChangeAspect="1" noChangeArrowheads="1"/>
          </p:cNvPicPr>
          <p:nvPr/>
        </p:nvPicPr>
        <p:blipFill>
          <a:blip r:embed="rId2" cstate="print"/>
          <a:srcRect/>
          <a:stretch>
            <a:fillRect/>
          </a:stretch>
        </p:blipFill>
        <p:spPr bwMode="auto">
          <a:xfrm>
            <a:off x="1536700" y="0"/>
            <a:ext cx="9144000" cy="6858000"/>
          </a:xfrm>
          <a:prstGeom prst="rect">
            <a:avLst/>
          </a:prstGeom>
          <a:noFill/>
        </p:spPr>
      </p:pic>
      <p:sp>
        <p:nvSpPr>
          <p:cNvPr id="2" name="TextBox 1"/>
          <p:cNvSpPr txBox="1"/>
          <p:nvPr/>
        </p:nvSpPr>
        <p:spPr>
          <a:xfrm>
            <a:off x="3340100" y="304801"/>
            <a:ext cx="5537200"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Blackadder ITC" panose="04020505051007020D02" pitchFamily="82" charset="0"/>
              </a:rPr>
              <a:t>Matthew 5</a:t>
            </a:r>
          </a:p>
        </p:txBody>
      </p:sp>
    </p:spTree>
    <p:extLst>
      <p:ext uri="{BB962C8B-B14F-4D97-AF65-F5344CB8AC3E}">
        <p14:creationId xmlns:p14="http://schemas.microsoft.com/office/powerpoint/2010/main" val="309449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124" y="769937"/>
            <a:ext cx="8229600" cy="1143000"/>
          </a:xfrm>
        </p:spPr>
        <p:txBody>
          <a:bodyPr/>
          <a:lstStyle/>
          <a:p>
            <a:r>
              <a:rPr lang="en-US" dirty="0">
                <a:solidFill>
                  <a:srgbClr val="094563"/>
                </a:solidFill>
              </a:rPr>
              <a:t>When was the last time you felt pure happiness?</a:t>
            </a:r>
            <a:endParaRPr lang="en-US" dirty="0">
              <a:solidFill>
                <a:srgbClr val="FF0000"/>
              </a:solidFill>
            </a:endParaRPr>
          </a:p>
        </p:txBody>
      </p:sp>
      <p:sp>
        <p:nvSpPr>
          <p:cNvPr id="4" name="AutoShape 2"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data:image/jpeg;base64,/9j/4AAQSkZJRgABAQAAAQABAAD/2wCEAAkGBxQSEhUUExQVFRUXGBgbGBgXGBgYGBgXHRgYGBgYGBgYHCggHRolHBcUITEhJSkrLi4uFx8zODMsNygtLisBCgoKDg0OGxAQGywkICYsLDQsLy0sLCw0LCwsLCwsLCwsLCwsLCwsLCwsLCwsLCwsLCwsLCwsLCwsLCwsLCwsLP/AABEIALwBDAMBIgACEQEDEQH/xAAcAAACAgMBAQAAAAAAAAAAAAAFBgMEAAIHAQj/xAA+EAABAgMFBQUHAgUEAwEAAAABAhEAAyEEBRIxQQZRYXGREyKBobEyQlLB0eHwB3IUI2Ki8YKSssIzQ1MV/8QAGgEAAgMBAQAAAAAAAAAAAAAAAwQBAgUABv/EACsRAAICAgIBBAEDBAMAAAAAAAABAhEDIRIxBBMiQVFhIzJxFIHh8EJSwf/aAAwDAQACEQMRAD8A6qtROZyjxD6PGzRNZpgSXIeGH0LpbN/4FRzV1jWfYCA4LtFv+NTxiKZaUn4iIHcglRBbR4RBAysQOFNN5zjDYMqvvpF+SB8GDmi9Jux0uSxOX3i4mwoBdvOLAmB2cRWWR/BeOP7KdiQUUKS+9qNGWi8EjKpie0TDkMzlugLaEEEg58IiK5PZMnxWglJtmIsFAUo4hY2mvsyUqJU6jRIDsTvbcIvzSlKFzFEJSgOSfQbzwjmd8XgqfMKjlkkbk6Acd8DzZFiWuwuDG8r30V5toKlFSi5Ll3+cRdfz1jdRr67/ABiNSnyH08IyW7NhKjHLafLzrEMyYQQEtiZ3OQAzUTokceEbTFlwEh1HIPlvJVlhGsD56sTpSXQ7rVkZihu3IGg8YvCF7fRWUq0jSYoLolxLBck0MxWqlcNw0gLet4P3EZaka8BwiS9rx9xHIkegipZrN19IJKVHRjR5ZbO1TnF+XKiSVJaLSZcLylZYiSmPTLicIiTBFeR1FBCCFJKQ5BBA3kFxFnaCylNpm4lYiSCSQ1SkKy8W8IlTJLuCRyja1S8SyTmyf+AEW56ZVx2mDEWeLMqTFhMloPXFdiSoGZT4UmmLrAZzoKlZlw3FiZax3dBv58IK3zcYmjElkrGW4jcYMpTpGk20IT7SkjmQIVcndhKEaVbZ9nVhc0zSqo/OUXO0k2mh/lTD/tUfz8MG71sCJ6XBAVor5HhCfarMUEpUGIi9KW12ddHlvu1cosR9DyMDJkMV3Xs38ud3kGjmpH2ivtLYJcoIUFMFFgfBwOIoc4Nizyi+MiJRT2hfMnXIxDMlOapB6fOLCptWNOOh8YF2m8WUQliN8PwfLoBJL5PqUpjzDFhKBqYxSd2Ua1mBRWIjaWopLiLcsD8A+caTGffzERyvRNGItZ18hEyrQW7oJ8DEcqaBp4xsu17hFWt9Fk/yaFS10ZvKPUyVIBII5RpLC1GhMWE2aneJPjHPRy2Ul2xe/wAopr3mCk2wjSkLm0SsKcGMJd3Y1P8ASPmYrPLGEbJjilOVCttFeP8AELwIUAhO8s5+Jt26BQu5RpQNvOvhWBt52pQUUpNAfdo1M3Geuce2C2zEyjjQSD7KlUJ3MDnGbNub5M1caWNcUTT5BHtOTp+CIFoLsKk5AZHnwinLtiwS7tq9QOZET9skgscBUGO8jcDxgfGuwqlfRDOLulPs++oe+3up/oHn6gr4t1MCPEj0gpa5ykpZDganRjpFKzXSVqJV3EgtXfuSNYu5/ByjXYIstn1OfpBORIi7OkykM1Rqc68d2ukQzLUAQ6SAc2gcoyZPNEiJcTJTEMu0IUe6X50PSLCRApJrssmmeBMbpTGEgbo2lrByILboqSbpSw/Pz/EDlTCZjDFQMd35lBS8rAVhgsilQBVSlezXPJ3AglLsypZlKmS5YZADgEAkUxLYlllxUBq5Ra1FMrTbNbgs0knFNWkEZJNPGucNCQghkqDbgQR0qIE26+JMthMlKKjkAgKfiCKEQNmXlJV7NjnnkkI/7UgKxzntJl3OMe2MMyytkEnwYdD9Yo2+woW1OyUNSO6fGA0y1zv/AF2ecnnOS3SsZKtl4HIS+Sji9BF14uXuirzw+yKdMWklOI906E+UVZpKi5iSbYLWVFSlyUkl6JJ8oZbllCbISZoStTqBOEJyOjZROTFLGrZMMkZukJ5RA7aSepUhEs+6txywkN5x1CbdstQYpHPXrCFtpdXZYGLpUS2/LIxXFJOaZeS0KEqYrAUKJZw2vOvTziLsYIIlRMLNDbypAuJ9SFMeYYnwx4URr2YNEIEbmZwEbGXHmCOOICmPCmJ8EeYImyKI0LIMWE2jeIiKI8wRDpkptEd624Il5ElVEpGZL+nGAF4XLOtNFKEqXqzlSuW4cYtj+bbAk5Sw/RqdVeUME9DiEJR9RtvpdDqfppV2xGmbMyJQonEd6qwIvK5ETQxBplw5bocLemvKBqiN0LytGjj3HZyy/dn1ygVIJLbs2gNZbzYhMxIPMZ1z/GjrN6yQpJjkW1IEtZGR+v8AmLQfLTKZI8dhWchKu855A7vU8o0n29RYJRMQEgt3SfF6b3hYTa1FVS9E5ftA6w27M7IqtBxTBQgU0HPeYhxUNsiNz0gTLn0UgasEuR6hwNNYqWoqljCGO9qg+LZR1K07IgIZBA8GhKvbZy0JcBCmHwh/SOjkTZLxOhQKeDfm+Cd1W0JU01PaJ1cnEBvZ6jzipMkqSrCsEHj949RZyDlB7sDxo6FZbJJICkIQxAY4QaR4tP8ANAAbugUo9VecDtjrQVLTJL949ze+Zbz6R0S03FLkATlK7wAoa6nd94FlyLi4/JGOPGasjkXWMQ7oKjkPIeLB/GCMy5SoMsDll94CSbdPtVoMqQcABTjVkEo1JVqrusB/VlSHuzWGWlOFShMVqTmTycwrHHydhJ5uGhOmbKYlJKUuUuzuWcdBGTLkCP8AyTAG91PeP0EOFqlj2XPIFoGz7ADoPzxg6k4KkD1PbFa0LQO6iX4qPmwMC7ROUaE03Cg6CHCddhOmIc/qPnAq2XMcw44GvpBoZV8lZQfwKyjBy4wOxHNXrFedd2HMRduNLSk81f8AIwHzncF/IXxFU2XhCb+oaaSea/RMOKYUNv8AOSP3/wDWM/F+4el0J6JcTJRHqExaRLpBmUPpaMjIyN0wjI8aPYyOOPGjzDHpMDL2vgSM0u4cVHnwiG62dVl+aoJBJLAVMa2a0BaQRSjscxzhEvK/ps0K7IEPUh0kszEB/tmYv7J3uJkxYmGvtM3depUongKViiypuizxtKy3diwm3zkvVSadcXofKC143vKlOlUxIVuJDwr27v3rJVK9kIUVNRxhmJp/bC7fFhti5pOBMtBJYKbER8Sqvn5boUU3G4r7Y6sSm05fSHFc8KLvnAK+747JwEhtVKLAeAgldNhUizLUoajDnlq3B4E2uw9qe8S1dxzDajzgcrumNQp3XwD7PbE2nEJc9CliuAA+sI231ncAt3kljyjotluCUhYmJScQ94kvxgLthZElKqVI84qmoytF3Fyjs5zsdZBNngKyFfpHd9mEpxYGFRRt4jimxicFomPRhrRql465cNul0KVVHh6xGR/qfgiMf0ml2MVvsxBgBaJqS4SoKI3OfSLd/WrEjvKLfCCz8DwhRF42o0lJloSGLaMd5FMXAViJRTeicdxiuRXv650z3d0rGX3hGWFImBChV2AAck7kgZv8464QVpdQ728RrcmySJ88TV+yn2iBVX9IOid7VLtk8RinK+J2dRUeTPdgtlE2ZP8AFTiElSe4NUpNSdznhprWKm1u0gWrBIzJ1Dk+OnSHDaLvjCSQnQJz+nXKBV27PywcWADXeo8yc4icrlSFsSVc5MD7LWWclCg2HEXJHtF+PKGeRjAoC+/8rBO77IzuNKRtMRWK+l8kyzRbpIATps0at4A+ZrG6Lzw0mAfuAyglaJT84DW2SdKGKcJRdpho8ZrouzLeEDF7YZw2o38usUJd8iZ7vICr+npAK2WyZZ2dBMsmoGh3gjI8YgtduODHJwsdVZf7cgrePkYl8vhnKCXaGRc1J9tCkjlT6RBLsqUJZBoHPGpfpC1YbSoqdasfIgt4ZQclaFJPKOcuS4yJUadomliFHb0d6VyV6iG6Wvfn6wp7b1mS/wBp9YFCNSC3YsyRFxKYhloi0kQRlT6Bs1uQpIOIA4XIfLfnpHtit0uckKlqCgd25yHbc4MfO8rae0YlzBMU6gyiakuBi6s0e3PtFOlFfZzFICu64NSMLa5B42PV/Bi+mz6GnXjKQ+KYhOFiXUAwOTvHlpvGWhOIqBDOG1HCOP7LXLMtYCScISrvK3IASzcaqHgI6BabjCZSUgFyyUj4U/VqkxR53WkXWJXtl2bPnzBixJlIIoB3lHmTlFS2ySzlQVQe0tVSSwyYCtHgtZ7uTLlhIyAhV2ht4BCB+6nMBSeRST5Qvkk12FxpP9oIvK90IFJZxA/ESQfR8jUHPMxTuvaRMqYFLlgv7K65FxUZdN0ZfVgCESwKlCGI3gghL8iT4HhFWTdvuGrCh5h68jrAuTjtDscUZaYzTLeiVPs84F0kYVF3oVVLnc/lDhec5KQKAnjHIpJzlL9hYJQT7qmYp5GGawXhNmywiYrvgYSdSQNeYiscrV/kiXjJyW+hkn3yhUkoJAUSQw0SIASVHF3TTiKRUu+XNmTlSgEgpyxF35QYtl29mkGbPQnOiRV65ZmCNTmrYWCx4van2epngghmIzhX2mUlCca3wpLqbPDq0GrHJJJUVKI90KABCW1bfAHbtY/h1J1UGbn9oC23KmF0k6Eix3zL/j1TJaCELBCAQ3eABdtHr1hgs02fMONZKaO1O7XhnT1hImycCULyKVhXgPs8dbukJMnFSqflBJUtoHjXLRevCxYCkLUapSTrUh4vXPLlJxVSVsML7tW4xDPvbt1AlOFqafOJEoSzBJXXIB6njA4rdxLu3BKXZ7eICUlWresMV2tKsyToUg9RQekJN5KWJaixABZlZ6eUOSi8pAGQQlugETCdSf8AAt5UbjFX8i/OtmKacRqPdHk8MVjSRhfM+kIt0oUm2KEwe15sGjoVmDqHj9IjDbkU8hKMUkTFHeHIx6uTExLK8D8opXlbCkMnPfuhtxSEI8pNJEVoIFMzuGcCLVKUo5AczXyijbr2XLcISVKNSTTk50D0ijY5FsmzHUoJTmwBdvH85QJxuNmhjjwe2Xp9nLMRTrAO9LqcEoAqO8g+yofI8YbVWEpFVPA+fKaB8WnY1GSmqOdSrqA9hFNCO6sb0qzqP8QXuu8Vy2TMcgmiteR4/nGDH8NgmFSRUtyJ4+cDtoJGEMX7x6KfMcMukDkrJ40HKKwnQ6wp7ZJ/moB+H5mDuz6zMlEHTXc/3HmYEbXWdRKF7gUq4VofWIirVg+nQvS0xZSIiQInAiC9CRInKFACcXTjF27UTCVgZAAqyfg1YilrWUO2jE0AFRqeFGhq2NuhU0gK73aqloTVwElRUtT6MEKDcY0zJSOxbJXcJNnFO9NU5/aKJHQP4weWQHWdAW5a+kUpc8FRbJILcBVI8h5xCufjOHQnyFT8usV5r4KODb2W7bPaUSd356wiEFc9SjkFDoGf5dIZLytmJkg6seJAcnqr+2AsqylIJNag/WAZHyl/A54+OoX9kMyScdUkjUmgOnp6CN12MlJUAxgZeC7TMWaYJfBScR41y84uXTPWiXhUcRc8aaRPBDMW70gTfNhKiCgp7tSTSsL6L8Nnnk1KT7Sf+yfPzg5e92CYoutgp83oTqGIruhMv6wqkrAKsbjPUj659Io4ItJtPo6Pdl4ond+Wpxq27iDqDBOVLSS+FzvMct2VWZcwlKsJLGtUneFDpWHyzXrNUcPcTxqQfSKOfHReO0E7bakyg5zhE2htBmqJOg6P9oZLXIZ1LVjV5Dw0henNhc5lR/DyAV1gClbOmtC5fyMMo090MOg+Zg/+nN8dojsVmqaB9U6H5QtbQ2lkCgJViFd2VG17sUrMtaEy1yiQpGo04NuO6G1DljoXjkcJWdas2CRaWmpVMQpmZmSa1I1BGofKGW0W8ze7J/lpapFCeVHGQrTKOXXPttLnKQieBLmZBXuE89PGOi2ZdBkBExm4Li0GlGM/d3/v0ZbpA7NSdAD1zghsxaO1syd4ceD0+ULd/XwCOzlEEnMioH3gj+mRAkzQcxMUo+P+BC6aeQF5CfpWeX+OzUFZYVA/n5pDRZbSlKEzFFgR6gH6wr7VjFLXxSoeTg+sUJd/oNklzFd5SUgBGgUA1YrjmlNkSxepCKHSVeaFrGYcsH1ja93TkHhQuiTOtGHGcOKoADEa5mtPlD5aZOJFakCHYptMVyKOOaoEWO5EqV2inctR6flfODSZCUJZIgN20xIoeQjaXeS2qyvWOU1W0dPHkn86JbeG0gTMDxdmW/EwU45giIFS4rJp9DGJOKpg2dLYwAvRZnLCQk4EO5Jck8G0FM/iEM09EL0o4Zkwbz0oP8+AgE9IavRduOUmXLL5qBPJh/iBl+zmnFJqlQPX/MEpC+4WzILfbqOkSWTZo20JXjwBFCpnJVqBUbqnjHYk5KkAyNR9zEaZZSF4RXdx3RaTdc3/AOZ8o6RY9hZIUlUxRmYcgQAk1fvDXlDF/Ao+FNMqaQVYJPsDLzIro+YLcEqkDsX7PtHqzg9mCQWyZ28I6T+ld3ISqWoj2cSt+SQCX5rHnCBYtnrTZk9tPASmYD/LV7RCsioAMk5Eax0r9KBiROUMh3U+IqP+EMStSotLE44eT+RylAoEwnOg5sMTjgXiP+JCUzCM0AjxODP80MeKmsW9pLzcQ1DJBSx0on+6BV7DCmaPineTgt5iF+loDFcnRBYZhUsk1Aeu8kuT1eCSVVjJNlwpGVHy3NHkpNYmNocVUSKsmLdFCZZ8JITwfhygoikUZJCs1JTWpWoCvAZtlBJK+iYzrsq2oJSk4kFVMz9NBCxtrYUqlIWmpBGWriresNV4yJHZqUq0kkA0QHOQLAanOFi/gFWGUEkklYPGjvAsia7L81KIuXagJCXBNem6GGUtqgv84rXf7Pfyyd6g+MT4g4GdeTfhaE5SsmCJ59oKqNnAG3l1gbvqH9IYrLUkNk5gJaZbFCviA8HMQlRd7FzaezNZkr3TSODMT84XrLeBBAGQ846XbbAiclUhY7qwCkjRQGnGgPWOZXpdqrNaDKVViGO8HI/aNLBTjXyJZlTMtSQpSiwand1aNkXjPw4Mc0oFGxrwtuzjy8Jqa0qczq+/84QeuC5MQCllxQhPuvoTvi8pKKtg4xbdIk2bvBVErdJ0d8tH+sdQ/T20jFaE1rgL7zV25UEIosLzA4+Low+0HtiZqpVrMtRopJA5sSPIGM7I1z5IbcW8dMcL7k4pf5xEANm7vSJ0pMwAiZMUwPCo+cNFtS6CN1fDP5GFy9ErxJXK9qVgKeJDqPWohb/kdF+yjpUizS5YJSkCKS73SgEKzDk0cM+dNGaK1lvdM6UFpOYqNQdUniC8VF2zs5uIhxgIbeTUekajy6TjoQx4HJvltmWi3JJo5B3UEb2ayKmVQnxOX1ildUyXMWVTiJfeYS6uRoQBX/EMF4rWUgIGFJo5YPxbNoLjx8tyDZZcGoR7/P8AuwFN/wDNhCgvDUsGDg5ZwVUUqqAeW7hFaTYOzc5k5xaQWeKSST0dNp1TB9pSACYU5iCZhPxP0oIZLymuGGvpAifJNCNKQplduhzHF8NlVFowJmK3IoONPt0jo1xWISbPLljRIfio1UfEkxzGWyrRJlmgXMS40IxAGOtTFsIZ8RLbM/zX1E9lqd+fyEbNENi9kneVerfKN1TIetcVZntbo+e9ob6RbUImoX3lMSgknCdQaNTnHQP0okpTKLF6rJbUtLBPURyC4rnWgqQtSUuAZaye6ailfHkSI7DsMtNhs5NoBStQySCpg5LUoCc+kLuSUts2s8p5cSil/ZByyA41q0xhTbkthUOTMYF7XWMqkqSPaUkgfuTr5CL1w3pJmlcyVLKUglJKlZ5EuMgK6fDwiLaW1oXKxyVDGgjuvpl0LAPCl+3sWcZRyU1Qi7JbWTZqCidNSFIQopBQrFNAlrJClAslmByrDLdV6haQYRZUiXLtEybiCRhWpCC4UvEhQKU0IoHcH4TFn9NbYZ06cgjuNiA+ElZZuDFuSRuhiUbjyReGR86Z0qTMjFyhqARxgZOkLQe4rwNYrWm9psoVbzrAlkQw4/KC1qkpaiB0jn21l5KkT5KSl0ErdP8At/PGLK/1SlElAlLKjlkAo14uKjUQtX/ehtsvtGZaFBSWqQlmUOJdjyEWmtqyrye2kxzlyklPdqCH5jdufLOBaVMphVjTlWh3GkDrhv3tEpAZxTxdm4CvlFqZMJmrIDUTnocTH0hSUd0wuOWrC1ltGEE7wY0s12qnpw+ywAc/LjGt02QzmaiAanfWHCy2dgwoBF4xJlMVLXduA4Zkwd1m3nc3HlHM9tgpVrKi9cIQSCygAA44vHbb0sKSMWF1A51MJu01ypUjtZq8BlgqQAwAND3nDnIZNnBcU+MgOWPOJyyfLU6iRUlvHWHnY6eFSWdyihGo3Qqm8AQkFINCfE1Pzgbd95LkzO0QWL1GhDux4QzKDnGhdTUGjriZLKSeB+UWrJS0yFD4i/Ig/njAm4L7l2oAjurA7yDmOI3iDeFik7i8ZmROLpj8WpRtDxNk90HiQPCApGFQG9QPgH+8GLJOxS0uaY1fX0MUrUitM3LHj96wKempIBjb3FgKfaFSJi5qATLIKpiBqymxJ/qZ+bQz3dPlzkOFBQOR1HA7jC5OSCCk6hSeRPeHqYVL1tkyzzJc2SooUpDKGiikscQyJqPOD4pXsmS1R1+w2QSw4YKckkAVi0mzLWXKqRym7v1RXLYTpLtqg/8AVX1h9ujbmzWhAMuYkK1QohKxzBPmHENwl/26E8sMl2tjDNs6QIC3nOCIEX5t7ZpCgDMC1EsyO8E8VEUHrwiobeZ3eOuTZNFPIyqK0g3i4JN3JllJxHiYsGWGaKViXFibaAkEk0AcwrB62PTTTpAMXFMtM9KZRwmWQVL+FLuCN5cUGsdNlIB1q7HmIXtl7PglKnuMdoIUzvhQHCBzzJ58Io33f38KruEKWSMSHo287iwpDeP2qzOzJ5ptRfXX/o1TFFKsILBTlPPUfPrG8tFKmANw3qbaWUgy8PedwdzMaVrug0ZMwFgx8oOrkrXQrKPH2t7ON7F2CbLkgWhFQrElK2LcRm1YO3jaCtLE6c/XOKtrvNCSwdR4Zdfo8C72ty0nCCkFg4Adn3k68GERLj2erw+MoVoxFoXJxdmopBzD0gVMvJSV4gGfMDI7+RirMtiyWCiTz/OsUJ1pUSw7zanWF2lYxljCS2hnswlWgAlQFagmoOoJ0JENOyV3y5KFdkkJSSWq5IDByo1OXSOUWCaZc0lyAouW3UcV1AqI6VJXNk0QsKQoO4AD5Z8Gism4/OjFnh4u6GWbaQASY5ltNtAqZMnYT3UIGHi6kkr6AjwghtdfRw9ikkFQLnhu8YEHZyapRUgJUkoqHZwWNH0f1MXhJXsBli6pHPbRNdRI3lupMF7DbzmKuGmJGZHxpbzAy5ZGbL+nFpWqqpaEPmTiU37U6+Ma7a7JJsqJSpL92iySxJzxvkK/KG3LHL22KKE4+6ivdk9LTFO9AMWrlQIc6lgdHpmYNbOFVomKRV2DnUDJzxpCPabeWSgKJCTiJ+Jf0AoPE6x1H9MrO1nM1QrMUT/pFEwDNj4rkw2KXJ0h5uqxCWkJakERFeVNcRVtV7S5a0y1LHaKDhD1IGsBUgzVhGYKEEsGjnW2tk7SSWRjILuX00G5xSHOdLUurpI3VHXfFPaAYbOtwnSozziLd2WUVVM4ebtJqhynQ6jeDyip/AJGa67hDVdzBc8j2cVN2IgO0LO0tnwzX0UPMZ/KG8c3KXGxTLFRV0RonGUoKQrCpNQQax0PZva5E4dnPKULIYKySo/Ixy5EWZWUXy4YzWykMzg9H0HcdqquWc3SocWZJbwAi/aLQym3l/r6+UcW2T2jmSZ8kKUVICgmtSkEtQ7q5R1C3T+8K5gEcCPkWjH8iDxSodxyU9lS+JxKVgUUk4vFGdOT9IE34BNkY06d7kfZV9YJ34SnEtGYAUPD6h4BicESJyg+A4VIB3KwsOYy8I7Em0miZPYrW1GFVPZVUHjkfMRAqzvUB4aLo2cmWxJVJSrA7F2bE2jnlDRdH6ekKaaKDRJBJO4mNGLdUkKuSXbOZ2W75i1BKEkk6AQ67NT5lmIlTDiRkD8J+F/h3R0C3XPKskg4EJSpVKCv13wuWS6BhxqDkmg47/CB+TpcWG8Z37kWpkzCXGsWjKCkEKqFZxalXEqYhxQjJ9YkFzTQKppvBBhWEH2NPPj6tCrbp8yQEokzZgBemKgHAaVOkS3TcC50wYnqyiTXN895Pzg/ZrnxTMag7UANMqu2lfLnDXc1jSlOIDPI8N/j6QzjxOb4oTz54wtokue7EWdASkV1Opi80exkasYqKpGRKTk7Z83WCcpU0KU5r/iN79ngKIBdXvHcdQOOj7vGPLpnBEuZMOYYJ/cXr4ZwJUSS5jLb0e+b0SSVM53hhwfP6eMaGPXj0JiCCvMlFqZ5jnDVs9eeOzitUkpI1Go+nhC2oPEmz5aZMTv+xHqqIe00J+TDRJtYs40AGveL+AaGHZK8sctLnKn2hR2pUVLlkcelPrFvZOdhpvJ9Y5x/TTEU9nVLMsNAjaiwibKWkjMERPYZ1BE1uLpMRFkTjaPn42VQmdl72LD4uwjvlwWQSpCEDJKQOghBsVxhd4Ga3dSAf9eXpHRZJYCCeTl5Uhbx8XC7LC5mEE7o4pY9oT/+kLTMHa/zCACcgSUpZ6BgY6rtFbuzs05e5Cj4tHAHi/hwtNsH5WTi0kfSyQlZxFC0sGHZq7p3khOohc23tol2ZWKYoDRDVJfVRyHCOSXdtVa5AaXaJgG4nEOinjy+tprTa0hM6ZiSC4DAV30EX/pXf4Kf1cUn9jDc97SFSwnFgXmQdTz1iW1XSbaezlJKpgqMLFhkXrQZVhDBhv8A0wt3ZXjJcsJmKWT+4U/uCY7Jg4XODIj5HL2yQsGWUqKTmkkHmCxiWUYb/wBWLo7C3lY9mckLB0xeysdQD/qhPAg8ZqcVIA1Tos2eOoXDb+2lor3kMlQ3HDQ8suscwl0gxcF4mTOSpzhJZY3pOf18IW8nD6kfyg2HJxZ00TAtIO4YVDcMvqIWL8R2dmQjfNX0S/k6oJTbZ2a8Wj94b8goj+1XInjHl+ywuZYx7ql56MVS/lCuCHGS+v8AAbJK4s6fsZdos9llS27wQCf3mqj1Jg/JlsHivY00PIRbbp8tTGrFUjMk9iztISpbHIDzNfpEl02J0ocUSOpLmnUxYk2TtllR9l3+g6QaEjwEIyhLJNtDk8yhBQXZFLRFlKI2Sho2hvFg47YjKVlRdkCqae9/Vw5HWLQEexkHUUiG2zIyMjIsQfLlotD91PshT01O/wBI8ia1XZNk0XLUltSC3XIxXTGOe8Ur2e6Ru8RHKNsUVLJmExTRaCie41wv1Y+Riyo5QNnB1qrp1yi+Pbdi3k9L+S7tIppksH4SfP7RLcy2AP8AUejxU2gtaZ03FLfClKUgkMSc1EjnTwiWzyikAO3OkXlGopGVKTS/udDu6e4EWrxtQSgv03mAFy2lwOETKmdtN/pT66wom0wr2i9c1nYEnM1gouYwiCWkJEV585y0RJkUA/1FteGxkOxWUjzc+QjkahDp+o16CZMTJSaIBJ50Yc2frCSVRr+LHjjMfy5p5DIyPI9hgVs9eLFmnlCkrSWUkhQO4guPMRWEbpMQ0XizuP6ipk2y60WjJaQhcsjXHhCkNur/AGxxxEMtyXlMm2dEkzFFCFHuklgBVNN3ePSLVu2Y7QYpfdVu0P0MZ2J+l7JfY9LHzjzQsS6xMkRGqWpCilQYihBiZAhsWGOVbitAfPCPL+Wr6wXsc/FYwolzZ5wI/aa+rdIU5KmFN0HLqV/JnJ3hJ/u+8AlGgilZ9CWUuwGsEFJcNpAfZRWOzy5h95CW6V8/SDUOQ/aJz7NJcsJDAADhG8ZGReqKmRkZGRxxkZGRkccZGRkZHHCJMOKBtu2ds00HFLSD8SO6fLPxi+oxsTGOz0auPTEW8tiCKypgV/SsMf8AcKeQhUttiXKLTElPP5EUMdYnmEfblZKUJ0KieggfLdDmPNK6exTUuKC14Vgke1T86ReloEVL2pgPGC465UXz3w5fRFmWGpg32tKgHl94C2MOtucFETC7ROTujNzO2ErttGE84M3GoBLnWFwZGN7jty1oq2ZFOcCyY6jyRXDlt8H8DhabZSkLt+bQJs8skVWpwkfmkTzlHDHL7wtSpkxSlly/gBuHCL+Lg9SVvpFPLz+nGl2zQzSteJRcqJc8TEMeyzUR7NzPMxrmKaxkYIwRJxkbpjSJ7IgFaQciR6xV6LR2xy2UsjID5msOCKCB92yQlAYRLaFluZAjKcuUnJmzx4xSQB2msXaYpoNUBuYf5OYASDHYZOy8lVmKyVvgVRw2R0aOOSYN4+Xmn+BPNGmEZIhguCzKmLTLT7UxSUjxIAgDZjD3+mkoG3SX0Kj4hCiINJXoDdbO32KzJlS0S0hkoSEjkAwiaMjIbQqZGRkZHHGRkZGRxxkZGRkccZGRkZHHH//Z"/>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mormonwoman.org/wp-content/uploads/2012/01/mormon-women-happy.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82976" y="2870201"/>
            <a:ext cx="5155899" cy="3630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0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hdr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ChangeArrowheads="1"/>
          </p:cNvSpPr>
          <p:nvPr/>
        </p:nvSpPr>
        <p:spPr bwMode="auto">
          <a:xfrm>
            <a:off x="1981200" y="304801"/>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solidFill>
                  <a:schemeClr val="bg1"/>
                </a:solidFill>
              </a:rPr>
              <a:t>President Harold B. Lee said:</a:t>
            </a:r>
          </a:p>
        </p:txBody>
      </p:sp>
      <p:sp>
        <p:nvSpPr>
          <p:cNvPr id="16388" name="Content Placeholder 2"/>
          <p:cNvSpPr>
            <a:spLocks noGrp="1"/>
          </p:cNvSpPr>
          <p:nvPr>
            <p:ph idx="1"/>
          </p:nvPr>
        </p:nvSpPr>
        <p:spPr>
          <a:xfrm>
            <a:off x="2828041" y="1600201"/>
            <a:ext cx="9040305" cy="4525963"/>
          </a:xfrm>
        </p:spPr>
        <p:txBody>
          <a:bodyPr>
            <a:normAutofit/>
          </a:bodyPr>
          <a:lstStyle/>
          <a:p>
            <a:pPr marL="0" indent="0">
              <a:buNone/>
            </a:pPr>
            <a:r>
              <a:rPr lang="en-US" dirty="0">
                <a:solidFill>
                  <a:srgbClr val="094563"/>
                </a:solidFill>
              </a:rPr>
              <a:t>	</a:t>
            </a:r>
            <a:r>
              <a:rPr lang="en-US" sz="4400" dirty="0">
                <a:solidFill>
                  <a:srgbClr val="094563"/>
                </a:solidFill>
              </a:rPr>
              <a:t>“The beatitudes give us eight distinct ways by which we might receive  joy. . . . These declarations are ‘</a:t>
            </a:r>
            <a:r>
              <a:rPr lang="en-US" sz="4400" u="sng" dirty="0">
                <a:solidFill>
                  <a:srgbClr val="094563"/>
                </a:solidFill>
              </a:rPr>
              <a:t>The Constitution for a Perfect Life</a:t>
            </a:r>
            <a:r>
              <a:rPr lang="en-US" sz="4400" dirty="0">
                <a:solidFill>
                  <a:srgbClr val="094563"/>
                </a:solidFill>
              </a:rPr>
              <a:t>.’” </a:t>
            </a:r>
            <a:r>
              <a:rPr lang="en-US" sz="2400" dirty="0">
                <a:solidFill>
                  <a:srgbClr val="094563"/>
                </a:solidFill>
              </a:rPr>
              <a:t>(Harold B. Lee, </a:t>
            </a:r>
            <a:r>
              <a:rPr lang="en-US" sz="2400" i="1" dirty="0">
                <a:solidFill>
                  <a:srgbClr val="094563"/>
                </a:solidFill>
              </a:rPr>
              <a:t>Decisions for Successful Living </a:t>
            </a:r>
            <a:r>
              <a:rPr lang="en-US" sz="2400" dirty="0">
                <a:solidFill>
                  <a:srgbClr val="094563"/>
                </a:solidFill>
              </a:rPr>
              <a:t>[1973], 56–57). </a:t>
            </a:r>
            <a:endParaRPr lang="en-US" sz="2400" dirty="0">
              <a:solidFill>
                <a:srgbClr val="094563"/>
              </a:solidFill>
              <a:latin typeface="Arial" charset="0"/>
              <a:cs typeface="Arial" charset="0"/>
            </a:endParaRPr>
          </a:p>
        </p:txBody>
      </p:sp>
      <p:pic>
        <p:nvPicPr>
          <p:cNvPr id="2" name="Picture 1" descr="le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8175" y="1697710"/>
            <a:ext cx="2298288" cy="3462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gging deeper">
            <a:extLst>
              <a:ext uri="{FF2B5EF4-FFF2-40B4-BE49-F238E27FC236}">
                <a16:creationId xmlns:a16="http://schemas.microsoft.com/office/drawing/2014/main" id="{105440AE-935D-4DEE-A824-04E49833EA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468" y="284639"/>
            <a:ext cx="2443956" cy="103257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idx="1"/>
          </p:nvPr>
        </p:nvSpPr>
        <p:spPr>
          <a:xfrm>
            <a:off x="2969443" y="284639"/>
            <a:ext cx="9052063" cy="6273477"/>
          </a:xfrm>
        </p:spPr>
        <p:txBody>
          <a:bodyPr>
            <a:noAutofit/>
          </a:bodyPr>
          <a:lstStyle/>
          <a:p>
            <a:pPr marL="0" indent="0">
              <a:lnSpc>
                <a:spcPct val="110000"/>
              </a:lnSpc>
              <a:buNone/>
            </a:pPr>
            <a:r>
              <a:rPr lang="en-US" sz="2400" dirty="0">
                <a:latin typeface="+mj-lt"/>
              </a:rPr>
              <a:t>Using a search engine or </a:t>
            </a:r>
            <a:r>
              <a:rPr lang="en-US" sz="2400" dirty="0" err="1">
                <a:latin typeface="+mj-lt"/>
              </a:rPr>
              <a:t>scrpitures</a:t>
            </a:r>
            <a:r>
              <a:rPr lang="en-US" sz="2400" dirty="0">
                <a:latin typeface="+mj-lt"/>
              </a:rPr>
              <a:t>, type in your assigned Beatitude (from </a:t>
            </a:r>
            <a:r>
              <a:rPr lang="en-US" sz="2400" b="1" dirty="0">
                <a:latin typeface="+mj-lt"/>
              </a:rPr>
              <a:t>Matthew 5:3-10</a:t>
            </a:r>
            <a:r>
              <a:rPr lang="en-US" sz="2400" dirty="0">
                <a:latin typeface="+mj-lt"/>
              </a:rPr>
              <a:t>) and study for a few minutes</a:t>
            </a:r>
          </a:p>
          <a:p>
            <a:pPr marL="0" indent="0">
              <a:lnSpc>
                <a:spcPct val="110000"/>
              </a:lnSpc>
              <a:buNone/>
            </a:pPr>
            <a:endParaRPr lang="en-US" sz="2400" dirty="0">
              <a:latin typeface="+mj-lt"/>
            </a:endParaRPr>
          </a:p>
          <a:p>
            <a:pPr lvl="8">
              <a:lnSpc>
                <a:spcPct val="110000"/>
              </a:lnSpc>
            </a:pPr>
            <a:r>
              <a:rPr lang="en-US" sz="2400" dirty="0">
                <a:latin typeface="+mj-lt"/>
              </a:rPr>
              <a:t>ChurchOfJesusChrist.org</a:t>
            </a:r>
          </a:p>
          <a:p>
            <a:pPr lvl="8">
              <a:lnSpc>
                <a:spcPct val="110000"/>
              </a:lnSpc>
            </a:pPr>
            <a:r>
              <a:rPr lang="en-US" sz="2400" dirty="0">
                <a:latin typeface="+mj-lt"/>
              </a:rPr>
              <a:t>Footnotes/Topical Guide</a:t>
            </a:r>
          </a:p>
          <a:p>
            <a:pPr lvl="8">
              <a:lnSpc>
                <a:spcPct val="110000"/>
              </a:lnSpc>
            </a:pPr>
            <a:r>
              <a:rPr lang="en-US" sz="2400" dirty="0">
                <a:latin typeface="+mj-lt"/>
              </a:rPr>
              <a:t>Seminary Student Manual</a:t>
            </a:r>
          </a:p>
          <a:p>
            <a:pPr lvl="8">
              <a:lnSpc>
                <a:spcPct val="110000"/>
              </a:lnSpc>
            </a:pPr>
            <a:r>
              <a:rPr lang="en-US" sz="2400" dirty="0">
                <a:latin typeface="+mj-lt"/>
              </a:rPr>
              <a:t>Institute Student Manual</a:t>
            </a:r>
          </a:p>
          <a:p>
            <a:pPr lvl="8">
              <a:lnSpc>
                <a:spcPct val="110000"/>
              </a:lnSpc>
            </a:pPr>
            <a:r>
              <a:rPr lang="en-US" sz="2400" dirty="0"/>
              <a:t>RSC (</a:t>
            </a:r>
            <a:r>
              <a:rPr lang="en-US" sz="2400" dirty="0">
                <a:latin typeface="+mj-lt"/>
              </a:rPr>
              <a:t>BYU Religious Study Center)</a:t>
            </a:r>
          </a:p>
          <a:p>
            <a:pPr lvl="8">
              <a:lnSpc>
                <a:spcPct val="110000"/>
              </a:lnSpc>
            </a:pPr>
            <a:r>
              <a:rPr lang="en-US" sz="2400" dirty="0">
                <a:latin typeface="+mj-lt"/>
              </a:rPr>
              <a:t>FairMormon.org</a:t>
            </a:r>
          </a:p>
          <a:p>
            <a:pPr lvl="8">
              <a:lnSpc>
                <a:spcPct val="110000"/>
              </a:lnSpc>
            </a:pPr>
            <a:r>
              <a:rPr lang="en-US" sz="2400" dirty="0">
                <a:latin typeface="+mj-lt"/>
              </a:rPr>
              <a:t>Book of Mormon Central</a:t>
            </a:r>
          </a:p>
          <a:p>
            <a:pPr lvl="8">
              <a:lnSpc>
                <a:spcPct val="110000"/>
              </a:lnSpc>
            </a:pPr>
            <a:r>
              <a:rPr lang="en-US" sz="2400" dirty="0">
                <a:latin typeface="+mj-lt"/>
              </a:rPr>
              <a:t>Scott Woodward </a:t>
            </a:r>
            <a:r>
              <a:rPr lang="en-US" sz="1600" dirty="0">
                <a:latin typeface="+mj-lt"/>
              </a:rPr>
              <a:t>(ScottWoodward.org)</a:t>
            </a:r>
          </a:p>
          <a:p>
            <a:pPr lvl="8">
              <a:lnSpc>
                <a:spcPct val="110000"/>
              </a:lnSpc>
            </a:pPr>
            <a:r>
              <a:rPr lang="en-US" sz="2400" dirty="0">
                <a:latin typeface="+mj-lt"/>
              </a:rPr>
              <a:t>Bruce Satterfield </a:t>
            </a:r>
            <a:r>
              <a:rPr lang="en-US" sz="1800" dirty="0">
                <a:latin typeface="+mj-lt"/>
              </a:rPr>
              <a:t>(emp.byui.edu/</a:t>
            </a:r>
            <a:r>
              <a:rPr lang="en-US" sz="1800" dirty="0" err="1">
                <a:latin typeface="+mj-lt"/>
              </a:rPr>
              <a:t>satterfieldb</a:t>
            </a:r>
            <a:r>
              <a:rPr lang="en-US" sz="1800" dirty="0">
                <a:latin typeface="+mj-lt"/>
              </a:rPr>
              <a:t>)</a:t>
            </a:r>
          </a:p>
          <a:p>
            <a:pPr lvl="8">
              <a:lnSpc>
                <a:spcPct val="110000"/>
              </a:lnSpc>
            </a:pPr>
            <a:r>
              <a:rPr lang="en-US" sz="2400" dirty="0">
                <a:latin typeface="+mj-lt"/>
              </a:rPr>
              <a:t>Blue Letter Bible</a:t>
            </a:r>
          </a:p>
        </p:txBody>
      </p:sp>
      <p:sp>
        <p:nvSpPr>
          <p:cNvPr id="7" name="Content Placeholder 2">
            <a:extLst>
              <a:ext uri="{FF2B5EF4-FFF2-40B4-BE49-F238E27FC236}">
                <a16:creationId xmlns:a16="http://schemas.microsoft.com/office/drawing/2014/main" id="{D92DB8C2-5E12-465C-917D-892E38538ECC}"/>
              </a:ext>
            </a:extLst>
          </p:cNvPr>
          <p:cNvSpPr txBox="1">
            <a:spLocks/>
          </p:cNvSpPr>
          <p:nvPr/>
        </p:nvSpPr>
        <p:spPr>
          <a:xfrm>
            <a:off x="302468" y="1607658"/>
            <a:ext cx="6006838" cy="49504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mj-lt"/>
              <a:buAutoNum type="arabicPeriod"/>
            </a:pPr>
            <a:r>
              <a:rPr lang="en-US" sz="2800" b="1" i="1" dirty="0">
                <a:solidFill>
                  <a:srgbClr val="094563"/>
                </a:solidFill>
              </a:rPr>
              <a:t>Poor in Spirit</a:t>
            </a:r>
          </a:p>
          <a:p>
            <a:pPr marL="514350" indent="-514350">
              <a:buFont typeface="+mj-lt"/>
              <a:buAutoNum type="arabicPeriod"/>
            </a:pPr>
            <a:r>
              <a:rPr lang="en-US" sz="2800" b="1" i="1" dirty="0">
                <a:solidFill>
                  <a:srgbClr val="094563"/>
                </a:solidFill>
              </a:rPr>
              <a:t>Blessed are they that mourn</a:t>
            </a:r>
          </a:p>
          <a:p>
            <a:pPr marL="514350" indent="-514350">
              <a:buFont typeface="+mj-lt"/>
              <a:buAutoNum type="arabicPeriod"/>
            </a:pPr>
            <a:r>
              <a:rPr lang="en-US" sz="2800" b="1" i="1" dirty="0">
                <a:solidFill>
                  <a:srgbClr val="094563"/>
                </a:solidFill>
              </a:rPr>
              <a:t>The Meek</a:t>
            </a:r>
          </a:p>
          <a:p>
            <a:pPr marL="514350" indent="-514350">
              <a:buFont typeface="+mj-lt"/>
              <a:buAutoNum type="arabicPeriod"/>
            </a:pPr>
            <a:r>
              <a:rPr lang="en-US" sz="2800" b="1" i="1" dirty="0">
                <a:solidFill>
                  <a:srgbClr val="094563"/>
                </a:solidFill>
              </a:rPr>
              <a:t>Hunger and Thirst After Righteousness</a:t>
            </a:r>
          </a:p>
          <a:p>
            <a:pPr marL="514350" indent="-514350">
              <a:buFont typeface="+mj-lt"/>
              <a:buAutoNum type="arabicPeriod"/>
            </a:pPr>
            <a:r>
              <a:rPr lang="en-US" sz="2800" b="1" i="1" dirty="0">
                <a:solidFill>
                  <a:srgbClr val="094563"/>
                </a:solidFill>
              </a:rPr>
              <a:t>The Merciful</a:t>
            </a:r>
          </a:p>
          <a:p>
            <a:pPr marL="514350" indent="-514350">
              <a:buFont typeface="+mj-lt"/>
              <a:buAutoNum type="arabicPeriod"/>
            </a:pPr>
            <a:r>
              <a:rPr lang="en-US" sz="2800" b="1" i="1" dirty="0">
                <a:solidFill>
                  <a:srgbClr val="094563"/>
                </a:solidFill>
              </a:rPr>
              <a:t>Pure in Heart</a:t>
            </a:r>
          </a:p>
          <a:p>
            <a:pPr marL="514350" indent="-514350">
              <a:buFont typeface="+mj-lt"/>
              <a:buAutoNum type="arabicPeriod"/>
            </a:pPr>
            <a:r>
              <a:rPr lang="en-US" sz="2800" b="1" i="1" dirty="0">
                <a:solidFill>
                  <a:srgbClr val="094563"/>
                </a:solidFill>
              </a:rPr>
              <a:t>Peacemakers</a:t>
            </a:r>
          </a:p>
          <a:p>
            <a:pPr marL="514350" indent="-514350">
              <a:buFont typeface="+mj-lt"/>
              <a:buAutoNum type="arabicPeriod"/>
            </a:pPr>
            <a:r>
              <a:rPr lang="en-US" sz="2800" b="1" i="1" dirty="0">
                <a:solidFill>
                  <a:srgbClr val="094563"/>
                </a:solidFill>
              </a:rPr>
              <a:t>The Persecuted</a:t>
            </a:r>
          </a:p>
        </p:txBody>
      </p:sp>
    </p:spTree>
    <p:extLst>
      <p:ext uri="{BB962C8B-B14F-4D97-AF65-F5344CB8AC3E}">
        <p14:creationId xmlns:p14="http://schemas.microsoft.com/office/powerpoint/2010/main" val="40864429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1000"/>
                                        <p:tgtEl>
                                          <p:spTgt spid="11267">
                                            <p:txEl>
                                              <p:pRg st="2" end="2"/>
                                            </p:txEl>
                                          </p:spTgt>
                                        </p:tgtEl>
                                      </p:cBhvr>
                                    </p:animEffect>
                                    <p:anim calcmode="lin" valueType="num">
                                      <p:cBhvr>
                                        <p:cTn id="13"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26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1000"/>
                                        <p:tgtEl>
                                          <p:spTgt spid="11267">
                                            <p:txEl>
                                              <p:pRg st="3" end="3"/>
                                            </p:txEl>
                                          </p:spTgt>
                                        </p:tgtEl>
                                      </p:cBhvr>
                                    </p:animEffect>
                                    <p:anim calcmode="lin" valueType="num">
                                      <p:cBhvr>
                                        <p:cTn id="18"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26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1000"/>
                                        <p:tgtEl>
                                          <p:spTgt spid="11267">
                                            <p:txEl>
                                              <p:pRg st="4" end="4"/>
                                            </p:txEl>
                                          </p:spTgt>
                                        </p:tgtEl>
                                      </p:cBhvr>
                                    </p:animEffect>
                                    <p:anim calcmode="lin" valueType="num">
                                      <p:cBhvr>
                                        <p:cTn id="23"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fade">
                                      <p:cBhvr>
                                        <p:cTn id="27" dur="1000"/>
                                        <p:tgtEl>
                                          <p:spTgt spid="11267">
                                            <p:txEl>
                                              <p:pRg st="5" end="5"/>
                                            </p:txEl>
                                          </p:spTgt>
                                        </p:tgtEl>
                                      </p:cBhvr>
                                    </p:animEffect>
                                    <p:anim calcmode="lin" valueType="num">
                                      <p:cBhvr>
                                        <p:cTn id="28"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26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fade">
                                      <p:cBhvr>
                                        <p:cTn id="32" dur="1000"/>
                                        <p:tgtEl>
                                          <p:spTgt spid="11267">
                                            <p:txEl>
                                              <p:pRg st="6" end="6"/>
                                            </p:txEl>
                                          </p:spTgt>
                                        </p:tgtEl>
                                      </p:cBhvr>
                                    </p:animEffect>
                                    <p:anim calcmode="lin" valueType="num">
                                      <p:cBhvr>
                                        <p:cTn id="3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26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fade">
                                      <p:cBhvr>
                                        <p:cTn id="37" dur="1000"/>
                                        <p:tgtEl>
                                          <p:spTgt spid="11267">
                                            <p:txEl>
                                              <p:pRg st="7" end="7"/>
                                            </p:txEl>
                                          </p:spTgt>
                                        </p:tgtEl>
                                      </p:cBhvr>
                                    </p:animEffect>
                                    <p:anim calcmode="lin" valueType="num">
                                      <p:cBhvr>
                                        <p:cTn id="38"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1267">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fade">
                                      <p:cBhvr>
                                        <p:cTn id="42" dur="1000"/>
                                        <p:tgtEl>
                                          <p:spTgt spid="11267">
                                            <p:txEl>
                                              <p:pRg st="8" end="8"/>
                                            </p:txEl>
                                          </p:spTgt>
                                        </p:tgtEl>
                                      </p:cBhvr>
                                    </p:animEffect>
                                    <p:anim calcmode="lin" valueType="num">
                                      <p:cBhvr>
                                        <p:cTn id="43"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Effect transition="in" filter="fade">
                                      <p:cBhvr>
                                        <p:cTn id="47" dur="1000"/>
                                        <p:tgtEl>
                                          <p:spTgt spid="11267">
                                            <p:txEl>
                                              <p:pRg st="9" end="9"/>
                                            </p:txEl>
                                          </p:spTgt>
                                        </p:tgtEl>
                                      </p:cBhvr>
                                    </p:animEffect>
                                    <p:anim calcmode="lin" valueType="num">
                                      <p:cBhvr>
                                        <p:cTn id="48" dur="10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1267">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267">
                                            <p:txEl>
                                              <p:pRg st="10" end="10"/>
                                            </p:txEl>
                                          </p:spTgt>
                                        </p:tgtEl>
                                        <p:attrNameLst>
                                          <p:attrName>style.visibility</p:attrName>
                                        </p:attrNameLst>
                                      </p:cBhvr>
                                      <p:to>
                                        <p:strVal val="visible"/>
                                      </p:to>
                                    </p:set>
                                    <p:animEffect transition="in" filter="fade">
                                      <p:cBhvr>
                                        <p:cTn id="52" dur="1000"/>
                                        <p:tgtEl>
                                          <p:spTgt spid="11267">
                                            <p:txEl>
                                              <p:pRg st="10" end="10"/>
                                            </p:txEl>
                                          </p:spTgt>
                                        </p:tgtEl>
                                      </p:cBhvr>
                                    </p:animEffect>
                                    <p:anim calcmode="lin" valueType="num">
                                      <p:cBhvr>
                                        <p:cTn id="53" dur="10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11267">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267">
                                            <p:txEl>
                                              <p:pRg st="11" end="11"/>
                                            </p:txEl>
                                          </p:spTgt>
                                        </p:tgtEl>
                                        <p:attrNameLst>
                                          <p:attrName>style.visibility</p:attrName>
                                        </p:attrNameLst>
                                      </p:cBhvr>
                                      <p:to>
                                        <p:strVal val="visible"/>
                                      </p:to>
                                    </p:set>
                                    <p:animEffect transition="in" filter="fade">
                                      <p:cBhvr>
                                        <p:cTn id="57" dur="1000"/>
                                        <p:tgtEl>
                                          <p:spTgt spid="11267">
                                            <p:txEl>
                                              <p:pRg st="11" end="11"/>
                                            </p:txEl>
                                          </p:spTgt>
                                        </p:tgtEl>
                                      </p:cBhvr>
                                    </p:animEffect>
                                    <p:anim calcmode="lin" valueType="num">
                                      <p:cBhvr>
                                        <p:cTn id="58" dur="10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11267">
                                            <p:txEl>
                                              <p:pRg st="11" end="11"/>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4" fill="hold" nodeType="after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additive="base">
                                        <p:cTn id="6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500"/>
                            </p:stCondLst>
                            <p:childTnLst>
                              <p:par>
                                <p:cTn id="66" presetID="2" presetClass="entr" presetSubtype="4" fill="hold" nodeType="after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 calcmode="lin" valueType="num">
                                      <p:cBhvr additive="base">
                                        <p:cTn id="6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70" fill="hold">
                            <p:stCondLst>
                              <p:cond delay="2000"/>
                            </p:stCondLst>
                            <p:childTnLst>
                              <p:par>
                                <p:cTn id="71" presetID="2" presetClass="entr" presetSubtype="4" fill="hold" nodeType="after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 presetClass="entr" presetSubtype="4" fill="hold" nodeType="after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 calcmode="lin" valueType="num">
                                      <p:cBhvr additive="base">
                                        <p:cTn id="7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80" fill="hold">
                            <p:stCondLst>
                              <p:cond delay="3000"/>
                            </p:stCondLst>
                            <p:childTnLst>
                              <p:par>
                                <p:cTn id="81" presetID="2" presetClass="entr" presetSubtype="4" fill="hold" nodeType="after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 calcmode="lin" valueType="num">
                                      <p:cBhvr additive="base">
                                        <p:cTn id="8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2" presetClass="entr" presetSubtype="4" fill="hold" nodeType="after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 calcmode="lin" valueType="num">
                                      <p:cBhvr additive="base">
                                        <p:cTn id="8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90" fill="hold">
                            <p:stCondLst>
                              <p:cond delay="4000"/>
                            </p:stCondLst>
                            <p:childTnLst>
                              <p:par>
                                <p:cTn id="91" presetID="2" presetClass="entr" presetSubtype="4" fill="hold" nodeType="afterEffect">
                                  <p:stCondLst>
                                    <p:cond delay="0"/>
                                  </p:stCondLst>
                                  <p:childTnLst>
                                    <p:set>
                                      <p:cBhvr>
                                        <p:cTn id="92" dur="1" fill="hold">
                                          <p:stCondLst>
                                            <p:cond delay="0"/>
                                          </p:stCondLst>
                                        </p:cTn>
                                        <p:tgtEl>
                                          <p:spTgt spid="7">
                                            <p:txEl>
                                              <p:pRg st="6" end="6"/>
                                            </p:txEl>
                                          </p:spTgt>
                                        </p:tgtEl>
                                        <p:attrNameLst>
                                          <p:attrName>style.visibility</p:attrName>
                                        </p:attrNameLst>
                                      </p:cBhvr>
                                      <p:to>
                                        <p:strVal val="visible"/>
                                      </p:to>
                                    </p:set>
                                    <p:anim calcmode="lin" valueType="num">
                                      <p:cBhvr additive="base">
                                        <p:cTn id="9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95" fill="hold">
                            <p:stCondLst>
                              <p:cond delay="4500"/>
                            </p:stCondLst>
                            <p:childTnLst>
                              <p:par>
                                <p:cTn id="96" presetID="2" presetClass="entr" presetSubtype="4" fill="hold" nodeType="afterEffect">
                                  <p:stCondLst>
                                    <p:cond delay="0"/>
                                  </p:stCondLst>
                                  <p:childTnLst>
                                    <p:set>
                                      <p:cBhvr>
                                        <p:cTn id="97" dur="1" fill="hold">
                                          <p:stCondLst>
                                            <p:cond delay="0"/>
                                          </p:stCondLst>
                                        </p:cTn>
                                        <p:tgtEl>
                                          <p:spTgt spid="7">
                                            <p:txEl>
                                              <p:pRg st="7" end="7"/>
                                            </p:txEl>
                                          </p:spTgt>
                                        </p:tgtEl>
                                        <p:attrNameLst>
                                          <p:attrName>style.visibility</p:attrName>
                                        </p:attrNameLst>
                                      </p:cBhvr>
                                      <p:to>
                                        <p:strVal val="visible"/>
                                      </p:to>
                                    </p:set>
                                    <p:anim calcmode="lin" valueType="num">
                                      <p:cBhvr additive="base">
                                        <p:cTn id="9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gging deeper">
            <a:extLst>
              <a:ext uri="{FF2B5EF4-FFF2-40B4-BE49-F238E27FC236}">
                <a16:creationId xmlns:a16="http://schemas.microsoft.com/office/drawing/2014/main" id="{105440AE-935D-4DEE-A824-04E49833EA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468" y="284639"/>
            <a:ext cx="2443956" cy="103257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92DB8C2-5E12-465C-917D-892E38538ECC}"/>
              </a:ext>
            </a:extLst>
          </p:cNvPr>
          <p:cNvSpPr txBox="1">
            <a:spLocks/>
          </p:cNvSpPr>
          <p:nvPr/>
        </p:nvSpPr>
        <p:spPr>
          <a:xfrm>
            <a:off x="302468" y="1607658"/>
            <a:ext cx="6006838" cy="49504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mj-lt"/>
              <a:buAutoNum type="arabicPeriod"/>
            </a:pPr>
            <a:r>
              <a:rPr lang="en-US" sz="2800" b="1" i="1" dirty="0">
                <a:solidFill>
                  <a:srgbClr val="094563"/>
                </a:solidFill>
              </a:rPr>
              <a:t>Poor in Spirit</a:t>
            </a:r>
          </a:p>
          <a:p>
            <a:pPr marL="514350" indent="-514350">
              <a:buFont typeface="+mj-lt"/>
              <a:buAutoNum type="arabicPeriod"/>
            </a:pPr>
            <a:r>
              <a:rPr lang="en-US" sz="2800" b="1" i="1" dirty="0">
                <a:solidFill>
                  <a:srgbClr val="094563"/>
                </a:solidFill>
              </a:rPr>
              <a:t>Blessed are they that mourn</a:t>
            </a:r>
          </a:p>
          <a:p>
            <a:pPr marL="514350" indent="-514350">
              <a:buFont typeface="+mj-lt"/>
              <a:buAutoNum type="arabicPeriod"/>
            </a:pPr>
            <a:r>
              <a:rPr lang="en-US" sz="2800" b="1" i="1" dirty="0">
                <a:solidFill>
                  <a:srgbClr val="094563"/>
                </a:solidFill>
              </a:rPr>
              <a:t>The Meek</a:t>
            </a:r>
          </a:p>
          <a:p>
            <a:pPr marL="514350" indent="-514350">
              <a:buFont typeface="+mj-lt"/>
              <a:buAutoNum type="arabicPeriod"/>
            </a:pPr>
            <a:r>
              <a:rPr lang="en-US" sz="2800" b="1" i="1" dirty="0">
                <a:solidFill>
                  <a:srgbClr val="094563"/>
                </a:solidFill>
              </a:rPr>
              <a:t>Hunger and Thirst After Righteousness</a:t>
            </a:r>
          </a:p>
          <a:p>
            <a:pPr marL="514350" indent="-514350">
              <a:buFont typeface="+mj-lt"/>
              <a:buAutoNum type="arabicPeriod"/>
            </a:pPr>
            <a:r>
              <a:rPr lang="en-US" sz="2800" b="1" i="1" dirty="0">
                <a:solidFill>
                  <a:srgbClr val="094563"/>
                </a:solidFill>
              </a:rPr>
              <a:t>The Merciful</a:t>
            </a:r>
          </a:p>
          <a:p>
            <a:pPr marL="514350" indent="-514350">
              <a:buFont typeface="+mj-lt"/>
              <a:buAutoNum type="arabicPeriod"/>
            </a:pPr>
            <a:r>
              <a:rPr lang="en-US" sz="2800" b="1" i="1" dirty="0">
                <a:solidFill>
                  <a:srgbClr val="094563"/>
                </a:solidFill>
              </a:rPr>
              <a:t>Pure in Heart</a:t>
            </a:r>
          </a:p>
          <a:p>
            <a:pPr marL="514350" indent="-514350">
              <a:buFont typeface="+mj-lt"/>
              <a:buAutoNum type="arabicPeriod"/>
            </a:pPr>
            <a:r>
              <a:rPr lang="en-US" sz="2800" b="1" i="1" dirty="0">
                <a:solidFill>
                  <a:srgbClr val="094563"/>
                </a:solidFill>
              </a:rPr>
              <a:t>Peacemakers</a:t>
            </a:r>
          </a:p>
          <a:p>
            <a:pPr marL="514350" indent="-514350">
              <a:buFont typeface="+mj-lt"/>
              <a:buAutoNum type="arabicPeriod"/>
            </a:pPr>
            <a:r>
              <a:rPr lang="en-US" sz="2800" b="1" i="1" dirty="0">
                <a:solidFill>
                  <a:srgbClr val="094563"/>
                </a:solidFill>
              </a:rPr>
              <a:t>The Persecuted</a:t>
            </a:r>
          </a:p>
        </p:txBody>
      </p:sp>
      <p:sp>
        <p:nvSpPr>
          <p:cNvPr id="6" name="Rectangle 5">
            <a:extLst>
              <a:ext uri="{FF2B5EF4-FFF2-40B4-BE49-F238E27FC236}">
                <a16:creationId xmlns:a16="http://schemas.microsoft.com/office/drawing/2014/main" id="{FDDB95B8-5C8A-425F-A0C5-6379204345E2}"/>
              </a:ext>
            </a:extLst>
          </p:cNvPr>
          <p:cNvSpPr/>
          <p:nvPr/>
        </p:nvSpPr>
        <p:spPr>
          <a:xfrm>
            <a:off x="6655324" y="1904613"/>
            <a:ext cx="5448692" cy="3539430"/>
          </a:xfrm>
          <a:prstGeom prst="rect">
            <a:avLst/>
          </a:prstGeom>
        </p:spPr>
        <p:txBody>
          <a:bodyPr wrap="square">
            <a:spAutoFit/>
          </a:bodyPr>
          <a:lstStyle/>
          <a:p>
            <a:pPr marL="457200" indent="-457200">
              <a:buFont typeface="Wingdings" panose="05000000000000000000" pitchFamily="2" charset="2"/>
              <a:buChar char="Ø"/>
            </a:pPr>
            <a:r>
              <a:rPr lang="en-US" sz="2800" dirty="0">
                <a:solidFill>
                  <a:srgbClr val="094563"/>
                </a:solidFill>
              </a:rPr>
              <a:t>Round 1: Match up with others who studied the same Beatitude and teach each other for 2 mins.</a:t>
            </a:r>
          </a:p>
          <a:p>
            <a:pPr marL="457200" indent="-457200">
              <a:buFont typeface="Wingdings" panose="05000000000000000000" pitchFamily="2" charset="2"/>
              <a:buChar char="Ø"/>
            </a:pPr>
            <a:r>
              <a:rPr lang="en-US" sz="2800" dirty="0">
                <a:solidFill>
                  <a:srgbClr val="094563"/>
                </a:solidFill>
              </a:rPr>
              <a:t>Rounds 2-4: Mingle with classmates and pair up with another person and teach/learn for 2 mins.</a:t>
            </a:r>
            <a:endParaRPr lang="en-US" sz="3200" dirty="0">
              <a:solidFill>
                <a:srgbClr val="094563"/>
              </a:solidFill>
            </a:endParaRPr>
          </a:p>
        </p:txBody>
      </p:sp>
    </p:spTree>
    <p:extLst>
      <p:ext uri="{BB962C8B-B14F-4D97-AF65-F5344CB8AC3E}">
        <p14:creationId xmlns:p14="http://schemas.microsoft.com/office/powerpoint/2010/main" val="12483290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additive="base">
                                        <p:cTn id="4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gging deeper">
            <a:extLst>
              <a:ext uri="{FF2B5EF4-FFF2-40B4-BE49-F238E27FC236}">
                <a16:creationId xmlns:a16="http://schemas.microsoft.com/office/drawing/2014/main" id="{105440AE-935D-4DEE-A824-04E49833EA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468" y="284639"/>
            <a:ext cx="2443956" cy="103257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92DB8C2-5E12-465C-917D-892E38538ECC}"/>
              </a:ext>
            </a:extLst>
          </p:cNvPr>
          <p:cNvSpPr txBox="1">
            <a:spLocks/>
          </p:cNvSpPr>
          <p:nvPr/>
        </p:nvSpPr>
        <p:spPr>
          <a:xfrm>
            <a:off x="302468" y="1607658"/>
            <a:ext cx="6006838" cy="49504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 typeface="+mj-lt"/>
              <a:buAutoNum type="arabicPeriod"/>
            </a:pPr>
            <a:r>
              <a:rPr lang="en-US" sz="2800" b="1" i="1" dirty="0">
                <a:solidFill>
                  <a:srgbClr val="094563"/>
                </a:solidFill>
              </a:rPr>
              <a:t>Poor in Spirit</a:t>
            </a:r>
          </a:p>
          <a:p>
            <a:pPr marL="514350" indent="-514350">
              <a:buFont typeface="+mj-lt"/>
              <a:buAutoNum type="arabicPeriod"/>
            </a:pPr>
            <a:r>
              <a:rPr lang="en-US" sz="2800" b="1" i="1" dirty="0">
                <a:solidFill>
                  <a:srgbClr val="094563"/>
                </a:solidFill>
              </a:rPr>
              <a:t>Blessed are they that mourn</a:t>
            </a:r>
          </a:p>
          <a:p>
            <a:pPr marL="514350" indent="-514350">
              <a:buFont typeface="+mj-lt"/>
              <a:buAutoNum type="arabicPeriod"/>
            </a:pPr>
            <a:r>
              <a:rPr lang="en-US" sz="2800" b="1" i="1" dirty="0">
                <a:solidFill>
                  <a:srgbClr val="094563"/>
                </a:solidFill>
              </a:rPr>
              <a:t>The Meek</a:t>
            </a:r>
          </a:p>
          <a:p>
            <a:pPr marL="514350" indent="-514350">
              <a:buFont typeface="+mj-lt"/>
              <a:buAutoNum type="arabicPeriod"/>
            </a:pPr>
            <a:r>
              <a:rPr lang="en-US" sz="2800" b="1" i="1" dirty="0">
                <a:solidFill>
                  <a:srgbClr val="094563"/>
                </a:solidFill>
              </a:rPr>
              <a:t>Hunger and Thirst After Righteousness</a:t>
            </a:r>
          </a:p>
          <a:p>
            <a:pPr marL="514350" indent="-514350">
              <a:buFont typeface="+mj-lt"/>
              <a:buAutoNum type="arabicPeriod"/>
            </a:pPr>
            <a:r>
              <a:rPr lang="en-US" sz="2800" b="1" i="1" dirty="0">
                <a:solidFill>
                  <a:srgbClr val="094563"/>
                </a:solidFill>
              </a:rPr>
              <a:t>The Merciful</a:t>
            </a:r>
          </a:p>
          <a:p>
            <a:pPr marL="514350" indent="-514350">
              <a:buFont typeface="+mj-lt"/>
              <a:buAutoNum type="arabicPeriod"/>
            </a:pPr>
            <a:r>
              <a:rPr lang="en-US" sz="2800" b="1" i="1" dirty="0">
                <a:solidFill>
                  <a:srgbClr val="094563"/>
                </a:solidFill>
              </a:rPr>
              <a:t>Pure in Heart</a:t>
            </a:r>
          </a:p>
          <a:p>
            <a:pPr marL="514350" indent="-514350">
              <a:buFont typeface="+mj-lt"/>
              <a:buAutoNum type="arabicPeriod"/>
            </a:pPr>
            <a:r>
              <a:rPr lang="en-US" sz="2800" b="1" i="1" dirty="0">
                <a:solidFill>
                  <a:srgbClr val="094563"/>
                </a:solidFill>
              </a:rPr>
              <a:t>Peacemakers</a:t>
            </a:r>
          </a:p>
          <a:p>
            <a:pPr marL="514350" indent="-514350">
              <a:buFont typeface="+mj-lt"/>
              <a:buAutoNum type="arabicPeriod"/>
            </a:pPr>
            <a:r>
              <a:rPr lang="en-US" sz="2800" b="1" i="1" dirty="0">
                <a:solidFill>
                  <a:srgbClr val="094563"/>
                </a:solidFill>
              </a:rPr>
              <a:t>The Persecuted</a:t>
            </a:r>
          </a:p>
        </p:txBody>
      </p:sp>
      <p:sp>
        <p:nvSpPr>
          <p:cNvPr id="6" name="Rectangle 5">
            <a:extLst>
              <a:ext uri="{FF2B5EF4-FFF2-40B4-BE49-F238E27FC236}">
                <a16:creationId xmlns:a16="http://schemas.microsoft.com/office/drawing/2014/main" id="{FDDB95B8-5C8A-425F-A0C5-6379204345E2}"/>
              </a:ext>
            </a:extLst>
          </p:cNvPr>
          <p:cNvSpPr/>
          <p:nvPr/>
        </p:nvSpPr>
        <p:spPr>
          <a:xfrm>
            <a:off x="6598763" y="3082964"/>
            <a:ext cx="5043340" cy="954107"/>
          </a:xfrm>
          <a:prstGeom prst="rect">
            <a:avLst/>
          </a:prstGeom>
        </p:spPr>
        <p:txBody>
          <a:bodyPr wrap="square">
            <a:spAutoFit/>
          </a:bodyPr>
          <a:lstStyle/>
          <a:p>
            <a:pPr marL="457200" indent="-457200">
              <a:buFont typeface="Wingdings" panose="05000000000000000000" pitchFamily="2" charset="2"/>
              <a:buChar char="Ø"/>
            </a:pPr>
            <a:r>
              <a:rPr lang="en-US" sz="2800" dirty="0">
                <a:solidFill>
                  <a:srgbClr val="094563"/>
                </a:solidFill>
              </a:rPr>
              <a:t>Is there a pattern with these 8 beatitudes?</a:t>
            </a:r>
            <a:endParaRPr lang="en-US" sz="3200" dirty="0">
              <a:solidFill>
                <a:srgbClr val="094563"/>
              </a:solidFill>
            </a:endParaRPr>
          </a:p>
        </p:txBody>
      </p:sp>
    </p:spTree>
    <p:extLst>
      <p:ext uri="{BB962C8B-B14F-4D97-AF65-F5344CB8AC3E}">
        <p14:creationId xmlns:p14="http://schemas.microsoft.com/office/powerpoint/2010/main" val="34988059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additive="base">
                                        <p:cTn id="4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0505042"/>
              </p:ext>
            </p:extLst>
          </p:nvPr>
        </p:nvGraphicFramePr>
        <p:xfrm>
          <a:off x="2540000" y="1705084"/>
          <a:ext cx="8001000" cy="4736361"/>
        </p:xfrm>
        <a:graphic>
          <a:graphicData uri="http://schemas.openxmlformats.org/drawingml/2006/table">
            <a:tbl>
              <a:tblPr firstRow="1" bandRow="1">
                <a:tableStyleId>{5C22544A-7EE6-4342-B048-85BDC9FD1C3A}</a:tableStyleId>
              </a:tblPr>
              <a:tblGrid>
                <a:gridCol w="2798417">
                  <a:extLst>
                    <a:ext uri="{9D8B030D-6E8A-4147-A177-3AD203B41FA5}">
                      <a16:colId xmlns:a16="http://schemas.microsoft.com/office/drawing/2014/main" val="20000"/>
                    </a:ext>
                  </a:extLst>
                </a:gridCol>
                <a:gridCol w="2365513">
                  <a:extLst>
                    <a:ext uri="{9D8B030D-6E8A-4147-A177-3AD203B41FA5}">
                      <a16:colId xmlns:a16="http://schemas.microsoft.com/office/drawing/2014/main" val="20001"/>
                    </a:ext>
                  </a:extLst>
                </a:gridCol>
                <a:gridCol w="2837070">
                  <a:extLst>
                    <a:ext uri="{9D8B030D-6E8A-4147-A177-3AD203B41FA5}">
                      <a16:colId xmlns:a16="http://schemas.microsoft.com/office/drawing/2014/main" val="20002"/>
                    </a:ext>
                  </a:extLst>
                </a:gridCol>
              </a:tblGrid>
              <a:tr h="708063">
                <a:tc>
                  <a:txBody>
                    <a:bodyPr/>
                    <a:lstStyle/>
                    <a:p>
                      <a:pPr algn="ctr"/>
                      <a:r>
                        <a:rPr lang="en-US" sz="1800" dirty="0">
                          <a:solidFill>
                            <a:schemeClr val="tx1"/>
                          </a:solidFill>
                        </a:rPr>
                        <a:t>BEATTITUDE</a:t>
                      </a:r>
                      <a:endParaRPr lang="en-US" dirty="0">
                        <a:solidFill>
                          <a:schemeClr val="tx1"/>
                        </a:solidFill>
                      </a:endParaRPr>
                    </a:p>
                  </a:txBody>
                  <a:tcPr anchor="ctr"/>
                </a:tc>
                <a:tc>
                  <a:txBody>
                    <a:bodyPr/>
                    <a:lstStyle/>
                    <a:p>
                      <a:pPr algn="ctr"/>
                      <a:r>
                        <a:rPr lang="en-US" sz="1800" dirty="0">
                          <a:solidFill>
                            <a:schemeClr val="tx1"/>
                          </a:solidFill>
                        </a:rPr>
                        <a:t> </a:t>
                      </a:r>
                      <a:r>
                        <a:rPr lang="en-US" dirty="0">
                          <a:solidFill>
                            <a:schemeClr val="tx1"/>
                          </a:solidFill>
                        </a:rPr>
                        <a:t>BLESSING</a:t>
                      </a:r>
                    </a:p>
                  </a:txBody>
                  <a:tcPr anchor="ctr"/>
                </a:tc>
                <a:tc>
                  <a:txBody>
                    <a:bodyPr/>
                    <a:lstStyle/>
                    <a:p>
                      <a:pPr algn="ctr"/>
                      <a:r>
                        <a:rPr lang="en-US" dirty="0">
                          <a:solidFill>
                            <a:schemeClr val="tx1"/>
                          </a:solidFill>
                        </a:rPr>
                        <a:t>PRINCIPLE/</a:t>
                      </a:r>
                    </a:p>
                    <a:p>
                      <a:pPr algn="ctr"/>
                      <a:r>
                        <a:rPr lang="en-US" dirty="0">
                          <a:solidFill>
                            <a:schemeClr val="tx1"/>
                          </a:solidFill>
                        </a:rPr>
                        <a:t>ORDINANCE</a:t>
                      </a:r>
                    </a:p>
                  </a:txBody>
                  <a:tcPr anchor="ctr"/>
                </a:tc>
                <a:extLst>
                  <a:ext uri="{0D108BD9-81ED-4DB2-BD59-A6C34878D82A}">
                    <a16:rowId xmlns:a16="http://schemas.microsoft.com/office/drawing/2014/main" val="10000"/>
                  </a:ext>
                </a:extLst>
              </a:tr>
              <a:tr h="425682">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1"/>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2"/>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3"/>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4"/>
                  </a:ext>
                </a:extLst>
              </a:tr>
              <a:tr h="179737">
                <a:tc>
                  <a:txBody>
                    <a:bodyPr/>
                    <a:lstStyle/>
                    <a:p>
                      <a:pPr algn="ctr"/>
                      <a:endParaRPr lang="en-US" dirty="0">
                        <a:solidFill>
                          <a:schemeClr val="tx1"/>
                        </a:solidFill>
                      </a:endParaRPr>
                    </a:p>
                  </a:txBody>
                  <a:tcPr/>
                </a:tc>
                <a:tc>
                  <a:txBody>
                    <a:bodyPr/>
                    <a:lstStyle/>
                    <a:p>
                      <a:endParaRPr lang="en-US" dirty="0">
                        <a:solidFill>
                          <a:schemeClr val="tx1"/>
                        </a:solidFill>
                      </a:endParaRP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0005"/>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6"/>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7"/>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8"/>
                  </a:ext>
                </a:extLst>
              </a:tr>
              <a:tr h="404607">
                <a:tc>
                  <a:txBody>
                    <a:bodyPr/>
                    <a:lstStyle/>
                    <a:p>
                      <a:pPr algn="ctr"/>
                      <a:endParaRPr lang="en-US" dirty="0">
                        <a:solidFill>
                          <a:schemeClr val="accent6"/>
                        </a:solidFill>
                      </a:endParaRPr>
                    </a:p>
                  </a:txBody>
                  <a:tcPr/>
                </a:tc>
                <a:tc>
                  <a:txBody>
                    <a:bodyPr/>
                    <a:lstStyle/>
                    <a:p>
                      <a:endParaRPr lang="en-US" dirty="0">
                        <a:solidFill>
                          <a:srgbClr val="C00000"/>
                        </a:solidFill>
                      </a:endParaRPr>
                    </a:p>
                  </a:txBody>
                  <a:tcPr/>
                </a:tc>
                <a:tc>
                  <a:txBody>
                    <a:bodyPr/>
                    <a:lstStyle/>
                    <a:p>
                      <a:pPr algn="ctr"/>
                      <a:endParaRPr lang="en-US" b="1" dirty="0">
                        <a:solidFill>
                          <a:schemeClr val="accent6"/>
                        </a:solidFill>
                      </a:endParaRPr>
                    </a:p>
                  </a:txBody>
                  <a:tcPr/>
                </a:tc>
                <a:extLst>
                  <a:ext uri="{0D108BD9-81ED-4DB2-BD59-A6C34878D82A}">
                    <a16:rowId xmlns:a16="http://schemas.microsoft.com/office/drawing/2014/main" val="10009"/>
                  </a:ext>
                </a:extLst>
              </a:tr>
              <a:tr h="404607">
                <a:tc>
                  <a:txBody>
                    <a:bodyPr/>
                    <a:lstStyle/>
                    <a:p>
                      <a:pPr algn="ctr"/>
                      <a:endParaRPr lang="en-US" dirty="0">
                        <a:solidFill>
                          <a:schemeClr val="accent1">
                            <a:lumMod val="75000"/>
                          </a:schemeClr>
                        </a:solidFill>
                      </a:endParaRPr>
                    </a:p>
                  </a:txBody>
                  <a:tcPr/>
                </a:tc>
                <a:tc>
                  <a:txBody>
                    <a:bodyPr/>
                    <a:lstStyle/>
                    <a:p>
                      <a:endParaRPr lang="en-US" dirty="0"/>
                    </a:p>
                  </a:txBody>
                  <a:tcPr/>
                </a:tc>
                <a:tc>
                  <a:txBody>
                    <a:bodyPr/>
                    <a:lstStyle/>
                    <a:p>
                      <a:pPr algn="ctr"/>
                      <a:endParaRPr lang="en-US" b="1" dirty="0">
                        <a:solidFill>
                          <a:schemeClr val="accent1">
                            <a:lumMod val="50000"/>
                          </a:schemeClr>
                        </a:solidFill>
                      </a:endParaRPr>
                    </a:p>
                  </a:txBody>
                  <a:tcPr/>
                </a:tc>
                <a:extLst>
                  <a:ext uri="{0D108BD9-81ED-4DB2-BD59-A6C34878D82A}">
                    <a16:rowId xmlns:a16="http://schemas.microsoft.com/office/drawing/2014/main" val="10010"/>
                  </a:ext>
                </a:extLst>
              </a:tr>
            </a:tbl>
          </a:graphicData>
        </a:graphic>
      </p:graphicFrame>
      <p:sp>
        <p:nvSpPr>
          <p:cNvPr id="8" name="Title 1"/>
          <p:cNvSpPr>
            <a:spLocks noGrp="1"/>
          </p:cNvSpPr>
          <p:nvPr>
            <p:ph type="ctrTitle"/>
          </p:nvPr>
        </p:nvSpPr>
        <p:spPr>
          <a:xfrm>
            <a:off x="3048000" y="76201"/>
            <a:ext cx="8229600" cy="1470025"/>
          </a:xfrm>
        </p:spPr>
        <p:txBody>
          <a:bodyPr/>
          <a:lstStyle/>
          <a:p>
            <a:r>
              <a:rPr lang="en-US" sz="3200" dirty="0">
                <a:effectLst>
                  <a:outerShdw blurRad="38100" dist="38100" dir="2700000" algn="tl">
                    <a:srgbClr val="000000">
                      <a:alpha val="43137"/>
                    </a:srgbClr>
                  </a:outerShdw>
                </a:effectLst>
              </a:rPr>
              <a:t>The Sermon on the Mount</a:t>
            </a:r>
          </a:p>
        </p:txBody>
      </p:sp>
      <p:pic>
        <p:nvPicPr>
          <p:cNvPr id="6" name="Picture 2" descr="https://si.lds.org/bc/seminary/content/scriptures/bofm/3%20Nephi%2011_1-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1" y="228600"/>
            <a:ext cx="27432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17800" y="4254500"/>
            <a:ext cx="74168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5643422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6357</TotalTime>
  <Words>1152</Words>
  <Application>Microsoft Office PowerPoint</Application>
  <PresentationFormat>Widescreen</PresentationFormat>
  <Paragraphs>221</Paragraphs>
  <Slides>30</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Blackadder ITC</vt:lpstr>
      <vt:lpstr>Corbel</vt:lpstr>
      <vt:lpstr>Georgia</vt:lpstr>
      <vt:lpstr>Hurry Up</vt:lpstr>
      <vt:lpstr>Pupcat</vt:lpstr>
      <vt:lpstr>Teen</vt:lpstr>
      <vt:lpstr>Trebuchet MS</vt:lpstr>
      <vt:lpstr>Wingdings</vt:lpstr>
      <vt:lpstr>Default Design</vt:lpstr>
      <vt:lpstr>PowerPoint Presentation</vt:lpstr>
      <vt:lpstr>PowerPoint Presentation</vt:lpstr>
      <vt:lpstr>The Beatitudes What does ‘beatitudes’ mean?</vt:lpstr>
      <vt:lpstr>When was the last time you felt pure happiness?</vt:lpstr>
      <vt:lpstr>PowerPoint Presentation</vt:lpstr>
      <vt:lpstr>PowerPoint Presentation</vt:lpstr>
      <vt:lpstr>PowerPoint Presentation</vt:lpstr>
      <vt:lpstr>PowerPoint Presentation</vt:lpstr>
      <vt:lpstr>The Sermon on the Mount</vt:lpstr>
      <vt:lpstr>The Sermon on the Mount</vt:lpstr>
      <vt:lpstr>The Sermon on the Mount</vt:lpstr>
      <vt:lpstr>The Sermon on the Mount</vt:lpstr>
      <vt:lpstr>The Sermon on the Mount</vt:lpstr>
      <vt:lpstr>The Sermon on the Mount</vt:lpstr>
      <vt:lpstr>The Sermon on the Mount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乩歫椠䱡畳椀㸲㻸ꔿ㌋䬮ꍰ䞮誀圇짗꾬钒붤鏊꣊㥊揤鞁</dc:creator>
  <cp:lastModifiedBy>Eric Richards</cp:lastModifiedBy>
  <cp:revision>156</cp:revision>
  <cp:lastPrinted>2014-02-05T17:06:46Z</cp:lastPrinted>
  <dcterms:created xsi:type="dcterms:W3CDTF">2008-04-04T19:58:56Z</dcterms:created>
  <dcterms:modified xsi:type="dcterms:W3CDTF">2019-09-18T13:12:49Z</dcterms:modified>
</cp:coreProperties>
</file>