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5" r:id="rId2"/>
    <p:sldId id="279" r:id="rId3"/>
    <p:sldId id="314" r:id="rId4"/>
    <p:sldId id="316" r:id="rId5"/>
    <p:sldId id="317" r:id="rId6"/>
    <p:sldId id="342" r:id="rId7"/>
    <p:sldId id="267" r:id="rId8"/>
    <p:sldId id="343" r:id="rId9"/>
    <p:sldId id="348" r:id="rId10"/>
    <p:sldId id="318" r:id="rId11"/>
    <p:sldId id="319" r:id="rId12"/>
    <p:sldId id="349" r:id="rId13"/>
    <p:sldId id="345" r:id="rId14"/>
    <p:sldId id="276" r:id="rId15"/>
    <p:sldId id="278" r:id="rId16"/>
    <p:sldId id="311" r:id="rId17"/>
    <p:sldId id="312" r:id="rId18"/>
    <p:sldId id="313" r:id="rId19"/>
    <p:sldId id="346" r:id="rId20"/>
    <p:sldId id="281" r:id="rId21"/>
    <p:sldId id="282" r:id="rId22"/>
    <p:sldId id="284" r:id="rId23"/>
    <p:sldId id="285" r:id="rId24"/>
    <p:sldId id="286" r:id="rId25"/>
    <p:sldId id="287" r:id="rId26"/>
    <p:sldId id="321" r:id="rId27"/>
    <p:sldId id="323" r:id="rId28"/>
    <p:sldId id="322" r:id="rId29"/>
    <p:sldId id="291" r:id="rId30"/>
    <p:sldId id="292" r:id="rId31"/>
    <p:sldId id="293" r:id="rId32"/>
    <p:sldId id="294" r:id="rId33"/>
    <p:sldId id="347" r:id="rId34"/>
    <p:sldId id="350" r:id="rId35"/>
    <p:sldId id="264"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4660"/>
  </p:normalViewPr>
  <p:slideViewPr>
    <p:cSldViewPr>
      <p:cViewPr varScale="1">
        <p:scale>
          <a:sx n="61" d="100"/>
          <a:sy n="61" d="100"/>
        </p:scale>
        <p:origin x="64" y="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4E620-A7E2-46E9-A678-A98ACA768132}"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8E393-A012-495E-9E86-0145CD86815C}" type="slidenum">
              <a:rPr lang="en-US" smtClean="0"/>
              <a:t>‹#›</a:t>
            </a:fld>
            <a:endParaRPr lang="en-US"/>
          </a:p>
        </p:txBody>
      </p:sp>
    </p:spTree>
    <p:extLst>
      <p:ext uri="{BB962C8B-B14F-4D97-AF65-F5344CB8AC3E}">
        <p14:creationId xmlns:p14="http://schemas.microsoft.com/office/powerpoint/2010/main" val="8627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ebmd.com/skin-problems-and-treatments/guide/leprosy-symptoms-treatments-histor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buNone/>
            </a:pPr>
            <a:r>
              <a:rPr lang="en-US" sz="1200" dirty="0">
                <a:hlinkClick r:id="rId3"/>
              </a:rPr>
              <a:t>http://www.webmd.com/skin-problems-and-treatments/guide/leprosy-symptoms-treatments-history</a:t>
            </a:r>
            <a:endParaRPr lang="en-US" sz="1200" dirty="0"/>
          </a:p>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pPr/>
              <a:t>21</a:t>
            </a:fld>
            <a:endParaRPr lang="en-US"/>
          </a:p>
        </p:txBody>
      </p:sp>
    </p:spTree>
    <p:extLst>
      <p:ext uri="{BB962C8B-B14F-4D97-AF65-F5344CB8AC3E}">
        <p14:creationId xmlns:p14="http://schemas.microsoft.com/office/powerpoint/2010/main" val="43955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2456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9709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882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5750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5234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0141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1296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pPr/>
              <a:t>26</a:t>
            </a:fld>
            <a:endParaRPr lang="en-US"/>
          </a:p>
        </p:txBody>
      </p:sp>
    </p:spTree>
    <p:extLst>
      <p:ext uri="{BB962C8B-B14F-4D97-AF65-F5344CB8AC3E}">
        <p14:creationId xmlns:p14="http://schemas.microsoft.com/office/powerpoint/2010/main" val="303868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8548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pPr/>
              <a:t>28</a:t>
            </a:fld>
            <a:endParaRPr lang="en-US"/>
          </a:p>
        </p:txBody>
      </p:sp>
    </p:spTree>
    <p:extLst>
      <p:ext uri="{BB962C8B-B14F-4D97-AF65-F5344CB8AC3E}">
        <p14:creationId xmlns:p14="http://schemas.microsoft.com/office/powerpoint/2010/main" val="51747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2ECE67-8658-44A2-B050-1F60112AD4AD}" type="slidenum">
              <a:rPr lang="en-US" smtClean="0"/>
              <a:pPr/>
              <a:t>29</a:t>
            </a:fld>
            <a:endParaRPr lang="en-US"/>
          </a:p>
        </p:txBody>
      </p:sp>
    </p:spTree>
    <p:extLst>
      <p:ext uri="{BB962C8B-B14F-4D97-AF65-F5344CB8AC3E}">
        <p14:creationId xmlns:p14="http://schemas.microsoft.com/office/powerpoint/2010/main" val="354473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5C17E71-4BB9-471C-A266-3631D089FA6D}" type="datetimeFigureOut">
              <a:rPr lang="en-US" smtClean="0"/>
              <a:pPr/>
              <a:t>9/13/2019</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5A02FB71-5503-4541-824A-BA5F912F020A}" type="slidenum">
              <a:rPr lang="en-US" smtClean="0"/>
              <a:pPr/>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C17E71-4BB9-471C-A266-3631D089FA6D}"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FB71-5503-4541-824A-BA5F912F02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C17E71-4BB9-471C-A266-3631D089FA6D}"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FB71-5503-4541-824A-BA5F912F020A}"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5C17E71-4BB9-471C-A266-3631D089FA6D}"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FB71-5503-4541-824A-BA5F912F020A}"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B5C17E71-4BB9-471C-A266-3631D089FA6D}" type="datetimeFigureOut">
              <a:rPr lang="en-US" smtClean="0"/>
              <a:pPr/>
              <a:t>9/13/2019</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5A02FB71-5503-4541-824A-BA5F912F020A}" type="slidenum">
              <a:rPr lang="en-US" smtClean="0"/>
              <a:pPr/>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5C17E71-4BB9-471C-A266-3631D089FA6D}"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FB71-5503-4541-824A-BA5F912F020A}"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5C17E71-4BB9-471C-A266-3631D089FA6D}"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2FB71-5503-4541-824A-BA5F912F020A}"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C17E71-4BB9-471C-A266-3631D089FA6D}"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2FB71-5503-4541-824A-BA5F912F020A}"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17E71-4BB9-471C-A266-3631D089FA6D}"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2FB71-5503-4541-824A-BA5F912F020A}"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C17E71-4BB9-471C-A266-3631D089FA6D}"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FB71-5503-4541-824A-BA5F912F020A}"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C17E71-4BB9-471C-A266-3631D089FA6D}"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FB71-5503-4541-824A-BA5F912F020A}"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5C17E71-4BB9-471C-A266-3631D089FA6D}" type="datetimeFigureOut">
              <a:rPr lang="en-US" smtClean="0"/>
              <a:pPr/>
              <a:t>9/13/2019</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5A02FB71-5503-4541-824A-BA5F912F020A}"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Washed%20Clean%20-%20Boyd%20K%20Packer.mp4" TargetMode="External"/><Relationship Id="rId1" Type="http://schemas.microsoft.com/office/2007/relationships/media" Target="file:///C:\Users\Brotherichards\OneDrive%20-%20LDS%20Church\Large%20Files\Washed%20Clean%20-%20Boyd%20K%20Packer.mp4" TargetMode="External"/><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file:///C:\Users\Brotherichards\OneDrive%20-%20LDS%20Church\Large%20Files\How%20the%20Priesthood%20Works.mp4" TargetMode="External"/><Relationship Id="rId1" Type="http://schemas.microsoft.com/office/2007/relationships/media" Target="file:///C:\Users\Brotherichards\OneDrive%20-%20LDS%20Church\Large%20Files\How%20the%20Priesthood%20Works.mp4" TargetMode="Externa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hyperlink" Target="https://www.mormonchannel.org/watch/series/mormon-messages-for-youth/how-the-priesthood-work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Healings</a:t>
            </a:r>
          </a:p>
        </p:txBody>
      </p:sp>
      <p:pic>
        <p:nvPicPr>
          <p:cNvPr id="4" name="Picture 2" descr="C:\Users\RichardsED\Desktop\Jesus_Raising_The_Daughter_Of_Jairus.jpg"/>
          <p:cNvPicPr>
            <a:picLocks noChangeAspect="1" noChangeArrowheads="1"/>
          </p:cNvPicPr>
          <p:nvPr/>
        </p:nvPicPr>
        <p:blipFill>
          <a:blip r:embed="rId2" cstate="print"/>
          <a:srcRect/>
          <a:stretch>
            <a:fillRect/>
          </a:stretch>
        </p:blipFill>
        <p:spPr bwMode="auto">
          <a:xfrm>
            <a:off x="1524000" y="0"/>
            <a:ext cx="4953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8054"/>
            <a:ext cx="9296400" cy="4003547"/>
          </a:xfrm>
        </p:spPr>
        <p:txBody>
          <a:bodyPr>
            <a:noAutofit/>
          </a:bodyPr>
          <a:lstStyle/>
          <a:p>
            <a:pPr marL="34290" indent="0">
              <a:buNone/>
            </a:pPr>
            <a:r>
              <a:rPr lang="en-US" sz="2400" dirty="0" err="1"/>
              <a:t>Marriner</a:t>
            </a:r>
            <a:r>
              <a:rPr lang="en-US" sz="2400" dirty="0"/>
              <a:t> W. Merrill, President of the Logan Temple, was sitting in his office one morning when he noticed a company of  people coming up the hill to the Temple. Some were riding on horses, others were in [buggies], and still others were afoot. He wondered who they could be.  </a:t>
            </a:r>
          </a:p>
          <a:p>
            <a:pPr marL="34290" indent="0">
              <a:buNone/>
            </a:pPr>
            <a:r>
              <a:rPr lang="en-US" sz="2400" dirty="0"/>
              <a:t>They dismounted from their horses, stepped down from their [buggies], put their animals under the shade and walked about complacently.</a:t>
            </a:r>
          </a:p>
          <a:p>
            <a:pPr marL="34290" indent="0">
              <a:buNone/>
            </a:pPr>
            <a:r>
              <a:rPr lang="en-US" sz="2400" dirty="0"/>
              <a:t>Brother Merrill asked their leader: “Who are you and who are these people who have come up and taken possession of the Temple?”</a:t>
            </a:r>
          </a:p>
        </p:txBody>
      </p:sp>
      <p:sp>
        <p:nvSpPr>
          <p:cNvPr id="4" name="Rectangle 3"/>
          <p:cNvSpPr/>
          <p:nvPr/>
        </p:nvSpPr>
        <p:spPr>
          <a:xfrm>
            <a:off x="2006600" y="339636"/>
            <a:ext cx="7975600" cy="707886"/>
          </a:xfrm>
          <a:prstGeom prst="rect">
            <a:avLst/>
          </a:prstGeom>
        </p:spPr>
        <p:txBody>
          <a:bodyPr wrap="square">
            <a:spAutoFit/>
          </a:bodyPr>
          <a:lstStyle/>
          <a:p>
            <a:pPr algn="ctr"/>
            <a:r>
              <a:rPr lang="en-US" sz="4000" b="1" dirty="0">
                <a:solidFill>
                  <a:srgbClr val="333333"/>
                </a:solidFill>
                <a:latin typeface="Open Sans"/>
              </a:rPr>
              <a:t>Mark 1</a:t>
            </a:r>
            <a:endParaRPr lang="en-US" sz="4000" b="1" dirty="0"/>
          </a:p>
        </p:txBody>
      </p:sp>
      <p:pic>
        <p:nvPicPr>
          <p:cNvPr id="5" name="Picture 2" descr="https://s-media-cache-ak0.pinimg.com/564x/c5/95/05/c59505af685c5d03335f66149d02bc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473" y="1676400"/>
            <a:ext cx="2080172" cy="4102100"/>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94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78054"/>
            <a:ext cx="9220200" cy="4003547"/>
          </a:xfrm>
        </p:spPr>
        <p:txBody>
          <a:bodyPr>
            <a:noAutofit/>
          </a:bodyPr>
          <a:lstStyle/>
          <a:p>
            <a:pPr marL="34290" indent="0">
              <a:buNone/>
            </a:pPr>
            <a:r>
              <a:rPr lang="en-US" sz="2400" dirty="0"/>
              <a:t>He answered and said: “I am Satan and these are my people.” </a:t>
            </a:r>
          </a:p>
          <a:p>
            <a:pPr marL="34290" indent="0">
              <a:buNone/>
            </a:pPr>
            <a:r>
              <a:rPr lang="en-US" sz="2400" dirty="0"/>
              <a:t>Brother Merrill then said: “What do you want? Why have you come here?” Satan replied: “I don't like the work that is going on in this Temple and feel that it should be discontinued. Will you stop it?” </a:t>
            </a:r>
          </a:p>
          <a:p>
            <a:pPr marL="34290" indent="0">
              <a:buNone/>
            </a:pPr>
            <a:r>
              <a:rPr lang="en-US" sz="2400" dirty="0"/>
              <a:t>Brother Merrill said emphatically, “No, we will not stop it.  The work must go on.”</a:t>
            </a:r>
          </a:p>
          <a:p>
            <a:pPr marL="34290" indent="0">
              <a:buNone/>
            </a:pPr>
            <a:r>
              <a:rPr lang="en-US" sz="2400" dirty="0"/>
              <a:t>“Since you refuse to stop it, I will tell you what I propose to do. I will take these people, my followers, and will instruct them to whisper in the ears of the people, persuading them not to go to the temple and thus bring about a stop to your temple work.” </a:t>
            </a:r>
          </a:p>
          <a:p>
            <a:pPr marL="34290" indent="0">
              <a:buNone/>
            </a:pPr>
            <a:r>
              <a:rPr lang="en-US" sz="2400" dirty="0"/>
              <a:t>Satan then withdrew.  (</a:t>
            </a:r>
            <a:r>
              <a:rPr lang="en-US" sz="2000" dirty="0" err="1"/>
              <a:t>Rudger</a:t>
            </a:r>
            <a:r>
              <a:rPr lang="en-US" sz="2000" dirty="0"/>
              <a:t> Clawson, Deseret News, Dec. 12, 1936). </a:t>
            </a:r>
          </a:p>
        </p:txBody>
      </p:sp>
      <p:sp>
        <p:nvSpPr>
          <p:cNvPr id="6" name="Rectangle 5"/>
          <p:cNvSpPr/>
          <p:nvPr/>
        </p:nvSpPr>
        <p:spPr>
          <a:xfrm>
            <a:off x="2006600" y="339636"/>
            <a:ext cx="7975600" cy="707886"/>
          </a:xfrm>
          <a:prstGeom prst="rect">
            <a:avLst/>
          </a:prstGeom>
        </p:spPr>
        <p:txBody>
          <a:bodyPr wrap="square">
            <a:spAutoFit/>
          </a:bodyPr>
          <a:lstStyle/>
          <a:p>
            <a:pPr algn="ctr"/>
            <a:r>
              <a:rPr lang="en-US" sz="4000" b="1" dirty="0">
                <a:solidFill>
                  <a:srgbClr val="333333"/>
                </a:solidFill>
                <a:latin typeface="Open Sans"/>
              </a:rPr>
              <a:t>Mark 1</a:t>
            </a:r>
            <a:endParaRPr lang="en-US" sz="4000" b="1" dirty="0"/>
          </a:p>
        </p:txBody>
      </p:sp>
      <p:pic>
        <p:nvPicPr>
          <p:cNvPr id="5" name="Picture 2" descr="https://s-media-cache-ak0.pinimg.com/564x/c5/95/05/c59505af685c5d03335f66149d02bcdd.jpg">
            <a:extLst>
              <a:ext uri="{FF2B5EF4-FFF2-40B4-BE49-F238E27FC236}">
                <a16:creationId xmlns:a16="http://schemas.microsoft.com/office/drawing/2014/main" id="{BD7976E3-4737-4C4A-A698-81134307A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473" y="1676400"/>
            <a:ext cx="2080172" cy="4102100"/>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777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5" name="Rectangle 4">
            <a:extLst>
              <a:ext uri="{FF2B5EF4-FFF2-40B4-BE49-F238E27FC236}">
                <a16:creationId xmlns:a16="http://schemas.microsoft.com/office/drawing/2014/main" id="{CE3CD2B0-C0F0-4883-8019-9EBDE8DF1DEE}"/>
              </a:ext>
            </a:extLst>
          </p:cNvPr>
          <p:cNvSpPr/>
          <p:nvPr/>
        </p:nvSpPr>
        <p:spPr>
          <a:xfrm>
            <a:off x="762000" y="1600200"/>
            <a:ext cx="10744200" cy="830997"/>
          </a:xfrm>
          <a:prstGeom prst="rect">
            <a:avLst/>
          </a:prstGeom>
        </p:spPr>
        <p:txBody>
          <a:bodyPr wrap="square">
            <a:spAutoFit/>
          </a:bodyPr>
          <a:lstStyle/>
          <a:p>
            <a:r>
              <a:rPr lang="en-US" sz="4800" b="1" dirty="0"/>
              <a:t>Mark 1:23-28, 32-34 	</a:t>
            </a:r>
            <a:r>
              <a:rPr lang="en-US" sz="4400" dirty="0"/>
              <a:t>Demons</a:t>
            </a:r>
          </a:p>
        </p:txBody>
      </p:sp>
      <p:pic>
        <p:nvPicPr>
          <p:cNvPr id="8" name="Picture 2" descr="Image result for jesus cast out demons">
            <a:extLst>
              <a:ext uri="{FF2B5EF4-FFF2-40B4-BE49-F238E27FC236}">
                <a16:creationId xmlns:a16="http://schemas.microsoft.com/office/drawing/2014/main" id="{4C350FD8-4816-4BF8-82D5-5D5169D3C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195"/>
          <a:stretch/>
        </p:blipFill>
        <p:spPr bwMode="auto">
          <a:xfrm>
            <a:off x="381000" y="2590800"/>
            <a:ext cx="4800600" cy="3381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5F2D5F0F-C86D-49A1-A473-BEE313A7C77D}"/>
              </a:ext>
            </a:extLst>
          </p:cNvPr>
          <p:cNvSpPr txBox="1">
            <a:spLocks/>
          </p:cNvSpPr>
          <p:nvPr/>
        </p:nvSpPr>
        <p:spPr>
          <a:xfrm>
            <a:off x="6137413" y="3505200"/>
            <a:ext cx="5467350" cy="1371600"/>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base">
              <a:buFont typeface="Wingdings 3"/>
              <a:buNone/>
            </a:pPr>
            <a:r>
              <a:rPr lang="en-US" sz="3200" b="1" dirty="0"/>
              <a:t>Cross Reference: </a:t>
            </a:r>
          </a:p>
          <a:p>
            <a:pPr marL="0" indent="0" fontAlgn="base">
              <a:buFont typeface="Wingdings 3"/>
              <a:buNone/>
            </a:pPr>
            <a:r>
              <a:rPr lang="en-US" sz="3200" b="1" dirty="0"/>
              <a:t>Daniel 10:1-3, 5-6, 11-13</a:t>
            </a:r>
          </a:p>
        </p:txBody>
      </p:sp>
    </p:spTree>
    <p:extLst>
      <p:ext uri="{BB962C8B-B14F-4D97-AF65-F5344CB8AC3E}">
        <p14:creationId xmlns:p14="http://schemas.microsoft.com/office/powerpoint/2010/main" val="156892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6" name="TextBox 5">
            <a:extLst>
              <a:ext uri="{FF2B5EF4-FFF2-40B4-BE49-F238E27FC236}">
                <a16:creationId xmlns:a16="http://schemas.microsoft.com/office/drawing/2014/main" id="{BF80ECE3-0212-4F16-A369-C00587DCA9A0}"/>
              </a:ext>
            </a:extLst>
          </p:cNvPr>
          <p:cNvSpPr txBox="1"/>
          <p:nvPr/>
        </p:nvSpPr>
        <p:spPr>
          <a:xfrm>
            <a:off x="599661" y="1257855"/>
            <a:ext cx="7772400" cy="707886"/>
          </a:xfrm>
          <a:prstGeom prst="rect">
            <a:avLst/>
          </a:prstGeom>
          <a:noFill/>
        </p:spPr>
        <p:txBody>
          <a:bodyPr wrap="square" rtlCol="0">
            <a:spAutoFit/>
          </a:bodyPr>
          <a:lstStyle/>
          <a:p>
            <a:r>
              <a:rPr lang="en-US" sz="4000" b="1" dirty="0"/>
              <a:t>Mark 3:1-6  </a:t>
            </a:r>
            <a:r>
              <a:rPr lang="en-US" sz="3600" dirty="0"/>
              <a:t>Withered hand</a:t>
            </a:r>
          </a:p>
        </p:txBody>
      </p:sp>
      <p:pic>
        <p:nvPicPr>
          <p:cNvPr id="9" name="Picture 2" descr="C:\Users\RichardsED\Desktop\liahonlp.nfooc79.jpg">
            <a:extLst>
              <a:ext uri="{FF2B5EF4-FFF2-40B4-BE49-F238E27FC236}">
                <a16:creationId xmlns:a16="http://schemas.microsoft.com/office/drawing/2014/main" id="{0F887899-B48D-4B1A-A7FF-4A82857C140C}"/>
              </a:ext>
            </a:extLst>
          </p:cNvPr>
          <p:cNvPicPr>
            <a:picLocks noChangeAspect="1" noChangeArrowheads="1"/>
          </p:cNvPicPr>
          <p:nvPr/>
        </p:nvPicPr>
        <p:blipFill>
          <a:blip r:embed="rId2" cstate="print"/>
          <a:srcRect/>
          <a:stretch>
            <a:fillRect/>
          </a:stretch>
        </p:blipFill>
        <p:spPr bwMode="auto">
          <a:xfrm>
            <a:off x="762000" y="2572028"/>
            <a:ext cx="2924175" cy="3657600"/>
          </a:xfrm>
          <a:prstGeom prst="rect">
            <a:avLst/>
          </a:prstGeom>
          <a:noFill/>
        </p:spPr>
      </p:pic>
      <p:sp>
        <p:nvSpPr>
          <p:cNvPr id="10" name="TextBox 9">
            <a:extLst>
              <a:ext uri="{FF2B5EF4-FFF2-40B4-BE49-F238E27FC236}">
                <a16:creationId xmlns:a16="http://schemas.microsoft.com/office/drawing/2014/main" id="{E5E48F8B-AAFE-4180-A01A-5E5D86EBF6A8}"/>
              </a:ext>
            </a:extLst>
          </p:cNvPr>
          <p:cNvSpPr txBox="1"/>
          <p:nvPr/>
        </p:nvSpPr>
        <p:spPr>
          <a:xfrm>
            <a:off x="4038600" y="2819400"/>
            <a:ext cx="7315200" cy="2893100"/>
          </a:xfrm>
          <a:prstGeom prst="rect">
            <a:avLst/>
          </a:prstGeom>
          <a:noFill/>
        </p:spPr>
        <p:txBody>
          <a:bodyPr wrap="square" rtlCol="0">
            <a:spAutoFit/>
          </a:bodyPr>
          <a:lstStyle/>
          <a:p>
            <a:r>
              <a:rPr lang="en-US" sz="2600" dirty="0"/>
              <a:t>Share with us:</a:t>
            </a:r>
          </a:p>
          <a:p>
            <a:pPr marL="457200" indent="-457200">
              <a:buFont typeface="Wingdings" panose="05000000000000000000" pitchFamily="2" charset="2"/>
              <a:buChar char="ü"/>
            </a:pPr>
            <a:r>
              <a:rPr lang="en-US" sz="2600" dirty="0"/>
              <a:t>How would you summarize this story?</a:t>
            </a:r>
          </a:p>
          <a:p>
            <a:pPr marL="457200" indent="-457200">
              <a:buFont typeface="Wingdings" panose="05000000000000000000" pitchFamily="2" charset="2"/>
              <a:buChar char="ü"/>
            </a:pPr>
            <a:r>
              <a:rPr lang="en-US" sz="2600" dirty="0"/>
              <a:t>What doctrines/principles is Jesus teaching here?</a:t>
            </a:r>
          </a:p>
          <a:p>
            <a:pPr marL="457200" indent="-457200">
              <a:buFont typeface="Wingdings" panose="05000000000000000000" pitchFamily="2" charset="2"/>
              <a:buChar char="ü"/>
            </a:pPr>
            <a:r>
              <a:rPr lang="en-US" sz="2600" dirty="0"/>
              <a:t>What would be a powerful phrase to mark in this passage?</a:t>
            </a:r>
          </a:p>
          <a:p>
            <a:pPr marL="457200" indent="-457200">
              <a:buFont typeface="Wingdings" panose="05000000000000000000" pitchFamily="2" charset="2"/>
              <a:buChar char="ü"/>
            </a:pPr>
            <a:r>
              <a:rPr lang="en-US" sz="2600" dirty="0"/>
              <a:t>What is one great, amazing, life changing personal application?</a:t>
            </a:r>
          </a:p>
        </p:txBody>
      </p:sp>
    </p:spTree>
    <p:extLst>
      <p:ext uri="{BB962C8B-B14F-4D97-AF65-F5344CB8AC3E}">
        <p14:creationId xmlns:p14="http://schemas.microsoft.com/office/powerpoint/2010/main" val="236229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3" name="Rectangle 2"/>
          <p:cNvSpPr/>
          <p:nvPr/>
        </p:nvSpPr>
        <p:spPr>
          <a:xfrm>
            <a:off x="2415209" y="2080596"/>
            <a:ext cx="9776791" cy="3908762"/>
          </a:xfrm>
          <a:prstGeom prst="rect">
            <a:avLst/>
          </a:prstGeom>
        </p:spPr>
        <p:txBody>
          <a:bodyPr wrap="square">
            <a:spAutoFit/>
          </a:bodyPr>
          <a:lstStyle/>
          <a:p>
            <a:pPr fontAlgn="base"/>
            <a:r>
              <a:rPr lang="en-US" sz="3200" dirty="0">
                <a:solidFill>
                  <a:srgbClr val="333333"/>
                </a:solidFill>
                <a:latin typeface="Open Sans"/>
              </a:rPr>
              <a:t>“Where is the line as to what is acceptable and unacceptable on the Sabbath? What is worthy or unworthy on the Sabbath day will have to be judged by each of us by trying to be honest with the Lord. On the Sabbath day we should do what we have to do and what we ought to do in an attitude of worshipfulness and then limit our other activities” </a:t>
            </a:r>
            <a:r>
              <a:rPr lang="en-US" sz="2400" dirty="0">
                <a:solidFill>
                  <a:srgbClr val="333333"/>
                </a:solidFill>
                <a:latin typeface="Open Sans"/>
              </a:rPr>
              <a:t>(</a:t>
            </a:r>
            <a:r>
              <a:rPr lang="en-US" sz="2400" dirty="0">
                <a:solidFill>
                  <a:srgbClr val="0091BC"/>
                </a:solidFill>
                <a:latin typeface="Open Sans"/>
              </a:rPr>
              <a:t>“The Lord’s Day,”</a:t>
            </a:r>
            <a:r>
              <a:rPr lang="en-US" sz="2400" i="1" dirty="0">
                <a:solidFill>
                  <a:srgbClr val="333333"/>
                </a:solidFill>
                <a:latin typeface="Open Sans"/>
              </a:rPr>
              <a:t> Ensign, </a:t>
            </a:r>
            <a:r>
              <a:rPr lang="en-US" sz="2400" dirty="0">
                <a:solidFill>
                  <a:srgbClr val="333333"/>
                </a:solidFill>
                <a:latin typeface="Open Sans"/>
              </a:rPr>
              <a:t>Nov. 1991, 35).</a:t>
            </a:r>
          </a:p>
        </p:txBody>
      </p:sp>
      <p:pic>
        <p:nvPicPr>
          <p:cNvPr id="1026" name="Picture 2" descr="President James E. Fa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9" y="2438400"/>
            <a:ext cx="1825487" cy="2428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715EAD-1B56-4D3E-9492-5B1842B0E46F}"/>
              </a:ext>
            </a:extLst>
          </p:cNvPr>
          <p:cNvSpPr txBox="1"/>
          <p:nvPr/>
        </p:nvSpPr>
        <p:spPr>
          <a:xfrm>
            <a:off x="599661" y="1257855"/>
            <a:ext cx="7772400" cy="707886"/>
          </a:xfrm>
          <a:prstGeom prst="rect">
            <a:avLst/>
          </a:prstGeom>
          <a:noFill/>
        </p:spPr>
        <p:txBody>
          <a:bodyPr wrap="square" rtlCol="0">
            <a:spAutoFit/>
          </a:bodyPr>
          <a:lstStyle/>
          <a:p>
            <a:r>
              <a:rPr lang="en-US" sz="4000" b="1" dirty="0"/>
              <a:t>Mark 3:1-6  </a:t>
            </a:r>
            <a:r>
              <a:rPr lang="en-US" sz="3600" dirty="0"/>
              <a:t>Withered hand</a:t>
            </a:r>
          </a:p>
        </p:txBody>
      </p:sp>
    </p:spTree>
    <p:extLst>
      <p:ext uri="{BB962C8B-B14F-4D97-AF65-F5344CB8AC3E}">
        <p14:creationId xmlns:p14="http://schemas.microsoft.com/office/powerpoint/2010/main" val="204819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6" name="TextBox 5"/>
          <p:cNvSpPr txBox="1"/>
          <p:nvPr/>
        </p:nvSpPr>
        <p:spPr>
          <a:xfrm>
            <a:off x="3962400" y="2895600"/>
            <a:ext cx="5991225" cy="1785104"/>
          </a:xfrm>
          <a:prstGeom prst="rect">
            <a:avLst/>
          </a:prstGeom>
          <a:noFill/>
        </p:spPr>
        <p:txBody>
          <a:bodyPr wrap="square" rtlCol="0">
            <a:spAutoFit/>
          </a:bodyPr>
          <a:lstStyle/>
          <a:p>
            <a:r>
              <a:rPr lang="en-US" sz="2200" dirty="0"/>
              <a:t>My Experiences about keeping the Sabbath holy…</a:t>
            </a:r>
          </a:p>
          <a:p>
            <a:pPr marL="342900" indent="-342900">
              <a:buFont typeface="Arial" panose="020B0604020202020204" pitchFamily="34" charset="0"/>
              <a:buChar char="•"/>
            </a:pPr>
            <a:r>
              <a:rPr lang="en-US" sz="2200" dirty="0" err="1"/>
              <a:t>Hermano</a:t>
            </a:r>
            <a:r>
              <a:rPr lang="en-US" sz="2200" dirty="0"/>
              <a:t> Henriquez Sabbath commitment</a:t>
            </a:r>
          </a:p>
          <a:p>
            <a:pPr marL="342900" indent="-342900">
              <a:buFont typeface="Arial" panose="020B0604020202020204" pitchFamily="34" charset="0"/>
              <a:buChar char="•"/>
            </a:pPr>
            <a:r>
              <a:rPr lang="en-US" sz="2200" dirty="0"/>
              <a:t>Volleyball on Sunday</a:t>
            </a:r>
          </a:p>
          <a:p>
            <a:pPr marL="342900" indent="-342900">
              <a:buFont typeface="Arial" panose="020B0604020202020204" pitchFamily="34" charset="0"/>
              <a:buChar char="•"/>
            </a:pPr>
            <a:r>
              <a:rPr lang="en-US" sz="2200" dirty="0"/>
              <a:t>Charity </a:t>
            </a:r>
            <a:r>
              <a:rPr lang="en-US" sz="2200" dirty="0" err="1"/>
              <a:t>Wanner</a:t>
            </a:r>
            <a:r>
              <a:rPr lang="en-US" sz="2200" dirty="0"/>
              <a:t> (laundry)</a:t>
            </a:r>
          </a:p>
          <a:p>
            <a:pPr marL="342900" indent="-342900">
              <a:buFont typeface="Arial" panose="020B0604020202020204" pitchFamily="34" charset="0"/>
              <a:buChar char="•"/>
            </a:pPr>
            <a:r>
              <a:rPr lang="en-US" sz="2200" dirty="0"/>
              <a:t>Other witnesses from you?</a:t>
            </a:r>
          </a:p>
        </p:txBody>
      </p:sp>
      <p:pic>
        <p:nvPicPr>
          <p:cNvPr id="8" name="Picture 2" descr="C:\Users\RichardsED\Desktop\liahonlp.nfooc79.jpg"/>
          <p:cNvPicPr>
            <a:picLocks noChangeAspect="1" noChangeArrowheads="1"/>
          </p:cNvPicPr>
          <p:nvPr/>
        </p:nvPicPr>
        <p:blipFill>
          <a:blip r:embed="rId2" cstate="print"/>
          <a:srcRect/>
          <a:stretch>
            <a:fillRect/>
          </a:stretch>
        </p:blipFill>
        <p:spPr bwMode="auto">
          <a:xfrm>
            <a:off x="599661" y="2113726"/>
            <a:ext cx="2924175" cy="3657600"/>
          </a:xfrm>
          <a:prstGeom prst="rect">
            <a:avLst/>
          </a:prstGeom>
          <a:noFill/>
        </p:spPr>
      </p:pic>
      <p:sp>
        <p:nvSpPr>
          <p:cNvPr id="9" name="TextBox 8">
            <a:extLst>
              <a:ext uri="{FF2B5EF4-FFF2-40B4-BE49-F238E27FC236}">
                <a16:creationId xmlns:a16="http://schemas.microsoft.com/office/drawing/2014/main" id="{36C789AB-CCD3-4A9D-90A5-A8144987B661}"/>
              </a:ext>
            </a:extLst>
          </p:cNvPr>
          <p:cNvSpPr txBox="1"/>
          <p:nvPr/>
        </p:nvSpPr>
        <p:spPr>
          <a:xfrm>
            <a:off x="599661" y="1257855"/>
            <a:ext cx="7772400" cy="707886"/>
          </a:xfrm>
          <a:prstGeom prst="rect">
            <a:avLst/>
          </a:prstGeom>
          <a:noFill/>
        </p:spPr>
        <p:txBody>
          <a:bodyPr wrap="square" rtlCol="0">
            <a:spAutoFit/>
          </a:bodyPr>
          <a:lstStyle/>
          <a:p>
            <a:r>
              <a:rPr lang="en-US" sz="4000" b="1" dirty="0"/>
              <a:t>Mark 3:1-6  </a:t>
            </a:r>
            <a:r>
              <a:rPr lang="en-US" sz="3600" dirty="0"/>
              <a:t>Withered hand</a:t>
            </a:r>
          </a:p>
        </p:txBody>
      </p:sp>
    </p:spTree>
    <p:extLst>
      <p:ext uri="{BB962C8B-B14F-4D97-AF65-F5344CB8AC3E}">
        <p14:creationId xmlns:p14="http://schemas.microsoft.com/office/powerpoint/2010/main" val="39523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to="" calcmode="lin" valueType="num">
                                      <p:cBhvr>
                                        <p:cTn id="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8600" y="2066625"/>
            <a:ext cx="11658600" cy="4524315"/>
          </a:xfrm>
          <a:prstGeom prst="rect">
            <a:avLst/>
          </a:prstGeom>
        </p:spPr>
        <p:txBody>
          <a:bodyPr wrap="square">
            <a:spAutoFit/>
          </a:bodyPr>
          <a:lstStyle/>
          <a:p>
            <a:pPr indent="285750"/>
            <a:r>
              <a:rPr lang="en-US" sz="2400" dirty="0">
                <a:solidFill>
                  <a:srgbClr val="000000"/>
                </a:solidFill>
                <a:latin typeface="Calibri" panose="020F0502020204030204" pitchFamily="34" charset="0"/>
              </a:rPr>
              <a:t>Elder </a:t>
            </a:r>
            <a:r>
              <a:rPr lang="en-US" sz="2400" dirty="0" err="1">
                <a:solidFill>
                  <a:srgbClr val="000000"/>
                </a:solidFill>
                <a:latin typeface="Calibri" panose="020F0502020204030204" pitchFamily="34" charset="0"/>
              </a:rPr>
              <a:t>Groberg</a:t>
            </a:r>
            <a:r>
              <a:rPr lang="en-US" sz="2400" dirty="0">
                <a:solidFill>
                  <a:srgbClr val="000000"/>
                </a:solidFill>
                <a:latin typeface="Calibri" panose="020F0502020204030204" pitchFamily="34" charset="0"/>
              </a:rPr>
              <a:t>: “The small island kingdom of Tonga lies immediately next to the international dateline, so it is the first country in the world to greet the Sabbath day. If one goes to the capital of Nuku’alofa on a weekday, he finds the usual heavy traffic of trucks and cars and the bustle of thousands of shoppers making their regular purchases. </a:t>
            </a:r>
          </a:p>
          <a:p>
            <a:pPr indent="285750"/>
            <a:r>
              <a:rPr lang="en-US" sz="2400" dirty="0">
                <a:solidFill>
                  <a:srgbClr val="000000"/>
                </a:solidFill>
                <a:latin typeface="Calibri" panose="020F0502020204030204" pitchFamily="34" charset="0"/>
              </a:rPr>
              <a:t>You might wonder, “What is so different about this town from hundreds of others like it throughout the world?” But when Sunday dawns on the kingdom of Tonga, a transformation takes place. If one goes downtown, he sees deserted streets—no taxis or buses or crowds of people. All the stores, all the markets, all the movie theaters, all the offices are closed. No planes fly, no ships come in or out, no commerce takes place. No games are played. The people go to church. Tonga is remembering to keep the Sabbath day holy. </a:t>
            </a:r>
            <a:endParaRPr lang="en-US" sz="2400" dirty="0"/>
          </a:p>
          <a:p>
            <a:pPr indent="285750"/>
            <a:r>
              <a:rPr lang="en-US" sz="2400" dirty="0">
                <a:solidFill>
                  <a:srgbClr val="000000"/>
                </a:solidFill>
                <a:latin typeface="Calibri" panose="020F0502020204030204" pitchFamily="34" charset="0"/>
              </a:rPr>
              <a:t>“It is significant that the first country in the world to greet the holy Sabbath keeps the Sabbath holy.”</a:t>
            </a:r>
            <a:endParaRPr lang="en-US" sz="2400" dirty="0"/>
          </a:p>
        </p:txBody>
      </p:sp>
      <p:pic>
        <p:nvPicPr>
          <p:cNvPr id="1026" name="Picture 2" descr="http://www.byutv.org/seethegood/image.axd?picture=2011%2F6%2FSTGothersideofheav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3638"/>
            <a:ext cx="3733800"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6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905000" y="457200"/>
            <a:ext cx="10058400" cy="5847755"/>
          </a:xfrm>
          <a:prstGeom prst="rect">
            <a:avLst/>
          </a:prstGeom>
        </p:spPr>
        <p:txBody>
          <a:bodyPr wrap="square">
            <a:spAutoFit/>
          </a:bodyPr>
          <a:lstStyle/>
          <a:p>
            <a:pPr indent="285750"/>
            <a:r>
              <a:rPr lang="en-US" sz="2200" dirty="0">
                <a:solidFill>
                  <a:srgbClr val="000000"/>
                </a:solidFill>
                <a:latin typeface="Calibri" panose="020F0502020204030204" pitchFamily="34" charset="0"/>
              </a:rPr>
              <a:t>“Some time ago I was assigned to a conference in northern Utah in June. As I drove through Cache Valley on Saturday, I marveled at the temple in Logan—I was impressed with the green fields so rich with a variety of crops in the valley. I particularly noticed the great number of alfalfa fields and the constant activity in nearly all of them. What a pleasing sensation it was to smell that freshly mown hay and to see those meticulously groomed fields.</a:t>
            </a:r>
            <a:endParaRPr lang="en-US" sz="2200" dirty="0"/>
          </a:p>
          <a:p>
            <a:pPr indent="285750"/>
            <a:r>
              <a:rPr lang="en-US" sz="2200" dirty="0">
                <a:solidFill>
                  <a:srgbClr val="000000"/>
                </a:solidFill>
                <a:latin typeface="Calibri" panose="020F0502020204030204" pitchFamily="34" charset="0"/>
              </a:rPr>
              <a:t>During my return trip the next day, Sunday, there was something different. No one is mowing or hauling hay today. I looked as far as I could and saw hay fields everywhere, tractors stopped, mowing machines idle, and trucks resting in the fields.  No one working—for it was the Sabbath and this was Cache Valley and these were good Latter- day Saint people.</a:t>
            </a:r>
            <a:endParaRPr lang="en-US" sz="2200" dirty="0"/>
          </a:p>
          <a:p>
            <a:pPr indent="285750"/>
            <a:r>
              <a:rPr lang="en-US" sz="2200" dirty="0">
                <a:solidFill>
                  <a:srgbClr val="000000"/>
                </a:solidFill>
                <a:latin typeface="Calibri" panose="020F0502020204030204" pitchFamily="34" charset="0"/>
              </a:rPr>
              <a:t>“As I continued north, I saw everywhere hay to be cut and stacked and hauled and equipment and weather to do it, but no man or woman in the fields. I went by dozens, even hundreds, of farms with machines waiting in the fields—I wondered to myself, “Will someone break this spell, will someone be out in his fields working?” Each time I rounded a corner or came to the top of a hill, I would look and look and then breathe a sigh of relief—no one working.</a:t>
            </a:r>
            <a:endParaRPr lang="en-US" sz="2200" dirty="0"/>
          </a:p>
        </p:txBody>
      </p:sp>
      <p:pic>
        <p:nvPicPr>
          <p:cNvPr id="2050" name="Picture 2" descr="http://www.gapages.com/grobej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 y="457200"/>
            <a:ext cx="174942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5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905000" y="457201"/>
            <a:ext cx="10058400" cy="4493538"/>
          </a:xfrm>
          <a:prstGeom prst="rect">
            <a:avLst/>
          </a:prstGeom>
        </p:spPr>
        <p:txBody>
          <a:bodyPr wrap="square">
            <a:spAutoFit/>
          </a:bodyPr>
          <a:lstStyle/>
          <a:p>
            <a:pPr indent="285750"/>
            <a:r>
              <a:rPr lang="en-US" sz="2200" dirty="0">
                <a:solidFill>
                  <a:srgbClr val="000000"/>
                </a:solidFill>
                <a:latin typeface="Calibri" panose="020F0502020204030204" pitchFamily="34" charset="0"/>
              </a:rPr>
              <a:t>“Would anyone break the spell? Could it be a whole valley so dedicated to God that no one would work on the Sabbath?” The suspense became almost unbearable. Each curve I rounded or each hill I came over found me looking in almost fearful anticipation, then smiling as the same peaceful scene continued.</a:t>
            </a:r>
            <a:endParaRPr lang="en-US" sz="2200" dirty="0"/>
          </a:p>
          <a:p>
            <a:pPr indent="285750"/>
            <a:r>
              <a:rPr lang="en-US" sz="2200" dirty="0">
                <a:solidFill>
                  <a:srgbClr val="000000"/>
                </a:solidFill>
                <a:latin typeface="Calibri" panose="020F0502020204030204" pitchFamily="34" charset="0"/>
              </a:rPr>
              <a:t>“Finally I came to the last curve with the main road that marked the end of Cache Valley. I looked and looked, but all was peaceful and quiet. I was so excited, I pulled the car over, got out, raised my hands and shouted, “You did it, Cache Valley. You did it! You didn’t know I was looking, but you did it—not one field being mowed, not one tractor at work, not one truck hauling. You did it!”</a:t>
            </a:r>
            <a:endParaRPr lang="en-US" sz="2200" dirty="0"/>
          </a:p>
          <a:p>
            <a:pPr indent="285750"/>
            <a:r>
              <a:rPr lang="en-US" sz="2200" dirty="0">
                <a:solidFill>
                  <a:srgbClr val="000000"/>
                </a:solidFill>
                <a:latin typeface="Calibri" panose="020F0502020204030204" pitchFamily="34" charset="0"/>
              </a:rPr>
              <a:t>“I instinctively looked heavenward and said, “Did you see that? Did you see Cache Valley this Sunday afternoon?”  For some time after that, I couldn’t get that Sunday afternoon off my mind. I kept feeling, “You have observed and witnessed something very special, something truly significant: an entire valley keeping His Sabbath holy.”</a:t>
            </a:r>
            <a:endParaRPr lang="en-US" sz="2200" dirty="0"/>
          </a:p>
        </p:txBody>
      </p:sp>
      <p:pic>
        <p:nvPicPr>
          <p:cNvPr id="4" name="Picture 2" descr="http://www.gapages.com/grobejh1.jpg">
            <a:extLst>
              <a:ext uri="{FF2B5EF4-FFF2-40B4-BE49-F238E27FC236}">
                <a16:creationId xmlns:a16="http://schemas.microsoft.com/office/drawing/2014/main" id="{3860508E-9DFF-4CEE-A602-42F2CBBC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 y="457200"/>
            <a:ext cx="174942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8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8" name="TextBox 7">
            <a:extLst>
              <a:ext uri="{FF2B5EF4-FFF2-40B4-BE49-F238E27FC236}">
                <a16:creationId xmlns:a16="http://schemas.microsoft.com/office/drawing/2014/main" id="{9C873085-D4CE-4EB8-9506-BD23B8007660}"/>
              </a:ext>
            </a:extLst>
          </p:cNvPr>
          <p:cNvSpPr txBox="1"/>
          <p:nvPr/>
        </p:nvSpPr>
        <p:spPr>
          <a:xfrm>
            <a:off x="533400" y="685800"/>
            <a:ext cx="8073887" cy="1261884"/>
          </a:xfrm>
          <a:prstGeom prst="rect">
            <a:avLst/>
          </a:prstGeom>
          <a:noFill/>
        </p:spPr>
        <p:txBody>
          <a:bodyPr wrap="square" rtlCol="0">
            <a:spAutoFit/>
          </a:bodyPr>
          <a:lstStyle/>
          <a:p>
            <a:endParaRPr lang="en-US" sz="3600" dirty="0"/>
          </a:p>
          <a:p>
            <a:r>
              <a:rPr lang="en-US" sz="4000" b="1" dirty="0"/>
              <a:t>Luke 5:12-15  </a:t>
            </a:r>
            <a:r>
              <a:rPr lang="en-US" sz="3600" dirty="0"/>
              <a:t>Heals a leper</a:t>
            </a:r>
          </a:p>
        </p:txBody>
      </p:sp>
      <p:pic>
        <p:nvPicPr>
          <p:cNvPr id="10" name="Picture 2" descr="C:\Users\RichardsED\Desktop\images.jpg">
            <a:extLst>
              <a:ext uri="{FF2B5EF4-FFF2-40B4-BE49-F238E27FC236}">
                <a16:creationId xmlns:a16="http://schemas.microsoft.com/office/drawing/2014/main" id="{58E7017F-7B0D-453B-9254-F4AA7DFE86DF}"/>
              </a:ext>
            </a:extLst>
          </p:cNvPr>
          <p:cNvPicPr>
            <a:picLocks noChangeAspect="1" noChangeArrowheads="1"/>
          </p:cNvPicPr>
          <p:nvPr/>
        </p:nvPicPr>
        <p:blipFill>
          <a:blip r:embed="rId2" cstate="print"/>
          <a:srcRect/>
          <a:stretch>
            <a:fillRect/>
          </a:stretch>
        </p:blipFill>
        <p:spPr bwMode="auto">
          <a:xfrm>
            <a:off x="647700" y="2667000"/>
            <a:ext cx="2667000" cy="3733800"/>
          </a:xfrm>
          <a:prstGeom prst="rect">
            <a:avLst/>
          </a:prstGeom>
          <a:noFill/>
        </p:spPr>
      </p:pic>
      <p:sp>
        <p:nvSpPr>
          <p:cNvPr id="11" name="TextBox 10">
            <a:extLst>
              <a:ext uri="{FF2B5EF4-FFF2-40B4-BE49-F238E27FC236}">
                <a16:creationId xmlns:a16="http://schemas.microsoft.com/office/drawing/2014/main" id="{4D466129-B121-4804-8B9A-1C3DE39805B9}"/>
              </a:ext>
            </a:extLst>
          </p:cNvPr>
          <p:cNvSpPr txBox="1"/>
          <p:nvPr/>
        </p:nvSpPr>
        <p:spPr>
          <a:xfrm>
            <a:off x="4038600" y="2819400"/>
            <a:ext cx="7315200" cy="2893100"/>
          </a:xfrm>
          <a:prstGeom prst="rect">
            <a:avLst/>
          </a:prstGeom>
          <a:noFill/>
        </p:spPr>
        <p:txBody>
          <a:bodyPr wrap="square" rtlCol="0">
            <a:spAutoFit/>
          </a:bodyPr>
          <a:lstStyle/>
          <a:p>
            <a:r>
              <a:rPr lang="en-US" sz="2600" dirty="0"/>
              <a:t>Share with us:</a:t>
            </a:r>
          </a:p>
          <a:p>
            <a:pPr marL="457200" indent="-457200">
              <a:buFont typeface="Wingdings" panose="05000000000000000000" pitchFamily="2" charset="2"/>
              <a:buChar char="ü"/>
            </a:pPr>
            <a:r>
              <a:rPr lang="en-US" sz="2600" dirty="0"/>
              <a:t>How would you summarize this story?</a:t>
            </a:r>
          </a:p>
          <a:p>
            <a:pPr marL="457200" indent="-457200">
              <a:buFont typeface="Wingdings" panose="05000000000000000000" pitchFamily="2" charset="2"/>
              <a:buChar char="ü"/>
            </a:pPr>
            <a:r>
              <a:rPr lang="en-US" sz="2600" dirty="0"/>
              <a:t>What doctrines/principles is Jesus teaching here?</a:t>
            </a:r>
          </a:p>
          <a:p>
            <a:pPr marL="457200" indent="-457200">
              <a:buFont typeface="Wingdings" panose="05000000000000000000" pitchFamily="2" charset="2"/>
              <a:buChar char="ü"/>
            </a:pPr>
            <a:r>
              <a:rPr lang="en-US" sz="2600" dirty="0"/>
              <a:t>What would be a powerful phrase to mark in this passage?</a:t>
            </a:r>
          </a:p>
          <a:p>
            <a:pPr marL="457200" indent="-457200">
              <a:buFont typeface="Wingdings" panose="05000000000000000000" pitchFamily="2" charset="2"/>
              <a:buChar char="ü"/>
            </a:pPr>
            <a:r>
              <a:rPr lang="en-US" sz="2600" dirty="0"/>
              <a:t>What is one great, amazing, life changing personal application?</a:t>
            </a:r>
          </a:p>
        </p:txBody>
      </p:sp>
    </p:spTree>
    <p:extLst>
      <p:ext uri="{BB962C8B-B14F-4D97-AF65-F5344CB8AC3E}">
        <p14:creationId xmlns:p14="http://schemas.microsoft.com/office/powerpoint/2010/main" val="94125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RichardsED\Desktop\Jesus_Raising_The_Daughter_Of_Jairus.jpg"/>
          <p:cNvPicPr>
            <a:picLocks noChangeAspect="1" noChangeArrowheads="1"/>
          </p:cNvPicPr>
          <p:nvPr/>
        </p:nvPicPr>
        <p:blipFill>
          <a:blip r:embed="rId2" cstate="print"/>
          <a:srcRect/>
          <a:stretch>
            <a:fillRect/>
          </a:stretch>
        </p:blipFill>
        <p:spPr bwMode="auto">
          <a:xfrm>
            <a:off x="7162800" y="-15766"/>
            <a:ext cx="5058103" cy="7003528"/>
          </a:xfrm>
          <a:prstGeom prst="rect">
            <a:avLst/>
          </a:prstGeom>
          <a:noFill/>
        </p:spPr>
      </p:pic>
      <p:sp>
        <p:nvSpPr>
          <p:cNvPr id="7" name="Rectangle 6"/>
          <p:cNvSpPr/>
          <p:nvPr/>
        </p:nvSpPr>
        <p:spPr>
          <a:xfrm>
            <a:off x="990600" y="457201"/>
            <a:ext cx="5867400" cy="5078313"/>
          </a:xfrm>
          <a:prstGeom prst="rect">
            <a:avLst/>
          </a:prstGeom>
        </p:spPr>
        <p:txBody>
          <a:bodyPr wrap="square">
            <a:spAutoFit/>
          </a:bodyPr>
          <a:lstStyle/>
          <a:p>
            <a:pPr fontAlgn="base"/>
            <a:r>
              <a:rPr lang="en-US" sz="5400" dirty="0">
                <a:solidFill>
                  <a:srgbClr val="333333"/>
                </a:solidFill>
              </a:rPr>
              <a:t>If you knew that the Savior were coming to visit our city today, who would you bring to Him to be healed? </a:t>
            </a:r>
          </a:p>
        </p:txBody>
      </p:sp>
    </p:spTree>
    <p:extLst>
      <p:ext uri="{BB962C8B-B14F-4D97-AF65-F5344CB8AC3E}">
        <p14:creationId xmlns:p14="http://schemas.microsoft.com/office/powerpoint/2010/main" val="244300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heals_leper_the_testaments_film_lds.jpg"/>
          <p:cNvPicPr>
            <a:picLocks noChangeAspect="1"/>
          </p:cNvPicPr>
          <p:nvPr/>
        </p:nvPicPr>
        <p:blipFill>
          <a:blip r:embed="rId2" cstate="print"/>
          <a:stretch>
            <a:fillRect/>
          </a:stretch>
        </p:blipFill>
        <p:spPr>
          <a:xfrm>
            <a:off x="1538046" y="2209800"/>
            <a:ext cx="9129954" cy="4648200"/>
          </a:xfrm>
          <a:prstGeom prst="rect">
            <a:avLst/>
          </a:prstGeom>
        </p:spPr>
      </p:pic>
      <p:sp>
        <p:nvSpPr>
          <p:cNvPr id="2" name="Title 1"/>
          <p:cNvSpPr>
            <a:spLocks noGrp="1"/>
          </p:cNvSpPr>
          <p:nvPr>
            <p:ph type="ctrTitle"/>
          </p:nvPr>
        </p:nvSpPr>
        <p:spPr>
          <a:xfrm>
            <a:off x="2362200" y="533401"/>
            <a:ext cx="7772400" cy="1470025"/>
          </a:xfrm>
          <a:solidFill>
            <a:schemeClr val="tx1">
              <a:alpha val="75000"/>
            </a:schemeClr>
          </a:solidFill>
          <a:ln>
            <a:solidFill>
              <a:schemeClr val="bg1"/>
            </a:solidFill>
          </a:ln>
        </p:spPr>
        <p:txBody>
          <a:bodyPr>
            <a:normAutofit/>
          </a:bodyPr>
          <a:lstStyle/>
          <a:p>
            <a:pPr algn="ctr"/>
            <a:r>
              <a:rPr lang="en-US" sz="6000" b="1" dirty="0">
                <a:solidFill>
                  <a:schemeClr val="bg1"/>
                </a:solidFill>
                <a:effectLst>
                  <a:glow rad="139700">
                    <a:schemeClr val="accent2">
                      <a:satMod val="175000"/>
                      <a:alpha val="40000"/>
                    </a:schemeClr>
                  </a:glow>
                </a:effectLst>
                <a:latin typeface="Narkisim" pitchFamily="34" charset="-79"/>
                <a:cs typeface="Narkisim" pitchFamily="34" charset="-79"/>
              </a:rPr>
              <a:t>Leprosy</a:t>
            </a:r>
          </a:p>
        </p:txBody>
      </p:sp>
    </p:spTree>
    <p:extLst>
      <p:ext uri="{BB962C8B-B14F-4D97-AF65-F5344CB8AC3E}">
        <p14:creationId xmlns:p14="http://schemas.microsoft.com/office/powerpoint/2010/main" val="35841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prosy_hands.jpg"/>
          <p:cNvPicPr>
            <a:picLocks noChangeAspect="1"/>
          </p:cNvPicPr>
          <p:nvPr/>
        </p:nvPicPr>
        <p:blipFill>
          <a:blip r:embed="rId3" cstate="print"/>
          <a:stretch>
            <a:fillRect/>
          </a:stretch>
        </p:blipFill>
        <p:spPr>
          <a:xfrm>
            <a:off x="5608756" y="251847"/>
            <a:ext cx="5060536" cy="4091553"/>
          </a:xfrm>
          <a:prstGeom prst="rect">
            <a:avLst/>
          </a:prstGeom>
        </p:spPr>
      </p:pic>
      <p:sp>
        <p:nvSpPr>
          <p:cNvPr id="8" name="Title 1"/>
          <p:cNvSpPr txBox="1">
            <a:spLocks/>
          </p:cNvSpPr>
          <p:nvPr/>
        </p:nvSpPr>
        <p:spPr>
          <a:xfrm>
            <a:off x="4057804"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schemeClr val="bg1"/>
                </a:solidFill>
                <a:latin typeface="Berlin Sans FB Demi" pitchFamily="34" charset="0"/>
                <a:ea typeface="+mj-ea"/>
                <a:cs typeface="+mj-cs"/>
              </a:rPr>
              <a:t>Leprosy</a:t>
            </a:r>
          </a:p>
        </p:txBody>
      </p:sp>
      <p:pic>
        <p:nvPicPr>
          <p:cNvPr id="11" name="Picture 10" descr="2.jpg"/>
          <p:cNvPicPr>
            <a:picLocks noChangeAspect="1"/>
          </p:cNvPicPr>
          <p:nvPr/>
        </p:nvPicPr>
        <p:blipFill>
          <a:blip r:embed="rId4" cstate="print"/>
          <a:stretch>
            <a:fillRect/>
          </a:stretch>
        </p:blipFill>
        <p:spPr>
          <a:xfrm>
            <a:off x="1915987" y="3012745"/>
            <a:ext cx="5052786" cy="3789590"/>
          </a:xfrm>
          <a:prstGeom prst="rect">
            <a:avLst/>
          </a:prstGeom>
        </p:spPr>
      </p:pic>
      <p:pic>
        <p:nvPicPr>
          <p:cNvPr id="12" name="Picture 11" descr="leprosy-widow.jpg"/>
          <p:cNvPicPr>
            <a:picLocks noChangeAspect="1"/>
          </p:cNvPicPr>
          <p:nvPr/>
        </p:nvPicPr>
        <p:blipFill>
          <a:blip r:embed="rId5" cstate="print"/>
          <a:stretch>
            <a:fillRect/>
          </a:stretch>
        </p:blipFill>
        <p:spPr>
          <a:xfrm>
            <a:off x="8305800" y="4052636"/>
            <a:ext cx="3692769" cy="2769577"/>
          </a:xfrm>
          <a:prstGeom prst="rect">
            <a:avLst/>
          </a:prstGeom>
        </p:spPr>
      </p:pic>
      <p:pic>
        <p:nvPicPr>
          <p:cNvPr id="13" name="Picture 12" descr="download.jpg"/>
          <p:cNvPicPr>
            <a:picLocks noChangeAspect="1"/>
          </p:cNvPicPr>
          <p:nvPr/>
        </p:nvPicPr>
        <p:blipFill>
          <a:blip r:embed="rId6" cstate="print"/>
          <a:stretch>
            <a:fillRect/>
          </a:stretch>
        </p:blipFill>
        <p:spPr>
          <a:xfrm>
            <a:off x="381000" y="152400"/>
            <a:ext cx="4747478" cy="3560609"/>
          </a:xfrm>
          <a:prstGeom prst="rect">
            <a:avLst/>
          </a:prstGeom>
        </p:spPr>
      </p:pic>
    </p:spTree>
    <p:extLst>
      <p:ext uri="{BB962C8B-B14F-4D97-AF65-F5344CB8AC3E}">
        <p14:creationId xmlns:p14="http://schemas.microsoft.com/office/powerpoint/2010/main" val="293322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4" name="Rectangle 3"/>
          <p:cNvSpPr/>
          <p:nvPr/>
        </p:nvSpPr>
        <p:spPr>
          <a:xfrm>
            <a:off x="1828800" y="1371601"/>
            <a:ext cx="4267200" cy="3108543"/>
          </a:xfrm>
          <a:prstGeom prst="rect">
            <a:avLst/>
          </a:prstGeom>
          <a:solidFill>
            <a:schemeClr val="tx1"/>
          </a:solidFill>
          <a:effectLst>
            <a:glow rad="228600">
              <a:schemeClr val="accent2">
                <a:satMod val="175000"/>
                <a:alpha val="40000"/>
              </a:schemeClr>
            </a:glow>
          </a:effectLst>
        </p:spPr>
        <p:txBody>
          <a:bodyPr wrap="square">
            <a:spAutoFit/>
          </a:bodyPr>
          <a:lstStyle/>
          <a:p>
            <a:pPr fontAlgn="base"/>
            <a:r>
              <a:rPr lang="en-US" sz="2800" b="1" u="sng" dirty="0">
                <a:solidFill>
                  <a:schemeClr val="bg1"/>
                </a:solidFill>
                <a:latin typeface="Cambria" panose="02040503050406030204" pitchFamily="18" charset="0"/>
                <a:cs typeface="Narkisim" pitchFamily="34" charset="-79"/>
              </a:rPr>
              <a:t>Leviticus 14:4</a:t>
            </a:r>
            <a:r>
              <a:rPr lang="en-US" sz="2800" b="1" u="sng" dirty="0">
                <a:solidFill>
                  <a:schemeClr val="bg1"/>
                </a:solidFill>
                <a:latin typeface="Cambria" panose="02040503050406030204" pitchFamily="18" charset="0"/>
              </a:rPr>
              <a:t> </a:t>
            </a:r>
            <a:r>
              <a:rPr lang="en-US" sz="2800" dirty="0">
                <a:solidFill>
                  <a:schemeClr val="bg1"/>
                </a:solidFill>
                <a:latin typeface="Cambria" panose="02040503050406030204" pitchFamily="18" charset="0"/>
              </a:rPr>
              <a:t>“Then shall the priest command to take for him that is to be cleansed </a:t>
            </a:r>
            <a:r>
              <a:rPr lang="en-US" sz="2800" b="1" u="sng" dirty="0">
                <a:solidFill>
                  <a:srgbClr val="00B050"/>
                </a:solidFill>
                <a:latin typeface="Cambria" panose="02040503050406030204" pitchFamily="18" charset="0"/>
              </a:rPr>
              <a:t>two birds</a:t>
            </a:r>
            <a:r>
              <a:rPr lang="en-US" sz="2800" u="sng" dirty="0">
                <a:latin typeface="Cambria" panose="02040503050406030204" pitchFamily="18" charset="0"/>
              </a:rPr>
              <a:t> </a:t>
            </a:r>
            <a:r>
              <a:rPr lang="en-US" sz="2800" dirty="0">
                <a:solidFill>
                  <a:schemeClr val="bg1"/>
                </a:solidFill>
                <a:latin typeface="Cambria" panose="02040503050406030204" pitchFamily="18" charset="0"/>
              </a:rPr>
              <a:t>alive and clean, and </a:t>
            </a:r>
            <a:r>
              <a:rPr lang="en-US" sz="2800" b="1" u="sng" dirty="0">
                <a:solidFill>
                  <a:srgbClr val="0070C0"/>
                </a:solidFill>
                <a:latin typeface="Cambria" panose="02040503050406030204" pitchFamily="18" charset="0"/>
              </a:rPr>
              <a:t>cedar wood</a:t>
            </a:r>
            <a:r>
              <a:rPr lang="en-US" sz="2800" dirty="0">
                <a:solidFill>
                  <a:schemeClr val="bg1"/>
                </a:solidFill>
                <a:latin typeface="Cambria" panose="02040503050406030204" pitchFamily="18" charset="0"/>
              </a:rPr>
              <a:t>, and </a:t>
            </a:r>
            <a:r>
              <a:rPr lang="en-US" sz="2800" b="1" u="sng" dirty="0">
                <a:solidFill>
                  <a:srgbClr val="C00000"/>
                </a:solidFill>
                <a:latin typeface="Cambria" panose="02040503050406030204" pitchFamily="18" charset="0"/>
              </a:rPr>
              <a:t>scarlet</a:t>
            </a:r>
            <a:r>
              <a:rPr lang="en-US" sz="2800" dirty="0">
                <a:latin typeface="Cambria" panose="02040503050406030204" pitchFamily="18" charset="0"/>
              </a:rPr>
              <a:t> </a:t>
            </a:r>
            <a:r>
              <a:rPr lang="en-US" sz="2800" dirty="0">
                <a:solidFill>
                  <a:schemeClr val="bg1"/>
                </a:solidFill>
                <a:latin typeface="Cambria" panose="02040503050406030204" pitchFamily="18" charset="0"/>
              </a:rPr>
              <a:t>and</a:t>
            </a:r>
            <a:r>
              <a:rPr lang="en-US" sz="2800" dirty="0">
                <a:latin typeface="Cambria" panose="02040503050406030204" pitchFamily="18" charset="0"/>
              </a:rPr>
              <a:t> </a:t>
            </a:r>
            <a:r>
              <a:rPr lang="en-US" sz="2800" b="1" u="sng" dirty="0">
                <a:solidFill>
                  <a:srgbClr val="FFFF00"/>
                </a:solidFill>
                <a:latin typeface="Cambria" panose="02040503050406030204" pitchFamily="18" charset="0"/>
              </a:rPr>
              <a:t>hyssop</a:t>
            </a:r>
            <a:r>
              <a:rPr lang="en-US" sz="2800" dirty="0">
                <a:solidFill>
                  <a:schemeClr val="bg1"/>
                </a:solidFill>
                <a:latin typeface="Cambria" panose="02040503050406030204" pitchFamily="18" charset="0"/>
              </a:rPr>
              <a:t>.”</a:t>
            </a:r>
            <a:endParaRPr lang="en-US" sz="2800" dirty="0">
              <a:solidFill>
                <a:prstClr val="white"/>
              </a:solidFill>
              <a:latin typeface="Cambria" panose="02040503050406030204" pitchFamily="18" charset="0"/>
              <a:cs typeface="Narkisim" pitchFamily="34" charset="-79"/>
            </a:endParaRPr>
          </a:p>
        </p:txBody>
      </p:sp>
      <p:pic>
        <p:nvPicPr>
          <p:cNvPr id="6" name="Picture 4" descr="C:\Users\user\AppData\Local\Microsoft\Windows\Temporary Internet Files\Content.IE5\WYWIKQY7\MC900048045[1].wmf"/>
          <p:cNvPicPr>
            <a:picLocks noChangeAspect="1" noChangeArrowheads="1"/>
          </p:cNvPicPr>
          <p:nvPr/>
        </p:nvPicPr>
        <p:blipFill>
          <a:blip r:embed="rId3" cstate="print"/>
          <a:srcRect/>
          <a:stretch>
            <a:fillRect/>
          </a:stretch>
        </p:blipFill>
        <p:spPr bwMode="auto">
          <a:xfrm>
            <a:off x="7239000" y="1676401"/>
            <a:ext cx="1096366" cy="1199693"/>
          </a:xfrm>
          <a:prstGeom prst="rect">
            <a:avLst/>
          </a:prstGeom>
          <a:noFill/>
        </p:spPr>
      </p:pic>
      <p:pic>
        <p:nvPicPr>
          <p:cNvPr id="8" name="Picture 4" descr="C:\Users\user\AppData\Local\Microsoft\Windows\Temporary Internet Files\Content.IE5\WYWIKQY7\MC900048045[1].wmf"/>
          <p:cNvPicPr>
            <a:picLocks noChangeAspect="1" noChangeArrowheads="1"/>
          </p:cNvPicPr>
          <p:nvPr/>
        </p:nvPicPr>
        <p:blipFill>
          <a:blip r:embed="rId3" cstate="print"/>
          <a:srcRect/>
          <a:stretch>
            <a:fillRect/>
          </a:stretch>
        </p:blipFill>
        <p:spPr bwMode="auto">
          <a:xfrm>
            <a:off x="8305800" y="2895601"/>
            <a:ext cx="1096366" cy="1199693"/>
          </a:xfrm>
          <a:prstGeom prst="rect">
            <a:avLst/>
          </a:prstGeom>
          <a:noFill/>
        </p:spPr>
      </p:pic>
      <p:sp>
        <p:nvSpPr>
          <p:cNvPr id="7" name="Rectangle 6"/>
          <p:cNvSpPr/>
          <p:nvPr/>
        </p:nvSpPr>
        <p:spPr>
          <a:xfrm>
            <a:off x="3200400" y="4821170"/>
            <a:ext cx="6096000" cy="954107"/>
          </a:xfrm>
          <a:prstGeom prst="rect">
            <a:avLst/>
          </a:prstGeom>
          <a:solidFill>
            <a:schemeClr val="tx1"/>
          </a:solidFill>
          <a:effectLst>
            <a:glow rad="228600">
              <a:schemeClr val="accent2">
                <a:satMod val="175000"/>
                <a:alpha val="40000"/>
              </a:schemeClr>
            </a:glow>
          </a:effectLst>
        </p:spPr>
        <p:txBody>
          <a:bodyPr wrap="square">
            <a:spAutoFit/>
          </a:bodyPr>
          <a:lstStyle/>
          <a:p>
            <a:pPr algn="ctr" fontAlgn="base"/>
            <a:r>
              <a:rPr lang="en-US" sz="2800" dirty="0">
                <a:solidFill>
                  <a:schemeClr val="bg1"/>
                </a:solidFill>
                <a:latin typeface="Cambria" panose="02040503050406030204" pitchFamily="18" charset="0"/>
                <a:cs typeface="Narkisim" pitchFamily="34" charset="-79"/>
              </a:rPr>
              <a:t>Is there an event in Christ’s life that involves 2 birds?</a:t>
            </a:r>
            <a:endParaRPr lang="en-US" sz="2800" dirty="0">
              <a:solidFill>
                <a:prstClr val="white"/>
              </a:solidFill>
              <a:latin typeface="Cambria" panose="02040503050406030204" pitchFamily="18" charset="0"/>
              <a:cs typeface="Narkisim" pitchFamily="34" charset="-79"/>
            </a:endParaRPr>
          </a:p>
        </p:txBody>
      </p:sp>
      <p:sp>
        <p:nvSpPr>
          <p:cNvPr id="3" name="Rectangle 2"/>
          <p:cNvSpPr/>
          <p:nvPr/>
        </p:nvSpPr>
        <p:spPr>
          <a:xfrm>
            <a:off x="3657601" y="5978248"/>
            <a:ext cx="7160999" cy="954107"/>
          </a:xfrm>
          <a:prstGeom prst="rect">
            <a:avLst/>
          </a:prstGeom>
        </p:spPr>
        <p:txBody>
          <a:bodyPr wrap="none">
            <a:spAutoFit/>
          </a:bodyPr>
          <a:lstStyle/>
          <a:p>
            <a:r>
              <a:rPr lang="en-US" sz="2800" dirty="0">
                <a:solidFill>
                  <a:srgbClr val="C00000"/>
                </a:solidFill>
                <a:latin typeface="Cambria" panose="02040503050406030204" pitchFamily="18" charset="0"/>
                <a:cs typeface="Narkisim" pitchFamily="34" charset="-79"/>
              </a:rPr>
              <a:t>Why </a:t>
            </a:r>
            <a:r>
              <a:rPr lang="en-US" sz="2800" b="1" u="sng" dirty="0">
                <a:solidFill>
                  <a:srgbClr val="C00000"/>
                </a:solidFill>
                <a:latin typeface="Cambria" panose="02040503050406030204" pitchFamily="18" charset="0"/>
                <a:cs typeface="Narkisim" pitchFamily="34" charset="-79"/>
              </a:rPr>
              <a:t>two</a:t>
            </a:r>
            <a:r>
              <a:rPr lang="en-US" sz="2800" dirty="0">
                <a:solidFill>
                  <a:srgbClr val="C00000"/>
                </a:solidFill>
                <a:latin typeface="Cambria" panose="02040503050406030204" pitchFamily="18" charset="0"/>
                <a:cs typeface="Narkisim" pitchFamily="34" charset="-79"/>
              </a:rPr>
              <a:t> birds?  What two things does Christ </a:t>
            </a:r>
          </a:p>
          <a:p>
            <a:r>
              <a:rPr lang="en-US" sz="2800" dirty="0">
                <a:solidFill>
                  <a:srgbClr val="C00000"/>
                </a:solidFill>
                <a:latin typeface="Cambria" panose="02040503050406030204" pitchFamily="18" charset="0"/>
                <a:cs typeface="Narkisim" pitchFamily="34" charset="-79"/>
              </a:rPr>
              <a:t>help us overcome?</a:t>
            </a:r>
          </a:p>
        </p:txBody>
      </p:sp>
    </p:spTree>
    <p:extLst>
      <p:ext uri="{BB962C8B-B14F-4D97-AF65-F5344CB8AC3E}">
        <p14:creationId xmlns:p14="http://schemas.microsoft.com/office/powerpoint/2010/main" val="18613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4" name="Rectangle 3"/>
          <p:cNvSpPr/>
          <p:nvPr/>
        </p:nvSpPr>
        <p:spPr>
          <a:xfrm>
            <a:off x="1828800" y="1371601"/>
            <a:ext cx="4267200" cy="3108543"/>
          </a:xfrm>
          <a:prstGeom prst="rect">
            <a:avLst/>
          </a:prstGeom>
          <a:solidFill>
            <a:schemeClr val="tx1"/>
          </a:solidFill>
          <a:effectLst>
            <a:glow rad="228600">
              <a:schemeClr val="accent2">
                <a:satMod val="175000"/>
                <a:alpha val="40000"/>
              </a:schemeClr>
            </a:glow>
          </a:effectLst>
        </p:spPr>
        <p:txBody>
          <a:bodyPr wrap="square">
            <a:spAutoFit/>
          </a:bodyPr>
          <a:lstStyle/>
          <a:p>
            <a:pPr fontAlgn="base"/>
            <a:r>
              <a:rPr lang="en-US" sz="2800" b="1" u="sng" dirty="0">
                <a:solidFill>
                  <a:schemeClr val="bg1"/>
                </a:solidFill>
                <a:latin typeface="Cambria" panose="02040503050406030204" pitchFamily="18" charset="0"/>
                <a:cs typeface="Narkisim" pitchFamily="34" charset="-79"/>
              </a:rPr>
              <a:t>Leviticus 14:4</a:t>
            </a:r>
            <a:r>
              <a:rPr lang="en-US" sz="2800" b="1" u="sng" dirty="0">
                <a:solidFill>
                  <a:schemeClr val="bg1"/>
                </a:solidFill>
                <a:latin typeface="Cambria" panose="02040503050406030204" pitchFamily="18" charset="0"/>
              </a:rPr>
              <a:t> </a:t>
            </a:r>
            <a:r>
              <a:rPr lang="en-US" sz="2800" dirty="0">
                <a:solidFill>
                  <a:schemeClr val="bg1"/>
                </a:solidFill>
                <a:latin typeface="Cambria" panose="02040503050406030204" pitchFamily="18" charset="0"/>
              </a:rPr>
              <a:t>“Then shall the priest command to take for him that is to be cleansed </a:t>
            </a:r>
            <a:r>
              <a:rPr lang="en-US" sz="2800" b="1" u="sng" dirty="0">
                <a:solidFill>
                  <a:srgbClr val="00B050"/>
                </a:solidFill>
                <a:latin typeface="Cambria" panose="02040503050406030204" pitchFamily="18" charset="0"/>
              </a:rPr>
              <a:t>two birds</a:t>
            </a:r>
            <a:r>
              <a:rPr lang="en-US" sz="2800" u="sng" dirty="0">
                <a:latin typeface="Cambria" panose="02040503050406030204" pitchFamily="18" charset="0"/>
              </a:rPr>
              <a:t> </a:t>
            </a:r>
            <a:r>
              <a:rPr lang="en-US" sz="2800" dirty="0">
                <a:solidFill>
                  <a:schemeClr val="bg1"/>
                </a:solidFill>
                <a:latin typeface="Cambria" panose="02040503050406030204" pitchFamily="18" charset="0"/>
              </a:rPr>
              <a:t>alive and clean, and </a:t>
            </a:r>
            <a:r>
              <a:rPr lang="en-US" sz="2800" b="1" u="sng" dirty="0">
                <a:solidFill>
                  <a:srgbClr val="0070C0"/>
                </a:solidFill>
                <a:latin typeface="Cambria" panose="02040503050406030204" pitchFamily="18" charset="0"/>
              </a:rPr>
              <a:t>cedar wood</a:t>
            </a:r>
            <a:r>
              <a:rPr lang="en-US" sz="2800" dirty="0">
                <a:solidFill>
                  <a:schemeClr val="bg1"/>
                </a:solidFill>
                <a:latin typeface="Cambria" panose="02040503050406030204" pitchFamily="18" charset="0"/>
              </a:rPr>
              <a:t>, and </a:t>
            </a:r>
            <a:r>
              <a:rPr lang="en-US" sz="2800" b="1" u="sng" dirty="0">
                <a:solidFill>
                  <a:srgbClr val="C00000"/>
                </a:solidFill>
                <a:latin typeface="Cambria" panose="02040503050406030204" pitchFamily="18" charset="0"/>
              </a:rPr>
              <a:t>scarlet</a:t>
            </a:r>
            <a:r>
              <a:rPr lang="en-US" sz="2800" dirty="0">
                <a:latin typeface="Cambria" panose="02040503050406030204" pitchFamily="18" charset="0"/>
              </a:rPr>
              <a:t> </a:t>
            </a:r>
            <a:r>
              <a:rPr lang="en-US" sz="2800" dirty="0">
                <a:solidFill>
                  <a:schemeClr val="bg1"/>
                </a:solidFill>
                <a:latin typeface="Cambria" panose="02040503050406030204" pitchFamily="18" charset="0"/>
              </a:rPr>
              <a:t>and</a:t>
            </a:r>
            <a:r>
              <a:rPr lang="en-US" sz="2800" dirty="0">
                <a:latin typeface="Cambria" panose="02040503050406030204" pitchFamily="18" charset="0"/>
              </a:rPr>
              <a:t> </a:t>
            </a:r>
            <a:r>
              <a:rPr lang="en-US" sz="2800" b="1" u="sng" dirty="0">
                <a:solidFill>
                  <a:srgbClr val="FFFF00"/>
                </a:solidFill>
                <a:latin typeface="Cambria" panose="02040503050406030204" pitchFamily="18" charset="0"/>
              </a:rPr>
              <a:t>hyssop</a:t>
            </a:r>
            <a:r>
              <a:rPr lang="en-US" sz="2800" dirty="0">
                <a:solidFill>
                  <a:schemeClr val="bg1"/>
                </a:solidFill>
                <a:latin typeface="Cambria" panose="02040503050406030204" pitchFamily="18" charset="0"/>
              </a:rPr>
              <a:t>.”</a:t>
            </a:r>
            <a:endParaRPr lang="en-US" sz="2800" dirty="0">
              <a:solidFill>
                <a:prstClr val="white"/>
              </a:solidFill>
              <a:latin typeface="Cambria" panose="02040503050406030204" pitchFamily="18" charset="0"/>
              <a:cs typeface="Narkisim" pitchFamily="34" charset="-79"/>
            </a:endParaRPr>
          </a:p>
        </p:txBody>
      </p:sp>
      <p:sp>
        <p:nvSpPr>
          <p:cNvPr id="7" name="Rectangle 6"/>
          <p:cNvSpPr/>
          <p:nvPr/>
        </p:nvSpPr>
        <p:spPr>
          <a:xfrm>
            <a:off x="3124200" y="4953001"/>
            <a:ext cx="5867400" cy="954107"/>
          </a:xfrm>
          <a:prstGeom prst="rect">
            <a:avLst/>
          </a:prstGeom>
          <a:solidFill>
            <a:schemeClr val="tx1"/>
          </a:solidFill>
          <a:effectLst>
            <a:glow rad="228600">
              <a:schemeClr val="accent2">
                <a:satMod val="175000"/>
                <a:alpha val="40000"/>
              </a:schemeClr>
            </a:glow>
          </a:effectLst>
        </p:spPr>
        <p:txBody>
          <a:bodyPr wrap="square">
            <a:spAutoFit/>
          </a:bodyPr>
          <a:lstStyle/>
          <a:p>
            <a:pPr algn="ctr" fontAlgn="base"/>
            <a:r>
              <a:rPr lang="en-US" sz="2800" dirty="0">
                <a:solidFill>
                  <a:schemeClr val="bg1"/>
                </a:solidFill>
                <a:latin typeface="Cambria" panose="02040503050406030204" pitchFamily="18" charset="0"/>
                <a:cs typeface="Narkisim" pitchFamily="34" charset="-79"/>
              </a:rPr>
              <a:t>Cedar helps </a:t>
            </a:r>
            <a:r>
              <a:rPr lang="en-US" sz="2800" b="1" dirty="0">
                <a:solidFill>
                  <a:schemeClr val="bg1"/>
                </a:solidFill>
                <a:effectLst>
                  <a:glow rad="101600">
                    <a:schemeClr val="accent1">
                      <a:satMod val="175000"/>
                      <a:alpha val="40000"/>
                    </a:schemeClr>
                  </a:glow>
                </a:effectLst>
                <a:latin typeface="Cambria" panose="02040503050406030204" pitchFamily="18" charset="0"/>
                <a:cs typeface="Narkisim" pitchFamily="34" charset="-79"/>
              </a:rPr>
              <a:t>preserve</a:t>
            </a:r>
            <a:r>
              <a:rPr lang="en-US" sz="2800" dirty="0">
                <a:solidFill>
                  <a:schemeClr val="bg1"/>
                </a:solidFill>
                <a:latin typeface="Cambria" panose="02040503050406030204" pitchFamily="18" charset="0"/>
                <a:cs typeface="Narkisim" pitchFamily="34" charset="-79"/>
              </a:rPr>
              <a:t> other things </a:t>
            </a:r>
            <a:r>
              <a:rPr lang="en-US" sz="2800" b="1" dirty="0">
                <a:solidFill>
                  <a:schemeClr val="bg1"/>
                </a:solidFill>
                <a:effectLst>
                  <a:glow rad="101600">
                    <a:schemeClr val="accent1">
                      <a:satMod val="175000"/>
                      <a:alpha val="40000"/>
                    </a:schemeClr>
                  </a:glow>
                </a:effectLst>
                <a:latin typeface="Cambria" panose="02040503050406030204" pitchFamily="18" charset="0"/>
                <a:cs typeface="Narkisim" pitchFamily="34" charset="-79"/>
              </a:rPr>
              <a:t>from decay and corruption.</a:t>
            </a:r>
            <a:endParaRPr lang="en-US" sz="2800" dirty="0">
              <a:solidFill>
                <a:prstClr val="white"/>
              </a:solidFill>
              <a:latin typeface="Cambria" panose="02040503050406030204" pitchFamily="18" charset="0"/>
              <a:cs typeface="Narkisim" pitchFamily="34" charset="-79"/>
            </a:endParaRPr>
          </a:p>
        </p:txBody>
      </p:sp>
      <p:pic>
        <p:nvPicPr>
          <p:cNvPr id="9" name="Picture 8" descr="34-wood-texture.jpg"/>
          <p:cNvPicPr>
            <a:picLocks noChangeAspect="1"/>
          </p:cNvPicPr>
          <p:nvPr/>
        </p:nvPicPr>
        <p:blipFill>
          <a:blip r:embed="rId3" cstate="print"/>
          <a:stretch>
            <a:fillRect/>
          </a:stretch>
        </p:blipFill>
        <p:spPr>
          <a:xfrm>
            <a:off x="6477000" y="1371600"/>
            <a:ext cx="3962400" cy="3108543"/>
          </a:xfrm>
          <a:prstGeom prst="rect">
            <a:avLst/>
          </a:prstGeom>
          <a:ln>
            <a:solidFill>
              <a:schemeClr val="bg1"/>
            </a:solidFill>
          </a:ln>
        </p:spPr>
      </p:pic>
    </p:spTree>
    <p:extLst>
      <p:ext uri="{BB962C8B-B14F-4D97-AF65-F5344CB8AC3E}">
        <p14:creationId xmlns:p14="http://schemas.microsoft.com/office/powerpoint/2010/main" val="35417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4" name="Rectangle 3"/>
          <p:cNvSpPr/>
          <p:nvPr/>
        </p:nvSpPr>
        <p:spPr>
          <a:xfrm>
            <a:off x="1828800" y="1371601"/>
            <a:ext cx="4267200" cy="3108543"/>
          </a:xfrm>
          <a:prstGeom prst="rect">
            <a:avLst/>
          </a:prstGeom>
          <a:solidFill>
            <a:schemeClr val="tx1"/>
          </a:solidFill>
          <a:effectLst>
            <a:glow rad="228600">
              <a:schemeClr val="accent2">
                <a:satMod val="175000"/>
                <a:alpha val="40000"/>
              </a:schemeClr>
            </a:glow>
          </a:effectLst>
        </p:spPr>
        <p:txBody>
          <a:bodyPr wrap="square">
            <a:spAutoFit/>
          </a:bodyPr>
          <a:lstStyle/>
          <a:p>
            <a:pPr fontAlgn="base"/>
            <a:r>
              <a:rPr lang="en-US" sz="2800" b="1" u="sng" dirty="0">
                <a:solidFill>
                  <a:prstClr val="white"/>
                </a:solidFill>
                <a:latin typeface="Cambria" panose="02040503050406030204" pitchFamily="18" charset="0"/>
                <a:cs typeface="Narkisim" pitchFamily="34" charset="-79"/>
              </a:rPr>
              <a:t>Leviticus 14:4</a:t>
            </a:r>
            <a:r>
              <a:rPr lang="en-US" sz="2800" b="1" u="sng" dirty="0">
                <a:solidFill>
                  <a:prstClr val="white"/>
                </a:solidFill>
                <a:latin typeface="Cambria" panose="02040503050406030204" pitchFamily="18" charset="0"/>
              </a:rPr>
              <a:t> </a:t>
            </a:r>
            <a:r>
              <a:rPr lang="en-US" sz="2800" dirty="0">
                <a:solidFill>
                  <a:prstClr val="white"/>
                </a:solidFill>
                <a:latin typeface="Cambria" panose="02040503050406030204" pitchFamily="18" charset="0"/>
              </a:rPr>
              <a:t>“Then shall the priest command to take for him that is to be cleansed </a:t>
            </a:r>
            <a:r>
              <a:rPr lang="en-US" sz="2800" b="1" u="sng" dirty="0">
                <a:solidFill>
                  <a:srgbClr val="00B050"/>
                </a:solidFill>
                <a:latin typeface="Cambria" panose="02040503050406030204" pitchFamily="18" charset="0"/>
              </a:rPr>
              <a:t>two birds</a:t>
            </a:r>
            <a:r>
              <a:rPr lang="en-US" sz="2800" u="sng" dirty="0">
                <a:solidFill>
                  <a:prstClr val="black"/>
                </a:solidFill>
                <a:latin typeface="Cambria" panose="02040503050406030204" pitchFamily="18" charset="0"/>
              </a:rPr>
              <a:t> </a:t>
            </a:r>
            <a:r>
              <a:rPr lang="en-US" sz="2800" dirty="0">
                <a:solidFill>
                  <a:prstClr val="white"/>
                </a:solidFill>
                <a:latin typeface="Cambria" panose="02040503050406030204" pitchFamily="18" charset="0"/>
              </a:rPr>
              <a:t>alive and clean, and </a:t>
            </a:r>
            <a:r>
              <a:rPr lang="en-US" sz="2800" b="1" u="sng" dirty="0">
                <a:solidFill>
                  <a:srgbClr val="0070C0"/>
                </a:solidFill>
                <a:latin typeface="Cambria" panose="02040503050406030204" pitchFamily="18" charset="0"/>
              </a:rPr>
              <a:t>cedar wood</a:t>
            </a:r>
            <a:r>
              <a:rPr lang="en-US" sz="2800" dirty="0">
                <a:solidFill>
                  <a:prstClr val="white"/>
                </a:solidFill>
                <a:latin typeface="Cambria" panose="02040503050406030204" pitchFamily="18" charset="0"/>
              </a:rPr>
              <a:t>, and </a:t>
            </a:r>
            <a:r>
              <a:rPr lang="en-US" sz="2800" b="1" u="sng" dirty="0">
                <a:solidFill>
                  <a:srgbClr val="C00000"/>
                </a:solidFill>
                <a:latin typeface="Cambria" panose="02040503050406030204" pitchFamily="18" charset="0"/>
              </a:rPr>
              <a:t>scarlet</a:t>
            </a:r>
            <a:r>
              <a:rPr lang="en-US" sz="2800" dirty="0">
                <a:solidFill>
                  <a:prstClr val="black"/>
                </a:solidFill>
                <a:latin typeface="Cambria" panose="02040503050406030204" pitchFamily="18" charset="0"/>
              </a:rPr>
              <a:t> </a:t>
            </a:r>
            <a:r>
              <a:rPr lang="en-US" sz="2800" dirty="0">
                <a:solidFill>
                  <a:prstClr val="white"/>
                </a:solidFill>
                <a:latin typeface="Cambria" panose="02040503050406030204" pitchFamily="18" charset="0"/>
              </a:rPr>
              <a:t>and</a:t>
            </a:r>
            <a:r>
              <a:rPr lang="en-US" sz="2800" dirty="0">
                <a:solidFill>
                  <a:prstClr val="black"/>
                </a:solidFill>
                <a:latin typeface="Cambria" panose="02040503050406030204" pitchFamily="18" charset="0"/>
              </a:rPr>
              <a:t> </a:t>
            </a:r>
            <a:r>
              <a:rPr lang="en-US" sz="2800" b="1" u="sng" dirty="0">
                <a:solidFill>
                  <a:srgbClr val="FFFF00"/>
                </a:solidFill>
                <a:latin typeface="Cambria" panose="02040503050406030204" pitchFamily="18" charset="0"/>
              </a:rPr>
              <a:t>hyssop</a:t>
            </a:r>
            <a:r>
              <a:rPr lang="en-US" sz="2800" dirty="0">
                <a:solidFill>
                  <a:prstClr val="white"/>
                </a:solidFill>
                <a:latin typeface="Cambria" panose="02040503050406030204" pitchFamily="18" charset="0"/>
              </a:rPr>
              <a:t>.”</a:t>
            </a:r>
            <a:endParaRPr lang="en-US" sz="2800" dirty="0">
              <a:solidFill>
                <a:prstClr val="white"/>
              </a:solidFill>
              <a:latin typeface="Cambria" panose="02040503050406030204" pitchFamily="18" charset="0"/>
              <a:cs typeface="Narkisim" pitchFamily="34" charset="-79"/>
            </a:endParaRPr>
          </a:p>
        </p:txBody>
      </p:sp>
      <p:pic>
        <p:nvPicPr>
          <p:cNvPr id="6" name="Picture 5" descr="scarlet-thread.jpg"/>
          <p:cNvPicPr>
            <a:picLocks noChangeAspect="1"/>
          </p:cNvPicPr>
          <p:nvPr/>
        </p:nvPicPr>
        <p:blipFill>
          <a:blip r:embed="rId3" cstate="print"/>
          <a:stretch>
            <a:fillRect/>
          </a:stretch>
        </p:blipFill>
        <p:spPr>
          <a:xfrm>
            <a:off x="6477000" y="1371600"/>
            <a:ext cx="3886200" cy="3108543"/>
          </a:xfrm>
          <a:prstGeom prst="rect">
            <a:avLst/>
          </a:prstGeom>
          <a:ln>
            <a:solidFill>
              <a:schemeClr val="bg1"/>
            </a:solidFill>
          </a:ln>
        </p:spPr>
      </p:pic>
      <p:sp>
        <p:nvSpPr>
          <p:cNvPr id="8" name="TextBox 7"/>
          <p:cNvSpPr txBox="1"/>
          <p:nvPr/>
        </p:nvSpPr>
        <p:spPr>
          <a:xfrm>
            <a:off x="2621280" y="4784941"/>
            <a:ext cx="6949440" cy="1077218"/>
          </a:xfrm>
          <a:prstGeom prst="rect">
            <a:avLst/>
          </a:prstGeom>
          <a:noFill/>
        </p:spPr>
        <p:txBody>
          <a:bodyPr wrap="square" rtlCol="0">
            <a:spAutoFit/>
          </a:bodyPr>
          <a:lstStyle/>
          <a:p>
            <a:pPr algn="ctr"/>
            <a:r>
              <a:rPr lang="en-US" sz="3200" b="1" u="sng" dirty="0">
                <a:solidFill>
                  <a:srgbClr val="C00000"/>
                </a:solidFill>
                <a:latin typeface="Cambria" panose="02040503050406030204" pitchFamily="18" charset="0"/>
                <a:cs typeface="Narkisim" pitchFamily="34" charset="-79"/>
              </a:rPr>
              <a:t>Scarlet</a:t>
            </a:r>
            <a:r>
              <a:rPr lang="en-US" sz="3200" dirty="0">
                <a:solidFill>
                  <a:schemeClr val="bg1"/>
                </a:solidFill>
                <a:latin typeface="Cambria" panose="02040503050406030204" pitchFamily="18" charset="0"/>
                <a:cs typeface="Narkisim" pitchFamily="34" charset="-79"/>
              </a:rPr>
              <a:t> </a:t>
            </a:r>
            <a:r>
              <a:rPr lang="en-US" sz="3200" dirty="0">
                <a:solidFill>
                  <a:srgbClr val="C00000"/>
                </a:solidFill>
                <a:latin typeface="Cambria" panose="02040503050406030204" pitchFamily="18" charset="0"/>
                <a:cs typeface="Narkisim" pitchFamily="34" charset="-79"/>
              </a:rPr>
              <a:t>= A Scarlet Dyed Cloth (Footnote)</a:t>
            </a:r>
          </a:p>
        </p:txBody>
      </p:sp>
      <p:sp>
        <p:nvSpPr>
          <p:cNvPr id="9" name="Rectangle 8"/>
          <p:cNvSpPr/>
          <p:nvPr/>
        </p:nvSpPr>
        <p:spPr>
          <a:xfrm>
            <a:off x="2209800" y="5903894"/>
            <a:ext cx="8153400" cy="461665"/>
          </a:xfrm>
          <a:prstGeom prst="rect">
            <a:avLst/>
          </a:prstGeom>
          <a:solidFill>
            <a:schemeClr val="tx1"/>
          </a:solidFill>
          <a:effectLst>
            <a:glow rad="228600">
              <a:schemeClr val="accent2">
                <a:satMod val="175000"/>
                <a:alpha val="40000"/>
              </a:schemeClr>
            </a:glow>
          </a:effectLst>
        </p:spPr>
        <p:txBody>
          <a:bodyPr wrap="square">
            <a:spAutoFit/>
          </a:bodyPr>
          <a:lstStyle/>
          <a:p>
            <a:pPr algn="ctr" fontAlgn="base"/>
            <a:r>
              <a:rPr lang="en-US" sz="2400" dirty="0">
                <a:solidFill>
                  <a:schemeClr val="bg1"/>
                </a:solidFill>
                <a:latin typeface="Cambria" panose="02040503050406030204" pitchFamily="18" charset="0"/>
                <a:cs typeface="Narkisim" pitchFamily="34" charset="-79"/>
              </a:rPr>
              <a:t>Is there an event in Christ’s life that involved a scarlet cloth?</a:t>
            </a:r>
            <a:endParaRPr lang="en-US" sz="2400" dirty="0">
              <a:solidFill>
                <a:prstClr val="white"/>
              </a:solidFill>
              <a:latin typeface="Cambria" panose="02040503050406030204" pitchFamily="18" charset="0"/>
              <a:cs typeface="Narkisim" pitchFamily="34" charset="-79"/>
            </a:endParaRPr>
          </a:p>
        </p:txBody>
      </p:sp>
    </p:spTree>
    <p:extLst>
      <p:ext uri="{BB962C8B-B14F-4D97-AF65-F5344CB8AC3E}">
        <p14:creationId xmlns:p14="http://schemas.microsoft.com/office/powerpoint/2010/main" val="42853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4" name="Rectangle 3"/>
          <p:cNvSpPr/>
          <p:nvPr/>
        </p:nvSpPr>
        <p:spPr>
          <a:xfrm>
            <a:off x="1828800" y="1371601"/>
            <a:ext cx="4267200" cy="3108543"/>
          </a:xfrm>
          <a:prstGeom prst="rect">
            <a:avLst/>
          </a:prstGeom>
          <a:solidFill>
            <a:schemeClr val="tx1"/>
          </a:solidFill>
          <a:effectLst>
            <a:glow rad="228600">
              <a:schemeClr val="accent2">
                <a:satMod val="175000"/>
                <a:alpha val="40000"/>
              </a:schemeClr>
            </a:glow>
          </a:effectLst>
        </p:spPr>
        <p:txBody>
          <a:bodyPr wrap="square">
            <a:spAutoFit/>
          </a:bodyPr>
          <a:lstStyle/>
          <a:p>
            <a:pPr fontAlgn="base"/>
            <a:r>
              <a:rPr lang="en-US" sz="2800" b="1" u="sng" dirty="0">
                <a:solidFill>
                  <a:prstClr val="white"/>
                </a:solidFill>
                <a:latin typeface="Cambria" panose="02040503050406030204" pitchFamily="18" charset="0"/>
                <a:cs typeface="Narkisim" pitchFamily="34" charset="-79"/>
              </a:rPr>
              <a:t>Leviticus 14:4</a:t>
            </a:r>
            <a:r>
              <a:rPr lang="en-US" sz="2800" b="1" u="sng" dirty="0">
                <a:solidFill>
                  <a:prstClr val="white"/>
                </a:solidFill>
                <a:latin typeface="Cambria" panose="02040503050406030204" pitchFamily="18" charset="0"/>
              </a:rPr>
              <a:t> </a:t>
            </a:r>
            <a:r>
              <a:rPr lang="en-US" sz="2800" dirty="0">
                <a:solidFill>
                  <a:prstClr val="white"/>
                </a:solidFill>
                <a:latin typeface="Cambria" panose="02040503050406030204" pitchFamily="18" charset="0"/>
              </a:rPr>
              <a:t>“Then shall the priest command to take for him that is to be cleansed </a:t>
            </a:r>
            <a:r>
              <a:rPr lang="en-US" sz="2800" b="1" u="sng" dirty="0">
                <a:solidFill>
                  <a:srgbClr val="00B050"/>
                </a:solidFill>
                <a:latin typeface="Cambria" panose="02040503050406030204" pitchFamily="18" charset="0"/>
              </a:rPr>
              <a:t>two birds</a:t>
            </a:r>
            <a:r>
              <a:rPr lang="en-US" sz="2800" u="sng" dirty="0">
                <a:solidFill>
                  <a:prstClr val="black"/>
                </a:solidFill>
                <a:latin typeface="Cambria" panose="02040503050406030204" pitchFamily="18" charset="0"/>
              </a:rPr>
              <a:t> </a:t>
            </a:r>
            <a:r>
              <a:rPr lang="en-US" sz="2800" dirty="0">
                <a:solidFill>
                  <a:prstClr val="white"/>
                </a:solidFill>
                <a:latin typeface="Cambria" panose="02040503050406030204" pitchFamily="18" charset="0"/>
              </a:rPr>
              <a:t>alive and clean, and </a:t>
            </a:r>
            <a:r>
              <a:rPr lang="en-US" sz="2800" b="1" u="sng" dirty="0">
                <a:solidFill>
                  <a:srgbClr val="0070C0"/>
                </a:solidFill>
                <a:latin typeface="Cambria" panose="02040503050406030204" pitchFamily="18" charset="0"/>
              </a:rPr>
              <a:t>cedar wood</a:t>
            </a:r>
            <a:r>
              <a:rPr lang="en-US" sz="2800" dirty="0">
                <a:solidFill>
                  <a:prstClr val="white"/>
                </a:solidFill>
                <a:latin typeface="Cambria" panose="02040503050406030204" pitchFamily="18" charset="0"/>
              </a:rPr>
              <a:t>, and </a:t>
            </a:r>
            <a:r>
              <a:rPr lang="en-US" sz="2800" b="1" u="sng" dirty="0">
                <a:solidFill>
                  <a:srgbClr val="C00000"/>
                </a:solidFill>
                <a:latin typeface="Cambria" panose="02040503050406030204" pitchFamily="18" charset="0"/>
              </a:rPr>
              <a:t>scarlet</a:t>
            </a:r>
            <a:r>
              <a:rPr lang="en-US" sz="2800" dirty="0">
                <a:solidFill>
                  <a:prstClr val="black"/>
                </a:solidFill>
                <a:latin typeface="Cambria" panose="02040503050406030204" pitchFamily="18" charset="0"/>
              </a:rPr>
              <a:t> </a:t>
            </a:r>
            <a:r>
              <a:rPr lang="en-US" sz="2800" dirty="0">
                <a:solidFill>
                  <a:prstClr val="white"/>
                </a:solidFill>
                <a:latin typeface="Cambria" panose="02040503050406030204" pitchFamily="18" charset="0"/>
              </a:rPr>
              <a:t>and</a:t>
            </a:r>
            <a:r>
              <a:rPr lang="en-US" sz="2800" dirty="0">
                <a:solidFill>
                  <a:prstClr val="black"/>
                </a:solidFill>
                <a:latin typeface="Cambria" panose="02040503050406030204" pitchFamily="18" charset="0"/>
              </a:rPr>
              <a:t> </a:t>
            </a:r>
            <a:r>
              <a:rPr lang="en-US" sz="2800" b="1" u="sng" dirty="0">
                <a:solidFill>
                  <a:srgbClr val="FFFF00"/>
                </a:solidFill>
                <a:latin typeface="Cambria" panose="02040503050406030204" pitchFamily="18" charset="0"/>
              </a:rPr>
              <a:t>hyssop</a:t>
            </a:r>
            <a:r>
              <a:rPr lang="en-US" sz="2800" dirty="0">
                <a:solidFill>
                  <a:prstClr val="white"/>
                </a:solidFill>
                <a:latin typeface="Cambria" panose="02040503050406030204" pitchFamily="18" charset="0"/>
              </a:rPr>
              <a:t>.”</a:t>
            </a:r>
            <a:endParaRPr lang="en-US" sz="2800" dirty="0">
              <a:solidFill>
                <a:prstClr val="white"/>
              </a:solidFill>
              <a:latin typeface="Cambria" panose="02040503050406030204" pitchFamily="18" charset="0"/>
              <a:cs typeface="Narkisim" pitchFamily="34" charset="-79"/>
            </a:endParaRPr>
          </a:p>
        </p:txBody>
      </p:sp>
      <p:pic>
        <p:nvPicPr>
          <p:cNvPr id="7" name="Picture 6" descr="449px-Hyssopus_officinalis_001.JPG"/>
          <p:cNvPicPr>
            <a:picLocks noChangeAspect="1"/>
          </p:cNvPicPr>
          <p:nvPr/>
        </p:nvPicPr>
        <p:blipFill>
          <a:blip r:embed="rId3" cstate="print"/>
          <a:stretch>
            <a:fillRect/>
          </a:stretch>
        </p:blipFill>
        <p:spPr>
          <a:xfrm rot="5400000">
            <a:off x="6903929" y="944673"/>
            <a:ext cx="3108543" cy="3962400"/>
          </a:xfrm>
          <a:prstGeom prst="rect">
            <a:avLst/>
          </a:prstGeom>
          <a:ln>
            <a:solidFill>
              <a:schemeClr val="bg1"/>
            </a:solidFill>
          </a:ln>
        </p:spPr>
      </p:pic>
      <p:sp>
        <p:nvSpPr>
          <p:cNvPr id="6" name="TextBox 5"/>
          <p:cNvSpPr txBox="1"/>
          <p:nvPr/>
        </p:nvSpPr>
        <p:spPr>
          <a:xfrm>
            <a:off x="4610100" y="4892307"/>
            <a:ext cx="2971800" cy="523220"/>
          </a:xfrm>
          <a:prstGeom prst="rect">
            <a:avLst/>
          </a:prstGeom>
          <a:noFill/>
        </p:spPr>
        <p:txBody>
          <a:bodyPr wrap="square" rtlCol="0">
            <a:spAutoFit/>
          </a:bodyPr>
          <a:lstStyle/>
          <a:p>
            <a:pPr algn="ctr"/>
            <a:r>
              <a:rPr lang="en-US" sz="2800" b="1" dirty="0">
                <a:solidFill>
                  <a:srgbClr val="8E0000"/>
                </a:solidFill>
                <a:effectLst>
                  <a:glow rad="139700">
                    <a:schemeClr val="accent4">
                      <a:satMod val="175000"/>
                      <a:alpha val="40000"/>
                    </a:schemeClr>
                  </a:glow>
                </a:effectLst>
                <a:latin typeface="Cambria" panose="02040503050406030204" pitchFamily="18" charset="0"/>
                <a:cs typeface="Narkisim" pitchFamily="34" charset="-79"/>
              </a:rPr>
              <a:t>A purifying</a:t>
            </a:r>
            <a:r>
              <a:rPr lang="en-US" sz="2800" dirty="0">
                <a:solidFill>
                  <a:srgbClr val="8E0000"/>
                </a:solidFill>
                <a:latin typeface="Cambria" panose="02040503050406030204" pitchFamily="18" charset="0"/>
                <a:cs typeface="Narkisim" pitchFamily="34" charset="-79"/>
              </a:rPr>
              <a:t> </a:t>
            </a:r>
            <a:r>
              <a:rPr lang="en-US" sz="2800" dirty="0">
                <a:solidFill>
                  <a:srgbClr val="C00000"/>
                </a:solidFill>
                <a:latin typeface="Cambria" panose="02040503050406030204" pitchFamily="18" charset="0"/>
                <a:cs typeface="Narkisim" pitchFamily="34" charset="-79"/>
              </a:rPr>
              <a:t>plant</a:t>
            </a:r>
            <a:endParaRPr lang="en-US" sz="3200" dirty="0">
              <a:solidFill>
                <a:srgbClr val="C00000"/>
              </a:solidFill>
            </a:endParaRPr>
          </a:p>
        </p:txBody>
      </p:sp>
      <p:sp>
        <p:nvSpPr>
          <p:cNvPr id="9" name="Rectangle 8"/>
          <p:cNvSpPr/>
          <p:nvPr/>
        </p:nvSpPr>
        <p:spPr>
          <a:xfrm>
            <a:off x="2209800" y="5903894"/>
            <a:ext cx="8153400" cy="461665"/>
          </a:xfrm>
          <a:prstGeom prst="rect">
            <a:avLst/>
          </a:prstGeom>
          <a:solidFill>
            <a:schemeClr val="tx1"/>
          </a:solidFill>
          <a:effectLst>
            <a:glow rad="228600">
              <a:schemeClr val="accent2">
                <a:satMod val="175000"/>
                <a:alpha val="40000"/>
              </a:schemeClr>
            </a:glow>
          </a:effectLst>
        </p:spPr>
        <p:txBody>
          <a:bodyPr wrap="square">
            <a:spAutoFit/>
          </a:bodyPr>
          <a:lstStyle/>
          <a:p>
            <a:pPr algn="ctr" fontAlgn="base"/>
            <a:r>
              <a:rPr lang="en-US" sz="2400" dirty="0">
                <a:solidFill>
                  <a:schemeClr val="bg1"/>
                </a:solidFill>
                <a:latin typeface="Cambria" panose="02040503050406030204" pitchFamily="18" charset="0"/>
                <a:cs typeface="Narkisim" pitchFamily="34" charset="-79"/>
              </a:rPr>
              <a:t>Is there an event in Christ’s life that involved hyssop?</a:t>
            </a:r>
            <a:endParaRPr lang="en-US" sz="2400" dirty="0">
              <a:solidFill>
                <a:prstClr val="white"/>
              </a:solidFill>
              <a:latin typeface="Cambria" panose="02040503050406030204" pitchFamily="18" charset="0"/>
              <a:cs typeface="Narkisim" pitchFamily="34" charset="-79"/>
            </a:endParaRPr>
          </a:p>
        </p:txBody>
      </p:sp>
    </p:spTree>
    <p:extLst>
      <p:ext uri="{BB962C8B-B14F-4D97-AF65-F5344CB8AC3E}">
        <p14:creationId xmlns:p14="http://schemas.microsoft.com/office/powerpoint/2010/main" val="25061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ucifixion-christ-1138638-gallery.jpg"/>
          <p:cNvPicPr>
            <a:picLocks noChangeAspect="1"/>
          </p:cNvPicPr>
          <p:nvPr/>
        </p:nvPicPr>
        <p:blipFill>
          <a:blip r:embed="rId3" cstate="print"/>
          <a:stretch>
            <a:fillRect/>
          </a:stretch>
        </p:blipFill>
        <p:spPr>
          <a:xfrm>
            <a:off x="1539240" y="1028819"/>
            <a:ext cx="7010400" cy="5546760"/>
          </a:xfrm>
          <a:prstGeom prst="rect">
            <a:avLst/>
          </a:prstGeom>
        </p:spPr>
      </p:pic>
      <p:cxnSp>
        <p:nvCxnSpPr>
          <p:cNvPr id="11" name="Straight Arrow Connector 10"/>
          <p:cNvCxnSpPr/>
          <p:nvPr/>
        </p:nvCxnSpPr>
        <p:spPr>
          <a:xfrm flipH="1">
            <a:off x="5791200" y="828764"/>
            <a:ext cx="2895600" cy="14572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43300" y="4191000"/>
            <a:ext cx="12573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619310"/>
            <a:ext cx="1905000" cy="158109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0" y="1219200"/>
            <a:ext cx="1752600" cy="400110"/>
          </a:xfrm>
          <a:prstGeom prst="rect">
            <a:avLst/>
          </a:prstGeom>
          <a:noFill/>
        </p:spPr>
        <p:txBody>
          <a:bodyPr wrap="square" rtlCol="0">
            <a:spAutoFit/>
          </a:bodyPr>
          <a:lstStyle/>
          <a:p>
            <a:pPr algn="ctr"/>
            <a:r>
              <a:rPr lang="en-US" sz="2000" b="1" dirty="0">
                <a:solidFill>
                  <a:srgbClr val="7030A0"/>
                </a:solidFill>
                <a:latin typeface="Cambria" panose="02040503050406030204" pitchFamily="18" charset="0"/>
                <a:cs typeface="Narkisim" pitchFamily="34" charset="-79"/>
              </a:rPr>
              <a:t>Hyssop?</a:t>
            </a:r>
          </a:p>
        </p:txBody>
      </p:sp>
      <p:sp>
        <p:nvSpPr>
          <p:cNvPr id="20" name="TextBox 19"/>
          <p:cNvSpPr txBox="1"/>
          <p:nvPr/>
        </p:nvSpPr>
        <p:spPr>
          <a:xfrm>
            <a:off x="8549640" y="628709"/>
            <a:ext cx="2133600" cy="707886"/>
          </a:xfrm>
          <a:prstGeom prst="rect">
            <a:avLst/>
          </a:prstGeom>
          <a:noFill/>
        </p:spPr>
        <p:txBody>
          <a:bodyPr wrap="square" rtlCol="0">
            <a:spAutoFit/>
          </a:bodyPr>
          <a:lstStyle/>
          <a:p>
            <a:pPr algn="ctr"/>
            <a:r>
              <a:rPr lang="en-US" sz="2000" b="1" u="sng" dirty="0">
                <a:solidFill>
                  <a:srgbClr val="0070C0"/>
                </a:solidFill>
                <a:latin typeface="Cambria" panose="02040503050406030204" pitchFamily="18" charset="0"/>
                <a:cs typeface="Narkisim" pitchFamily="34" charset="-79"/>
              </a:rPr>
              <a:t>The Cedar Wood?</a:t>
            </a:r>
          </a:p>
        </p:txBody>
      </p:sp>
      <p:sp>
        <p:nvSpPr>
          <p:cNvPr id="21" name="TextBox 20"/>
          <p:cNvSpPr txBox="1"/>
          <p:nvPr/>
        </p:nvSpPr>
        <p:spPr>
          <a:xfrm>
            <a:off x="2209800" y="4100007"/>
            <a:ext cx="1333500" cy="400110"/>
          </a:xfrm>
          <a:prstGeom prst="rect">
            <a:avLst/>
          </a:prstGeom>
          <a:noFill/>
        </p:spPr>
        <p:txBody>
          <a:bodyPr wrap="square" rtlCol="0">
            <a:spAutoFit/>
          </a:bodyPr>
          <a:lstStyle/>
          <a:p>
            <a:r>
              <a:rPr lang="en-US" sz="2000" b="1" dirty="0">
                <a:solidFill>
                  <a:srgbClr val="C00000"/>
                </a:solidFill>
                <a:latin typeface="Cambria" panose="02040503050406030204" pitchFamily="18" charset="0"/>
                <a:cs typeface="Narkisim" pitchFamily="34" charset="-79"/>
              </a:rPr>
              <a:t>Scarlet?</a:t>
            </a:r>
          </a:p>
        </p:txBody>
      </p:sp>
      <p:sp>
        <p:nvSpPr>
          <p:cNvPr id="23" name="TextBox 22"/>
          <p:cNvSpPr txBox="1"/>
          <p:nvPr/>
        </p:nvSpPr>
        <p:spPr>
          <a:xfrm>
            <a:off x="1600200" y="187855"/>
            <a:ext cx="5181600" cy="923330"/>
          </a:xfrm>
          <a:prstGeom prst="rect">
            <a:avLst/>
          </a:prstGeom>
          <a:solidFill>
            <a:schemeClr val="tx1">
              <a:alpha val="90000"/>
            </a:schemeClr>
          </a:solidFill>
          <a:effectLst>
            <a:glow rad="101600">
              <a:schemeClr val="bg1">
                <a:alpha val="60000"/>
              </a:schemeClr>
            </a:glow>
          </a:effectLst>
        </p:spPr>
        <p:txBody>
          <a:bodyPr wrap="square" rtlCol="0">
            <a:spAutoFit/>
          </a:bodyPr>
          <a:lstStyle/>
          <a:p>
            <a:r>
              <a:rPr lang="en-US" b="1" dirty="0">
                <a:solidFill>
                  <a:schemeClr val="bg1"/>
                </a:solidFill>
                <a:latin typeface="Cambria" panose="02040503050406030204" pitchFamily="18" charset="0"/>
                <a:cs typeface="Narkisim" pitchFamily="34" charset="-79"/>
              </a:rPr>
              <a:t>John 19:29</a:t>
            </a:r>
            <a:r>
              <a:rPr lang="en-US" dirty="0">
                <a:solidFill>
                  <a:schemeClr val="bg1"/>
                </a:solidFill>
                <a:latin typeface="Cambria" panose="02040503050406030204" pitchFamily="18" charset="0"/>
                <a:cs typeface="Narkisim" pitchFamily="34" charset="-79"/>
              </a:rPr>
              <a:t> “Now there was set a vessel full of vinegar: and they filled a sponge with vinegar, and put </a:t>
            </a:r>
            <a:r>
              <a:rPr lang="en-US" i="1" dirty="0">
                <a:solidFill>
                  <a:schemeClr val="bg1"/>
                </a:solidFill>
                <a:latin typeface="Cambria" panose="02040503050406030204" pitchFamily="18" charset="0"/>
                <a:cs typeface="Narkisim" pitchFamily="34" charset="-79"/>
              </a:rPr>
              <a:t>it</a:t>
            </a:r>
            <a:r>
              <a:rPr lang="en-US" dirty="0">
                <a:solidFill>
                  <a:schemeClr val="bg1"/>
                </a:solidFill>
                <a:latin typeface="Cambria" panose="02040503050406030204" pitchFamily="18" charset="0"/>
                <a:cs typeface="Narkisim" pitchFamily="34" charset="-79"/>
              </a:rPr>
              <a:t> upon </a:t>
            </a:r>
            <a:r>
              <a:rPr lang="en-US" b="1" u="sng" dirty="0">
                <a:solidFill>
                  <a:srgbClr val="00B0F0"/>
                </a:solidFill>
                <a:latin typeface="Cambria" panose="02040503050406030204" pitchFamily="18" charset="0"/>
                <a:cs typeface="Narkisim" pitchFamily="34" charset="-79"/>
              </a:rPr>
              <a:t>hyssop</a:t>
            </a:r>
            <a:r>
              <a:rPr lang="en-US" dirty="0">
                <a:solidFill>
                  <a:schemeClr val="bg1"/>
                </a:solidFill>
                <a:latin typeface="Cambria" panose="02040503050406030204" pitchFamily="18" charset="0"/>
                <a:cs typeface="Narkisim" pitchFamily="34" charset="-79"/>
              </a:rPr>
              <a:t>, and put </a:t>
            </a:r>
            <a:r>
              <a:rPr lang="en-US" i="1" dirty="0">
                <a:solidFill>
                  <a:schemeClr val="bg1"/>
                </a:solidFill>
                <a:latin typeface="Cambria" panose="02040503050406030204" pitchFamily="18" charset="0"/>
                <a:cs typeface="Narkisim" pitchFamily="34" charset="-79"/>
              </a:rPr>
              <a:t>it</a:t>
            </a:r>
            <a:r>
              <a:rPr lang="en-US" dirty="0">
                <a:solidFill>
                  <a:schemeClr val="bg1"/>
                </a:solidFill>
                <a:latin typeface="Cambria" panose="02040503050406030204" pitchFamily="18" charset="0"/>
                <a:cs typeface="Narkisim" pitchFamily="34" charset="-79"/>
              </a:rPr>
              <a:t> to his mouth.”</a:t>
            </a:r>
          </a:p>
        </p:txBody>
      </p:sp>
      <p:pic>
        <p:nvPicPr>
          <p:cNvPr id="10" name="Picture 4" descr="C:\Users\user\AppData\Local\Microsoft\Windows\Temporary Internet Files\Content.IE5\WYWIKQY7\MC900048045[1].wmf"/>
          <p:cNvPicPr>
            <a:picLocks noChangeAspect="1" noChangeArrowheads="1"/>
          </p:cNvPicPr>
          <p:nvPr/>
        </p:nvPicPr>
        <p:blipFill>
          <a:blip r:embed="rId4" cstate="print"/>
          <a:srcRect/>
          <a:stretch>
            <a:fillRect/>
          </a:stretch>
        </p:blipFill>
        <p:spPr bwMode="auto">
          <a:xfrm>
            <a:off x="7772401" y="3505200"/>
            <a:ext cx="696371" cy="762000"/>
          </a:xfrm>
          <a:prstGeom prst="rect">
            <a:avLst/>
          </a:prstGeom>
          <a:noFill/>
        </p:spPr>
      </p:pic>
      <p:pic>
        <p:nvPicPr>
          <p:cNvPr id="12" name="Picture 4" descr="C:\Users\user\AppData\Local\Microsoft\Windows\Temporary Internet Files\Content.IE5\WYWIKQY7\MC900048045[1].wmf"/>
          <p:cNvPicPr>
            <a:picLocks noChangeAspect="1" noChangeArrowheads="1"/>
          </p:cNvPicPr>
          <p:nvPr/>
        </p:nvPicPr>
        <p:blipFill>
          <a:blip r:embed="rId4" cstate="print"/>
          <a:srcRect/>
          <a:stretch>
            <a:fillRect/>
          </a:stretch>
        </p:blipFill>
        <p:spPr bwMode="auto">
          <a:xfrm>
            <a:off x="7980270" y="3773677"/>
            <a:ext cx="696371" cy="762000"/>
          </a:xfrm>
          <a:prstGeom prst="rect">
            <a:avLst/>
          </a:prstGeom>
          <a:noFill/>
        </p:spPr>
      </p:pic>
      <p:sp>
        <p:nvSpPr>
          <p:cNvPr id="14" name="TextBox 13"/>
          <p:cNvSpPr txBox="1"/>
          <p:nvPr/>
        </p:nvSpPr>
        <p:spPr>
          <a:xfrm>
            <a:off x="8170769" y="4181734"/>
            <a:ext cx="2133600" cy="707886"/>
          </a:xfrm>
          <a:prstGeom prst="rect">
            <a:avLst/>
          </a:prstGeom>
          <a:noFill/>
        </p:spPr>
        <p:txBody>
          <a:bodyPr wrap="square" rtlCol="0">
            <a:spAutoFit/>
          </a:bodyPr>
          <a:lstStyle/>
          <a:p>
            <a:pPr algn="ctr"/>
            <a:r>
              <a:rPr lang="en-US" sz="2000" b="1" u="sng" dirty="0">
                <a:solidFill>
                  <a:srgbClr val="0070C0"/>
                </a:solidFill>
                <a:latin typeface="Cambria" panose="02040503050406030204" pitchFamily="18" charset="0"/>
                <a:cs typeface="Narkisim" pitchFamily="34" charset="-79"/>
              </a:rPr>
              <a:t>Overcoming sin and death</a:t>
            </a:r>
          </a:p>
        </p:txBody>
      </p:sp>
    </p:spTree>
    <p:extLst>
      <p:ext uri="{BB962C8B-B14F-4D97-AF65-F5344CB8AC3E}">
        <p14:creationId xmlns:p14="http://schemas.microsoft.com/office/powerpoint/2010/main" val="74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in)">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ucifixion-christ-1138638-gallery.jpg">
            <a:extLst>
              <a:ext uri="{FF2B5EF4-FFF2-40B4-BE49-F238E27FC236}">
                <a16:creationId xmlns:a16="http://schemas.microsoft.com/office/drawing/2014/main" id="{F32743CD-B153-49DB-AE92-3CF79A74C324}"/>
              </a:ext>
            </a:extLst>
          </p:cNvPr>
          <p:cNvPicPr>
            <a:picLocks noChangeAspect="1"/>
          </p:cNvPicPr>
          <p:nvPr/>
        </p:nvPicPr>
        <p:blipFill>
          <a:blip r:embed="rId3" cstate="print"/>
          <a:stretch>
            <a:fillRect/>
          </a:stretch>
        </p:blipFill>
        <p:spPr>
          <a:xfrm>
            <a:off x="1539240" y="1028819"/>
            <a:ext cx="7010400" cy="5546760"/>
          </a:xfrm>
          <a:prstGeom prst="rect">
            <a:avLst/>
          </a:prstGeom>
        </p:spPr>
      </p:pic>
      <p:sp>
        <p:nvSpPr>
          <p:cNvPr id="14" name="TextBox 13"/>
          <p:cNvSpPr txBox="1"/>
          <p:nvPr/>
        </p:nvSpPr>
        <p:spPr>
          <a:xfrm>
            <a:off x="6050280" y="4484877"/>
            <a:ext cx="4008120" cy="1446550"/>
          </a:xfrm>
          <a:prstGeom prst="rect">
            <a:avLst/>
          </a:prstGeom>
          <a:solidFill>
            <a:schemeClr val="tx1">
              <a:alpha val="90000"/>
            </a:schemeClr>
          </a:solidFill>
          <a:effectLst>
            <a:glow rad="101600">
              <a:schemeClr val="bg1">
                <a:alpha val="60000"/>
              </a:schemeClr>
            </a:glow>
          </a:effectLst>
        </p:spPr>
        <p:txBody>
          <a:bodyPr wrap="square" rtlCol="0">
            <a:spAutoFit/>
          </a:bodyPr>
          <a:lstStyle/>
          <a:p>
            <a:r>
              <a:rPr lang="en-US" sz="2200" b="1" dirty="0">
                <a:solidFill>
                  <a:schemeClr val="bg1"/>
                </a:solidFill>
                <a:latin typeface="Cambria" panose="02040503050406030204" pitchFamily="18" charset="0"/>
                <a:cs typeface="Narkisim" pitchFamily="34" charset="-79"/>
              </a:rPr>
              <a:t>John 19:34 </a:t>
            </a:r>
            <a:r>
              <a:rPr lang="en-US" sz="2200" dirty="0">
                <a:solidFill>
                  <a:schemeClr val="bg1"/>
                </a:solidFill>
                <a:latin typeface="Cambria" panose="02040503050406030204" pitchFamily="18" charset="0"/>
                <a:cs typeface="Narkisim" pitchFamily="34" charset="-79"/>
              </a:rPr>
              <a:t>“But one of the soldiers with a spear pierced his </a:t>
            </a:r>
            <a:r>
              <a:rPr lang="en-US" sz="2200" b="1" u="sng" dirty="0">
                <a:solidFill>
                  <a:srgbClr val="FFC000"/>
                </a:solidFill>
                <a:latin typeface="Cambria" panose="02040503050406030204" pitchFamily="18" charset="0"/>
                <a:cs typeface="Narkisim" pitchFamily="34" charset="-79"/>
              </a:rPr>
              <a:t>side</a:t>
            </a:r>
            <a:r>
              <a:rPr lang="en-US" sz="2200" dirty="0">
                <a:solidFill>
                  <a:schemeClr val="bg1"/>
                </a:solidFill>
                <a:latin typeface="Cambria" panose="02040503050406030204" pitchFamily="18" charset="0"/>
                <a:cs typeface="Narkisim" pitchFamily="34" charset="-79"/>
              </a:rPr>
              <a:t>, and forthwith came there out </a:t>
            </a:r>
            <a:r>
              <a:rPr lang="en-US" sz="2200" b="1" dirty="0">
                <a:solidFill>
                  <a:schemeClr val="bg1"/>
                </a:solidFill>
                <a:effectLst>
                  <a:glow rad="101600">
                    <a:srgbClr val="00B050">
                      <a:alpha val="60000"/>
                    </a:srgbClr>
                  </a:glow>
                </a:effectLst>
                <a:latin typeface="Cambria" panose="02040503050406030204" pitchFamily="18" charset="0"/>
                <a:cs typeface="Narkisim" pitchFamily="34" charset="-79"/>
              </a:rPr>
              <a:t>blood</a:t>
            </a:r>
            <a:r>
              <a:rPr lang="en-US" sz="2200" dirty="0">
                <a:latin typeface="Cambria" panose="02040503050406030204" pitchFamily="18" charset="0"/>
                <a:cs typeface="Narkisim" pitchFamily="34" charset="-79"/>
              </a:rPr>
              <a:t> </a:t>
            </a:r>
            <a:r>
              <a:rPr lang="en-US" sz="2200" dirty="0">
                <a:solidFill>
                  <a:schemeClr val="bg1"/>
                </a:solidFill>
                <a:latin typeface="Cambria" panose="02040503050406030204" pitchFamily="18" charset="0"/>
                <a:cs typeface="Narkisim" pitchFamily="34" charset="-79"/>
              </a:rPr>
              <a:t>and</a:t>
            </a:r>
            <a:r>
              <a:rPr lang="en-US" sz="2200" dirty="0">
                <a:latin typeface="Cambria" panose="02040503050406030204" pitchFamily="18" charset="0"/>
                <a:cs typeface="Narkisim" pitchFamily="34" charset="-79"/>
              </a:rPr>
              <a:t> </a:t>
            </a:r>
            <a:r>
              <a:rPr lang="en-US" sz="2200" b="1" dirty="0">
                <a:solidFill>
                  <a:srgbClr val="00B0F0"/>
                </a:solidFill>
                <a:latin typeface="Cambria" panose="02040503050406030204" pitchFamily="18" charset="0"/>
                <a:cs typeface="Narkisim" pitchFamily="34" charset="-79"/>
              </a:rPr>
              <a:t>water</a:t>
            </a:r>
            <a:r>
              <a:rPr lang="en-US" sz="2200" dirty="0">
                <a:solidFill>
                  <a:schemeClr val="bg1"/>
                </a:solidFill>
                <a:latin typeface="Cambria" panose="02040503050406030204" pitchFamily="18" charset="0"/>
                <a:cs typeface="Narkisim" pitchFamily="34" charset="-79"/>
              </a:rPr>
              <a:t>.”</a:t>
            </a:r>
            <a:endParaRPr lang="en-US" sz="2200" dirty="0">
              <a:solidFill>
                <a:prstClr val="white"/>
              </a:solidFill>
              <a:latin typeface="Cambria" panose="02040503050406030204" pitchFamily="18" charset="0"/>
              <a:cs typeface="Narkisim" pitchFamily="34" charset="-79"/>
            </a:endParaRPr>
          </a:p>
        </p:txBody>
      </p:sp>
      <p:sp>
        <p:nvSpPr>
          <p:cNvPr id="15" name="TextBox 14"/>
          <p:cNvSpPr txBox="1"/>
          <p:nvPr/>
        </p:nvSpPr>
        <p:spPr>
          <a:xfrm>
            <a:off x="6705600" y="2160818"/>
            <a:ext cx="3962400" cy="1138773"/>
          </a:xfrm>
          <a:prstGeom prst="rect">
            <a:avLst/>
          </a:prstGeom>
          <a:solidFill>
            <a:schemeClr val="tx1">
              <a:alpha val="90000"/>
            </a:schemeClr>
          </a:solidFill>
          <a:effectLst>
            <a:glow rad="101600">
              <a:schemeClr val="bg1">
                <a:alpha val="60000"/>
              </a:schemeClr>
            </a:glow>
          </a:effectLst>
        </p:spPr>
        <p:txBody>
          <a:bodyPr wrap="square" rtlCol="0">
            <a:spAutoFit/>
          </a:bodyPr>
          <a:lstStyle/>
          <a:p>
            <a:pPr fontAlgn="base"/>
            <a:r>
              <a:rPr lang="en-US" sz="3200" b="1" dirty="0">
                <a:solidFill>
                  <a:schemeClr val="bg1"/>
                </a:solidFill>
                <a:latin typeface="Cambria" panose="02040503050406030204" pitchFamily="18" charset="0"/>
                <a:cs typeface="Narkisim" pitchFamily="34" charset="-79"/>
              </a:rPr>
              <a:t>Leviticus 14:5: </a:t>
            </a:r>
            <a:r>
              <a:rPr lang="en-US" dirty="0">
                <a:solidFill>
                  <a:schemeClr val="bg1"/>
                </a:solidFill>
              </a:rPr>
              <a:t>And the priest shall command that one of the birds be killed over running water.</a:t>
            </a:r>
            <a:endParaRPr lang="en-US" sz="3200" dirty="0">
              <a:solidFill>
                <a:schemeClr val="bg1"/>
              </a:solidFill>
              <a:latin typeface="Cambria" panose="02040503050406030204" pitchFamily="18" charset="0"/>
            </a:endParaRPr>
          </a:p>
        </p:txBody>
      </p:sp>
      <p:sp>
        <p:nvSpPr>
          <p:cNvPr id="8" name="Rectangle 7"/>
          <p:cNvSpPr/>
          <p:nvPr/>
        </p:nvSpPr>
        <p:spPr>
          <a:xfrm>
            <a:off x="1897380" y="231552"/>
            <a:ext cx="8305800" cy="138499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chemeClr val="bg1"/>
                </a:solidFill>
                <a:latin typeface="Cambria" panose="02040503050406030204" pitchFamily="18" charset="0"/>
                <a:cs typeface="Narkisim" pitchFamily="34" charset="-79"/>
              </a:rPr>
              <a:t>Why was the </a:t>
            </a:r>
            <a:r>
              <a:rPr lang="en-US" sz="2800" b="1" dirty="0">
                <a:solidFill>
                  <a:schemeClr val="bg1"/>
                </a:solidFill>
                <a:effectLst>
                  <a:glow rad="63500">
                    <a:srgbClr val="00B050">
                      <a:alpha val="40000"/>
                    </a:srgbClr>
                  </a:glow>
                </a:effectLst>
                <a:latin typeface="Cambria" panose="02040503050406030204" pitchFamily="18" charset="0"/>
                <a:cs typeface="Narkisim" pitchFamily="34" charset="-79"/>
              </a:rPr>
              <a:t>blood of the bird</a:t>
            </a:r>
            <a:r>
              <a:rPr lang="en-US" sz="2800" b="1" dirty="0">
                <a:solidFill>
                  <a:schemeClr val="bg1"/>
                </a:solidFill>
                <a:latin typeface="Cambria" panose="02040503050406030204" pitchFamily="18" charset="0"/>
                <a:cs typeface="Narkisim" pitchFamily="34" charset="-79"/>
              </a:rPr>
              <a:t> </a:t>
            </a:r>
            <a:r>
              <a:rPr lang="en-US" sz="2800" dirty="0">
                <a:solidFill>
                  <a:schemeClr val="bg1"/>
                </a:solidFill>
                <a:latin typeface="Cambria" panose="02040503050406030204" pitchFamily="18" charset="0"/>
                <a:cs typeface="Narkisim" pitchFamily="34" charset="-79"/>
              </a:rPr>
              <a:t>mixed with the </a:t>
            </a:r>
            <a:r>
              <a:rPr lang="en-US" sz="2800" b="1" dirty="0">
                <a:solidFill>
                  <a:schemeClr val="bg1"/>
                </a:solidFill>
                <a:effectLst>
                  <a:glow rad="228600">
                    <a:schemeClr val="accent5">
                      <a:satMod val="175000"/>
                      <a:alpha val="40000"/>
                    </a:schemeClr>
                  </a:glow>
                </a:effectLst>
                <a:latin typeface="Cambria" panose="02040503050406030204" pitchFamily="18" charset="0"/>
                <a:cs typeface="Narkisim" pitchFamily="34" charset="-79"/>
              </a:rPr>
              <a:t>water?</a:t>
            </a:r>
          </a:p>
          <a:p>
            <a:r>
              <a:rPr lang="en-US" sz="2800" dirty="0">
                <a:solidFill>
                  <a:schemeClr val="bg1"/>
                </a:solidFill>
                <a:latin typeface="Cambria" panose="02040503050406030204" pitchFamily="18" charset="0"/>
                <a:cs typeface="Narkisim" pitchFamily="34" charset="-79"/>
              </a:rPr>
              <a:t>[Hint: see Moses 6:59]</a:t>
            </a:r>
            <a:endParaRPr lang="en-US" sz="2800" dirty="0"/>
          </a:p>
        </p:txBody>
      </p:sp>
    </p:spTree>
    <p:extLst>
      <p:ext uri="{BB962C8B-B14F-4D97-AF65-F5344CB8AC3E}">
        <p14:creationId xmlns:p14="http://schemas.microsoft.com/office/powerpoint/2010/main" val="32820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ucifixion-christ-1138638-gallery.jpg">
            <a:extLst>
              <a:ext uri="{FF2B5EF4-FFF2-40B4-BE49-F238E27FC236}">
                <a16:creationId xmlns:a16="http://schemas.microsoft.com/office/drawing/2014/main" id="{D4E0005A-A3C8-4FC4-9643-EBBE71A31990}"/>
              </a:ext>
            </a:extLst>
          </p:cNvPr>
          <p:cNvPicPr>
            <a:picLocks noChangeAspect="1"/>
          </p:cNvPicPr>
          <p:nvPr/>
        </p:nvPicPr>
        <p:blipFill>
          <a:blip r:embed="rId3" cstate="print"/>
          <a:stretch>
            <a:fillRect/>
          </a:stretch>
        </p:blipFill>
        <p:spPr>
          <a:xfrm>
            <a:off x="1539240" y="1028819"/>
            <a:ext cx="7010400" cy="5546760"/>
          </a:xfrm>
          <a:prstGeom prst="rect">
            <a:avLst/>
          </a:prstGeom>
        </p:spPr>
      </p:pic>
      <p:sp>
        <p:nvSpPr>
          <p:cNvPr id="12" name="TextBox 11"/>
          <p:cNvSpPr txBox="1"/>
          <p:nvPr/>
        </p:nvSpPr>
        <p:spPr>
          <a:xfrm>
            <a:off x="1676400" y="1031739"/>
            <a:ext cx="2514600" cy="1200329"/>
          </a:xfrm>
          <a:prstGeom prst="rect">
            <a:avLst/>
          </a:prstGeom>
          <a:noFill/>
        </p:spPr>
        <p:txBody>
          <a:bodyPr wrap="square" rtlCol="0">
            <a:spAutoFit/>
          </a:bodyPr>
          <a:lstStyle/>
          <a:p>
            <a:pPr algn="ctr"/>
            <a:r>
              <a:rPr lang="en-US" sz="2400" b="1" dirty="0">
                <a:latin typeface="Cambria" panose="02040503050406030204" pitchFamily="18" charset="0"/>
                <a:cs typeface="Narkisim" pitchFamily="34" charset="-79"/>
              </a:rPr>
              <a:t>Christ’s bleeding in 7 different areas</a:t>
            </a:r>
            <a:endParaRPr lang="en-US" sz="2400" b="1" baseline="30000" dirty="0">
              <a:latin typeface="Cambria" panose="02040503050406030204" pitchFamily="18" charset="0"/>
              <a:cs typeface="Narkisim" pitchFamily="34" charset="-79"/>
            </a:endParaRPr>
          </a:p>
        </p:txBody>
      </p:sp>
      <p:sp>
        <p:nvSpPr>
          <p:cNvPr id="7" name="TextBox 6"/>
          <p:cNvSpPr txBox="1"/>
          <p:nvPr/>
        </p:nvSpPr>
        <p:spPr>
          <a:xfrm>
            <a:off x="6096000" y="446963"/>
            <a:ext cx="3962400" cy="1415772"/>
          </a:xfrm>
          <a:prstGeom prst="rect">
            <a:avLst/>
          </a:prstGeom>
          <a:solidFill>
            <a:schemeClr val="tx1">
              <a:alpha val="90000"/>
            </a:schemeClr>
          </a:solidFill>
          <a:effectLst>
            <a:glow rad="101600">
              <a:schemeClr val="bg1">
                <a:alpha val="60000"/>
              </a:schemeClr>
            </a:glow>
          </a:effectLst>
        </p:spPr>
        <p:txBody>
          <a:bodyPr wrap="square" rtlCol="0">
            <a:spAutoFit/>
          </a:bodyPr>
          <a:lstStyle/>
          <a:p>
            <a:pPr fontAlgn="base"/>
            <a:r>
              <a:rPr lang="en-US" sz="3200" b="1" dirty="0">
                <a:solidFill>
                  <a:schemeClr val="bg1"/>
                </a:solidFill>
                <a:latin typeface="Cambria" panose="02040503050406030204" pitchFamily="18" charset="0"/>
                <a:cs typeface="Narkisim" pitchFamily="34" charset="-79"/>
              </a:rPr>
              <a:t>Leviticus 14:7: </a:t>
            </a:r>
            <a:r>
              <a:rPr lang="en-US" dirty="0">
                <a:solidFill>
                  <a:schemeClr val="bg1"/>
                </a:solidFill>
              </a:rPr>
              <a:t>Blood shall sprinkle upon him that is to be cleansed from the leprosy seven times, and shall pronounce him clean.</a:t>
            </a:r>
            <a:endParaRPr lang="en-US"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06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ucifixion-christ-1138638-gallery.jpg">
            <a:extLst>
              <a:ext uri="{FF2B5EF4-FFF2-40B4-BE49-F238E27FC236}">
                <a16:creationId xmlns:a16="http://schemas.microsoft.com/office/drawing/2014/main" id="{8C878A89-9C1B-40A0-828F-DC64857C0C9F}"/>
              </a:ext>
            </a:extLst>
          </p:cNvPr>
          <p:cNvPicPr>
            <a:picLocks noChangeAspect="1"/>
          </p:cNvPicPr>
          <p:nvPr/>
        </p:nvPicPr>
        <p:blipFill>
          <a:blip r:embed="rId3" cstate="print"/>
          <a:stretch>
            <a:fillRect/>
          </a:stretch>
        </p:blipFill>
        <p:spPr>
          <a:xfrm>
            <a:off x="1539240" y="1028819"/>
            <a:ext cx="7010400" cy="5546760"/>
          </a:xfrm>
          <a:prstGeom prst="rect">
            <a:avLst/>
          </a:prstGeom>
        </p:spPr>
      </p:pic>
      <p:sp>
        <p:nvSpPr>
          <p:cNvPr id="6" name="Rectangle 5"/>
          <p:cNvSpPr/>
          <p:nvPr/>
        </p:nvSpPr>
        <p:spPr>
          <a:xfrm>
            <a:off x="4038600" y="304800"/>
            <a:ext cx="6019800" cy="707886"/>
          </a:xfrm>
          <a:prstGeom prst="rect">
            <a:avLst/>
          </a:prstGeom>
          <a:solidFill>
            <a:schemeClr val="tx1"/>
          </a:solidFill>
          <a:effectLst>
            <a:glow rad="228600">
              <a:schemeClr val="accent2">
                <a:satMod val="175000"/>
                <a:alpha val="40000"/>
              </a:schemeClr>
            </a:glow>
          </a:effectLst>
        </p:spPr>
        <p:txBody>
          <a:bodyPr wrap="square">
            <a:spAutoFit/>
          </a:bodyPr>
          <a:lstStyle/>
          <a:p>
            <a:pPr algn="ctr" fontAlgn="base"/>
            <a:r>
              <a:rPr lang="en-US" sz="4000" b="1" u="sng" dirty="0">
                <a:solidFill>
                  <a:schemeClr val="bg1"/>
                </a:solidFill>
                <a:latin typeface="Cambria" panose="02040503050406030204" pitchFamily="18" charset="0"/>
              </a:rPr>
              <a:t>Le</a:t>
            </a:r>
            <a:r>
              <a:rPr lang="en-US" sz="4000" b="1" u="sng" dirty="0">
                <a:solidFill>
                  <a:schemeClr val="bg1"/>
                </a:solidFill>
                <a:latin typeface="Cambria" panose="02040503050406030204" pitchFamily="18" charset="0"/>
                <a:cs typeface="Narkisim" pitchFamily="34" charset="-79"/>
              </a:rPr>
              <a:t>viticus 14:8-9</a:t>
            </a:r>
            <a:endParaRPr lang="en-US" sz="4000" dirty="0">
              <a:solidFill>
                <a:prstClr val="white"/>
              </a:solidFill>
              <a:latin typeface="Cambria" panose="02040503050406030204" pitchFamily="18" charset="0"/>
              <a:cs typeface="Narkisim" pitchFamily="34" charset="-79"/>
            </a:endParaRPr>
          </a:p>
        </p:txBody>
      </p:sp>
      <p:pic>
        <p:nvPicPr>
          <p:cNvPr id="8" name="Picture 4" descr="http://www.newlife.org/images/blog/20110222/lep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124200"/>
            <a:ext cx="2792660" cy="2742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793376" y="4469808"/>
            <a:ext cx="2618602" cy="369332"/>
          </a:xfrm>
          <a:prstGeom prst="rect">
            <a:avLst/>
          </a:prstGeom>
        </p:spPr>
        <p:txBody>
          <a:bodyPr wrap="none">
            <a:spAutoFit/>
          </a:bodyPr>
          <a:lstStyle/>
          <a:p>
            <a:pPr algn="ctr" fontAlgn="base"/>
            <a:r>
              <a:rPr lang="en-US" b="1" u="sng" dirty="0">
                <a:solidFill>
                  <a:srgbClr val="C00000"/>
                </a:solidFill>
                <a:latin typeface="Cambria" panose="02040503050406030204" pitchFamily="18" charset="0"/>
              </a:rPr>
              <a:t>What’s the symbolism?</a:t>
            </a:r>
            <a:endParaRPr lang="en-US" dirty="0">
              <a:solidFill>
                <a:srgbClr val="C00000"/>
              </a:solidFill>
              <a:latin typeface="Cambria" panose="02040503050406030204" pitchFamily="18" charset="0"/>
              <a:cs typeface="Narkisim" pitchFamily="34" charset="-79"/>
            </a:endParaRPr>
          </a:p>
        </p:txBody>
      </p:sp>
    </p:spTree>
    <p:extLst>
      <p:ext uri="{BB962C8B-B14F-4D97-AF65-F5344CB8AC3E}">
        <p14:creationId xmlns:p14="http://schemas.microsoft.com/office/powerpoint/2010/main" val="9851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ichardsED\Desktop\Jesus_Walking_on_Water.jpg">
            <a:extLst>
              <a:ext uri="{FF2B5EF4-FFF2-40B4-BE49-F238E27FC236}">
                <a16:creationId xmlns:a16="http://schemas.microsoft.com/office/drawing/2014/main" id="{A109C9D2-03DE-46D7-8EF1-54159E1D7CEF}"/>
              </a:ext>
            </a:extLst>
          </p:cNvPr>
          <p:cNvPicPr>
            <a:picLocks noChangeAspect="1" noChangeArrowheads="1"/>
          </p:cNvPicPr>
          <p:nvPr/>
        </p:nvPicPr>
        <p:blipFill>
          <a:blip r:embed="rId2" cstate="print"/>
          <a:srcRect/>
          <a:stretch>
            <a:fillRect/>
          </a:stretch>
        </p:blipFill>
        <p:spPr bwMode="auto">
          <a:xfrm>
            <a:off x="2511245" y="2129638"/>
            <a:ext cx="2677882" cy="3386714"/>
          </a:xfrm>
          <a:prstGeom prst="rect">
            <a:avLst/>
          </a:prstGeom>
          <a:noFill/>
        </p:spPr>
      </p:pic>
      <p:sp>
        <p:nvSpPr>
          <p:cNvPr id="3" name="TextBox 2"/>
          <p:cNvSpPr txBox="1"/>
          <p:nvPr/>
        </p:nvSpPr>
        <p:spPr>
          <a:xfrm>
            <a:off x="1905000" y="523499"/>
            <a:ext cx="7772400" cy="523220"/>
          </a:xfrm>
          <a:prstGeom prst="rect">
            <a:avLst/>
          </a:prstGeom>
          <a:noFill/>
        </p:spPr>
        <p:txBody>
          <a:bodyPr wrap="square" rtlCol="0">
            <a:spAutoFit/>
          </a:bodyPr>
          <a:lstStyle/>
          <a:p>
            <a:pPr algn="ctr"/>
            <a:r>
              <a:rPr lang="en-US" sz="2800" b="1" dirty="0"/>
              <a:t>Jesus had power over…</a:t>
            </a:r>
          </a:p>
        </p:txBody>
      </p:sp>
      <p:pic>
        <p:nvPicPr>
          <p:cNvPr id="1026" name="Picture 2" descr="C:\Users\RichardsED\Desktop\images.jpg"/>
          <p:cNvPicPr>
            <a:picLocks noChangeAspect="1" noChangeArrowheads="1"/>
          </p:cNvPicPr>
          <p:nvPr/>
        </p:nvPicPr>
        <p:blipFill>
          <a:blip r:embed="rId3" cstate="print"/>
          <a:srcRect/>
          <a:stretch>
            <a:fillRect/>
          </a:stretch>
        </p:blipFill>
        <p:spPr bwMode="auto">
          <a:xfrm>
            <a:off x="47297" y="2129637"/>
            <a:ext cx="2527010" cy="3386714"/>
          </a:xfrm>
          <a:prstGeom prst="rect">
            <a:avLst/>
          </a:prstGeom>
          <a:noFill/>
        </p:spPr>
      </p:pic>
      <p:sp>
        <p:nvSpPr>
          <p:cNvPr id="6" name="Rectangle 5"/>
          <p:cNvSpPr/>
          <p:nvPr/>
        </p:nvSpPr>
        <p:spPr>
          <a:xfrm>
            <a:off x="88611" y="4624552"/>
            <a:ext cx="2743200" cy="923330"/>
          </a:xfrm>
          <a:prstGeom prst="rect">
            <a:avLst/>
          </a:prstGeom>
        </p:spPr>
        <p:txBody>
          <a:bodyPr wrap="square">
            <a:spAutoFit/>
          </a:bodyPr>
          <a:lstStyle/>
          <a:p>
            <a:r>
              <a:rPr lang="en-US" sz="5400" dirty="0">
                <a:solidFill>
                  <a:schemeClr val="bg1"/>
                </a:solidFill>
                <a:effectLst>
                  <a:outerShdw blurRad="38100" dist="38100" dir="2700000" algn="tl">
                    <a:srgbClr val="000000">
                      <a:alpha val="43137"/>
                    </a:srgbClr>
                  </a:outerShdw>
                </a:effectLst>
                <a:latin typeface="Amienne" pitchFamily="82" charset="0"/>
              </a:rPr>
              <a:t>Sickness</a:t>
            </a:r>
          </a:p>
        </p:txBody>
      </p:sp>
      <p:sp>
        <p:nvSpPr>
          <p:cNvPr id="7" name="Rectangle 6">
            <a:extLst>
              <a:ext uri="{FF2B5EF4-FFF2-40B4-BE49-F238E27FC236}">
                <a16:creationId xmlns:a16="http://schemas.microsoft.com/office/drawing/2014/main" id="{B6523DF3-0351-4FD8-AE63-61E586917EF5}"/>
              </a:ext>
            </a:extLst>
          </p:cNvPr>
          <p:cNvSpPr/>
          <p:nvPr/>
        </p:nvSpPr>
        <p:spPr>
          <a:xfrm>
            <a:off x="2438400" y="4766101"/>
            <a:ext cx="2826921" cy="646331"/>
          </a:xfrm>
          <a:prstGeom prst="rect">
            <a:avLst/>
          </a:prstGeom>
        </p:spPr>
        <p:txBody>
          <a:bodyPr wrap="square">
            <a:spAutoFit/>
          </a:bodyPr>
          <a:lstStyle/>
          <a:p>
            <a:pPr algn="ctr"/>
            <a:r>
              <a:rPr lang="en-US" sz="3600" dirty="0">
                <a:solidFill>
                  <a:schemeClr val="bg1"/>
                </a:solidFill>
                <a:latin typeface="Amienne" pitchFamily="82" charset="0"/>
              </a:rPr>
              <a:t>The Elements</a:t>
            </a:r>
          </a:p>
        </p:txBody>
      </p:sp>
      <p:pic>
        <p:nvPicPr>
          <p:cNvPr id="9" name="Picture 2" descr="C:\Users\RichardsED\Desktop\Jesus_Raising_The_Daughter_Of_Jairus.jpg">
            <a:extLst>
              <a:ext uri="{FF2B5EF4-FFF2-40B4-BE49-F238E27FC236}">
                <a16:creationId xmlns:a16="http://schemas.microsoft.com/office/drawing/2014/main" id="{FB939320-6010-46CB-9993-EF24642E846B}"/>
              </a:ext>
            </a:extLst>
          </p:cNvPr>
          <p:cNvPicPr>
            <a:picLocks noChangeAspect="1" noChangeArrowheads="1"/>
          </p:cNvPicPr>
          <p:nvPr/>
        </p:nvPicPr>
        <p:blipFill>
          <a:blip r:embed="rId4" cstate="print"/>
          <a:srcRect/>
          <a:stretch>
            <a:fillRect/>
          </a:stretch>
        </p:blipFill>
        <p:spPr bwMode="auto">
          <a:xfrm>
            <a:off x="5181600" y="2112106"/>
            <a:ext cx="2514600" cy="3404245"/>
          </a:xfrm>
          <a:prstGeom prst="rect">
            <a:avLst/>
          </a:prstGeom>
          <a:noFill/>
        </p:spPr>
      </p:pic>
      <p:sp>
        <p:nvSpPr>
          <p:cNvPr id="10" name="Rectangle 9">
            <a:extLst>
              <a:ext uri="{FF2B5EF4-FFF2-40B4-BE49-F238E27FC236}">
                <a16:creationId xmlns:a16="http://schemas.microsoft.com/office/drawing/2014/main" id="{09F133D4-6BBA-473D-A25C-E25A17078445}"/>
              </a:ext>
            </a:extLst>
          </p:cNvPr>
          <p:cNvSpPr/>
          <p:nvPr/>
        </p:nvSpPr>
        <p:spPr>
          <a:xfrm>
            <a:off x="5243934" y="4656083"/>
            <a:ext cx="2514600" cy="923330"/>
          </a:xfrm>
          <a:prstGeom prst="rect">
            <a:avLst/>
          </a:prstGeom>
        </p:spPr>
        <p:txBody>
          <a:bodyPr wrap="square">
            <a:spAutoFit/>
          </a:bodyPr>
          <a:lstStyle/>
          <a:p>
            <a:pPr algn="ctr"/>
            <a:r>
              <a:rPr lang="en-US" sz="5400" dirty="0">
                <a:solidFill>
                  <a:schemeClr val="bg1"/>
                </a:solidFill>
                <a:effectLst>
                  <a:outerShdw blurRad="38100" dist="38100" dir="2700000" algn="tl">
                    <a:srgbClr val="000000">
                      <a:alpha val="43137"/>
                    </a:srgbClr>
                  </a:outerShdw>
                </a:effectLst>
                <a:latin typeface="Amienne" pitchFamily="82" charset="0"/>
              </a:rPr>
              <a:t>Death</a:t>
            </a:r>
          </a:p>
        </p:txBody>
      </p:sp>
      <p:pic>
        <p:nvPicPr>
          <p:cNvPr id="11" name="Picture 2" descr="C:\Users\RichardsED\Desktop\Jesus_Satan.jpg">
            <a:extLst>
              <a:ext uri="{FF2B5EF4-FFF2-40B4-BE49-F238E27FC236}">
                <a16:creationId xmlns:a16="http://schemas.microsoft.com/office/drawing/2014/main" id="{2948AA7E-F784-4F71-9EE1-4A6B849D58CC}"/>
              </a:ext>
            </a:extLst>
          </p:cNvPr>
          <p:cNvPicPr>
            <a:picLocks noChangeAspect="1" noChangeArrowheads="1"/>
          </p:cNvPicPr>
          <p:nvPr/>
        </p:nvPicPr>
        <p:blipFill>
          <a:blip r:embed="rId5" cstate="print"/>
          <a:srcRect/>
          <a:stretch>
            <a:fillRect/>
          </a:stretch>
        </p:blipFill>
        <p:spPr bwMode="auto">
          <a:xfrm>
            <a:off x="7620000" y="2120871"/>
            <a:ext cx="2357342" cy="3386714"/>
          </a:xfrm>
          <a:prstGeom prst="rect">
            <a:avLst/>
          </a:prstGeom>
          <a:noFill/>
        </p:spPr>
      </p:pic>
      <p:sp>
        <p:nvSpPr>
          <p:cNvPr id="12" name="Rectangle 11">
            <a:extLst>
              <a:ext uri="{FF2B5EF4-FFF2-40B4-BE49-F238E27FC236}">
                <a16:creationId xmlns:a16="http://schemas.microsoft.com/office/drawing/2014/main" id="{6C8426AD-E24D-44F4-A468-FF02D7ACC204}"/>
              </a:ext>
            </a:extLst>
          </p:cNvPr>
          <p:cNvSpPr/>
          <p:nvPr/>
        </p:nvSpPr>
        <p:spPr>
          <a:xfrm>
            <a:off x="7740135" y="4243657"/>
            <a:ext cx="2122279" cy="1323439"/>
          </a:xfrm>
          <a:prstGeom prst="rect">
            <a:avLst/>
          </a:prstGeom>
        </p:spPr>
        <p:txBody>
          <a:bodyPr wrap="square">
            <a:spAutoFit/>
          </a:bodyPr>
          <a:lstStyle/>
          <a:p>
            <a:pPr algn="ctr"/>
            <a:r>
              <a:rPr lang="en-US" sz="4000" dirty="0">
                <a:solidFill>
                  <a:schemeClr val="bg1"/>
                </a:solidFill>
                <a:latin typeface="Amienne" pitchFamily="82" charset="0"/>
              </a:rPr>
              <a:t>Devils &amp; </a:t>
            </a:r>
            <a:br>
              <a:rPr lang="en-US" sz="4000" dirty="0">
                <a:solidFill>
                  <a:schemeClr val="bg1"/>
                </a:solidFill>
                <a:latin typeface="Amienne" pitchFamily="82" charset="0"/>
              </a:rPr>
            </a:br>
            <a:r>
              <a:rPr lang="en-US" sz="4000" dirty="0">
                <a:solidFill>
                  <a:schemeClr val="bg1"/>
                </a:solidFill>
                <a:latin typeface="Amienne" pitchFamily="82" charset="0"/>
              </a:rPr>
              <a:t>Satan</a:t>
            </a:r>
          </a:p>
        </p:txBody>
      </p:sp>
      <p:pic>
        <p:nvPicPr>
          <p:cNvPr id="13" name="Picture 2" descr="C:\Users\RichardsED\Desktop\Legion.gif">
            <a:extLst>
              <a:ext uri="{FF2B5EF4-FFF2-40B4-BE49-F238E27FC236}">
                <a16:creationId xmlns:a16="http://schemas.microsoft.com/office/drawing/2014/main" id="{450B193E-89CA-43FE-BBE6-C8DFB032B87B}"/>
              </a:ext>
            </a:extLst>
          </p:cNvPr>
          <p:cNvPicPr>
            <a:picLocks noChangeAspect="1" noChangeArrowheads="1"/>
          </p:cNvPicPr>
          <p:nvPr/>
        </p:nvPicPr>
        <p:blipFill>
          <a:blip r:embed="rId6" cstate="print"/>
          <a:srcRect/>
          <a:stretch>
            <a:fillRect/>
          </a:stretch>
        </p:blipFill>
        <p:spPr bwMode="auto">
          <a:xfrm>
            <a:off x="9849997" y="2120870"/>
            <a:ext cx="2357342" cy="3386713"/>
          </a:xfrm>
          <a:prstGeom prst="rect">
            <a:avLst/>
          </a:prstGeom>
          <a:noFill/>
        </p:spPr>
      </p:pic>
      <p:sp>
        <p:nvSpPr>
          <p:cNvPr id="14" name="Rectangle 13">
            <a:extLst>
              <a:ext uri="{FF2B5EF4-FFF2-40B4-BE49-F238E27FC236}">
                <a16:creationId xmlns:a16="http://schemas.microsoft.com/office/drawing/2014/main" id="{DE0A49E6-8633-4EF5-9DD6-F854CE96930F}"/>
              </a:ext>
            </a:extLst>
          </p:cNvPr>
          <p:cNvSpPr/>
          <p:nvPr/>
        </p:nvSpPr>
        <p:spPr>
          <a:xfrm>
            <a:off x="10273128" y="4744065"/>
            <a:ext cx="4572000" cy="707886"/>
          </a:xfrm>
          <a:prstGeom prst="rect">
            <a:avLst/>
          </a:prstGeom>
        </p:spPr>
        <p:txBody>
          <a:bodyPr>
            <a:spAutoFit/>
          </a:bodyPr>
          <a:lstStyle/>
          <a:p>
            <a:r>
              <a:rPr lang="en-US" sz="4000" dirty="0">
                <a:solidFill>
                  <a:schemeClr val="bg1"/>
                </a:solidFill>
                <a:effectLst>
                  <a:outerShdw blurRad="38100" dist="38100" dir="2700000" algn="tl">
                    <a:srgbClr val="000000">
                      <a:alpha val="43137"/>
                    </a:srgbClr>
                  </a:outerShdw>
                </a:effectLst>
                <a:latin typeface="Amienne" pitchFamily="82" charset="0"/>
              </a:rPr>
              <a:t>Animals</a:t>
            </a:r>
          </a:p>
        </p:txBody>
      </p:sp>
      <p:sp>
        <p:nvSpPr>
          <p:cNvPr id="15" name="Rectangle 14">
            <a:extLst>
              <a:ext uri="{FF2B5EF4-FFF2-40B4-BE49-F238E27FC236}">
                <a16:creationId xmlns:a16="http://schemas.microsoft.com/office/drawing/2014/main" id="{2A4D3FE8-6241-4124-8B04-649328DA0A61}"/>
              </a:ext>
            </a:extLst>
          </p:cNvPr>
          <p:cNvSpPr/>
          <p:nvPr/>
        </p:nvSpPr>
        <p:spPr>
          <a:xfrm>
            <a:off x="533400" y="5626369"/>
            <a:ext cx="11201400" cy="584775"/>
          </a:xfrm>
          <a:prstGeom prst="rect">
            <a:avLst/>
          </a:prstGeom>
        </p:spPr>
        <p:txBody>
          <a:bodyPr wrap="square">
            <a:spAutoFit/>
          </a:bodyPr>
          <a:lstStyle/>
          <a:p>
            <a:r>
              <a:rPr lang="en-US" sz="3200" dirty="0"/>
              <a:t>Which would you choose, if you could have one of these powers?</a:t>
            </a:r>
            <a:endParaRPr lang="en-US" sz="2800" dirty="0"/>
          </a:p>
        </p:txBody>
      </p:sp>
    </p:spTree>
    <p:extLst>
      <p:ext uri="{BB962C8B-B14F-4D97-AF65-F5344CB8AC3E}">
        <p14:creationId xmlns:p14="http://schemas.microsoft.com/office/powerpoint/2010/main" val="26073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6801" y="4495800"/>
            <a:ext cx="184731" cy="369332"/>
          </a:xfrm>
          <a:prstGeom prst="rect">
            <a:avLst/>
          </a:prstGeom>
          <a:noFill/>
        </p:spPr>
        <p:txBody>
          <a:bodyPr wrap="none" rtlCol="0">
            <a:spAutoFit/>
          </a:bodyPr>
          <a:lstStyle/>
          <a:p>
            <a:endParaRPr lang="en-US" dirty="0">
              <a:solidFill>
                <a:prstClr val="black"/>
              </a:solidFill>
            </a:endParaRPr>
          </a:p>
        </p:txBody>
      </p:sp>
      <p:sp>
        <p:nvSpPr>
          <p:cNvPr id="11"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3" name="Rectangle 2"/>
          <p:cNvSpPr/>
          <p:nvPr/>
        </p:nvSpPr>
        <p:spPr>
          <a:xfrm>
            <a:off x="1676400" y="1828800"/>
            <a:ext cx="4419600" cy="3416320"/>
          </a:xfrm>
          <a:prstGeom prst="rect">
            <a:avLst/>
          </a:prstGeom>
        </p:spPr>
        <p:txBody>
          <a:bodyPr wrap="square">
            <a:spAutoFit/>
          </a:bodyPr>
          <a:lstStyle/>
          <a:p>
            <a:pPr fontAlgn="base"/>
            <a:r>
              <a:rPr lang="en-US" dirty="0">
                <a:solidFill>
                  <a:srgbClr val="C00000"/>
                </a:solidFill>
                <a:latin typeface="Lucida Grande"/>
              </a:rPr>
              <a:t>In ancient times the cry “Unclean!”</a:t>
            </a:r>
          </a:p>
          <a:p>
            <a:pPr fontAlgn="base"/>
            <a:r>
              <a:rPr lang="en-US" dirty="0">
                <a:solidFill>
                  <a:srgbClr val="C00000"/>
                </a:solidFill>
                <a:latin typeface="Lucida Grande"/>
              </a:rPr>
              <a:t>Would warn of lepers near.</a:t>
            </a:r>
          </a:p>
          <a:p>
            <a:pPr fontAlgn="base"/>
            <a:r>
              <a:rPr lang="en-US" dirty="0">
                <a:solidFill>
                  <a:srgbClr val="C00000"/>
                </a:solidFill>
                <a:latin typeface="Lucida Grande"/>
              </a:rPr>
              <a:t>“Unclean! Unclean!” the words rang out;</a:t>
            </a:r>
          </a:p>
          <a:p>
            <a:pPr fontAlgn="base"/>
            <a:r>
              <a:rPr lang="en-US" dirty="0">
                <a:solidFill>
                  <a:srgbClr val="C00000"/>
                </a:solidFill>
                <a:latin typeface="Lucida Grande"/>
              </a:rPr>
              <a:t>Then all drew back in fear,</a:t>
            </a:r>
          </a:p>
          <a:p>
            <a:pPr fontAlgn="base"/>
            <a:r>
              <a:rPr lang="en-US" dirty="0">
                <a:solidFill>
                  <a:srgbClr val="C00000"/>
                </a:solidFill>
                <a:latin typeface="Lucida Grande"/>
              </a:rPr>
              <a:t>Lest by the touch of lepers’ hands</a:t>
            </a:r>
          </a:p>
          <a:p>
            <a:pPr fontAlgn="base"/>
            <a:r>
              <a:rPr lang="en-US" dirty="0">
                <a:solidFill>
                  <a:srgbClr val="C00000"/>
                </a:solidFill>
                <a:latin typeface="Lucida Grande"/>
              </a:rPr>
              <a:t>They, too, would lepers be.</a:t>
            </a:r>
          </a:p>
          <a:p>
            <a:pPr fontAlgn="base"/>
            <a:r>
              <a:rPr lang="en-US" dirty="0">
                <a:solidFill>
                  <a:srgbClr val="C00000"/>
                </a:solidFill>
                <a:latin typeface="Lucida Grande"/>
              </a:rPr>
              <a:t>There was no cure in ancient times,</a:t>
            </a:r>
          </a:p>
          <a:p>
            <a:pPr fontAlgn="base"/>
            <a:r>
              <a:rPr lang="en-US" dirty="0">
                <a:solidFill>
                  <a:srgbClr val="C00000"/>
                </a:solidFill>
                <a:latin typeface="Lucida Grande"/>
              </a:rPr>
              <a:t>Just hopeless agony.</a:t>
            </a:r>
          </a:p>
          <a:p>
            <a:pPr fontAlgn="base"/>
            <a:r>
              <a:rPr lang="en-US" dirty="0">
                <a:solidFill>
                  <a:srgbClr val="C00000"/>
                </a:solidFill>
                <a:latin typeface="Lucida Grande"/>
              </a:rPr>
              <a:t>No soap, no balm, no medicine</a:t>
            </a:r>
          </a:p>
          <a:p>
            <a:pPr fontAlgn="base"/>
            <a:r>
              <a:rPr lang="en-US" dirty="0">
                <a:solidFill>
                  <a:srgbClr val="C00000"/>
                </a:solidFill>
                <a:latin typeface="Lucida Grande"/>
              </a:rPr>
              <a:t>Could stay disease or pain.</a:t>
            </a:r>
          </a:p>
          <a:p>
            <a:pPr fontAlgn="base"/>
            <a:r>
              <a:rPr lang="en-US" dirty="0">
                <a:solidFill>
                  <a:srgbClr val="C00000"/>
                </a:solidFill>
                <a:latin typeface="Lucida Grande"/>
              </a:rPr>
              <a:t>There was no salve, no cleansing bath,</a:t>
            </a:r>
          </a:p>
          <a:p>
            <a:pPr fontAlgn="base"/>
            <a:r>
              <a:rPr lang="en-US" dirty="0">
                <a:solidFill>
                  <a:srgbClr val="C00000"/>
                </a:solidFill>
                <a:latin typeface="Lucida Grande"/>
              </a:rPr>
              <a:t>To make them well again.</a:t>
            </a:r>
          </a:p>
        </p:txBody>
      </p:sp>
      <p:sp>
        <p:nvSpPr>
          <p:cNvPr id="4" name="Rectangle 3"/>
          <p:cNvSpPr/>
          <p:nvPr/>
        </p:nvSpPr>
        <p:spPr>
          <a:xfrm>
            <a:off x="6096000" y="1524001"/>
            <a:ext cx="4572000" cy="3693319"/>
          </a:xfrm>
          <a:prstGeom prst="rect">
            <a:avLst/>
          </a:prstGeom>
        </p:spPr>
        <p:txBody>
          <a:bodyPr>
            <a:spAutoFit/>
          </a:bodyPr>
          <a:lstStyle/>
          <a:p>
            <a:pPr fontAlgn="base"/>
            <a:endParaRPr lang="en-US" dirty="0">
              <a:solidFill>
                <a:srgbClr val="C00000"/>
              </a:solidFill>
              <a:latin typeface="Lucida Grande"/>
            </a:endParaRPr>
          </a:p>
          <a:p>
            <a:pPr fontAlgn="base"/>
            <a:r>
              <a:rPr lang="en-US" b="1" dirty="0">
                <a:solidFill>
                  <a:srgbClr val="C00000"/>
                </a:solidFill>
                <a:latin typeface="Lucida Grande"/>
              </a:rPr>
              <a:t>But there was One, the record shows,</a:t>
            </a:r>
            <a:endParaRPr lang="en-US" dirty="0">
              <a:solidFill>
                <a:srgbClr val="C00000"/>
              </a:solidFill>
              <a:latin typeface="Lucida Grande"/>
            </a:endParaRPr>
          </a:p>
          <a:p>
            <a:pPr fontAlgn="base"/>
            <a:r>
              <a:rPr lang="en-US" b="1" dirty="0">
                <a:solidFill>
                  <a:srgbClr val="C00000"/>
                </a:solidFill>
                <a:latin typeface="Lucida Grande"/>
              </a:rPr>
              <a:t>Whose touch could make them pure;</a:t>
            </a:r>
            <a:endParaRPr lang="en-US" dirty="0">
              <a:solidFill>
                <a:srgbClr val="C00000"/>
              </a:solidFill>
              <a:latin typeface="Lucida Grande"/>
            </a:endParaRPr>
          </a:p>
          <a:p>
            <a:pPr fontAlgn="base"/>
            <a:r>
              <a:rPr lang="en-US" b="1" dirty="0">
                <a:solidFill>
                  <a:srgbClr val="C00000"/>
                </a:solidFill>
                <a:latin typeface="Lucida Grande"/>
              </a:rPr>
              <a:t>Could ease their awful suffering,</a:t>
            </a:r>
            <a:endParaRPr lang="en-US" dirty="0">
              <a:solidFill>
                <a:srgbClr val="C00000"/>
              </a:solidFill>
              <a:latin typeface="Lucida Grande"/>
            </a:endParaRPr>
          </a:p>
          <a:p>
            <a:pPr fontAlgn="base"/>
            <a:r>
              <a:rPr lang="en-US" b="1" dirty="0">
                <a:solidFill>
                  <a:srgbClr val="C00000"/>
                </a:solidFill>
                <a:latin typeface="Lucida Grande"/>
              </a:rPr>
              <a:t>Their rotting flesh restore.</a:t>
            </a:r>
            <a:endParaRPr lang="en-US" dirty="0">
              <a:solidFill>
                <a:srgbClr val="C00000"/>
              </a:solidFill>
              <a:latin typeface="Lucida Grande"/>
            </a:endParaRPr>
          </a:p>
          <a:p>
            <a:pPr fontAlgn="base"/>
            <a:r>
              <a:rPr lang="en-US" b="1" dirty="0">
                <a:solidFill>
                  <a:srgbClr val="C00000"/>
                </a:solidFill>
                <a:latin typeface="Lucida Grande"/>
              </a:rPr>
              <a:t>His coming long had been foretold.</a:t>
            </a:r>
            <a:endParaRPr lang="en-US" dirty="0">
              <a:solidFill>
                <a:srgbClr val="C00000"/>
              </a:solidFill>
              <a:latin typeface="Lucida Grande"/>
            </a:endParaRPr>
          </a:p>
          <a:p>
            <a:pPr fontAlgn="base"/>
            <a:r>
              <a:rPr lang="en-US" b="1" dirty="0">
                <a:solidFill>
                  <a:srgbClr val="C00000"/>
                </a:solidFill>
                <a:latin typeface="Lucida Grande"/>
              </a:rPr>
              <a:t>Signs would precede His birth.</a:t>
            </a:r>
            <a:endParaRPr lang="en-US" dirty="0">
              <a:solidFill>
                <a:srgbClr val="C00000"/>
              </a:solidFill>
              <a:latin typeface="Lucida Grande"/>
            </a:endParaRPr>
          </a:p>
          <a:p>
            <a:pPr fontAlgn="base"/>
            <a:r>
              <a:rPr lang="en-US" b="1" dirty="0">
                <a:solidFill>
                  <a:srgbClr val="C00000"/>
                </a:solidFill>
                <a:latin typeface="Lucida Grande"/>
              </a:rPr>
              <a:t>A Son of God to woman born,</a:t>
            </a:r>
            <a:endParaRPr lang="en-US" dirty="0">
              <a:solidFill>
                <a:srgbClr val="C00000"/>
              </a:solidFill>
              <a:latin typeface="Lucida Grande"/>
            </a:endParaRPr>
          </a:p>
          <a:p>
            <a:pPr fontAlgn="base"/>
            <a:r>
              <a:rPr lang="en-US" b="1" dirty="0">
                <a:solidFill>
                  <a:srgbClr val="C00000"/>
                </a:solidFill>
                <a:latin typeface="Lucida Grande"/>
              </a:rPr>
              <a:t>With power to cleanse the earth.</a:t>
            </a:r>
            <a:endParaRPr lang="en-US" dirty="0">
              <a:solidFill>
                <a:srgbClr val="C00000"/>
              </a:solidFill>
              <a:latin typeface="Lucida Grande"/>
            </a:endParaRPr>
          </a:p>
          <a:p>
            <a:pPr fontAlgn="base"/>
            <a:r>
              <a:rPr lang="en-US" b="1" dirty="0">
                <a:solidFill>
                  <a:srgbClr val="C00000"/>
                </a:solidFill>
                <a:latin typeface="Lucida Grande"/>
              </a:rPr>
              <a:t>The day He made ten lepers whole,</a:t>
            </a:r>
            <a:endParaRPr lang="en-US" dirty="0">
              <a:solidFill>
                <a:srgbClr val="C00000"/>
              </a:solidFill>
              <a:latin typeface="Lucida Grande"/>
            </a:endParaRPr>
          </a:p>
          <a:p>
            <a:pPr fontAlgn="base"/>
            <a:r>
              <a:rPr lang="en-US" b="1" dirty="0">
                <a:solidFill>
                  <a:srgbClr val="C00000"/>
                </a:solidFill>
                <a:latin typeface="Lucida Grande"/>
              </a:rPr>
              <a:t>The day He made them clean,</a:t>
            </a:r>
            <a:endParaRPr lang="en-US" dirty="0">
              <a:solidFill>
                <a:srgbClr val="C00000"/>
              </a:solidFill>
              <a:latin typeface="Lucida Grande"/>
            </a:endParaRPr>
          </a:p>
          <a:p>
            <a:pPr fontAlgn="base"/>
            <a:r>
              <a:rPr lang="en-US" b="1" dirty="0">
                <a:solidFill>
                  <a:srgbClr val="C00000"/>
                </a:solidFill>
                <a:latin typeface="Lucida Grande"/>
              </a:rPr>
              <a:t>Well symbolized His ministry</a:t>
            </a:r>
            <a:endParaRPr lang="en-US" dirty="0">
              <a:solidFill>
                <a:srgbClr val="C00000"/>
              </a:solidFill>
              <a:latin typeface="Lucida Grande"/>
            </a:endParaRPr>
          </a:p>
          <a:p>
            <a:pPr fontAlgn="base"/>
            <a:r>
              <a:rPr lang="en-US" b="1" dirty="0">
                <a:solidFill>
                  <a:srgbClr val="C00000"/>
                </a:solidFill>
                <a:latin typeface="Lucida Grande"/>
              </a:rPr>
              <a:t>And what His life would mean.</a:t>
            </a:r>
            <a:endParaRPr lang="en-US" dirty="0">
              <a:solidFill>
                <a:srgbClr val="C00000"/>
              </a:solidFill>
              <a:latin typeface="Lucida Grande"/>
            </a:endParaRPr>
          </a:p>
        </p:txBody>
      </p:sp>
    </p:spTree>
    <p:extLst>
      <p:ext uri="{BB962C8B-B14F-4D97-AF65-F5344CB8AC3E}">
        <p14:creationId xmlns:p14="http://schemas.microsoft.com/office/powerpoint/2010/main" val="205257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6801" y="4495800"/>
            <a:ext cx="184731" cy="369332"/>
          </a:xfrm>
          <a:prstGeom prst="rect">
            <a:avLst/>
          </a:prstGeom>
          <a:noFill/>
        </p:spPr>
        <p:txBody>
          <a:bodyPr wrap="none" rtlCol="0">
            <a:spAutoFit/>
          </a:bodyPr>
          <a:lstStyle/>
          <a:p>
            <a:endParaRPr lang="en-US" dirty="0">
              <a:solidFill>
                <a:prstClr val="black"/>
              </a:solidFill>
            </a:endParaRPr>
          </a:p>
        </p:txBody>
      </p:sp>
      <p:sp>
        <p:nvSpPr>
          <p:cNvPr id="11"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3" name="Rectangle 2"/>
          <p:cNvSpPr/>
          <p:nvPr/>
        </p:nvSpPr>
        <p:spPr>
          <a:xfrm>
            <a:off x="1676400" y="1828800"/>
            <a:ext cx="4419600" cy="3970318"/>
          </a:xfrm>
          <a:prstGeom prst="rect">
            <a:avLst/>
          </a:prstGeom>
        </p:spPr>
        <p:txBody>
          <a:bodyPr wrap="square">
            <a:spAutoFit/>
          </a:bodyPr>
          <a:lstStyle/>
          <a:p>
            <a:pPr fontAlgn="base"/>
            <a:r>
              <a:rPr lang="en-US" dirty="0">
                <a:solidFill>
                  <a:srgbClr val="C00000"/>
                </a:solidFill>
                <a:latin typeface="Lucida Grande"/>
              </a:rPr>
              <a:t>However great that miracle,</a:t>
            </a:r>
          </a:p>
          <a:p>
            <a:pPr fontAlgn="base"/>
            <a:r>
              <a:rPr lang="en-US" dirty="0">
                <a:solidFill>
                  <a:srgbClr val="C00000"/>
                </a:solidFill>
                <a:latin typeface="Lucida Grande"/>
              </a:rPr>
              <a:t>This was not why He came.</a:t>
            </a:r>
          </a:p>
          <a:p>
            <a:pPr fontAlgn="base"/>
            <a:r>
              <a:rPr lang="en-US" b="1" dirty="0">
                <a:solidFill>
                  <a:srgbClr val="C00000"/>
                </a:solidFill>
                <a:latin typeface="Lucida Grande"/>
              </a:rPr>
              <a:t>He came to rescue every soul</a:t>
            </a:r>
            <a:endParaRPr lang="en-US" dirty="0">
              <a:solidFill>
                <a:srgbClr val="C00000"/>
              </a:solidFill>
              <a:latin typeface="Lucida Grande"/>
            </a:endParaRPr>
          </a:p>
          <a:p>
            <a:pPr fontAlgn="base"/>
            <a:r>
              <a:rPr lang="en-US" b="1" dirty="0">
                <a:solidFill>
                  <a:srgbClr val="C00000"/>
                </a:solidFill>
                <a:latin typeface="Lucida Grande"/>
              </a:rPr>
              <a:t>From death, from sin, from shame.</a:t>
            </a:r>
            <a:endParaRPr lang="en-US" dirty="0">
              <a:solidFill>
                <a:srgbClr val="C00000"/>
              </a:solidFill>
              <a:latin typeface="Lucida Grande"/>
            </a:endParaRPr>
          </a:p>
          <a:p>
            <a:pPr fontAlgn="base"/>
            <a:r>
              <a:rPr lang="en-US" dirty="0">
                <a:solidFill>
                  <a:srgbClr val="C00000"/>
                </a:solidFill>
                <a:latin typeface="Lucida Grande"/>
              </a:rPr>
              <a:t>For greater miracles, He said,</a:t>
            </a:r>
          </a:p>
          <a:p>
            <a:pPr fontAlgn="base"/>
            <a:r>
              <a:rPr lang="en-US" dirty="0">
                <a:solidFill>
                  <a:srgbClr val="C00000"/>
                </a:solidFill>
                <a:latin typeface="Lucida Grande"/>
              </a:rPr>
              <a:t>His servants yet would do,</a:t>
            </a:r>
          </a:p>
          <a:p>
            <a:pPr fontAlgn="base"/>
            <a:r>
              <a:rPr lang="en-US" b="1" dirty="0">
                <a:solidFill>
                  <a:srgbClr val="C00000"/>
                </a:solidFill>
                <a:latin typeface="Lucida Grande"/>
              </a:rPr>
              <a:t>To rescue every living soul,</a:t>
            </a:r>
            <a:endParaRPr lang="en-US" dirty="0">
              <a:solidFill>
                <a:srgbClr val="C00000"/>
              </a:solidFill>
              <a:latin typeface="Lucida Grande"/>
            </a:endParaRPr>
          </a:p>
          <a:p>
            <a:pPr fontAlgn="base"/>
            <a:r>
              <a:rPr lang="en-US" b="1" dirty="0">
                <a:solidFill>
                  <a:srgbClr val="C00000"/>
                </a:solidFill>
                <a:latin typeface="Lucida Grande"/>
              </a:rPr>
              <a:t>Not just heal up the few.</a:t>
            </a:r>
            <a:endParaRPr lang="en-US" dirty="0">
              <a:solidFill>
                <a:srgbClr val="C00000"/>
              </a:solidFill>
              <a:latin typeface="Lucida Grande"/>
            </a:endParaRPr>
          </a:p>
          <a:p>
            <a:pPr fontAlgn="base"/>
            <a:r>
              <a:rPr lang="en-US" dirty="0">
                <a:solidFill>
                  <a:srgbClr val="C00000"/>
                </a:solidFill>
                <a:latin typeface="Lucida Grande"/>
              </a:rPr>
              <a:t>Though we’re redeemed from mortal death,</a:t>
            </a:r>
          </a:p>
          <a:p>
            <a:pPr fontAlgn="base"/>
            <a:r>
              <a:rPr lang="en-US" b="1" dirty="0">
                <a:solidFill>
                  <a:srgbClr val="C00000"/>
                </a:solidFill>
                <a:latin typeface="Lucida Grande"/>
              </a:rPr>
              <a:t>We still can’t enter in</a:t>
            </a:r>
            <a:endParaRPr lang="en-US" dirty="0">
              <a:solidFill>
                <a:srgbClr val="C00000"/>
              </a:solidFill>
              <a:latin typeface="Lucida Grande"/>
            </a:endParaRPr>
          </a:p>
          <a:p>
            <a:pPr fontAlgn="base"/>
            <a:r>
              <a:rPr lang="en-US" b="1" dirty="0">
                <a:solidFill>
                  <a:srgbClr val="C00000"/>
                </a:solidFill>
                <a:latin typeface="Lucida Grande"/>
              </a:rPr>
              <a:t>Unless we’re clean, cleansed every whit,</a:t>
            </a:r>
            <a:endParaRPr lang="en-US" dirty="0">
              <a:solidFill>
                <a:srgbClr val="C00000"/>
              </a:solidFill>
              <a:latin typeface="Lucida Grande"/>
            </a:endParaRPr>
          </a:p>
          <a:p>
            <a:pPr fontAlgn="base"/>
            <a:r>
              <a:rPr lang="en-US" b="1" dirty="0">
                <a:solidFill>
                  <a:srgbClr val="C00000"/>
                </a:solidFill>
                <a:latin typeface="Lucida Grande"/>
              </a:rPr>
              <a:t>From every mortal sin.</a:t>
            </a:r>
            <a:endParaRPr lang="en-US" dirty="0">
              <a:solidFill>
                <a:srgbClr val="C00000"/>
              </a:solidFill>
              <a:latin typeface="Lucida Grande"/>
            </a:endParaRPr>
          </a:p>
        </p:txBody>
      </p:sp>
      <p:sp>
        <p:nvSpPr>
          <p:cNvPr id="4" name="Rectangle 3"/>
          <p:cNvSpPr/>
          <p:nvPr/>
        </p:nvSpPr>
        <p:spPr>
          <a:xfrm>
            <a:off x="6096000" y="1524000"/>
            <a:ext cx="4572000" cy="4154984"/>
          </a:xfrm>
          <a:prstGeom prst="rect">
            <a:avLst/>
          </a:prstGeom>
        </p:spPr>
        <p:txBody>
          <a:bodyPr>
            <a:spAutoFit/>
          </a:bodyPr>
          <a:lstStyle/>
          <a:p>
            <a:pPr fontAlgn="base"/>
            <a:endParaRPr lang="en-US" dirty="0">
              <a:solidFill>
                <a:srgbClr val="C00000"/>
              </a:solidFill>
              <a:latin typeface="Lucida Grande"/>
            </a:endParaRPr>
          </a:p>
          <a:p>
            <a:pPr fontAlgn="base"/>
            <a:r>
              <a:rPr lang="en-US" b="1" dirty="0">
                <a:solidFill>
                  <a:srgbClr val="C00000"/>
                </a:solidFill>
                <a:latin typeface="Lucida Grande"/>
              </a:rPr>
              <a:t>What must be done to make us clean</a:t>
            </a:r>
            <a:endParaRPr lang="en-US" dirty="0">
              <a:solidFill>
                <a:srgbClr val="C00000"/>
              </a:solidFill>
              <a:latin typeface="Lucida Grande"/>
            </a:endParaRPr>
          </a:p>
          <a:p>
            <a:pPr fontAlgn="base"/>
            <a:r>
              <a:rPr lang="en-US" b="1" dirty="0">
                <a:solidFill>
                  <a:srgbClr val="C00000"/>
                </a:solidFill>
                <a:latin typeface="Lucida Grande"/>
              </a:rPr>
              <a:t>We cannot do alone.</a:t>
            </a:r>
            <a:endParaRPr lang="en-US" dirty="0">
              <a:solidFill>
                <a:srgbClr val="C00000"/>
              </a:solidFill>
              <a:latin typeface="Lucida Grande"/>
            </a:endParaRPr>
          </a:p>
          <a:p>
            <a:pPr fontAlgn="base"/>
            <a:r>
              <a:rPr lang="en-US" b="1" dirty="0">
                <a:solidFill>
                  <a:srgbClr val="C00000"/>
                </a:solidFill>
                <a:latin typeface="Lucida Grande"/>
              </a:rPr>
              <a:t>The law, to be a law, requires</a:t>
            </a:r>
            <a:endParaRPr lang="en-US" dirty="0">
              <a:solidFill>
                <a:srgbClr val="C00000"/>
              </a:solidFill>
              <a:latin typeface="Lucida Grande"/>
            </a:endParaRPr>
          </a:p>
          <a:p>
            <a:pPr fontAlgn="base"/>
            <a:r>
              <a:rPr lang="en-US" b="1" dirty="0">
                <a:solidFill>
                  <a:srgbClr val="C00000"/>
                </a:solidFill>
                <a:latin typeface="Lucida Grande"/>
              </a:rPr>
              <a:t>A pure one must atone.</a:t>
            </a:r>
            <a:endParaRPr lang="en-US" dirty="0">
              <a:solidFill>
                <a:srgbClr val="C00000"/>
              </a:solidFill>
              <a:latin typeface="Lucida Grande"/>
            </a:endParaRPr>
          </a:p>
          <a:p>
            <a:pPr fontAlgn="base"/>
            <a:r>
              <a:rPr lang="en-US" dirty="0">
                <a:solidFill>
                  <a:srgbClr val="C00000"/>
                </a:solidFill>
                <a:latin typeface="Lucida Grande"/>
              </a:rPr>
              <a:t>He taught that justice will be stayed</a:t>
            </a:r>
          </a:p>
          <a:p>
            <a:pPr fontAlgn="base"/>
            <a:r>
              <a:rPr lang="en-US" dirty="0">
                <a:solidFill>
                  <a:srgbClr val="C00000"/>
                </a:solidFill>
                <a:latin typeface="Lucida Grande"/>
              </a:rPr>
              <a:t>Till mercy’s claim be heard</a:t>
            </a:r>
          </a:p>
          <a:p>
            <a:pPr fontAlgn="base"/>
            <a:r>
              <a:rPr lang="en-US" b="1" dirty="0">
                <a:solidFill>
                  <a:srgbClr val="C00000"/>
                </a:solidFill>
                <a:latin typeface="Lucida Grande"/>
              </a:rPr>
              <a:t>If we repent and are baptized</a:t>
            </a:r>
            <a:endParaRPr lang="en-US" dirty="0">
              <a:solidFill>
                <a:srgbClr val="C00000"/>
              </a:solidFill>
              <a:latin typeface="Lucida Grande"/>
            </a:endParaRPr>
          </a:p>
          <a:p>
            <a:pPr fontAlgn="base"/>
            <a:r>
              <a:rPr lang="en-US" b="1" dirty="0">
                <a:solidFill>
                  <a:srgbClr val="C00000"/>
                </a:solidFill>
                <a:latin typeface="Lucida Grande"/>
              </a:rPr>
              <a:t>And live by every word. …</a:t>
            </a:r>
            <a:endParaRPr lang="en-US" dirty="0">
              <a:solidFill>
                <a:srgbClr val="C00000"/>
              </a:solidFill>
              <a:latin typeface="Lucida Grande"/>
            </a:endParaRPr>
          </a:p>
          <a:p>
            <a:pPr fontAlgn="base"/>
            <a:r>
              <a:rPr lang="en-US" b="1" dirty="0">
                <a:solidFill>
                  <a:srgbClr val="C00000"/>
                </a:solidFill>
                <a:latin typeface="Lucida Grande"/>
              </a:rPr>
              <a:t>If we could only understand</a:t>
            </a:r>
            <a:endParaRPr lang="en-US" dirty="0">
              <a:solidFill>
                <a:srgbClr val="C00000"/>
              </a:solidFill>
              <a:latin typeface="Lucida Grande"/>
            </a:endParaRPr>
          </a:p>
          <a:p>
            <a:pPr fontAlgn="base"/>
            <a:r>
              <a:rPr lang="en-US" b="1" dirty="0">
                <a:solidFill>
                  <a:srgbClr val="C00000"/>
                </a:solidFill>
                <a:latin typeface="Lucida Grande"/>
              </a:rPr>
              <a:t>All we have heard and seen,</a:t>
            </a:r>
            <a:endParaRPr lang="en-US" dirty="0">
              <a:solidFill>
                <a:srgbClr val="C00000"/>
              </a:solidFill>
              <a:latin typeface="Lucida Grande"/>
            </a:endParaRPr>
          </a:p>
          <a:p>
            <a:pPr fontAlgn="base"/>
            <a:r>
              <a:rPr lang="en-US" b="1" dirty="0">
                <a:solidFill>
                  <a:srgbClr val="C00000"/>
                </a:solidFill>
                <a:latin typeface="Lucida Grande"/>
              </a:rPr>
              <a:t>We’d know there is no greater gift</a:t>
            </a:r>
            <a:endParaRPr lang="en-US" dirty="0">
              <a:solidFill>
                <a:srgbClr val="C00000"/>
              </a:solidFill>
              <a:latin typeface="Lucida Grande"/>
            </a:endParaRPr>
          </a:p>
          <a:p>
            <a:pPr fontAlgn="base"/>
            <a:r>
              <a:rPr lang="en-US" b="1" dirty="0">
                <a:solidFill>
                  <a:srgbClr val="C00000"/>
                </a:solidFill>
                <a:latin typeface="Lucida Grande"/>
              </a:rPr>
              <a:t>Than those two words—“Washed clean!”</a:t>
            </a:r>
          </a:p>
          <a:p>
            <a:pPr fontAlgn="base"/>
            <a:endParaRPr lang="en-US" b="1" dirty="0">
              <a:solidFill>
                <a:srgbClr val="C00000"/>
              </a:solidFill>
              <a:latin typeface="Lucida Grande"/>
            </a:endParaRPr>
          </a:p>
          <a:p>
            <a:pPr fontAlgn="base"/>
            <a:r>
              <a:rPr lang="en-US" sz="1200" i="1" dirty="0">
                <a:solidFill>
                  <a:srgbClr val="C00000"/>
                </a:solidFill>
                <a:latin typeface="Lucida Bright" panose="02040602050505020304" pitchFamily="18" charset="0"/>
              </a:rPr>
              <a:t>“Washed Clean” President Boyd K Packer</a:t>
            </a:r>
          </a:p>
        </p:txBody>
      </p:sp>
    </p:spTree>
    <p:extLst>
      <p:ext uri="{BB962C8B-B14F-4D97-AF65-F5344CB8AC3E}">
        <p14:creationId xmlns:p14="http://schemas.microsoft.com/office/powerpoint/2010/main" val="71345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6801" y="4495800"/>
            <a:ext cx="184731" cy="369332"/>
          </a:xfrm>
          <a:prstGeom prst="rect">
            <a:avLst/>
          </a:prstGeom>
          <a:noFill/>
        </p:spPr>
        <p:txBody>
          <a:bodyPr wrap="none" rtlCol="0">
            <a:spAutoFit/>
          </a:bodyPr>
          <a:lstStyle/>
          <a:p>
            <a:endParaRPr lang="en-US" dirty="0">
              <a:solidFill>
                <a:prstClr val="black"/>
              </a:solidFill>
            </a:endParaRPr>
          </a:p>
        </p:txBody>
      </p:sp>
      <p:sp>
        <p:nvSpPr>
          <p:cNvPr id="11" name="Title 1"/>
          <p:cNvSpPr>
            <a:spLocks noGrp="1"/>
          </p:cNvSpPr>
          <p:nvPr>
            <p:ph type="title"/>
          </p:nvPr>
        </p:nvSpPr>
        <p:spPr>
          <a:xfrm>
            <a:off x="1524000" y="0"/>
            <a:ext cx="9144000" cy="1066800"/>
          </a:xfrm>
        </p:spPr>
        <p:txBody>
          <a:bodyPr/>
          <a:lstStyle/>
          <a:p>
            <a:r>
              <a:rPr lang="en-US" dirty="0">
                <a:solidFill>
                  <a:srgbClr val="C00000"/>
                </a:solidFill>
                <a:effectLst>
                  <a:glow rad="101600">
                    <a:schemeClr val="accent2">
                      <a:satMod val="175000"/>
                      <a:alpha val="40000"/>
                    </a:schemeClr>
                  </a:glow>
                </a:effectLst>
                <a:latin typeface="Cambria" panose="02040503050406030204" pitchFamily="18" charset="0"/>
                <a:cs typeface="Narkisim" pitchFamily="34" charset="-79"/>
              </a:rPr>
              <a:t>Cleansing a Leper</a:t>
            </a:r>
          </a:p>
        </p:txBody>
      </p:sp>
      <p:sp>
        <p:nvSpPr>
          <p:cNvPr id="2" name="Rectangle 1"/>
          <p:cNvSpPr/>
          <p:nvPr/>
        </p:nvSpPr>
        <p:spPr>
          <a:xfrm>
            <a:off x="1981200" y="6172200"/>
            <a:ext cx="8229600" cy="369332"/>
          </a:xfrm>
          <a:prstGeom prst="rect">
            <a:avLst/>
          </a:prstGeom>
        </p:spPr>
        <p:txBody>
          <a:bodyPr wrap="square">
            <a:spAutoFit/>
          </a:bodyPr>
          <a:lstStyle/>
          <a:p>
            <a:r>
              <a:rPr lang="en-US" dirty="0"/>
              <a:t>Washed Clean (Boyd K Packer) https://www.youtube.com/watch?v=bUoXAcOoQNU</a:t>
            </a:r>
          </a:p>
        </p:txBody>
      </p:sp>
      <p:pic>
        <p:nvPicPr>
          <p:cNvPr id="3" name="Washed Clean - Boyd K Packer">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895600" y="2057401"/>
            <a:ext cx="6248400" cy="3514725"/>
          </a:xfrm>
          <a:prstGeom prst="rect">
            <a:avLst/>
          </a:prstGeom>
        </p:spPr>
      </p:pic>
    </p:spTree>
    <p:extLst>
      <p:ext uri="{BB962C8B-B14F-4D97-AF65-F5344CB8AC3E}">
        <p14:creationId xmlns:p14="http://schemas.microsoft.com/office/powerpoint/2010/main" val="31666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7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9" name="TextBox 8">
            <a:extLst>
              <a:ext uri="{FF2B5EF4-FFF2-40B4-BE49-F238E27FC236}">
                <a16:creationId xmlns:a16="http://schemas.microsoft.com/office/drawing/2014/main" id="{7784FD07-850B-4408-A4EB-3D049E542075}"/>
              </a:ext>
            </a:extLst>
          </p:cNvPr>
          <p:cNvSpPr txBox="1"/>
          <p:nvPr/>
        </p:nvSpPr>
        <p:spPr>
          <a:xfrm>
            <a:off x="549964" y="1276171"/>
            <a:ext cx="9203635" cy="707886"/>
          </a:xfrm>
          <a:prstGeom prst="rect">
            <a:avLst/>
          </a:prstGeom>
          <a:noFill/>
        </p:spPr>
        <p:txBody>
          <a:bodyPr wrap="square" rtlCol="0">
            <a:spAutoFit/>
          </a:bodyPr>
          <a:lstStyle/>
          <a:p>
            <a:r>
              <a:rPr lang="en-US" sz="4000" b="1" dirty="0"/>
              <a:t>Luke 5:17-26  </a:t>
            </a:r>
            <a:r>
              <a:rPr lang="en-US" sz="3600" dirty="0"/>
              <a:t>Heals man with palsy</a:t>
            </a:r>
          </a:p>
        </p:txBody>
      </p:sp>
      <p:pic>
        <p:nvPicPr>
          <p:cNvPr id="7170" name="Picture 2" descr="Image result for man lowered through the roof">
            <a:extLst>
              <a:ext uri="{FF2B5EF4-FFF2-40B4-BE49-F238E27FC236}">
                <a16:creationId xmlns:a16="http://schemas.microsoft.com/office/drawing/2014/main" id="{940C82DB-D851-4730-A924-89AF7DE50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78" y="2286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8A396E-0B2D-46B9-B407-20D03713B34F}"/>
              </a:ext>
            </a:extLst>
          </p:cNvPr>
          <p:cNvSpPr txBox="1"/>
          <p:nvPr/>
        </p:nvSpPr>
        <p:spPr>
          <a:xfrm>
            <a:off x="5593178" y="2819400"/>
            <a:ext cx="6446422" cy="3293209"/>
          </a:xfrm>
          <a:prstGeom prst="rect">
            <a:avLst/>
          </a:prstGeom>
          <a:noFill/>
        </p:spPr>
        <p:txBody>
          <a:bodyPr wrap="square" rtlCol="0">
            <a:spAutoFit/>
          </a:bodyPr>
          <a:lstStyle/>
          <a:p>
            <a:r>
              <a:rPr lang="en-US" sz="2600" dirty="0"/>
              <a:t>Share with us:</a:t>
            </a:r>
          </a:p>
          <a:p>
            <a:pPr marL="457200" indent="-457200">
              <a:buFont typeface="Wingdings" panose="05000000000000000000" pitchFamily="2" charset="2"/>
              <a:buChar char="ü"/>
            </a:pPr>
            <a:r>
              <a:rPr lang="en-US" sz="2600" dirty="0"/>
              <a:t>How would you summarize this story?</a:t>
            </a:r>
          </a:p>
          <a:p>
            <a:pPr marL="457200" indent="-457200">
              <a:buFont typeface="Wingdings" panose="05000000000000000000" pitchFamily="2" charset="2"/>
              <a:buChar char="ü"/>
            </a:pPr>
            <a:r>
              <a:rPr lang="en-US" sz="2600" dirty="0"/>
              <a:t>What doctrines/principles is Jesus teaching here?</a:t>
            </a:r>
          </a:p>
          <a:p>
            <a:pPr marL="457200" indent="-457200">
              <a:buFont typeface="Wingdings" panose="05000000000000000000" pitchFamily="2" charset="2"/>
              <a:buChar char="ü"/>
            </a:pPr>
            <a:r>
              <a:rPr lang="en-US" sz="2600" dirty="0"/>
              <a:t>What would be a powerful phrase to mark in this passage?</a:t>
            </a:r>
          </a:p>
          <a:p>
            <a:pPr marL="457200" indent="-457200">
              <a:buFont typeface="Wingdings" panose="05000000000000000000" pitchFamily="2" charset="2"/>
              <a:buChar char="ü"/>
            </a:pPr>
            <a:r>
              <a:rPr lang="en-US" sz="2600" dirty="0"/>
              <a:t>What is one great, amazing, life changing personal application?</a:t>
            </a:r>
          </a:p>
        </p:txBody>
      </p:sp>
    </p:spTree>
    <p:extLst>
      <p:ext uri="{BB962C8B-B14F-4D97-AF65-F5344CB8AC3E}">
        <p14:creationId xmlns:p14="http://schemas.microsoft.com/office/powerpoint/2010/main" val="14483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9" name="TextBox 8">
            <a:extLst>
              <a:ext uri="{FF2B5EF4-FFF2-40B4-BE49-F238E27FC236}">
                <a16:creationId xmlns:a16="http://schemas.microsoft.com/office/drawing/2014/main" id="{7784FD07-850B-4408-A4EB-3D049E542075}"/>
              </a:ext>
            </a:extLst>
          </p:cNvPr>
          <p:cNvSpPr txBox="1"/>
          <p:nvPr/>
        </p:nvSpPr>
        <p:spPr>
          <a:xfrm>
            <a:off x="549964" y="1276171"/>
            <a:ext cx="9203635" cy="707886"/>
          </a:xfrm>
          <a:prstGeom prst="rect">
            <a:avLst/>
          </a:prstGeom>
          <a:noFill/>
        </p:spPr>
        <p:txBody>
          <a:bodyPr wrap="square" rtlCol="0">
            <a:spAutoFit/>
          </a:bodyPr>
          <a:lstStyle/>
          <a:p>
            <a:r>
              <a:rPr lang="en-US" sz="4000" b="1" dirty="0"/>
              <a:t>John 5:2-9  </a:t>
            </a:r>
            <a:r>
              <a:rPr lang="en-US" sz="3600" dirty="0"/>
              <a:t>The Pool of Bethesda</a:t>
            </a:r>
          </a:p>
        </p:txBody>
      </p:sp>
      <p:pic>
        <p:nvPicPr>
          <p:cNvPr id="8" name="Picture 2" descr="C:\Users\RichardsED\Desktop\bethesda.jpg">
            <a:extLst>
              <a:ext uri="{FF2B5EF4-FFF2-40B4-BE49-F238E27FC236}">
                <a16:creationId xmlns:a16="http://schemas.microsoft.com/office/drawing/2014/main" id="{86EA94AC-85CA-4AF0-8E59-4AFC0EDAAE2D}"/>
              </a:ext>
            </a:extLst>
          </p:cNvPr>
          <p:cNvPicPr>
            <a:picLocks noChangeAspect="1" noChangeArrowheads="1"/>
          </p:cNvPicPr>
          <p:nvPr/>
        </p:nvPicPr>
        <p:blipFill>
          <a:blip r:embed="rId2" cstate="print"/>
          <a:srcRect/>
          <a:stretch>
            <a:fillRect/>
          </a:stretch>
        </p:blipFill>
        <p:spPr bwMode="auto">
          <a:xfrm>
            <a:off x="549965" y="2286000"/>
            <a:ext cx="4910310" cy="3928248"/>
          </a:xfrm>
          <a:prstGeom prst="rect">
            <a:avLst/>
          </a:prstGeom>
          <a:noFill/>
        </p:spPr>
      </p:pic>
      <p:sp>
        <p:nvSpPr>
          <p:cNvPr id="11" name="TextBox 10">
            <a:extLst>
              <a:ext uri="{FF2B5EF4-FFF2-40B4-BE49-F238E27FC236}">
                <a16:creationId xmlns:a16="http://schemas.microsoft.com/office/drawing/2014/main" id="{1551987E-C307-4BA5-9BDB-D4E402A6E517}"/>
              </a:ext>
            </a:extLst>
          </p:cNvPr>
          <p:cNvSpPr txBox="1"/>
          <p:nvPr/>
        </p:nvSpPr>
        <p:spPr>
          <a:xfrm>
            <a:off x="5593178" y="2819400"/>
            <a:ext cx="6446422" cy="3293209"/>
          </a:xfrm>
          <a:prstGeom prst="rect">
            <a:avLst/>
          </a:prstGeom>
          <a:noFill/>
        </p:spPr>
        <p:txBody>
          <a:bodyPr wrap="square" rtlCol="0">
            <a:spAutoFit/>
          </a:bodyPr>
          <a:lstStyle/>
          <a:p>
            <a:r>
              <a:rPr lang="en-US" sz="2600" dirty="0"/>
              <a:t>Share with us:</a:t>
            </a:r>
          </a:p>
          <a:p>
            <a:pPr marL="457200" indent="-457200">
              <a:buFont typeface="Wingdings" panose="05000000000000000000" pitchFamily="2" charset="2"/>
              <a:buChar char="ü"/>
            </a:pPr>
            <a:r>
              <a:rPr lang="en-US" sz="2600" dirty="0"/>
              <a:t>How would you summarize this story?</a:t>
            </a:r>
          </a:p>
          <a:p>
            <a:pPr marL="457200" indent="-457200">
              <a:buFont typeface="Wingdings" panose="05000000000000000000" pitchFamily="2" charset="2"/>
              <a:buChar char="ü"/>
            </a:pPr>
            <a:r>
              <a:rPr lang="en-US" sz="2600" dirty="0"/>
              <a:t>What doctrines/principles is Jesus teaching here?</a:t>
            </a:r>
          </a:p>
          <a:p>
            <a:pPr marL="457200" indent="-457200">
              <a:buFont typeface="Wingdings" panose="05000000000000000000" pitchFamily="2" charset="2"/>
              <a:buChar char="ü"/>
            </a:pPr>
            <a:r>
              <a:rPr lang="en-US" sz="2600" dirty="0"/>
              <a:t>What would be a powerful phrase to mark in this passage?</a:t>
            </a:r>
          </a:p>
          <a:p>
            <a:pPr marL="457200" indent="-457200">
              <a:buFont typeface="Wingdings" panose="05000000000000000000" pitchFamily="2" charset="2"/>
              <a:buChar char="ü"/>
            </a:pPr>
            <a:r>
              <a:rPr lang="en-US" sz="2600" dirty="0"/>
              <a:t>What is one great, amazing, life changing personal application?</a:t>
            </a:r>
          </a:p>
        </p:txBody>
      </p:sp>
    </p:spTree>
    <p:extLst>
      <p:ext uri="{BB962C8B-B14F-4D97-AF65-F5344CB8AC3E}">
        <p14:creationId xmlns:p14="http://schemas.microsoft.com/office/powerpoint/2010/main" val="3051301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3" name="Rectangle 2"/>
          <p:cNvSpPr/>
          <p:nvPr/>
        </p:nvSpPr>
        <p:spPr>
          <a:xfrm>
            <a:off x="838199" y="6214248"/>
            <a:ext cx="5121275" cy="646331"/>
          </a:xfrm>
          <a:prstGeom prst="rect">
            <a:avLst/>
          </a:prstGeom>
        </p:spPr>
        <p:txBody>
          <a:bodyPr wrap="square">
            <a:spAutoFit/>
          </a:bodyPr>
          <a:lstStyle/>
          <a:p>
            <a:r>
              <a:rPr lang="en-US" i="1" dirty="0">
                <a:solidFill>
                  <a:srgbClr val="333333"/>
                </a:solidFill>
                <a:latin typeface="Open Sans"/>
              </a:rPr>
              <a:t>Bethesda</a:t>
            </a:r>
            <a:r>
              <a:rPr lang="en-US" dirty="0">
                <a:solidFill>
                  <a:srgbClr val="333333"/>
                </a:solidFill>
                <a:latin typeface="Open Sans"/>
              </a:rPr>
              <a:t> can be translated as “house of mercy” (Bible Dictionary, </a:t>
            </a:r>
            <a:r>
              <a:rPr lang="en-US" dirty="0">
                <a:solidFill>
                  <a:srgbClr val="0091BC"/>
                </a:solidFill>
                <a:latin typeface="Open Sans"/>
              </a:rPr>
              <a:t>“Bethesda”</a:t>
            </a:r>
            <a:r>
              <a:rPr lang="en-US" dirty="0">
                <a:solidFill>
                  <a:srgbClr val="333333"/>
                </a:solidFill>
                <a:latin typeface="Open Sans"/>
              </a:rPr>
              <a:t>).</a:t>
            </a:r>
            <a:endParaRPr lang="en-US" dirty="0"/>
          </a:p>
        </p:txBody>
      </p:sp>
      <p:sp>
        <p:nvSpPr>
          <p:cNvPr id="4" name="Rectangle 3"/>
          <p:cNvSpPr/>
          <p:nvPr/>
        </p:nvSpPr>
        <p:spPr>
          <a:xfrm>
            <a:off x="5562600" y="2541647"/>
            <a:ext cx="6264274" cy="4401205"/>
          </a:xfrm>
          <a:prstGeom prst="rect">
            <a:avLst/>
          </a:prstGeom>
        </p:spPr>
        <p:txBody>
          <a:bodyPr wrap="square">
            <a:spAutoFit/>
          </a:bodyPr>
          <a:lstStyle/>
          <a:p>
            <a:pPr marL="457200" indent="-457200" fontAlgn="base">
              <a:buFont typeface="Arial" panose="020B0604020202020204" pitchFamily="34" charset="0"/>
              <a:buChar char="•"/>
            </a:pPr>
            <a:r>
              <a:rPr lang="en-US" sz="2800" dirty="0">
                <a:solidFill>
                  <a:srgbClr val="333333"/>
                </a:solidFill>
              </a:rPr>
              <a:t>Why would He ask the man to take up his bed?</a:t>
            </a:r>
          </a:p>
          <a:p>
            <a:pPr marL="457200" indent="-457200" fontAlgn="base">
              <a:buFont typeface="Arial" panose="020B0604020202020204" pitchFamily="34" charset="0"/>
              <a:buChar char="•"/>
            </a:pPr>
            <a:r>
              <a:rPr lang="en-US" sz="2800" dirty="0">
                <a:solidFill>
                  <a:srgbClr val="333333"/>
                </a:solidFill>
              </a:rPr>
              <a:t>In what ways might we all be like this man at the edge of the pool of Bethesda?</a:t>
            </a:r>
          </a:p>
          <a:p>
            <a:pPr marL="457200" indent="-457200" fontAlgn="base">
              <a:buFont typeface="Arial" panose="020B0604020202020204" pitchFamily="34" charset="0"/>
              <a:buChar char="•"/>
            </a:pPr>
            <a:r>
              <a:rPr lang="en-US" sz="2800" dirty="0">
                <a:solidFill>
                  <a:srgbClr val="333333"/>
                </a:solidFill>
              </a:rPr>
              <a:t>Which person do you see first in this painting?  Why?</a:t>
            </a:r>
          </a:p>
          <a:p>
            <a:pPr marL="457200" indent="-457200" fontAlgn="base">
              <a:buFont typeface="Arial" panose="020B0604020202020204" pitchFamily="34" charset="0"/>
              <a:buChar char="•"/>
            </a:pPr>
            <a:r>
              <a:rPr lang="en-US" sz="2800" dirty="0"/>
              <a:t>When have you or someone you know been healed? </a:t>
            </a:r>
          </a:p>
          <a:p>
            <a:pPr marL="457200" indent="-457200" fontAlgn="base">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65DF99D7-8C51-40E0-A3FE-631BDDB5C49E}"/>
              </a:ext>
            </a:extLst>
          </p:cNvPr>
          <p:cNvSpPr txBox="1"/>
          <p:nvPr/>
        </p:nvSpPr>
        <p:spPr>
          <a:xfrm>
            <a:off x="549964" y="1276171"/>
            <a:ext cx="9203635" cy="769441"/>
          </a:xfrm>
          <a:prstGeom prst="rect">
            <a:avLst/>
          </a:prstGeom>
          <a:noFill/>
        </p:spPr>
        <p:txBody>
          <a:bodyPr wrap="square" rtlCol="0">
            <a:spAutoFit/>
          </a:bodyPr>
          <a:lstStyle/>
          <a:p>
            <a:r>
              <a:rPr lang="en-US" sz="4400" b="1" dirty="0"/>
              <a:t>John 5:2-9  </a:t>
            </a:r>
            <a:r>
              <a:rPr lang="en-US" sz="4000" dirty="0"/>
              <a:t>The Pool of Bethesda</a:t>
            </a:r>
          </a:p>
        </p:txBody>
      </p:sp>
      <p:pic>
        <p:nvPicPr>
          <p:cNvPr id="9" name="Picture 2" descr="C:\Users\RichardsED\Desktop\bethesda.jpg">
            <a:extLst>
              <a:ext uri="{FF2B5EF4-FFF2-40B4-BE49-F238E27FC236}">
                <a16:creationId xmlns:a16="http://schemas.microsoft.com/office/drawing/2014/main" id="{7EAED93D-7220-4CE0-BCEE-1A436457B25D}"/>
              </a:ext>
            </a:extLst>
          </p:cNvPr>
          <p:cNvPicPr>
            <a:picLocks noChangeAspect="1" noChangeArrowheads="1"/>
          </p:cNvPicPr>
          <p:nvPr/>
        </p:nvPicPr>
        <p:blipFill>
          <a:blip r:embed="rId2" cstate="print"/>
          <a:srcRect/>
          <a:stretch>
            <a:fillRect/>
          </a:stretch>
        </p:blipFill>
        <p:spPr bwMode="auto">
          <a:xfrm>
            <a:off x="549965" y="2286000"/>
            <a:ext cx="4910310" cy="3928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1000" y="685800"/>
            <a:ext cx="5867400" cy="2636774"/>
          </a:xfrm>
        </p:spPr>
        <p:txBody>
          <a:bodyPr>
            <a:normAutofit fontScale="92500"/>
          </a:bodyPr>
          <a:lstStyle/>
          <a:p>
            <a:pPr marL="385763" indent="-385763" algn="l">
              <a:buFont typeface="+mj-lt"/>
              <a:buAutoNum type="arabicPeriod"/>
            </a:pPr>
            <a:r>
              <a:rPr lang="en-US" sz="2800" b="1" dirty="0">
                <a:solidFill>
                  <a:schemeClr val="tx1"/>
                </a:solidFill>
              </a:rPr>
              <a:t>What is something you could ‘go-and-do’ today that would bring you closer to Jesus Christ?</a:t>
            </a:r>
          </a:p>
          <a:p>
            <a:pPr marL="385763" indent="-385763" algn="l">
              <a:buFont typeface="+mj-lt"/>
              <a:buAutoNum type="arabicPeriod"/>
            </a:pPr>
            <a:r>
              <a:rPr lang="en-US" sz="2800" b="1" dirty="0">
                <a:solidFill>
                  <a:schemeClr val="tx1"/>
                </a:solidFill>
              </a:rPr>
              <a:t>NEXT LESSON: Look at the 8 Beatitudes listed in Matthew 5</a:t>
            </a:r>
          </a:p>
        </p:txBody>
      </p:sp>
    </p:spTree>
    <p:extLst>
      <p:ext uri="{BB962C8B-B14F-4D97-AF65-F5344CB8AC3E}">
        <p14:creationId xmlns:p14="http://schemas.microsoft.com/office/powerpoint/2010/main" val="137481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524000" y="86032"/>
            <a:ext cx="9144000" cy="641350"/>
          </a:xfrm>
          <a:prstGeom prst="rect">
            <a:avLst/>
          </a:prstGeom>
          <a:gradFill rotWithShape="1">
            <a:gsLst>
              <a:gs pos="0">
                <a:schemeClr val="accent1"/>
              </a:gs>
              <a:gs pos="50000">
                <a:schemeClr val="accent1">
                  <a:gamma/>
                  <a:tint val="38039"/>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bg1"/>
                </a:solidFill>
                <a:effectLst>
                  <a:outerShdw blurRad="38100" dist="38100" dir="2700000" algn="tl">
                    <a:srgbClr val="000000">
                      <a:alpha val="43137"/>
                    </a:srgbClr>
                  </a:outerShdw>
                </a:effectLst>
              </a:rPr>
              <a:t>World’s View</a:t>
            </a:r>
          </a:p>
        </p:txBody>
      </p:sp>
      <p:sp>
        <p:nvSpPr>
          <p:cNvPr id="11269" name="Oval 5"/>
          <p:cNvSpPr>
            <a:spLocks noChangeArrowheads="1"/>
          </p:cNvSpPr>
          <p:nvPr/>
        </p:nvSpPr>
        <p:spPr bwMode="auto">
          <a:xfrm>
            <a:off x="2133600" y="762000"/>
            <a:ext cx="2133600" cy="19812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chemeClr val="bg1"/>
                </a:solidFill>
              </a:rPr>
              <a:t>Miracles</a:t>
            </a:r>
          </a:p>
        </p:txBody>
      </p:sp>
      <p:sp>
        <p:nvSpPr>
          <p:cNvPr id="11270" name="AutoShape 6"/>
          <p:cNvSpPr>
            <a:spLocks noChangeArrowheads="1"/>
          </p:cNvSpPr>
          <p:nvPr/>
        </p:nvSpPr>
        <p:spPr bwMode="auto">
          <a:xfrm>
            <a:off x="4343400" y="1066800"/>
            <a:ext cx="3256935" cy="1219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i="1" dirty="0">
                <a:solidFill>
                  <a:schemeClr val="bg1"/>
                </a:solidFill>
                <a:latin typeface="Andy" pitchFamily="66" charset="0"/>
              </a:rPr>
              <a:t>Produce</a:t>
            </a:r>
          </a:p>
        </p:txBody>
      </p:sp>
      <p:sp>
        <p:nvSpPr>
          <p:cNvPr id="11271" name="Oval 7"/>
          <p:cNvSpPr>
            <a:spLocks noChangeArrowheads="1"/>
          </p:cNvSpPr>
          <p:nvPr/>
        </p:nvSpPr>
        <p:spPr bwMode="auto">
          <a:xfrm>
            <a:off x="7620000" y="762000"/>
            <a:ext cx="2133600" cy="19812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dirty="0">
                <a:solidFill>
                  <a:schemeClr val="bg1"/>
                </a:solidFill>
              </a:rPr>
              <a:t>Faith</a:t>
            </a:r>
          </a:p>
        </p:txBody>
      </p:sp>
      <p:sp>
        <p:nvSpPr>
          <p:cNvPr id="11272" name="Text Box 8"/>
          <p:cNvSpPr txBox="1">
            <a:spLocks noChangeArrowheads="1"/>
          </p:cNvSpPr>
          <p:nvPr/>
        </p:nvSpPr>
        <p:spPr bwMode="auto">
          <a:xfrm>
            <a:off x="1524000" y="2894012"/>
            <a:ext cx="9144000" cy="641350"/>
          </a:xfrm>
          <a:prstGeom prst="rect">
            <a:avLst/>
          </a:prstGeom>
          <a:gradFill rotWithShape="1">
            <a:gsLst>
              <a:gs pos="0">
                <a:srgbClr val="33CC33">
                  <a:gamma/>
                  <a:shade val="46275"/>
                  <a:invGamma/>
                </a:srgbClr>
              </a:gs>
              <a:gs pos="50000">
                <a:srgbClr val="33CC33"/>
              </a:gs>
              <a:gs pos="100000">
                <a:srgbClr val="33CC33">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bg1"/>
                </a:solidFill>
              </a:rPr>
              <a:t>Gospel Truth</a:t>
            </a:r>
          </a:p>
        </p:txBody>
      </p:sp>
      <p:sp>
        <p:nvSpPr>
          <p:cNvPr id="11273" name="Oval 9"/>
          <p:cNvSpPr>
            <a:spLocks noChangeArrowheads="1"/>
          </p:cNvSpPr>
          <p:nvPr/>
        </p:nvSpPr>
        <p:spPr bwMode="auto">
          <a:xfrm>
            <a:off x="1905000" y="3581400"/>
            <a:ext cx="2286000" cy="2209800"/>
          </a:xfrm>
          <a:prstGeom prst="ellipse">
            <a:avLst/>
          </a:prstGeom>
          <a:gradFill rotWithShape="1">
            <a:gsLst>
              <a:gs pos="0">
                <a:srgbClr val="33CC33">
                  <a:gamma/>
                  <a:shade val="46275"/>
                  <a:invGamma/>
                </a:srgbClr>
              </a:gs>
              <a:gs pos="50000">
                <a:srgbClr val="33CC33"/>
              </a:gs>
              <a:gs pos="100000">
                <a:srgbClr val="33CC33">
                  <a:gamma/>
                  <a:shade val="46275"/>
                  <a:invGamma/>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chemeClr val="bg1"/>
                </a:solidFill>
              </a:rPr>
              <a:t>Faith</a:t>
            </a:r>
          </a:p>
        </p:txBody>
      </p:sp>
      <p:sp>
        <p:nvSpPr>
          <p:cNvPr id="11274" name="AutoShape 10"/>
          <p:cNvSpPr>
            <a:spLocks noChangeArrowheads="1"/>
          </p:cNvSpPr>
          <p:nvPr/>
        </p:nvSpPr>
        <p:spPr bwMode="auto">
          <a:xfrm>
            <a:off x="4267200" y="4159250"/>
            <a:ext cx="3333135"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33CC33">
                  <a:gamma/>
                  <a:shade val="46275"/>
                  <a:invGamma/>
                </a:srgbClr>
              </a:gs>
              <a:gs pos="100000">
                <a:srgbClr val="33CC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i="1" dirty="0">
                <a:solidFill>
                  <a:schemeClr val="bg1"/>
                </a:solidFill>
                <a:latin typeface="Andy" pitchFamily="66" charset="0"/>
              </a:rPr>
              <a:t>Produces</a:t>
            </a:r>
          </a:p>
        </p:txBody>
      </p:sp>
      <p:sp>
        <p:nvSpPr>
          <p:cNvPr id="11275" name="Oval 11"/>
          <p:cNvSpPr>
            <a:spLocks noChangeArrowheads="1"/>
          </p:cNvSpPr>
          <p:nvPr/>
        </p:nvSpPr>
        <p:spPr bwMode="auto">
          <a:xfrm>
            <a:off x="7620000" y="3581400"/>
            <a:ext cx="2438400" cy="2209800"/>
          </a:xfrm>
          <a:prstGeom prst="ellipse">
            <a:avLst/>
          </a:prstGeom>
          <a:gradFill rotWithShape="1">
            <a:gsLst>
              <a:gs pos="0">
                <a:srgbClr val="33CC33">
                  <a:gamma/>
                  <a:shade val="46275"/>
                  <a:invGamma/>
                </a:srgbClr>
              </a:gs>
              <a:gs pos="50000">
                <a:srgbClr val="33CC33"/>
              </a:gs>
              <a:gs pos="100000">
                <a:srgbClr val="33CC33">
                  <a:gamma/>
                  <a:shade val="46275"/>
                  <a:invGamma/>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chemeClr val="bg1"/>
                </a:solidFill>
              </a:rPr>
              <a:t>Miracles</a:t>
            </a:r>
          </a:p>
        </p:txBody>
      </p:sp>
      <p:sp>
        <p:nvSpPr>
          <p:cNvPr id="11276" name="AutoShape 12"/>
          <p:cNvSpPr>
            <a:spLocks noChangeArrowheads="1"/>
          </p:cNvSpPr>
          <p:nvPr/>
        </p:nvSpPr>
        <p:spPr bwMode="auto">
          <a:xfrm rot="5400000">
            <a:off x="4838700" y="2476500"/>
            <a:ext cx="990600" cy="7620000"/>
          </a:xfrm>
          <a:prstGeom prst="curvedLeftArrow">
            <a:avLst>
              <a:gd name="adj1" fmla="val 69561"/>
              <a:gd name="adj2" fmla="val 284251"/>
              <a:gd name="adj3" fmla="val 43259"/>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Text Box 13"/>
          <p:cNvSpPr txBox="1">
            <a:spLocks noChangeArrowheads="1"/>
          </p:cNvSpPr>
          <p:nvPr/>
        </p:nvSpPr>
        <p:spPr bwMode="auto">
          <a:xfrm>
            <a:off x="5029200" y="5592764"/>
            <a:ext cx="2743200" cy="579437"/>
          </a:xfrm>
          <a:prstGeom prst="rect">
            <a:avLst/>
          </a:prstGeom>
          <a:gradFill rotWithShape="1">
            <a:gsLst>
              <a:gs pos="0">
                <a:srgbClr val="33CC33">
                  <a:gamma/>
                  <a:shade val="46275"/>
                  <a:invGamma/>
                </a:srgbClr>
              </a:gs>
              <a:gs pos="100000">
                <a:srgbClr val="33CC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chemeClr val="bg1"/>
                </a:solidFill>
                <a:latin typeface="Andy" pitchFamily="66" charset="0"/>
              </a:rPr>
              <a:t>Reinforces</a:t>
            </a:r>
          </a:p>
        </p:txBody>
      </p:sp>
    </p:spTree>
    <p:extLst>
      <p:ext uri="{BB962C8B-B14F-4D97-AF65-F5344CB8AC3E}">
        <p14:creationId xmlns:p14="http://schemas.microsoft.com/office/powerpoint/2010/main" val="207489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9"/>
                                        </p:tgtEl>
                                        <p:attrNameLst>
                                          <p:attrName>style.visibility</p:attrName>
                                        </p:attrNameLst>
                                      </p:cBhvr>
                                      <p:to>
                                        <p:strVal val="visible"/>
                                      </p:to>
                                    </p:set>
                                    <p:anim calcmode="lin" valueType="num">
                                      <p:cBhvr>
                                        <p:cTn id="14" dur="1000" fill="hold"/>
                                        <p:tgtEl>
                                          <p:spTgt spid="11269"/>
                                        </p:tgtEl>
                                        <p:attrNameLst>
                                          <p:attrName>ppt_w</p:attrName>
                                        </p:attrNameLst>
                                      </p:cBhvr>
                                      <p:tavLst>
                                        <p:tav tm="0">
                                          <p:val>
                                            <p:strVal val="#ppt_w*0.70"/>
                                          </p:val>
                                        </p:tav>
                                        <p:tav tm="100000">
                                          <p:val>
                                            <p:strVal val="#ppt_w"/>
                                          </p:val>
                                        </p:tav>
                                      </p:tavLst>
                                    </p:anim>
                                    <p:anim calcmode="lin" valueType="num">
                                      <p:cBhvr>
                                        <p:cTn id="15" dur="1000" fill="hold"/>
                                        <p:tgtEl>
                                          <p:spTgt spid="11269"/>
                                        </p:tgtEl>
                                        <p:attrNameLst>
                                          <p:attrName>ppt_h</p:attrName>
                                        </p:attrNameLst>
                                      </p:cBhvr>
                                      <p:tavLst>
                                        <p:tav tm="0">
                                          <p:val>
                                            <p:strVal val="#ppt_h"/>
                                          </p:val>
                                        </p:tav>
                                        <p:tav tm="100000">
                                          <p:val>
                                            <p:strVal val="#ppt_h"/>
                                          </p:val>
                                        </p:tav>
                                      </p:tavLst>
                                    </p:anim>
                                    <p:animEffect transition="in" filter="fade">
                                      <p:cBhvr>
                                        <p:cTn id="16" dur="1000"/>
                                        <p:tgtEl>
                                          <p:spTgt spid="112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wipe(left)">
                                      <p:cBhvr>
                                        <p:cTn id="21" dur="500"/>
                                        <p:tgtEl>
                                          <p:spTgt spid="112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271"/>
                                        </p:tgtEl>
                                        <p:attrNameLst>
                                          <p:attrName>style.visibility</p:attrName>
                                        </p:attrNameLst>
                                      </p:cBhvr>
                                      <p:to>
                                        <p:strVal val="visible"/>
                                      </p:to>
                                    </p:set>
                                    <p:anim calcmode="lin" valueType="num">
                                      <p:cBhvr>
                                        <p:cTn id="26" dur="1000" fill="hold"/>
                                        <p:tgtEl>
                                          <p:spTgt spid="11271"/>
                                        </p:tgtEl>
                                        <p:attrNameLst>
                                          <p:attrName>ppt_w</p:attrName>
                                        </p:attrNameLst>
                                      </p:cBhvr>
                                      <p:tavLst>
                                        <p:tav tm="0">
                                          <p:val>
                                            <p:strVal val="#ppt_w*0.70"/>
                                          </p:val>
                                        </p:tav>
                                        <p:tav tm="100000">
                                          <p:val>
                                            <p:strVal val="#ppt_w"/>
                                          </p:val>
                                        </p:tav>
                                      </p:tavLst>
                                    </p:anim>
                                    <p:anim calcmode="lin" valueType="num">
                                      <p:cBhvr>
                                        <p:cTn id="27" dur="1000" fill="hold"/>
                                        <p:tgtEl>
                                          <p:spTgt spid="11271"/>
                                        </p:tgtEl>
                                        <p:attrNameLst>
                                          <p:attrName>ppt_h</p:attrName>
                                        </p:attrNameLst>
                                      </p:cBhvr>
                                      <p:tavLst>
                                        <p:tav tm="0">
                                          <p:val>
                                            <p:strVal val="#ppt_h"/>
                                          </p:val>
                                        </p:tav>
                                        <p:tav tm="100000">
                                          <p:val>
                                            <p:strVal val="#ppt_h"/>
                                          </p:val>
                                        </p:tav>
                                      </p:tavLst>
                                    </p:anim>
                                    <p:animEffect transition="in" filter="fade">
                                      <p:cBhvr>
                                        <p:cTn id="28" dur="1000"/>
                                        <p:tgtEl>
                                          <p:spTgt spid="112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1000" fill="hold"/>
                                        <p:tgtEl>
                                          <p:spTgt spid="11272"/>
                                        </p:tgtEl>
                                        <p:attrNameLst>
                                          <p:attrName>ppt_w</p:attrName>
                                        </p:attrNameLst>
                                      </p:cBhvr>
                                      <p:tavLst>
                                        <p:tav tm="0">
                                          <p:val>
                                            <p:strVal val="#ppt_w*0.70"/>
                                          </p:val>
                                        </p:tav>
                                        <p:tav tm="100000">
                                          <p:val>
                                            <p:strVal val="#ppt_w"/>
                                          </p:val>
                                        </p:tav>
                                      </p:tavLst>
                                    </p:anim>
                                    <p:anim calcmode="lin" valueType="num">
                                      <p:cBhvr>
                                        <p:cTn id="34" dur="1000" fill="hold"/>
                                        <p:tgtEl>
                                          <p:spTgt spid="11272"/>
                                        </p:tgtEl>
                                        <p:attrNameLst>
                                          <p:attrName>ppt_h</p:attrName>
                                        </p:attrNameLst>
                                      </p:cBhvr>
                                      <p:tavLst>
                                        <p:tav tm="0">
                                          <p:val>
                                            <p:strVal val="#ppt_h"/>
                                          </p:val>
                                        </p:tav>
                                        <p:tav tm="100000">
                                          <p:val>
                                            <p:strVal val="#ppt_h"/>
                                          </p:val>
                                        </p:tav>
                                      </p:tavLst>
                                    </p:anim>
                                    <p:animEffect transition="in" filter="fade">
                                      <p:cBhvr>
                                        <p:cTn id="35" dur="1000"/>
                                        <p:tgtEl>
                                          <p:spTgt spid="112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273"/>
                                        </p:tgtEl>
                                        <p:attrNameLst>
                                          <p:attrName>style.visibility</p:attrName>
                                        </p:attrNameLst>
                                      </p:cBhvr>
                                      <p:to>
                                        <p:strVal val="visible"/>
                                      </p:to>
                                    </p:set>
                                    <p:anim calcmode="lin" valueType="num">
                                      <p:cBhvr>
                                        <p:cTn id="40" dur="1000" fill="hold"/>
                                        <p:tgtEl>
                                          <p:spTgt spid="11273"/>
                                        </p:tgtEl>
                                        <p:attrNameLst>
                                          <p:attrName>ppt_w</p:attrName>
                                        </p:attrNameLst>
                                      </p:cBhvr>
                                      <p:tavLst>
                                        <p:tav tm="0">
                                          <p:val>
                                            <p:strVal val="#ppt_w*0.70"/>
                                          </p:val>
                                        </p:tav>
                                        <p:tav tm="100000">
                                          <p:val>
                                            <p:strVal val="#ppt_w"/>
                                          </p:val>
                                        </p:tav>
                                      </p:tavLst>
                                    </p:anim>
                                    <p:anim calcmode="lin" valueType="num">
                                      <p:cBhvr>
                                        <p:cTn id="41" dur="1000" fill="hold"/>
                                        <p:tgtEl>
                                          <p:spTgt spid="11273"/>
                                        </p:tgtEl>
                                        <p:attrNameLst>
                                          <p:attrName>ppt_h</p:attrName>
                                        </p:attrNameLst>
                                      </p:cBhvr>
                                      <p:tavLst>
                                        <p:tav tm="0">
                                          <p:val>
                                            <p:strVal val="#ppt_h"/>
                                          </p:val>
                                        </p:tav>
                                        <p:tav tm="100000">
                                          <p:val>
                                            <p:strVal val="#ppt_h"/>
                                          </p:val>
                                        </p:tav>
                                      </p:tavLst>
                                    </p:anim>
                                    <p:animEffect transition="in" filter="fade">
                                      <p:cBhvr>
                                        <p:cTn id="42" dur="1000"/>
                                        <p:tgtEl>
                                          <p:spTgt spid="112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74"/>
                                        </p:tgtEl>
                                        <p:attrNameLst>
                                          <p:attrName>style.visibility</p:attrName>
                                        </p:attrNameLst>
                                      </p:cBhvr>
                                      <p:to>
                                        <p:strVal val="visible"/>
                                      </p:to>
                                    </p:set>
                                    <p:animEffect transition="in" filter="wipe(left)">
                                      <p:cBhvr>
                                        <p:cTn id="47" dur="500"/>
                                        <p:tgtEl>
                                          <p:spTgt spid="112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1275"/>
                                        </p:tgtEl>
                                        <p:attrNameLst>
                                          <p:attrName>style.visibility</p:attrName>
                                        </p:attrNameLst>
                                      </p:cBhvr>
                                      <p:to>
                                        <p:strVal val="visible"/>
                                      </p:to>
                                    </p:set>
                                    <p:anim calcmode="lin" valueType="num">
                                      <p:cBhvr>
                                        <p:cTn id="52" dur="1000" fill="hold"/>
                                        <p:tgtEl>
                                          <p:spTgt spid="11275"/>
                                        </p:tgtEl>
                                        <p:attrNameLst>
                                          <p:attrName>ppt_w</p:attrName>
                                        </p:attrNameLst>
                                      </p:cBhvr>
                                      <p:tavLst>
                                        <p:tav tm="0">
                                          <p:val>
                                            <p:strVal val="#ppt_w*0.70"/>
                                          </p:val>
                                        </p:tav>
                                        <p:tav tm="100000">
                                          <p:val>
                                            <p:strVal val="#ppt_w"/>
                                          </p:val>
                                        </p:tav>
                                      </p:tavLst>
                                    </p:anim>
                                    <p:anim calcmode="lin" valueType="num">
                                      <p:cBhvr>
                                        <p:cTn id="53" dur="1000" fill="hold"/>
                                        <p:tgtEl>
                                          <p:spTgt spid="11275"/>
                                        </p:tgtEl>
                                        <p:attrNameLst>
                                          <p:attrName>ppt_h</p:attrName>
                                        </p:attrNameLst>
                                      </p:cBhvr>
                                      <p:tavLst>
                                        <p:tav tm="0">
                                          <p:val>
                                            <p:strVal val="#ppt_h"/>
                                          </p:val>
                                        </p:tav>
                                        <p:tav tm="100000">
                                          <p:val>
                                            <p:strVal val="#ppt_h"/>
                                          </p:val>
                                        </p:tav>
                                      </p:tavLst>
                                    </p:anim>
                                    <p:animEffect transition="in" filter="fade">
                                      <p:cBhvr>
                                        <p:cTn id="54" dur="1000"/>
                                        <p:tgtEl>
                                          <p:spTgt spid="1127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276"/>
                                        </p:tgtEl>
                                        <p:attrNameLst>
                                          <p:attrName>style.visibility</p:attrName>
                                        </p:attrNameLst>
                                      </p:cBhvr>
                                      <p:to>
                                        <p:strVal val="visible"/>
                                      </p:to>
                                    </p:set>
                                    <p:animEffect transition="in" filter="wipe(down)">
                                      <p:cBhvr>
                                        <p:cTn id="59" dur="500"/>
                                        <p:tgtEl>
                                          <p:spTgt spid="1127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11277"/>
                                        </p:tgtEl>
                                        <p:attrNameLst>
                                          <p:attrName>style.visibility</p:attrName>
                                        </p:attrNameLst>
                                      </p:cBhvr>
                                      <p:to>
                                        <p:strVal val="visible"/>
                                      </p:to>
                                    </p:set>
                                    <p:anim calcmode="lin" valueType="num">
                                      <p:cBhvr>
                                        <p:cTn id="64" dur="1000" fill="hold"/>
                                        <p:tgtEl>
                                          <p:spTgt spid="11277"/>
                                        </p:tgtEl>
                                        <p:attrNameLst>
                                          <p:attrName>ppt_w</p:attrName>
                                        </p:attrNameLst>
                                      </p:cBhvr>
                                      <p:tavLst>
                                        <p:tav tm="0">
                                          <p:val>
                                            <p:fltVal val="0"/>
                                          </p:val>
                                        </p:tav>
                                        <p:tav tm="100000">
                                          <p:val>
                                            <p:strVal val="#ppt_w"/>
                                          </p:val>
                                        </p:tav>
                                      </p:tavLst>
                                    </p:anim>
                                    <p:anim calcmode="lin" valueType="num">
                                      <p:cBhvr>
                                        <p:cTn id="65" dur="1000" fill="hold"/>
                                        <p:tgtEl>
                                          <p:spTgt spid="11277"/>
                                        </p:tgtEl>
                                        <p:attrNameLst>
                                          <p:attrName>ppt_h</p:attrName>
                                        </p:attrNameLst>
                                      </p:cBhvr>
                                      <p:tavLst>
                                        <p:tav tm="0">
                                          <p:val>
                                            <p:fltVal val="0"/>
                                          </p:val>
                                        </p:tav>
                                        <p:tav tm="100000">
                                          <p:val>
                                            <p:strVal val="#ppt_h"/>
                                          </p:val>
                                        </p:tav>
                                      </p:tavLst>
                                    </p:anim>
                                    <p:anim calcmode="lin" valueType="num">
                                      <p:cBhvr>
                                        <p:cTn id="66"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1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1" grpId="0" animBg="1"/>
      <p:bldP spid="11272" grpId="0" animBg="1"/>
      <p:bldP spid="11273" grpId="0" animBg="1"/>
      <p:bldP spid="11274" grpId="0" animBg="1"/>
      <p:bldP spid="11275" grpId="0" animBg="1"/>
      <p:bldP spid="11276" grpId="0" animBg="1"/>
      <p:bldP spid="112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9829800" cy="6986528"/>
          </a:xfrm>
          <a:prstGeom prst="rect">
            <a:avLst/>
          </a:prstGeom>
        </p:spPr>
        <p:txBody>
          <a:bodyPr wrap="square">
            <a:spAutoFit/>
          </a:bodyPr>
          <a:lstStyle/>
          <a:p>
            <a:pPr marL="514350" indent="-514350">
              <a:buFont typeface="+mj-lt"/>
              <a:buAutoNum type="arabicPeriod"/>
            </a:pPr>
            <a:r>
              <a:rPr lang="en-US" sz="2800" dirty="0"/>
              <a:t>Why did Jesus perform miracles?</a:t>
            </a:r>
          </a:p>
          <a:p>
            <a:pPr marL="514350" indent="-514350">
              <a:buFont typeface="+mj-lt"/>
              <a:buAutoNum type="arabicPeriod"/>
            </a:pPr>
            <a:r>
              <a:rPr lang="en-US" sz="2800" dirty="0"/>
              <a:t>What conditions must be present for a miracle to occur? </a:t>
            </a:r>
          </a:p>
          <a:p>
            <a:pPr marL="514350" indent="-514350">
              <a:buFont typeface="+mj-lt"/>
              <a:buAutoNum type="arabicPeriod"/>
            </a:pPr>
            <a:r>
              <a:rPr lang="en-US" sz="2800" dirty="0"/>
              <a:t>What’s the priesthood holder’s responsibility in healing?</a:t>
            </a:r>
          </a:p>
          <a:p>
            <a:pPr marL="514350" indent="-514350">
              <a:buFont typeface="+mj-lt"/>
              <a:buAutoNum type="arabicPeriod"/>
            </a:pPr>
            <a:r>
              <a:rPr lang="en-US" sz="2800" dirty="0"/>
              <a:t>What’s the sick person’s responsibly for healing?</a:t>
            </a:r>
          </a:p>
          <a:p>
            <a:pPr marL="514350" indent="-514350">
              <a:buFont typeface="+mj-lt"/>
              <a:buAutoNum type="arabicPeriod"/>
            </a:pPr>
            <a:r>
              <a:rPr lang="en-US" sz="2800" dirty="0"/>
              <a:t>Can we change God’s mind?</a:t>
            </a:r>
          </a:p>
          <a:p>
            <a:pPr marL="514350" indent="-514350">
              <a:buFont typeface="+mj-lt"/>
              <a:buAutoNum type="arabicPeriod"/>
            </a:pPr>
            <a:r>
              <a:rPr lang="en-US" sz="2800" dirty="0"/>
              <a:t>What’s the link between priesthood blessings and medication?</a:t>
            </a:r>
          </a:p>
          <a:p>
            <a:pPr marL="514350" indent="-514350">
              <a:buFont typeface="+mj-lt"/>
              <a:buAutoNum type="arabicPeriod"/>
            </a:pPr>
            <a:r>
              <a:rPr lang="en-US" sz="2800" dirty="0"/>
              <a:t>When should consecrated oil be used?</a:t>
            </a:r>
          </a:p>
          <a:p>
            <a:pPr marL="514350" indent="-514350">
              <a:buFont typeface="+mj-lt"/>
              <a:buAutoNum type="arabicPeriod"/>
            </a:pPr>
            <a:r>
              <a:rPr lang="en-US" sz="2800" dirty="0"/>
              <a:t>Why doesn't God always heal the sick when they are given priesthood blessings?</a:t>
            </a:r>
          </a:p>
          <a:p>
            <a:pPr marL="514350" indent="-514350">
              <a:buFont typeface="+mj-lt"/>
              <a:buAutoNum type="arabicPeriod"/>
            </a:pPr>
            <a:r>
              <a:rPr lang="en-US" sz="2800" dirty="0"/>
              <a:t>Is there an advantage to having an Apostle give a blessing rather than a person’s father?</a:t>
            </a:r>
          </a:p>
          <a:p>
            <a:pPr marL="514350" indent="-514350">
              <a:buFont typeface="+mj-lt"/>
              <a:buAutoNum type="arabicPeriod"/>
            </a:pPr>
            <a:r>
              <a:rPr lang="en-US" sz="2800" dirty="0"/>
              <a:t>How many priesthood blessings should be given to someone who is sick?</a:t>
            </a:r>
          </a:p>
          <a:p>
            <a:pPr marL="457200" indent="-457200">
              <a:buFont typeface="Arial" panose="020B0604020202020204" pitchFamily="34" charset="0"/>
              <a:buChar char="•"/>
            </a:pPr>
            <a:r>
              <a:rPr lang="en-US" sz="2800" dirty="0"/>
              <a:t>BONUS: What was the greatest miracle ever?  And what is the greatest miracle today?</a:t>
            </a:r>
          </a:p>
          <a:p>
            <a:endParaRPr lang="en-US" sz="2800" dirty="0"/>
          </a:p>
        </p:txBody>
      </p:sp>
      <p:pic>
        <p:nvPicPr>
          <p:cNvPr id="6" name="Picture 2" descr="C:\Users\RichardsED\Desktop\Jesus_Walking_on_Water.jpg">
            <a:extLst>
              <a:ext uri="{FF2B5EF4-FFF2-40B4-BE49-F238E27FC236}">
                <a16:creationId xmlns:a16="http://schemas.microsoft.com/office/drawing/2014/main" id="{63D220F3-EB0A-4775-9608-BAEE1EF0CC82}"/>
              </a:ext>
            </a:extLst>
          </p:cNvPr>
          <p:cNvPicPr>
            <a:picLocks noChangeAspect="1" noChangeArrowheads="1"/>
          </p:cNvPicPr>
          <p:nvPr/>
        </p:nvPicPr>
        <p:blipFill rotWithShape="1">
          <a:blip r:embed="rId2" cstate="print"/>
          <a:srcRect l="31301" t="-117" r="37398" b="117"/>
          <a:stretch/>
        </p:blipFill>
        <p:spPr bwMode="auto">
          <a:xfrm>
            <a:off x="10515600" y="7882"/>
            <a:ext cx="1676400" cy="6850117"/>
          </a:xfrm>
          <a:prstGeom prst="rect">
            <a:avLst/>
          </a:prstGeom>
          <a:noFill/>
        </p:spPr>
      </p:pic>
    </p:spTree>
    <p:extLst>
      <p:ext uri="{BB962C8B-B14F-4D97-AF65-F5344CB8AC3E}">
        <p14:creationId xmlns:p14="http://schemas.microsoft.com/office/powerpoint/2010/main" val="36856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029200"/>
            <a:ext cx="9829800" cy="1384995"/>
          </a:xfrm>
          <a:prstGeom prst="rect">
            <a:avLst/>
          </a:prstGeom>
        </p:spPr>
        <p:txBody>
          <a:bodyPr wrap="square">
            <a:spAutoFit/>
          </a:bodyPr>
          <a:lstStyle/>
          <a:p>
            <a:r>
              <a:rPr lang="en-US" sz="2800" dirty="0">
                <a:hlinkClick r:id="rId4"/>
              </a:rPr>
              <a:t>How the Priesthood works https://www.mormonchannel.org/watch/series/mormon-messages-for-youth/how-the-priesthood-works</a:t>
            </a:r>
            <a:endParaRPr lang="en-US" sz="2800" dirty="0"/>
          </a:p>
        </p:txBody>
      </p:sp>
      <p:pic>
        <p:nvPicPr>
          <p:cNvPr id="6" name="Picture 2" descr="C:\Users\RichardsED\Desktop\Jesus_Walking_on_Water.jpg">
            <a:extLst>
              <a:ext uri="{FF2B5EF4-FFF2-40B4-BE49-F238E27FC236}">
                <a16:creationId xmlns:a16="http://schemas.microsoft.com/office/drawing/2014/main" id="{63D220F3-EB0A-4775-9608-BAEE1EF0CC82}"/>
              </a:ext>
            </a:extLst>
          </p:cNvPr>
          <p:cNvPicPr>
            <a:picLocks noChangeAspect="1" noChangeArrowheads="1"/>
          </p:cNvPicPr>
          <p:nvPr/>
        </p:nvPicPr>
        <p:blipFill rotWithShape="1">
          <a:blip r:embed="rId5" cstate="print"/>
          <a:srcRect l="31301" t="-117" r="37398" b="117"/>
          <a:stretch/>
        </p:blipFill>
        <p:spPr bwMode="auto">
          <a:xfrm>
            <a:off x="10515600" y="7882"/>
            <a:ext cx="1676400" cy="6850117"/>
          </a:xfrm>
          <a:prstGeom prst="rect">
            <a:avLst/>
          </a:prstGeom>
          <a:noFill/>
        </p:spPr>
      </p:pic>
      <p:pic>
        <p:nvPicPr>
          <p:cNvPr id="2" name="How the Priesthood Works">
            <a:hlinkClick r:id="" action="ppaction://media"/>
            <a:extLst>
              <a:ext uri="{FF2B5EF4-FFF2-40B4-BE49-F238E27FC236}">
                <a16:creationId xmlns:a16="http://schemas.microsoft.com/office/drawing/2014/main" id="{6B6E3BFB-4989-49E0-8605-5C50DB425284}"/>
              </a:ext>
            </a:extLst>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1219200" y="443805"/>
            <a:ext cx="8128000" cy="4572000"/>
          </a:xfrm>
          <a:prstGeom prst="rect">
            <a:avLst/>
          </a:prstGeom>
        </p:spPr>
      </p:pic>
    </p:spTree>
    <p:extLst>
      <p:ext uri="{BB962C8B-B14F-4D97-AF65-F5344CB8AC3E}">
        <p14:creationId xmlns:p14="http://schemas.microsoft.com/office/powerpoint/2010/main" val="16588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58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9" fill="hold" display="0">
                  <p:stCondLst>
                    <p:cond delay="indefinite"/>
                  </p:stCondLst>
                </p:cTn>
                <p:tgtEl>
                  <p:spTgt spid="2"/>
                </p:tgtEl>
              </p:cMediaNode>
            </p:vide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3" name="TextBox 2"/>
          <p:cNvSpPr txBox="1"/>
          <p:nvPr/>
        </p:nvSpPr>
        <p:spPr>
          <a:xfrm>
            <a:off x="874644" y="1493174"/>
            <a:ext cx="9220200"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a:t>Mark 1:23-26, 32-34 	</a:t>
            </a:r>
            <a:r>
              <a:rPr lang="en-US" sz="2600" dirty="0"/>
              <a:t>Demons</a:t>
            </a:r>
          </a:p>
          <a:p>
            <a:pPr marL="457200" indent="-457200">
              <a:buFont typeface="Arial" panose="020B0604020202020204" pitchFamily="34" charset="0"/>
              <a:buChar char="•"/>
            </a:pPr>
            <a:r>
              <a:rPr lang="en-US" sz="3200" b="1" dirty="0"/>
              <a:t>Mark 3:1-6  </a:t>
            </a:r>
            <a:r>
              <a:rPr lang="en-US" sz="2600" b="1" dirty="0"/>
              <a:t>			</a:t>
            </a:r>
            <a:r>
              <a:rPr lang="en-US" sz="2600" dirty="0"/>
              <a:t>Withered hand </a:t>
            </a:r>
          </a:p>
          <a:p>
            <a:pPr marL="457200" indent="-457200">
              <a:buFont typeface="Arial" panose="020B0604020202020204" pitchFamily="34" charset="0"/>
              <a:buChar char="•"/>
            </a:pPr>
            <a:r>
              <a:rPr lang="en-US" sz="3200" b="1" dirty="0"/>
              <a:t>Luke 5:12-16 </a:t>
            </a:r>
            <a:r>
              <a:rPr lang="en-US" sz="2600" b="1" dirty="0"/>
              <a:t>		</a:t>
            </a:r>
            <a:r>
              <a:rPr lang="en-US" sz="2600" dirty="0"/>
              <a:t>Heals leper</a:t>
            </a:r>
          </a:p>
          <a:p>
            <a:pPr marL="457200" indent="-457200">
              <a:buFont typeface="Arial" panose="020B0604020202020204" pitchFamily="34" charset="0"/>
              <a:buChar char="•"/>
            </a:pPr>
            <a:r>
              <a:rPr lang="en-US" sz="3200" b="1" dirty="0"/>
              <a:t>Luke 5:17-20,24  </a:t>
            </a:r>
            <a:r>
              <a:rPr lang="en-US" sz="2600" b="1" dirty="0"/>
              <a:t>		</a:t>
            </a:r>
            <a:r>
              <a:rPr lang="en-US" sz="2600" dirty="0"/>
              <a:t>Heals man with palsy</a:t>
            </a:r>
          </a:p>
          <a:p>
            <a:pPr marL="457200" indent="-457200">
              <a:buFont typeface="Arial" panose="020B0604020202020204" pitchFamily="34" charset="0"/>
              <a:buChar char="•"/>
            </a:pPr>
            <a:r>
              <a:rPr lang="en-US" sz="3200" b="1" dirty="0"/>
              <a:t>John 5:2-9  </a:t>
            </a:r>
            <a:r>
              <a:rPr lang="en-US" sz="2600" b="1" dirty="0"/>
              <a:t>			</a:t>
            </a:r>
            <a:r>
              <a:rPr lang="en-US" sz="2600" dirty="0"/>
              <a:t>Heals at pool of Bethesda</a:t>
            </a:r>
          </a:p>
        </p:txBody>
      </p:sp>
      <p:sp>
        <p:nvSpPr>
          <p:cNvPr id="4" name="TextBox 3"/>
          <p:cNvSpPr txBox="1"/>
          <p:nvPr/>
        </p:nvSpPr>
        <p:spPr>
          <a:xfrm>
            <a:off x="1905000" y="4191000"/>
            <a:ext cx="9448800" cy="2092881"/>
          </a:xfrm>
          <a:prstGeom prst="rect">
            <a:avLst/>
          </a:prstGeom>
          <a:noFill/>
        </p:spPr>
        <p:txBody>
          <a:bodyPr wrap="square" rtlCol="0">
            <a:spAutoFit/>
          </a:bodyPr>
          <a:lstStyle/>
          <a:p>
            <a:r>
              <a:rPr lang="en-US" sz="2600" dirty="0"/>
              <a:t>Discuss:</a:t>
            </a:r>
          </a:p>
          <a:p>
            <a:pPr marL="457200" indent="-457200">
              <a:buFont typeface="Wingdings" panose="05000000000000000000" pitchFamily="2" charset="2"/>
              <a:buChar char="ü"/>
            </a:pPr>
            <a:r>
              <a:rPr lang="en-US" sz="2600" dirty="0"/>
              <a:t>How would you summarize this story?</a:t>
            </a:r>
          </a:p>
          <a:p>
            <a:pPr marL="457200" indent="-457200">
              <a:buFont typeface="Wingdings" panose="05000000000000000000" pitchFamily="2" charset="2"/>
              <a:buChar char="ü"/>
            </a:pPr>
            <a:r>
              <a:rPr lang="en-US" sz="2600" dirty="0"/>
              <a:t>What doctrines/principles is Jesus teaching here?</a:t>
            </a:r>
          </a:p>
          <a:p>
            <a:pPr marL="457200" indent="-457200">
              <a:buFont typeface="Wingdings" panose="05000000000000000000" pitchFamily="2" charset="2"/>
              <a:buChar char="ü"/>
            </a:pPr>
            <a:r>
              <a:rPr lang="en-US" sz="2600" dirty="0"/>
              <a:t>What would be a powerful phrase to mark in this passage?</a:t>
            </a:r>
          </a:p>
          <a:p>
            <a:pPr marL="457200" indent="-457200">
              <a:buFont typeface="Wingdings" panose="05000000000000000000" pitchFamily="2" charset="2"/>
              <a:buChar char="ü"/>
            </a:pPr>
            <a:r>
              <a:rPr lang="en-US" sz="2600" dirty="0"/>
              <a:t>What is one great, amazing, life changing personal 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5" name="Rectangle 4">
            <a:extLst>
              <a:ext uri="{FF2B5EF4-FFF2-40B4-BE49-F238E27FC236}">
                <a16:creationId xmlns:a16="http://schemas.microsoft.com/office/drawing/2014/main" id="{CE3CD2B0-C0F0-4883-8019-9EBDE8DF1DEE}"/>
              </a:ext>
            </a:extLst>
          </p:cNvPr>
          <p:cNvSpPr/>
          <p:nvPr/>
        </p:nvSpPr>
        <p:spPr>
          <a:xfrm>
            <a:off x="381000" y="1600200"/>
            <a:ext cx="11125200" cy="830997"/>
          </a:xfrm>
          <a:prstGeom prst="rect">
            <a:avLst/>
          </a:prstGeom>
        </p:spPr>
        <p:txBody>
          <a:bodyPr wrap="square">
            <a:spAutoFit/>
          </a:bodyPr>
          <a:lstStyle/>
          <a:p>
            <a:r>
              <a:rPr lang="en-US" sz="4800" b="1" dirty="0"/>
              <a:t>Mark 1:23-28, 32-34 	</a:t>
            </a:r>
            <a:r>
              <a:rPr lang="en-US" sz="4400" dirty="0"/>
              <a:t>Demons</a:t>
            </a:r>
          </a:p>
        </p:txBody>
      </p:sp>
      <p:pic>
        <p:nvPicPr>
          <p:cNvPr id="8" name="Picture 2" descr="Image result for jesus cast out demons">
            <a:extLst>
              <a:ext uri="{FF2B5EF4-FFF2-40B4-BE49-F238E27FC236}">
                <a16:creationId xmlns:a16="http://schemas.microsoft.com/office/drawing/2014/main" id="{4C350FD8-4816-4BF8-82D5-5D5169D3C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5467350" cy="3381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EDA225-8F72-4F1F-A8B5-37E9DAA9434D}"/>
              </a:ext>
            </a:extLst>
          </p:cNvPr>
          <p:cNvSpPr/>
          <p:nvPr/>
        </p:nvSpPr>
        <p:spPr>
          <a:xfrm>
            <a:off x="6096000" y="5257800"/>
            <a:ext cx="6057900" cy="1938992"/>
          </a:xfrm>
          <a:prstGeom prst="rect">
            <a:avLst/>
          </a:prstGeom>
        </p:spPr>
        <p:txBody>
          <a:bodyPr wrap="square">
            <a:spAutoFit/>
          </a:bodyPr>
          <a:lstStyle/>
          <a:p>
            <a:pPr marL="342900" indent="-342900" fontAlgn="base">
              <a:buFont typeface="Wingdings" panose="05000000000000000000" pitchFamily="2" charset="2"/>
              <a:buChar char="v"/>
            </a:pPr>
            <a:r>
              <a:rPr lang="en-US" sz="2000" dirty="0"/>
              <a:t>What did the unclean spirit know about Jesus? How did it know that? </a:t>
            </a:r>
          </a:p>
          <a:p>
            <a:pPr marL="342900" indent="-342900" fontAlgn="base">
              <a:buFont typeface="Wingdings" panose="05000000000000000000" pitchFamily="2" charset="2"/>
              <a:buChar char="v"/>
            </a:pPr>
            <a:r>
              <a:rPr lang="en-US" sz="2000" dirty="0"/>
              <a:t>How can knowing this truth help us when we feel overwhelmed because of the evil influences and temptations that surround us?</a:t>
            </a:r>
          </a:p>
          <a:p>
            <a:pPr marL="342900" indent="-342900" fontAlgn="base">
              <a:buFont typeface="Wingdings" panose="05000000000000000000" pitchFamily="2" charset="2"/>
              <a:buChar char="v"/>
            </a:pPr>
            <a:endParaRPr lang="en-US" sz="2000" dirty="0"/>
          </a:p>
        </p:txBody>
      </p:sp>
      <p:sp>
        <p:nvSpPr>
          <p:cNvPr id="10" name="TextBox 9">
            <a:extLst>
              <a:ext uri="{FF2B5EF4-FFF2-40B4-BE49-F238E27FC236}">
                <a16:creationId xmlns:a16="http://schemas.microsoft.com/office/drawing/2014/main" id="{16F02237-CEE2-4B3E-9863-D43A12309A8A}"/>
              </a:ext>
            </a:extLst>
          </p:cNvPr>
          <p:cNvSpPr txBox="1"/>
          <p:nvPr/>
        </p:nvSpPr>
        <p:spPr>
          <a:xfrm>
            <a:off x="6057900" y="2590800"/>
            <a:ext cx="6057900" cy="2800767"/>
          </a:xfrm>
          <a:prstGeom prst="rect">
            <a:avLst/>
          </a:prstGeom>
          <a:noFill/>
        </p:spPr>
        <p:txBody>
          <a:bodyPr wrap="square" rtlCol="0">
            <a:spAutoFit/>
          </a:bodyPr>
          <a:lstStyle/>
          <a:p>
            <a:r>
              <a:rPr lang="en-US" sz="2200" dirty="0"/>
              <a:t>Share with us:</a:t>
            </a:r>
          </a:p>
          <a:p>
            <a:pPr marL="457200" indent="-457200">
              <a:buFont typeface="Wingdings" panose="05000000000000000000" pitchFamily="2" charset="2"/>
              <a:buChar char="ü"/>
            </a:pPr>
            <a:r>
              <a:rPr lang="en-US" sz="2200" dirty="0"/>
              <a:t>How would you summarize this story?</a:t>
            </a:r>
          </a:p>
          <a:p>
            <a:pPr marL="457200" indent="-457200">
              <a:buFont typeface="Wingdings" panose="05000000000000000000" pitchFamily="2" charset="2"/>
              <a:buChar char="ü"/>
            </a:pPr>
            <a:r>
              <a:rPr lang="en-US" sz="2200" dirty="0"/>
              <a:t>What doctrines/principles is Jesus teaching here?</a:t>
            </a:r>
          </a:p>
          <a:p>
            <a:pPr marL="457200" indent="-457200">
              <a:buFont typeface="Wingdings" panose="05000000000000000000" pitchFamily="2" charset="2"/>
              <a:buChar char="ü"/>
            </a:pPr>
            <a:r>
              <a:rPr lang="en-US" sz="2200" dirty="0"/>
              <a:t>What would be a powerful phrase to mark in this passage?</a:t>
            </a:r>
          </a:p>
          <a:p>
            <a:pPr marL="457200" indent="-457200">
              <a:buFont typeface="Wingdings" panose="05000000000000000000" pitchFamily="2" charset="2"/>
              <a:buChar char="ü"/>
            </a:pPr>
            <a:r>
              <a:rPr lang="en-US" sz="2200" dirty="0"/>
              <a:t>What is one great, amazing, life changing personal application?</a:t>
            </a:r>
          </a:p>
        </p:txBody>
      </p:sp>
    </p:spTree>
    <p:extLst>
      <p:ext uri="{BB962C8B-B14F-4D97-AF65-F5344CB8AC3E}">
        <p14:creationId xmlns:p14="http://schemas.microsoft.com/office/powerpoint/2010/main" val="18780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Healings</a:t>
            </a:r>
          </a:p>
        </p:txBody>
      </p:sp>
      <p:sp>
        <p:nvSpPr>
          <p:cNvPr id="5" name="Rectangle 4">
            <a:extLst>
              <a:ext uri="{FF2B5EF4-FFF2-40B4-BE49-F238E27FC236}">
                <a16:creationId xmlns:a16="http://schemas.microsoft.com/office/drawing/2014/main" id="{CE3CD2B0-C0F0-4883-8019-9EBDE8DF1DEE}"/>
              </a:ext>
            </a:extLst>
          </p:cNvPr>
          <p:cNvSpPr/>
          <p:nvPr/>
        </p:nvSpPr>
        <p:spPr>
          <a:xfrm>
            <a:off x="381000" y="1600200"/>
            <a:ext cx="11125200" cy="830997"/>
          </a:xfrm>
          <a:prstGeom prst="rect">
            <a:avLst/>
          </a:prstGeom>
        </p:spPr>
        <p:txBody>
          <a:bodyPr wrap="square">
            <a:spAutoFit/>
          </a:bodyPr>
          <a:lstStyle/>
          <a:p>
            <a:r>
              <a:rPr lang="en-US" sz="4800" b="1" dirty="0"/>
              <a:t>Mark 1:23-28, 32-34 	</a:t>
            </a:r>
            <a:r>
              <a:rPr lang="en-US" sz="4400" dirty="0"/>
              <a:t>Demons</a:t>
            </a:r>
          </a:p>
        </p:txBody>
      </p:sp>
      <p:sp>
        <p:nvSpPr>
          <p:cNvPr id="10" name="Rectangle 9">
            <a:extLst>
              <a:ext uri="{FF2B5EF4-FFF2-40B4-BE49-F238E27FC236}">
                <a16:creationId xmlns:a16="http://schemas.microsoft.com/office/drawing/2014/main" id="{C9B2EAC5-5504-403E-BCF1-10D79F217510}"/>
              </a:ext>
            </a:extLst>
          </p:cNvPr>
          <p:cNvSpPr/>
          <p:nvPr/>
        </p:nvSpPr>
        <p:spPr>
          <a:xfrm>
            <a:off x="5410200" y="2590800"/>
            <a:ext cx="6629400" cy="3816429"/>
          </a:xfrm>
          <a:prstGeom prst="rect">
            <a:avLst/>
          </a:prstGeom>
          <a:solidFill>
            <a:schemeClr val="bg1"/>
          </a:solidFill>
        </p:spPr>
        <p:txBody>
          <a:bodyPr wrap="square">
            <a:spAutoFit/>
          </a:bodyPr>
          <a:lstStyle/>
          <a:p>
            <a:r>
              <a:rPr lang="en-US" sz="3200" dirty="0">
                <a:latin typeface="Narkisim" panose="020E0502050101010101" pitchFamily="34" charset="-79"/>
                <a:cs typeface="Narkisim" panose="020E0502050101010101" pitchFamily="34" charset="-79"/>
              </a:rPr>
              <a:t>“We know from the scriptures that there was a war in heaven and that Lucifer rebelled and, with his followers, ‘was cast out into the earth’ </a:t>
            </a:r>
            <a:r>
              <a:rPr lang="en-US" dirty="0">
                <a:latin typeface="Narkisim" panose="020E0502050101010101" pitchFamily="34" charset="-79"/>
                <a:cs typeface="Narkisim" panose="020E0502050101010101" pitchFamily="34" charset="-79"/>
              </a:rPr>
              <a:t>[Revelation 12:9]. </a:t>
            </a:r>
            <a:r>
              <a:rPr lang="en-US" sz="3200" dirty="0">
                <a:latin typeface="Narkisim" panose="020E0502050101010101" pitchFamily="34" charset="-79"/>
                <a:cs typeface="Narkisim" panose="020E0502050101010101" pitchFamily="34" charset="-79"/>
              </a:rPr>
              <a:t>He is determined to disrupt our Heavenly Father’s plan and seeks to control the minds and actions of all” </a:t>
            </a:r>
            <a:r>
              <a:rPr lang="en-US" dirty="0">
                <a:latin typeface="Narkisim" panose="020E0502050101010101" pitchFamily="34" charset="-79"/>
                <a:cs typeface="Narkisim" panose="020E0502050101010101" pitchFamily="34" charset="-79"/>
              </a:rPr>
              <a:t>(</a:t>
            </a:r>
            <a:r>
              <a:rPr lang="en-US" i="1" dirty="0">
                <a:latin typeface="Narkisim" panose="020E0502050101010101" pitchFamily="34" charset="-79"/>
                <a:cs typeface="Narkisim" panose="020E0502050101010101" pitchFamily="34" charset="-79"/>
              </a:rPr>
              <a:t>Ensign</a:t>
            </a:r>
            <a:r>
              <a:rPr lang="en-US" dirty="0">
                <a:latin typeface="Narkisim" panose="020E0502050101010101" pitchFamily="34" charset="-79"/>
                <a:cs typeface="Narkisim" panose="020E0502050101010101" pitchFamily="34" charset="-79"/>
              </a:rPr>
              <a:t> or </a:t>
            </a:r>
            <a:r>
              <a:rPr lang="en-US" i="1" dirty="0">
                <a:latin typeface="Narkisim" panose="020E0502050101010101" pitchFamily="34" charset="-79"/>
                <a:cs typeface="Narkisim" panose="020E0502050101010101" pitchFamily="34" charset="-79"/>
              </a:rPr>
              <a:t>Liahona,</a:t>
            </a:r>
            <a:r>
              <a:rPr lang="en-US" dirty="0">
                <a:latin typeface="Narkisim" panose="020E0502050101010101" pitchFamily="34" charset="-79"/>
                <a:cs typeface="Narkisim" panose="020E0502050101010101" pitchFamily="34" charset="-79"/>
              </a:rPr>
              <a:t> Nov. 2011, 16).</a:t>
            </a:r>
          </a:p>
        </p:txBody>
      </p:sp>
      <p:pic>
        <p:nvPicPr>
          <p:cNvPr id="11" name="Picture 2" descr="Image result for jesus cast out demons">
            <a:extLst>
              <a:ext uri="{FF2B5EF4-FFF2-40B4-BE49-F238E27FC236}">
                <a16:creationId xmlns:a16="http://schemas.microsoft.com/office/drawing/2014/main" id="{0B9DF130-D464-437D-8AD6-E338BBC9B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195"/>
          <a:stretch/>
        </p:blipFill>
        <p:spPr bwMode="auto">
          <a:xfrm>
            <a:off x="381000" y="2590800"/>
            <a:ext cx="48006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66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7263</TotalTime>
  <Words>2113</Words>
  <Application>Microsoft Office PowerPoint</Application>
  <PresentationFormat>Widescreen</PresentationFormat>
  <Paragraphs>224</Paragraphs>
  <Slides>36</Slides>
  <Notes>12</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Amienne</vt:lpstr>
      <vt:lpstr>Andy</vt:lpstr>
      <vt:lpstr>Arial</vt:lpstr>
      <vt:lpstr>Berlin Sans FB Demi</vt:lpstr>
      <vt:lpstr>Bookman Old Style</vt:lpstr>
      <vt:lpstr>Calibri</vt:lpstr>
      <vt:lpstr>Cambria</vt:lpstr>
      <vt:lpstr>Gill Sans MT</vt:lpstr>
      <vt:lpstr>Lucida Bright</vt:lpstr>
      <vt:lpstr>Lucida Grande</vt:lpstr>
      <vt:lpstr>Narkisim</vt:lpstr>
      <vt:lpstr>Open Sans</vt:lpstr>
      <vt:lpstr>Wingdings</vt:lpstr>
      <vt:lpstr>Wingdings 3</vt:lpstr>
      <vt:lpstr>Origin</vt:lpstr>
      <vt:lpstr>Healings</vt:lpstr>
      <vt:lpstr>PowerPoint Presentation</vt:lpstr>
      <vt:lpstr>PowerPoint Presentation</vt:lpstr>
      <vt:lpstr>PowerPoint Presentation</vt:lpstr>
      <vt:lpstr>PowerPoint Presentation</vt:lpstr>
      <vt:lpstr>PowerPoint Presentation</vt:lpstr>
      <vt:lpstr>Healings</vt:lpstr>
      <vt:lpstr>Healings</vt:lpstr>
      <vt:lpstr>Healings</vt:lpstr>
      <vt:lpstr>PowerPoint Presentation</vt:lpstr>
      <vt:lpstr>PowerPoint Presentation</vt:lpstr>
      <vt:lpstr>Healings</vt:lpstr>
      <vt:lpstr>Healings</vt:lpstr>
      <vt:lpstr>Healings</vt:lpstr>
      <vt:lpstr>Healings</vt:lpstr>
      <vt:lpstr>PowerPoint Presentation</vt:lpstr>
      <vt:lpstr>PowerPoint Presentation</vt:lpstr>
      <vt:lpstr>PowerPoint Presentation</vt:lpstr>
      <vt:lpstr>Healings</vt:lpstr>
      <vt:lpstr>Leprosy</vt:lpstr>
      <vt:lpstr>PowerPoint Presentation</vt:lpstr>
      <vt:lpstr>Cleansing a Leper</vt:lpstr>
      <vt:lpstr>Cleansing a Leper</vt:lpstr>
      <vt:lpstr>Cleansing a Leper</vt:lpstr>
      <vt:lpstr>Cleansing a Leper</vt:lpstr>
      <vt:lpstr>PowerPoint Presentation</vt:lpstr>
      <vt:lpstr>PowerPoint Presentation</vt:lpstr>
      <vt:lpstr>PowerPoint Presentation</vt:lpstr>
      <vt:lpstr>PowerPoint Presentation</vt:lpstr>
      <vt:lpstr>Cleansing a Leper</vt:lpstr>
      <vt:lpstr>Cleansing a Leper</vt:lpstr>
      <vt:lpstr>Cleansing a Leper</vt:lpstr>
      <vt:lpstr>Healings</vt:lpstr>
      <vt:lpstr>Healings</vt:lpstr>
      <vt:lpstr>Healings</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Healings</dc:title>
  <dc:creator>RichardsED</dc:creator>
  <cp:lastModifiedBy>Eric Richards</cp:lastModifiedBy>
  <cp:revision>61</cp:revision>
  <dcterms:created xsi:type="dcterms:W3CDTF">2012-09-13T15:10:03Z</dcterms:created>
  <dcterms:modified xsi:type="dcterms:W3CDTF">2019-09-17T14:38:40Z</dcterms:modified>
</cp:coreProperties>
</file>