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60" r:id="rId3"/>
    <p:sldId id="321" r:id="rId4"/>
    <p:sldId id="320" r:id="rId5"/>
    <p:sldId id="300" r:id="rId6"/>
    <p:sldId id="301" r:id="rId7"/>
    <p:sldId id="329" r:id="rId8"/>
    <p:sldId id="303" r:id="rId9"/>
    <p:sldId id="304" r:id="rId10"/>
    <p:sldId id="327" r:id="rId11"/>
    <p:sldId id="309" r:id="rId12"/>
    <p:sldId id="306" r:id="rId13"/>
    <p:sldId id="307" r:id="rId14"/>
    <p:sldId id="319" r:id="rId15"/>
    <p:sldId id="330" r:id="rId16"/>
    <p:sldId id="316" r:id="rId17"/>
    <p:sldId id="323" r:id="rId18"/>
    <p:sldId id="326" r:id="rId19"/>
    <p:sldId id="325" r:id="rId20"/>
    <p:sldId id="317" r:id="rId21"/>
    <p:sldId id="31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8" autoAdjust="0"/>
    <p:restoredTop sz="94660"/>
  </p:normalViewPr>
  <p:slideViewPr>
    <p:cSldViewPr snapToGrid="0">
      <p:cViewPr varScale="1">
        <p:scale>
          <a:sx n="68" d="100"/>
          <a:sy n="68" d="100"/>
        </p:scale>
        <p:origin x="5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98B35-0339-4E02-B7A5-9F7AB2F92B0F}"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4DF87-0309-4674-9641-C3957D83A317}" type="slidenum">
              <a:rPr lang="en-US" smtClean="0"/>
              <a:t>‹#›</a:t>
            </a:fld>
            <a:endParaRPr lang="en-US"/>
          </a:p>
        </p:txBody>
      </p:sp>
    </p:spTree>
    <p:extLst>
      <p:ext uri="{BB962C8B-B14F-4D97-AF65-F5344CB8AC3E}">
        <p14:creationId xmlns:p14="http://schemas.microsoft.com/office/powerpoint/2010/main" val="227300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5</a:t>
            </a:fld>
            <a:endParaRPr lang="en-US"/>
          </a:p>
        </p:txBody>
      </p:sp>
    </p:spTree>
    <p:extLst>
      <p:ext uri="{BB962C8B-B14F-4D97-AF65-F5344CB8AC3E}">
        <p14:creationId xmlns:p14="http://schemas.microsoft.com/office/powerpoint/2010/main" val="174172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7</a:t>
            </a:fld>
            <a:endParaRPr lang="en-US"/>
          </a:p>
        </p:txBody>
      </p:sp>
    </p:spTree>
    <p:extLst>
      <p:ext uri="{BB962C8B-B14F-4D97-AF65-F5344CB8AC3E}">
        <p14:creationId xmlns:p14="http://schemas.microsoft.com/office/powerpoint/2010/main" val="4239965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619CBE-4691-43C1-B994-DCF8A8B417F5}" type="slidenum">
              <a:rPr lang="en-US" smtClean="0"/>
              <a:pPr/>
              <a:t>8</a:t>
            </a:fld>
            <a:endParaRPr lang="en-US"/>
          </a:p>
        </p:txBody>
      </p:sp>
    </p:spTree>
    <p:extLst>
      <p:ext uri="{BB962C8B-B14F-4D97-AF65-F5344CB8AC3E}">
        <p14:creationId xmlns:p14="http://schemas.microsoft.com/office/powerpoint/2010/main" val="234769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9</a:t>
            </a:fld>
            <a:endParaRPr lang="en-US"/>
          </a:p>
        </p:txBody>
      </p:sp>
    </p:spTree>
    <p:extLst>
      <p:ext uri="{BB962C8B-B14F-4D97-AF65-F5344CB8AC3E}">
        <p14:creationId xmlns:p14="http://schemas.microsoft.com/office/powerpoint/2010/main" val="261039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5DD1CB8-65AE-4C61-90C4-1A75D7363F1E}" type="slidenum">
              <a:rPr lang="en-US" smtClean="0"/>
              <a:pPr/>
              <a:t>10</a:t>
            </a:fld>
            <a:endParaRPr lang="en-US"/>
          </a:p>
        </p:txBody>
      </p:sp>
    </p:spTree>
    <p:extLst>
      <p:ext uri="{BB962C8B-B14F-4D97-AF65-F5344CB8AC3E}">
        <p14:creationId xmlns:p14="http://schemas.microsoft.com/office/powerpoint/2010/main" val="40360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3F4A2EA6-C2D4-4769-BD92-2E44E54D5ABA}" type="datetimeFigureOut">
              <a:rPr lang="en-US" smtClean="0"/>
              <a:t>8/27/2019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5A96DDB-EF93-441E-9CBF-72595A3A0325}"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84459035"/>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A2EA6-C2D4-4769-BD92-2E44E54D5AB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33453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F4A2EA6-C2D4-4769-BD92-2E44E54D5ABA}" type="datetimeFigureOut">
              <a:rPr lang="en-US" smtClean="0"/>
              <a:t>8/27/2019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5A96DDB-EF93-441E-9CBF-72595A3A032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136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A2EA6-C2D4-4769-BD92-2E44E54D5ABA}" type="datetimeFigureOut">
              <a:rPr lang="en-US" smtClean="0"/>
              <a:t>8/27/2019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345537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F4A2EA6-C2D4-4769-BD92-2E44E54D5ABA}" type="datetimeFigureOut">
              <a:rPr lang="en-US" smtClean="0"/>
              <a:t>8/27/2019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5A96DDB-EF93-441E-9CBF-72595A3A032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7055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4A2EA6-C2D4-4769-BD92-2E44E54D5ABA}" type="datetimeFigureOut">
              <a:rPr lang="en-US" smtClean="0"/>
              <a:t>8/27/2019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388004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4A2EA6-C2D4-4769-BD92-2E44E54D5ABA}" type="datetimeFigureOut">
              <a:rPr lang="en-US" smtClean="0"/>
              <a:t>8/27/2019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336123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4A2EA6-C2D4-4769-BD92-2E44E54D5ABA}" type="datetimeFigureOut">
              <a:rPr lang="en-US" smtClean="0"/>
              <a:t>8/27/2019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2170018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F4A2EA6-C2D4-4769-BD92-2E44E54D5ABA}" type="datetimeFigureOut">
              <a:rPr lang="en-US" smtClean="0"/>
              <a:t>8/27/2019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1883371606"/>
      </p:ext>
    </p:extLst>
  </p:cSld>
  <p:clrMapOvr>
    <a:masterClrMapping/>
  </p:clrMapOvr>
  <p:extLst>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F4A2EA6-C2D4-4769-BD92-2E44E54D5ABA}" type="datetimeFigureOut">
              <a:rPr lang="en-US" smtClean="0"/>
              <a:t>8/27/2019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5A96DDB-EF93-441E-9CBF-72595A3A0325}" type="slidenum">
              <a:rPr lang="en-US" smtClean="0"/>
              <a:t>‹#›</a:t>
            </a:fld>
            <a:endParaRPr lang="en-US"/>
          </a:p>
        </p:txBody>
      </p:sp>
    </p:spTree>
    <p:extLst>
      <p:ext uri="{BB962C8B-B14F-4D97-AF65-F5344CB8AC3E}">
        <p14:creationId xmlns:p14="http://schemas.microsoft.com/office/powerpoint/2010/main" val="1547878974"/>
      </p:ext>
    </p:extLst>
  </p:cSld>
  <p:clrMapOvr>
    <a:masterClrMapping/>
  </p:clrMapOvr>
  <p:extLst>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F4A2EA6-C2D4-4769-BD92-2E44E54D5ABA}" type="datetimeFigureOut">
              <a:rPr lang="en-US" smtClean="0"/>
              <a:t>8/27/2019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5A96DDB-EF93-441E-9CBF-72595A3A0325}" type="slidenum">
              <a:rPr lang="en-US" smtClean="0"/>
              <a:t>‹#›</a:t>
            </a:fld>
            <a:endParaRPr lang="en-US"/>
          </a:p>
        </p:txBody>
      </p:sp>
    </p:spTree>
    <p:extLst>
      <p:ext uri="{BB962C8B-B14F-4D97-AF65-F5344CB8AC3E}">
        <p14:creationId xmlns:p14="http://schemas.microsoft.com/office/powerpoint/2010/main" val="128355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F4A2EA6-C2D4-4769-BD92-2E44E54D5ABA}" type="datetimeFigureOut">
              <a:rPr lang="en-US" smtClean="0"/>
              <a:t>8/27/2019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5A96DDB-EF93-441E-9CBF-72595A3A032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4122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2464" userDrawn="1">
          <p15:clr>
            <a:srgbClr val="F26B43"/>
          </p15:clr>
        </p15:guide>
        <p15:guide id="11" pos="5888" userDrawn="1">
          <p15:clr>
            <a:srgbClr val="F26B43"/>
          </p15:clr>
        </p15:guide>
        <p15:guide id="12" pos="6400" userDrawn="1">
          <p15:clr>
            <a:srgbClr val="F26B43"/>
          </p15:clr>
        </p15:guide>
        <p15:guide id="13" pos="9824" userDrawn="1">
          <p15:clr>
            <a:srgbClr val="F26B43"/>
          </p15:clr>
        </p15:guide>
        <p15:guide id="14" pos="320" userDrawn="1">
          <p15:clr>
            <a:srgbClr val="F26B43"/>
          </p15:clr>
        </p15:guide>
        <p15:guide id="15" orient="horz" pos="2160" userDrawn="1">
          <p15:clr>
            <a:srgbClr val="F26B43"/>
          </p15:clr>
        </p15:guide>
        <p15:guide id="16" pos="1848" userDrawn="1">
          <p15:clr>
            <a:srgbClr val="F26B43"/>
          </p15:clr>
        </p15:guide>
        <p15:guide id="17" orient="horz" pos="3960" userDrawn="1">
          <p15:clr>
            <a:srgbClr val="F26B43"/>
          </p15:clr>
        </p15:guide>
        <p15:guide id="18" orient="horz" pos="1536" userDrawn="1">
          <p15:clr>
            <a:srgbClr val="F26B43"/>
          </p15:clr>
        </p15:guide>
        <p15:guide id="19" orient="horz" pos="3840" userDrawn="1">
          <p15:clr>
            <a:srgbClr val="F26B43"/>
          </p15:clr>
        </p15:guide>
        <p15:guide id="20" pos="4416" userDrawn="1">
          <p15:clr>
            <a:srgbClr val="F26B43"/>
          </p15:clr>
        </p15:guide>
        <p15:guide id="21" pos="4800" userDrawn="1">
          <p15:clr>
            <a:srgbClr val="F26B43"/>
          </p15:clr>
        </p15:guide>
        <p15:guide id="22" orient="horz" pos="360" userDrawn="1">
          <p15:clr>
            <a:srgbClr val="F26B43"/>
          </p15:clr>
        </p15:guide>
        <p15:guide id="23" pos="7368" userDrawn="1">
          <p15:clr>
            <a:srgbClr val="F26B43"/>
          </p15:clr>
        </p15:guide>
        <p15:guide id="24"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Create.mp4" TargetMode="External"/><Relationship Id="rId1" Type="http://schemas.microsoft.com/office/2007/relationships/media" Target="file:///C:\Users\Brotherichards\OneDrive%20-%20LDS%20Church\Large%20Files\Create.mp4"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Brotherichards\OneDrive%20-%20LDS%20Church\Large%20Files\God's%20Greatest%20Creation.mp4" TargetMode="External"/><Relationship Id="rId1" Type="http://schemas.microsoft.com/office/2007/relationships/media" Target="file:///C:\Users\Brotherichards\OneDrive%20-%20LDS%20Church\Large%20Files\God's%20Greatest%20Creation.mp4" TargetMode="External"/><Relationship Id="rId6" Type="http://schemas.openxmlformats.org/officeDocument/2006/relationships/image" Target="../media/image6.png"/><Relationship Id="rId5" Type="http://schemas.openxmlformats.org/officeDocument/2006/relationships/hyperlink" Target="https://www.youtube.com/watch?v=dMZ-ETxj0hE"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Testament</a:t>
            </a:r>
          </a:p>
        </p:txBody>
      </p:sp>
      <p:sp>
        <p:nvSpPr>
          <p:cNvPr id="3" name="Subtitle 2"/>
          <p:cNvSpPr>
            <a:spLocks noGrp="1"/>
          </p:cNvSpPr>
          <p:nvPr>
            <p:ph type="subTitle" idx="1"/>
          </p:nvPr>
        </p:nvSpPr>
        <p:spPr/>
        <p:txBody>
          <a:bodyPr/>
          <a:lstStyle/>
          <a:p>
            <a:r>
              <a:rPr lang="en-US" dirty="0"/>
              <a:t>John 1</a:t>
            </a:r>
          </a:p>
        </p:txBody>
      </p:sp>
    </p:spTree>
    <p:extLst>
      <p:ext uri="{BB962C8B-B14F-4D97-AF65-F5344CB8AC3E}">
        <p14:creationId xmlns:p14="http://schemas.microsoft.com/office/powerpoint/2010/main" val="15445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9227270" cy="1143000"/>
          </a:xfrm>
        </p:spPr>
        <p:txBody>
          <a:bodyPr>
            <a:normAutofit fontScale="90000"/>
          </a:bodyPr>
          <a:lstStyle/>
          <a:p>
            <a:r>
              <a:rPr lang="en-US" b="1" dirty="0">
                <a:solidFill>
                  <a:schemeClr val="tx1"/>
                </a:solidFill>
              </a:rPr>
              <a:t>What was the earth made out of?</a:t>
            </a:r>
          </a:p>
        </p:txBody>
      </p:sp>
      <p:sp>
        <p:nvSpPr>
          <p:cNvPr id="4" name="Rectangle 3">
            <a:extLst>
              <a:ext uri="{FF2B5EF4-FFF2-40B4-BE49-F238E27FC236}">
                <a16:creationId xmlns:a16="http://schemas.microsoft.com/office/drawing/2014/main" id="{7FF786D3-9FC9-438E-8F65-A0EE6DD8C331}"/>
              </a:ext>
            </a:extLst>
          </p:cNvPr>
          <p:cNvSpPr/>
          <p:nvPr/>
        </p:nvSpPr>
        <p:spPr>
          <a:xfrm>
            <a:off x="3132841" y="2269353"/>
            <a:ext cx="8694656" cy="3477875"/>
          </a:xfrm>
          <a:prstGeom prst="rect">
            <a:avLst/>
          </a:prstGeom>
        </p:spPr>
        <p:txBody>
          <a:bodyPr wrap="square">
            <a:spAutoFit/>
          </a:bodyPr>
          <a:lstStyle/>
          <a:p>
            <a:r>
              <a:rPr lang="en-US" sz="3600" dirty="0"/>
              <a:t>“God brought forth material out of which he formed this little terra </a:t>
            </a:r>
            <a:r>
              <a:rPr lang="en-US" sz="3600" dirty="0" err="1"/>
              <a:t>firma</a:t>
            </a:r>
            <a:r>
              <a:rPr lang="en-US" sz="3600" dirty="0"/>
              <a:t> upon which we roam. How long had this material been in existence? Forever and forever, in some shape, in some condition” </a:t>
            </a:r>
            <a:r>
              <a:rPr lang="en-US" sz="2000" dirty="0"/>
              <a:t>(</a:t>
            </a:r>
            <a:r>
              <a:rPr lang="en-US" sz="2000" i="1" dirty="0"/>
              <a:t>Discourses of Brigham Young,</a:t>
            </a:r>
            <a:r>
              <a:rPr lang="en-US" sz="2000" dirty="0"/>
              <a:t> sel. John A. </a:t>
            </a:r>
            <a:r>
              <a:rPr lang="en-US" sz="2000" dirty="0" err="1"/>
              <a:t>Widtsoe</a:t>
            </a:r>
            <a:r>
              <a:rPr lang="en-US" sz="2000" dirty="0"/>
              <a:t> [1954], 100).</a:t>
            </a:r>
          </a:p>
          <a:p>
            <a:endParaRPr lang="en-US" sz="2000" dirty="0"/>
          </a:p>
        </p:txBody>
      </p:sp>
      <p:pic>
        <p:nvPicPr>
          <p:cNvPr id="2050" name="Picture 2" descr="Image result for brigham young">
            <a:extLst>
              <a:ext uri="{FF2B5EF4-FFF2-40B4-BE49-F238E27FC236}">
                <a16:creationId xmlns:a16="http://schemas.microsoft.com/office/drawing/2014/main" id="{02C7D362-8CEA-4726-8545-E8567324B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380" y="2269354"/>
            <a:ext cx="2235007" cy="3349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5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1240" y="78373"/>
            <a:ext cx="8929520" cy="784830"/>
          </a:xfrm>
          <a:prstGeom prst="rect">
            <a:avLst/>
          </a:prstGeom>
          <a:noFill/>
        </p:spPr>
        <p:txBody>
          <a:bodyPr wrap="square" rtlCol="0">
            <a:spAutoFit/>
          </a:bodyPr>
          <a:lstStyle/>
          <a:p>
            <a:pPr algn="ctr"/>
            <a:r>
              <a:rPr lang="en-US" sz="4500" dirty="0">
                <a:latin typeface="AR ESSENCE" panose="02000000000000000000" pitchFamily="2" charset="0"/>
              </a:rPr>
              <a:t>How Long is 1 Day?</a:t>
            </a:r>
          </a:p>
        </p:txBody>
      </p:sp>
      <p:sp>
        <p:nvSpPr>
          <p:cNvPr id="5" name="TextBox 4"/>
          <p:cNvSpPr txBox="1"/>
          <p:nvPr/>
        </p:nvSpPr>
        <p:spPr>
          <a:xfrm>
            <a:off x="263922" y="947736"/>
            <a:ext cx="3308838" cy="784830"/>
          </a:xfrm>
          <a:prstGeom prst="rect">
            <a:avLst/>
          </a:prstGeom>
          <a:noFill/>
        </p:spPr>
        <p:txBody>
          <a:bodyPr wrap="square" rtlCol="0">
            <a:spAutoFit/>
          </a:bodyPr>
          <a:lstStyle/>
          <a:p>
            <a:r>
              <a:rPr lang="en-US" sz="1500" i="1" dirty="0"/>
              <a:t>One day is with the Lord as a thousand years, and a thousand years as one day.</a:t>
            </a:r>
          </a:p>
          <a:p>
            <a:r>
              <a:rPr lang="en-US" sz="1500" i="1" dirty="0"/>
              <a:t>2 Peter 3:8</a:t>
            </a:r>
          </a:p>
        </p:txBody>
      </p:sp>
      <p:sp>
        <p:nvSpPr>
          <p:cNvPr id="9" name="TextBox 8"/>
          <p:cNvSpPr txBox="1"/>
          <p:nvPr/>
        </p:nvSpPr>
        <p:spPr>
          <a:xfrm>
            <a:off x="10036022" y="5617912"/>
            <a:ext cx="524738" cy="300082"/>
          </a:xfrm>
          <a:prstGeom prst="rect">
            <a:avLst/>
          </a:prstGeom>
          <a:noFill/>
        </p:spPr>
        <p:txBody>
          <a:bodyPr wrap="square" rtlCol="0">
            <a:spAutoFit/>
          </a:bodyPr>
          <a:lstStyle/>
          <a:p>
            <a:pPr algn="r"/>
            <a:r>
              <a:rPr lang="en-US" sz="1350" dirty="0"/>
              <a:t>(5)</a:t>
            </a:r>
          </a:p>
        </p:txBody>
      </p:sp>
      <p:sp>
        <p:nvSpPr>
          <p:cNvPr id="3" name="AutoShape 2" descr="data:image/jpeg;base64,/9j/4AAQSkZJRgABAQAAAQABAAD/2wCEAAkGBxQSEhUTExQVFhMXGCAbGBgYGBsgHBsZGRwgHB4dHxwbHCggHBslIBoeIjEhJSkrLi4xGx8zODMsNygtLysBCgoKDg0OFxAQFywcHBwsLCwsLCwsLCwsLCwsLCwsLCwsLCwsLCwsLCwsLCwsLCwsLCwsLDcsLCwsLDcsLCw3K//AABEIAQUAwQMBIgACEQEDEQH/xAAcAAABBQEBAQAAAAAAAAAAAAAEAAIDBQYBCAf/xABDEAACAQIFAgMGAwYDBgYDAAABEQIDIQAEEjFBIlEFYXEGBxMygZFCobEUI1LB0fAVYuEXJCUzU/E1Q3KCkqI0c7L/xAAYAQEBAQEBAAAAAAAAAAAAAAAAAQIDBP/EAB8RAQEAAgMBAQEBAQAAAAAAAAABAhEDITESQQRRIv/aAAwDAQACEQMRAD8AB95Ht54hlfEa9HL1iKcUhpBTD+2M2Pep4kSHml3VMfkt7d1h3vdt4tXuxJNFEKOzIQ4+h88YaU3cId/749MBtB70/FDtmbNPQP54Kr+83xUa4jMw/dyUjERTemxVwSG2sYalk5SjOVhGPcgaixaP8UrtC6eIJBdrcjAbo+9PxIaXmCQe0R9QGN/Pzw7N+8vxWJis1E64iQ0iMkD+GSFphXGMLAgK123/ACRsrfngmhXiaUxONSUgvhKShBy63FX1WFlfFGup+8/xUonMqPJ0C23YeYxyHvR8UI//ACV/7I79vzxkK9czhCJI6XpiIgb7sjfYbvD8uYaoxlKcaZIE/hskr8Wk7k9sEjZS953iUYM5samOnRcxIeoSS3sR54UveT4sF/vDJZERGJ6Q3IppI23xkIRBpyqSZkFGGqSUbhiJerSgENmcDmNTYxkgRYxO6JA7ixJA+uCtgfen4pYftCP/AKQl32xNlveb4tONSUa8VCLkSIjcoJm8vIXxhpEr/L597bPnbBU6HTqMtIIuNyCwQxwC2DfFTbWS96vigKlWILBPSAdJAsiPq/PDP9qfidyMydPnGLxlaObNOR0TZEuiYBB3AB21KwIi7HEuQ8N1is504/DpmTnNGRBtEMXkb9P6YmxqKfvS8TOoiuTED+GPSygSV54bU95/ioJAzL6tIUY3PpuvPGSyolSlCcdEmbRkiDp/igeL2e+IQTISkEAESCb3tZln+WCt1R94vjE4mcaxMQJE9EQBoAMt+wIP1xFmPen4koGOZbjcfDARuPrwWPLnGNRBBkAY/NpIIifw8d1vbHKM4ExBaDfPHYkWe9++A23+0zxUQMzXKatGPSTs9zwcQy96vid9OYY84hhegWM2a/wSh8OqQviRI1QcJsAESImCBc+Z9cDU85p2jEG91xIaSD/EE7fXAa6HvW8STOYLB20xuPVWX88MHvX8Tu8wXwBCP9j88Zuhl4UyahkJGE4kQlBCpB/M52TtpILv2xXzgySF5i2/kBxgN3T95/isgJCsdItJCLJuWtxblK2DPZv3jeJVs3Qo1Mx0SqREkIhgnZ4wvh+YEBUMqYmTEiB1SBpz3FQAbkASF7dXliy9ib5/LS1C1WBILciZX23Tdztgj11hYWFiK8y+9+tP/EswBOIjExOlhmWkRBA3JUvyOMFK5JNt79z6DG2979M/4rmZgjpMbFPYFo7j+zjHxlKrOAkQCVEEgAAE2J0jYO5RPriiIxEdpvYpEXNiO315w6nRlKYgAjKwjbd2BZC+uJs1QEIQETGUpmblGWpgS0gIGwcSQwCQRuMQTA7kyRJLt5bh+rwEQgGWx+lvTFj4dUo/CrRrSqCegfB0fKZ6mdd7BeW+IQafTpEhpAMmd5doraJKTBIZZOFn8xCc5zhE0wZEiBOpCyGo3Mt2SsSpU2czRqXqWMYxEAIImKQv/CAjdt747n4UREGAOqRJMRMSEINCHfW4k6juCLYEgrahLTyeUOAD58vDsvTnOJjGMpRBajFolC5T4AxRb1Mnl45eM/2iZqCXRCVI3iYuRDkRpE+kWvv5YpKFaYOqMpRIPzAkJ2dtrMY7WbCIuABZBAW/n+eHZunGxpvQYi0pRMgQhJiOw1NO6WJJoNlAhA2K/wCzB9fssaH2f9nKuaVOnES06iWLASAuxc9/JfTGelUlKTmZSNgyS7BC57AD7Y+h+xdCtDL1MzRqQjoQkGnq7eWPP/XyZYYbx9TLphvE/DfgGUZ/MCgAe3PmDxtzgajTeqJ0g2vIF7vfj15fni18dzYqzuSwSlEbFlmSvdD022xXyrGG8IAm/UC0VbfazD7vHTi+rhLl61+ITlSI6yP3YnoJBDaez7c7YaXoJ/CStw2LtC6X0+2JMkYASlMloKIHzBjVEyB6Bpd0cQAduf7tjoHTkQQ9+d39fv8Anh9LLGoTGmNRAMzwhEOW5SAxyFVlkdTLJu2OQbPfEcpDgfe/H9nATUKcpGIhHq3B733Zsh9sTV6dPXMapzguiSiC7XlBmyYQIusD0yRoJAkOBvsdl6/fDZTIJO2pggAWfC4xoPzMiWJlyFupkgg7PhfzxHEEBC4NyB5d8S62ER1LTcjbjfbBuWowjrNQTNODjGpS0r40g4uR+aI07C6xEoP9nuQkbKO7J2S8j/e2Lz2IPw85l7Eaq0EUCDcg3IYtLjGeuibnub9/54vvZHMas7lIuemNaCiZsC527b7AcnFHrnCwnhYyPMfve0jxOuTE3qRBkD+HTeOk2J5eMZRCMdBjaTBtqcRbnbz2fONZ746R/wAUzBHeI350j+uMfQi/mIQBNz+g5vxiqM8c8Uq5usa9Ux+LJPSNIsAAgLArtgGoSeyLSAD4/lttjlQjaOwuO/1sHgiNOBhKYlEESAEHcgsmQsgAkWecEcy1jDq0yOx30iXSdVufLjDsnTpsiqKhNwI09IIIBAZkFuthcPlYJzMKAFT4PVDo0GrEio/xCIi46Wb6uAOXiuFCen4mk6GmNgQGvIoYeqdOAES3qaF0gN2N3cfnhSrS1FWiUxG0StmI7o7YZLyI7L1+9nguqhH55GUVHSY9t0QSNIQCKN3xihlDNTgZIhaTAhA9MwpAPZ9xcX5x3OZiU5mZ0nVZjSGogbILYXQa9cNy+VlIiMYgyqKMQSiTLYi4H1Nr4mr5omnGiARpYZuyZMgfwxYducRA8IR0kxJ1x6hcfLyySOoFbAu+D6+fnECm4kBxBgQQmLgi8u1zgSpSilquIs2JBk+4IQW52HnhsaUSOo6URaIZkPxFk2I4HL4WJljL6OTiUJTu9meASCFuL4WoGaB0wlYEtASPLJIiH5nDjRAbZnqsDYmJHSdjdo74dQy0hIwLEi4aAAZNMC9gCVdsXxdEQRokyQRDJB7gducMnNHbzB58rj0xZ5LNxNWJzETWpxkXGJEJSYNhJdIsCl35OAapgSTtG+mKuFcatgblE74KhlUchJDhhBEjyHFr92cTCkZyIN9MSQlYRcv4kvriTMTESIxgArkmTJEgDpkQQEEwgPmRLxyhmQkYwkTYagbEgjU2nds8gHAD06ciXEEkcx3B4NvQn6YdXmJSkZhSMn0LSuV3P174UJkCyGl3iQJdXnuRb8/PElUwGiURZde3zElgWdghd4oHY7lv/wCq7vfyxOM7UNP4WuXw29BPS9mAbArm3OGVKQvcJ2s/zFmn9sMjAk2ZLQCZ/L0xA/MSAI0AxCDGpnUB1HYbm4HDGLb2Opn9uykkdPx4gFFMEMPvcffFbmawqGm5xZAEjpQipEModVlIyTvi+9j6xGcoUwYzh8eJ1IMHUA4yIBR0jbcYqPWWFjuFjI8xe+HSPFaskEJRYY1EoPZERSV93jF15QMiIRmIEnSyyQ+kkCzD4sWcbj3xZeUvEa0wI6RUjTfTqMpR1XHzEKwsh3xiqkICoqZMohdUogEkDqUbhNkar7O+KqOcADJdUQ1IxI8npdj6nvhlKGpIX5PG/wDTjBcc5H4ApGjF6xI1QTrMV8huhDmwbwyOVYqEJQAJI1FgkBj77lfU4qBTPcBetxa/9fywR4fW+GSdrHgXYIRYSPb7Xvh2VpRRiSBK5EiVEIE7nkpAHkjDTFfNsCGlrIN2O/KN8UpsBFSBj1cHURpRZ9bWw0yttEWRQ3X4rvq7kYl+JEcRKkrtkLc+XkEPLHKdRIxsPNG4v6EeoxkcpxiB8kpEnvbbpFos3877eeJK1EiMdxxZIoM7DuefPEtED5YayCNUkvw3YtYDm7tic0ekSjE7AIvrkHrMUALWs2NX2rO0OTn8MTUGSoxkSOn+LoIU9UTsdkxfD8uIKY/eSIpnQpRAEyQGRzEj8I6vXDJRR2a5D/v8sd0GCLidwO9mCSG4nkE4hsPP5nqBAIsS36btL8/PDLzkbgEgsyKBIDJ252Q8sFRoknSCC0op6iCkELyDfoMRSoGIPUCLPSYlsPi9uRwWN8VZUAiAYylGfwyWtiQN1JJvsLYlNOMerU5DYAPqGz1ABfyx2oQBcyJShFHnkF97pXxzMU43A1BSRaa7Jp77+WCmUcvMAyUhuiBYohons9w8RgWIHVEX3A3Q7s3WJzIRIkNSQQBRYTuLh32/NYaMmAJykl+HTKJUjcNNjgrY2tgIIU7AAhyPJS+9kX+WOCru3sfviSlTJEgNgYuX4Q7Ann7YdOtYUyEBuRcvZtNJW25wDaVMgrqRsRG5vx5srDtXTfonE2PUyQgR2imSdt8R0WSACje7XCWpi31xPpjIRnIdOrqlCPlwGIvyttgbNqVpVANRlLQ35BgMF3f9MWPsdL/f8qAl8aJ4e/3xTyuSguwe3CeLb2LiTn8r2+NAfngPYGFhYWMjzF72dP8Ai+YMwdNosAG+jYbXZH0OMfShEy0x0mycwmr2udJKAH1xr/fBKZ8UrwEiY2OgG14h2NtSiPoMY3URqYRiFZHnT1F+txjRRuaofDqmnIknSYkMSGvjTIEAxYB1PnlYWZpfDAjKdOoAjpErLSCGbGz025a74DHUouU6hMRFlDzFz3QB29MXXhPgtTNahRgzAKZHJd7HYK1t0zhtrDC5XUVNGuAZa4xIJHrEMPT2sFd4lq5OcTq0y0CWkahsfmjEyFhLT1WtftguvkBAmgaZ+PEjRpBOqRMbTfaLRiBfyxDTcjUaAOwF4agEESWNh37bYm0ssur6Z4PCnGrH4kDUiJEzp6hEThEXAlwbH7DvjuY66sqsgZRM2X02J2JVuzHbBNPIk9ViRdXRH1v+qWCs7TqCUdTIHyxNQHS72IYF1I+ZLxiZRLjZ3VXKAiEDEyI1G3ykcXF5Dez+uJaYBiVIXDRJFwgUxvxxidSE4ysZxLLRBNkTuO27FsRGnI3seDwjvsP7uRi2smVMvpEQTeQZC/Tu1zhCLQRewD8+wGLQeFGMeogOJOxJKOyA6Tzcq2J/2KWg1IRjpjbXpTILH/u53aeMzI0p6cdBcSIybjMSIkCi0Wueb7LDTUJIPOkXK2IRF/X1wbPaPSAACxJyGpXKVmRxs+2O0owhpkjO7lExs2u51RXNtzjX1pIEMBKE9QAARC0iI4Qir78G3ngUxloAMR/EJ3d9wC7xt5nFjrBBAF2xYMHghjZMaX2w+FeYhOBEJCQUmAZRvuDvEu3mPK+LKoTI5KFarCmJ06erp+JIy0iV1qP4QbDgPHMxMwjKmI09B0xnLS1KmTeMhsJK5HzeiGJ6mU0x+JGoDCEoiJ4ciSCIlEoxL8xhuarmpShGIiNAIlI2B1bMu+rSSgAmsPaKoU7dQATNweQD39FbknEVcWCiiur13YHAII+2CMzUDMRLVG3Uv8o4fCX0xAAWBtfc8ep3SvjWlT+G5GNWWmVaFIInVUekkJRGkEgnvtiMBS0CImRJW2kpHbYl/fbbBWQgVpGrqlF6BIqIBJKj8xAZW9j3xHnKcQSUSy6ctGiMoAkahHdSQ5sXiGyNKU5RNWRjE9IlpMgIxKNhcgEEWvix9hMnKpnsuYxKpzjKRHERIBnyZA+uKqFUKQtEAFCRJN30gruWrAp42PsJ4jlY1adOdIyzBr0/hVR0xjGJALiDuQPzeJlbB6cwsLCwV5h97S/xbMEsWCUt5abDy/7YxlCmDIsxiEd2RsSBYMnj1IeNh74If8UzJsnAeZcWwPpvjL18rCMYVNesTeoAIxILV7GSXcXxQHSj0m6HN93w+fTGq93nipoZmGiIlKfTvpWo7Nf2sZsSCJA6NXOlkhpq4CN1Z4fQzUozhICETExIMYgHpO9rM8nlYmU3HXi5PjKZPr3td4BDNUJ5jeQBXSGolkDllG5GPnOqG5qEl6pCS6jYC3Mvt+WL+p7Y1a8JQ0whEAlgSI4DK25uRuRjOzgfinRqEH8xAEhqiBwSgntwL45YS9x2/q5OPPL6waLwXM0qcISBavMNu5Fydh5c8YO9pM1RkBKJiZS+XoQIUkUe24vjKxkRwN0Sku4sEGOOFg7K5eRtA2MUiimGUD6HzxMsO5duWX9OWWPzfE9TIxESf+ZAxjeJEOtXjKJHUAiGNt9jgaNIORBFr2jY7dtrcb4mp5c3jExsGQwykdMXYn0Vhg6UIzlExioCOwTuyTe5WzJtjX5pxNpQhOK+IpyOn95aOkCxMnbk7fritERp3NySgTv3Pf0Cti3zFCJAgjfqsL3YaP8AYxyOVJiYuCO+raKv2bVvPCTS3tWQomMZxIjqBYkLn6SGwt+ZxHSoaunXpvY6SRyzYOwQV3izOWuIiK5JtY7gHk9lbjDY5aWvYAlkpAXs7WX8sVNKivlgIr/zBaRBJsm/uNuX5YhqRlIAFoEAFW5tq9TI/fG0zfs7KQNQaQZMoEJ8gaQu6+mKCWVIKMIzY0gEFdVnxcO19wMPHTPgzwkyqkqSJvJKI/DpVrBX8+MR1sqBpEgQZBgi4IW4ve4OxVsWEcmZExjTM5g7ANAPUF5W+xwNm4pjUDwxcFbIm5+2NyuBho018b93EawBTCJMQiSYyZIW0jYndYr8/Rh8SRpkmmSdLQkuAYspbL0wZpNOoNQEjGwB2INkdJf974hNUCEoG5nJnpixMNIgEo2aXbFaO9nzCNWJrE/DHPDIO7C5axa+1Ecp+0RjlpEZdCIlISYYFyBdA3CF74o6UDTIJcCCVuCKkNmCDcFdPo1ieUqcov8AeyrFk6dIiNNwSBEmTBZ2R7vGfn/rbOgsKsqUhKIAPBKKViR2e1xscWvstWMs9lWBetAkq++zbVhb1xRSiebcgE97/wA8fTfdz4DQrGNepUVWnOGkEb3QiPTvjPLyzDW/1d6ehsLDcLG23mH3w0pDxav06mIkDe2nexY2OMVGB1CKLCB24Pfj6/XG097taUfFswYkgxMSw3tu+MY6LkSZS+a8pG5ZdzyW74qUZkqlOEpxnTE4aJRLuQZC0wYkAmMl9Pqx4SMiLGUlvuWP1sFiM0xYu78+P0/rgwuJRjEECI1RBBYuL/xeeCNN4fm8uMtKmYy+IZxIIsACOoIhkgpcYbTycp0yNUQpKQMojVYkFcq9/MbYrspQkhMxtJ89TIB1afm5CKRJxY5TLiWpAkCJLBZQkmtNt7tYxMJjuk97dp5fQDclgrcCRB4Xa57YJp0CTbcpWTd9klgrI0zqIkYgSsdRUojz28xfuMWNCIBgSRLlEEE3NrvYIPz8sG/nYcZMCYiYqSiCwlJ3YH0ufyxPlqHUXbcW/wBNx6YnGVGo8Aktc37fbfFpQiKakBE8aZX3QNyh38xiadZhpTDIogh32uN+ObBeeJx4eYyOxkCLE2tvccHZYtM0H+HSCXYW8k/I/r3wqFAFMgd9ubhDcbJ+eNyM3HSjqZbWYysGTbdGJYCbEb232w+FAxUh+IMocEnv9rYtv2UHuDsO2CcplgPmPy2A4Njc7WsPM4sjUiuo1yIxigOAWUxck9zirzYExKE43dguTsgLAmzP9Xi+lljEkEAy5iFuyyOEMB5zK6IjSQwR6i97DiwJ9BiZYfrpnyXLHVZHMUXIx1FRYiSAZHSwAUV+v1wJqBtNC4Akfwj0sJCyR2xc1coVqfo2ydl6/wBDis8Uy4EgBoavpLizexA2uLBlvEeXKaVec+GIRAEpTkxKRQS0rSiWVqv6Yr5BzGkEpDfd3vuB/PFlWpGJMAOpgEHgrYg7K/pzh48DmQXe2rpRudtu3N7YmXLjjN2sbillRJkYxOve4vq8+9z9b4OyGfllKsqtGUdUImKkD/5kTGcdMnq0mx9HiCtl5U9MqkXFtEpntYiQ4uO2++BzWBlJwDIAijaDO+kvVZ27l41LvuKdSIqGQBAMgBEJuTiAAbkNyJ+gxcexxnHOZSGqHVVjIkS+UMjRO6jKzRDuO+M8FH5Te7N+DZW8saf2L8KqTzOUrAAxNcRFwyacdR37Berwy1+nUeqsLHMLDpp5e98UJf4nmijo1QBPDMSgfMgH7YytDLUtSlVl8PQ9caZJ+JoYgiQVq6dW3ONV75jKXi1YcKKC4W/nz9sY86NO5YaJHzXHbYgPd/TFB+Y8NhTp0pfFhI1IGWmJZjdaZ/wS55CwbKQErU0CLAyJZCuCgCrWXq3YStKVWoaghGMQAyIAAACMQZCA03KukyHvg3JyjolEykyikDdrcHpTOzZ34xIix8OyZep6YgFy1WtsLXOw9LcY0XhOSNPWRpISjKJWx3F73G+KnK0gLL8UQLvYkH+W35Y+hf4TKlRhMwgIyRI5V0zu0vXnGcpb078XH9K+fhcjHUYyCOo2vpO0vP7c4bTyNgi7m+w47jlHFxSqykESdgr2SFrffD40+oI9n2Q58sdMcNO1k/wFlMiAeuMuodHnId+b4LpDSDCSQZAQI1FB99mMHVYSqSBl9COP9fLDo5O6AsGXbn1xbgzlpVTybJXTaw3II4Y3xLTyQTV73fBxajLWR9PrjsKV7WxPlnQCGWQBX+v5YbUyZEdQDZKF+P6YuaFC48u//ZYFr5YryO74GOkVWVJARiQR81yd97KzVsRZnw8GBqWQ6d+q9x/3AwZmclEHfm327L+1irnEklA6Qmdu6d/pjOeVVQeOUQHJCBlJiIBARDCG4G/3xn5QlC8REo8ohx3BjLex5BeNx4jlhpOvcWjTIZJI3vsgz6+mMxKp8CUJxETOEgQSrJbxMeoXxy1XHkx/VBUoadMjIOb2LKB2lHglfUXxvvZjxXLUaEo1YAy0q4/F9bg8LyxgczUMqkiCjOV3YEEndWA5t2xBPOGnJmWvTJ6nLTIwVxJsgry3ePLz/wA95Z689m3famrGpOUoaQF0hEsO6VmNzjOaNN7h3Hnx/bxZ5wSQEjExlLUwQtRH8aZsb8fXAc6CMuuI08EsSIt0oEEW9Ljvj08XH8YTH/Gp4ZmKwnGLFMHSflj1SX8SADO78740Hs5E/tmTkYQhqrQCZ1NDqIOwkLji9sUVGnpIqARKIGmSRceYlMb+TWLj2YqifiFA04aImtE6DPUgCwImVyAAOScbHrHCwsLEaeYPe7GX+LZgwEjIASKGw0oljjGLnr0gSaDIBP8AFvb6X5tjYe+P/wAWzO5+Xb0xlcuh82m0XLUdwLjRa0+PO/GKJqObkIinOVSNIRkosognUgCQEZAE+j4wf4az+IRhfdF+WkLleQb2GK+hVBBZMTGCBudV+QWOeEAmsWXhkDIs9RA4i0BYatO1gwT2wStb7PUIgjW9I3IumiEOe/5Y34zZrRo0o9cQwEri2w9Ps8fP8jTEIwmBaRNxa4TiATuHvtcbF42fg9QhSBUw9UUWBHkldrY1JuO/HlZNReRyg2LCHDKIYAX274ipZcf+4AhL/v8AniahmfiFhkltlD8ucSUWk2yzxYWufrjp86dL/qSnSVhFEeu3ODIRfFtz+mGCZNzeWw9A/viWLst++KyjnTVv6YkpwDsPqMTDYEdjvtjkCmj9cY1scnEAXF9zgepTBD7cD+74nzM+SUTbAsiRcEf6bc83xtYr89SfISYviuFIMPYla7AC1m9rnnFpOsiGYggMeqs12WM5nM5eUYnu3sPMDtzjOXa77czdWxmQWxcA+v1Nhv54y2foiUQQTKW5Y7ModyByfpi9zQEgCWV6J823ISSW2KvxHKg0zMmESEBEAjcq52AXffEy87cs9shmaYuxJn5F5G+q3b0vgCUjFkH0I7n6+Yxpc/8AE1QlIkERcTsSCSztuzLz/nSZynERiQHpkWWxLYhW6Ryi98cd7cA+YoEQBnp0TkeoIxE1cFgHUIopq45eKqrSIOz+ve6xbZbLiOqpUE+gPQCI1Lg6ZAmJYjLSSE0cA1MxDS5Qci1IzNztYLYFH6LG5DdDVq53uZGxlqJcUAIn0X6dsWfsWB+3Za3/AJ0V6g+o/ngKplSImcQTT5JXA2N0ZAIod8WPshT/AN9y0gAQK0GeGTYJ/MPJ4K9brHMdwsZHlz3xQ/4tmN9om10ALk9sZHLiUSJQtpPzMAB7G/Hf88a/3wyP+LV15L6gffjGMnK923f1d9sVVnSry0wlLRP4c0jGPVqcjq/jHZ2RCOD6Gc1QENU9MSFA9MY3J2Fjwd9ztzgCPikhEUz1Q1iTIiZahDQLkE6UAon9cO+NqlqsSrkSfVyeEDYADCMtV4ZXMwSZSKQjYlqw5tbnGs8OrSgUbTswXEr+HGJ8JzhGk/E4AMSttklYkMPyAx9X8CydL9mjL4sdcnqiUT3u72GLbZ49HBj9UsjXAMbdK5AHfs/vg+nU8wQzYnb6G2KU14XEWgQB6f1ZxNSzDQ+b03+31x0mW46Waul38UAi1z+Xpib9oTuUu/5YqaM1YsFnyOJCrFHVdjuO++JbfxFhHMarv6Pkfyw79sKsHJduP7GKkyRsr8efphhzJNwNt7bLu8Z2ys62aMuy4/sYDzGbQKuGu+BqlbVfrDHSU2h5HyOAoZl8gAeV8alNnVMyLs7hX2Z5223tgEyudUTKAuUV5fbEOeq88Lgbd/r64HhmRpiwN22erYokHYMn6nFtXYqlGRUddtPSpNcFodI+nGAM/HVT7RjJNj8QIudzcP0eJaBBRJ0s/RB8cn1w/M1I6eox5+V9JluSr23Rsducau7Es6VdPLUoh1CbbOGqJl2IHfuiAX9KPxAayJgdcjaNiCL2i/qogWXli0ogSlGmzFkyci4aYAooC/Pl3xFGMZSMYgEBgQ1MoDUZNb2KAsT64zOKVzuqoM9mNE5mnUmTaBlMRMhG4kZFy1F8DyLxQzjI1B+EnY/oRyHuPUY1FaoIGZlHpqwPVp/ENgEwnBA+bLeA/DMhKoJwFQQjKIlJkESIuC43GwP5YxyWYTtm4qGJEdLlqgerSCwCyLh2kg9gbjFv7GCH7Zl3KT+PDTEXHNySbKw2xV5rLRhVMY6jEBg6Q9uxsQ7Ptg72Of7fliz/AM6PHDsWLeWMsvXeOY7jmIrzF74K/wDxPNRUV0cBlCxBTdy77Yx1eI+FEgEmUjqNwIr8IujZS1IbrGs974B8VzLQLju2QQLPYd74zPxIw66ctM7lRCMREKNydMtTZV98APKmI7XSL8iHtxvi18G8Kq1zMUoCekRdw+qQEdPJkZEBD6rFVf8A+XcIfcoPF/7DMZ/Ji7/aIFbBEi+7fl6YDY5T3beI6b0Ei4/vKbI7fOQPTa+LnIexfiEBJ0UeNNSCJ5Pz7rvbGJ9qav8AxDPapkLMVDELUSdaATsAB+Yt2mpa6clU3iQJQbQI7ogXfcgkdsKuGVl6fR6fslmxf4R2S1Q+/wA2/wDd8F0vZvMxL+HK0eZQsewvfGfoeNwq0RT+GHGRlqBQ0q7GwFhscW/szD/eKRuQ4q0rffbn6nGsbbHbV0VIoKW4KPBG7t5YKlKMTuD9LpN774qPEcyBVqAofvJ//wBH+uOUczv1Cw5aJIYG3ON1qzSxnmCALgXV+Nlt/dsNCMxc1Hc6WEXffc/liu8T8YFQkyRkVbYDscNyPighIsAi9v8AULn9Mc8vEx1b2K8SmASRJ83JY28vzGKmdURaO2xKAdu/fDc74gSeE0PmPF+rZ/14xS1a7WvYohbl33I/v6Y1j4zlZPFlm8+mwNSGlJAB/c/dvAeX8XqQqa6ZGoS1EafxIjZX32L3wHUrRIiISJJYMSgY7sbXY5G3bENKYhIEpC/VeJSsQLI7H1wsY2s5TCBmWJEkSH8O9gnzuu2Is9S0AX1R1WaADSuSyflt64rstmtW5IMOGH6Re4vtfDPEc4RA3MiR0hEJXd5WPY+fnjtMOlczIANgZMW6mQD58SN7cM7IYHqaekSlp6rziXHTIuRTdjxz5Yk8NrRLhOSBAI+FAAiSkkSew7t3wD4lmgCTGIj0taLkyAZuNvX+K1sWXvVOtI8y/hhSOnYOYFuZRB2JB2fCLWAadcPoCEgASApRe9mdQTIDHG2Hyp1I05klAqNQMMoiWlHkIXHcfUbNTjqMaY/d6jplIopbSSv9ADxjHJZemLUVKqYzjJfKXc3Ok+bXpfbF34Dnp1vEcvVkQDOtDVEBBg7ACwAPA2xTTpz1OR11J33EmSX1EHexxeexlQnMZcmmwa1ICUdQES2WDYkgb/rjlYmnq5YWOY5jI8we96Uf8VrxIRcep3+VDewA3PfGMzcDCcoqBAKcSTCWkrUC+oFEvzONn72qJn4vmBFE2tYWENRubbDGJFZ6YyJ0RYCTAN/1vfFgnMokzPUY3I1HkoCwBHftbnF57CzkM/lH8sq9MAn/ACzFx2Nl6E4ztRtBjuEf7+/fGg9gZkZ7KBkPMU7Pcahx9N/TEFh7V5kR8RzhZlKOYqoIIOcmNpNvcixW+Bshq1gkm5AiyTyhc88srbHPbOoB4jnjIMftFSKDBHVJF9nxzhtf2gNWjSpSjAQpDTE7SLLBKvLSld733xnLf4z5WmqVY0qxlQmagIcZjUGDuCwC7h+mNf7JRiM3RFxJ7XBfOrg8gDyx8ryGY1xIDUb2DA2JuNuf/rjaexOfMc/lqbMviVIkki/yk83sbPY46Y2x6ZnNdrfxmUBXqKUSRMyJIf4iVvwjgXxDNU2JUmKa6gT1MbsC4LBSG2KP2i8QPxqgUQfi1QDsZA1DvvYFj9N8VVTxAmQuCPQhoaTY4XG3tjPk+r01uey86UISlCOlWm7F7lg3N0lbFaKo1iPmiRJhFJkBK7OKz9pnKI6jpv0/pEeex4t9MRVM7IxcQGiD0jnYEm6tbkDbCS67c/q7W9VgmAqRnpkgRqkCSDeK8g9hsMVEcxGJj1FjdExV2wSd9vK/cYHnXiIxqaryBBiCkjtYsRkDY/TzxFeciNUflMusgHTEGVmLlAhEBvFxml2NnWhHSiOq+5OgaiLuL47A4DzecjOUQAQwpWCLNlZrSBY8vA+XzgekdB2JEgAhsJaiI7ot+WApzJkgmS9NrG25Py/fG02KqmUZOJIiWAVcj5dj8oKsu63GGwNQRMjcSJi9dhIRZvs0Baxw2tVM4azqcSdR1G4KICQCuUi7s4HrZeRcQJERIsSBIPV80PxS08iwfne/WjbpiZTCAeoIAg6pEoAAAglk/riIzNMF/OCRII8WLSA4G/AwPOQ6xu4rqYMSxe1ja17X9MOyQiLzJjEgmMhdTA/h/ECUPJu+JaJgBEgGUnIMkfmAfxiwPHbjEMc0DKOq8Imw0xPQedO2o773POIKkZACTYsiCbWa8iHtgnOmUJ/vEZERmCJA/MAYkokPYkOzRxjYWVrmLpR6hIxJR+aUSwUf4WbYtPZOcxncvqJDrxBu9RjL7IPjyxQfF1DYCQL1D+FJIBb3eNF7LTic9llT0ShUpgrUiQUahexNgtr2wt2PWOFjuFjI8we9qMT4rmgdLcESTtpR8kGC+FjGZ6h8OpKOqE9MiDKBcDps4lXBTfONd74qT8UzMr2MQbFXja+zN7eWMcJKJAjdi53SPTtziAmtnTWnKrVmZTmeqWxPnskFgv2arxoZzK16sgKdOtCUiLkAEElDyRxW/EMTrAiNjExdiDYi9iwd8Or1CTdcDUAfqR3abTN8UfRvG/Z3J5jM5iv/AIvkhGtUnIRIJMRORkOdxiOHsTlgHLxjKAVIkQ0xIjIgjzS7gK6xg6NcQlEygKkAgDb5QTxtqIJWoEi2FWzEZEgGejUoAlkQZUfW/Fm8EbkezGVUv+M5IyJHUpCwCRAK2X288aT2c8By1DN5epLxHLSnR6pQjqcgHIKJ+VQl5u2Pk/h+XhJkzSkHHQSNJ/ESCAtSC83g3Ly+HVpGRNOBl/zNOrpEtJMYn5gF9+2L5DbR+J1THN1iADL40qn72BRj1SEDExBFz+V++KStKILL1RR/yyiUtidw9+2FmakzGpU+NI1JVTTuTrlEAkylf5SELts3tgE1pa9I0naPSGCRvaQ3O908bl6RYZiqiVaNjKIAAjrQ0hlgBq5flgIZlREjcFhMtAq7XBVjziLM1SZROr4pl1HUNpE3FzpNtJYtcDjCzcpdZMe8JyAsSWQyABqQIfliQSkoLaX+ZIRNxfcyu0Bth0jGdSOqoY9QEpGL0iw1AC8iL25XnhlbNQNTVCMNAvpESi4B7XAiWU974rjV7EmXB7f0wtUeaXROUYVJQhMD4h+TqadumUhsH3wPSqRYHBJJZ6RvybsPf0xDOsRFAyAIBlEnpMrooG4A2YeJs1MVAZQjU+GIxEpzUiAABcxiLarDyIBZxN0KrES1XJlo1bEkrf0CZfbfDZ1YinEapGoCdUSOgX4RuUA2BsN8DxiTHVZWCtt9N8cgonj1t2N9/N98BLXy0qaFSMoiUIzCILjL5ZeQPbDAANMgbm+kXA9XdlO3HOCqspEDTpMpapSkZH94CdpAlFSBI5L9MA06p6QZKIL2a4aX5YgKzeZqGnEaxpn+CIQGknS+kAu6LJtfA5lGKOkk8g7f5diyFuMQ1JOVwB3ACxZ+MZWVIxjUFO8QTo+GSIuz0FCe7vssFACRUkACW9LuJfh8hbFx7FgftuVJ3NeC7BENhFi/HbAdGhGrrqHTCMUxTBYCWsRJ+XUgepuf2M9kJvPZWxXx4dRuX2fbywHrpYWOvCxkeXfe9KQ8WzEok2MTZ2IFiVyzbGLrVDNuRJN7nz88bD3y/wDiuY89P6DGRqxlGIgdQHzEflq22WAZQ0rqJBb2YS9d/wAt8E5mnE1TGmT8PURTlJROl8kiIfdrEVOsYzEoyI0npIsf5q2HSrypylGQKBMSOUHHTqHHdWOKODNyAEX0hhcKRZC2G2JTSlVqCAgIySEZIfLHkyV0Oe+Bqk3p+UIKz45L3JeCquVqzkdNOZkFqkpG+l31fis9+LYDmXjpNrrcjcPysWOR64OztCdKfw6sZAkagZaoyAlcyV2Dur7+bwJnMjVy9adKrHTVplyDDaBHVEl7g74XiFSZMZTqGpI0431ajp0ggE8K4I4WJ3tNJsjLTUERKE2RFAkCQKalYRN0zscF061AZecuuOY+J0REho+HuRKzbQB2tiohmgmfniY6TbjgxSPqe2xeOxqHYFq4LLHJ5tbFvaCDmOp6Y3BOhnSfW9h5A7xDwytmX+HTTSAZIB+vP9cS/soFMOSkURCQTiQTqEmlYIEXJ4viIyiQIwJRRkZCKJBKXMSiGO74xpY5Nl6j1ggG+8V52YtZ/SxOFRoykRpTM0HJEknSjdc9+cDxUokmUQRElF3I/Ul4kqFglSIlaPqEygESAttrYVXM1KUT8OYkDBgAksdxvYc274VWmiIgVI05CMuoHYj5lyG0cTwqSmTIgGykAomQiBvZH5eLk+uISatQRjqM9ESIgBmMB1Ha+kM+QviDlaUQToskAbg2FyuHunZrHJkSXw4kAWRkySe1gR6eWO5qnCnIaZCpEwEvllEMi4uiUeRY4bQ1U5CpFBFho3H+Xn7YArN+JTnRp0DajCUpwjZgz3L0gnbbAUsv8t3KRSXmt9v++JpgLT0kg3IuDHclg/oMDV4kEjtv5/fAFQox16Z9MGRLyIBs+UbeaHfD6lepOIEmYRiYw30xjFkiO9nK/riKtHoMRptLb8bEU0ygvzWIaVVEk3sVsmfJIjywDpRsCbxFhxdenpi59j5R/wARyqjID4sLGV3ZmwFncWxUUpSmooyAZEfL5pF/R4ufY2mP27LTjJD9piIiRGog8kA7eYCZxB66wscwsQeXffAh4tmSf8q33VuF9MYz4urWT88u1nqN3ZL0WNr72apHjGYEXqOkDSGSULLsdiOe2MRKTF93287+mAN8KowqEUZVKdKMyCa0zJRAGxA3H0Jf1wZ4z4SKMY1aTlRMpQjWXTW0/NKII6QGAizfFWAZyY1zmUkLsbBc2HGFmBKTMpuWpyBJYMiWdlvuu488AyM42BgiAQwSyXuQbWFkFiXL16hpzhGU/huMpgE6WLCRGzugfPEf7NK5VooykGgJWBfY4dOlZxTZ2NgB6hjYn0IwEYj3P15xJkhESEpk6QbiJUrg3BMSECA3iP4G0mBElPs/LfE5kRERFUaCYkxGoDWvxA9gSNV/zxRGZamSbu+23l9fywXRyNaWjQBIGE5BSHyxDm2RsNx9ngbRpkEYyJDABfoLjcdsT5aMpAE1NAkNAv8AhB1clCIIG5F1gmg0agikpxYkbEXV4ki64sfPE9CTgER89xe3Tc7EdSV2tI+o0Y6gAAdX8IHbY73lu7DDZyRIiZLz3S8vU4qpAz1AbR+oDQdsTZe8hqiO/WSAkyeNx53QXbDaYjIEHWIsaAAPm5Zdir83wp1ZHRGWpaVdvS3G+4BCFuEsBBmSGotMp9uPJ+eDKHiE4gaZaSr/AAzp6QNMgQCApA3F35cx16gnJyEIEaQowQ0gaWQLNi9mSThUauoxhIxH4QSQBHVJgmXa5fYYgkzeap1DKYhpqSuNKEAWWBBbIhAHjAkqWgAyj8wYe6BMbLz79sPzcYfFkBpjDUR0kyiBcWlvKPLwhlDGJkSG0IhE7AsgFiKNj3tihnwzA9QBuiH/AEP5jC+EDpRJ1bgAkxkSQB5mwNu+CqVD4lVwpkx1BwidtR2F9uAScQUYFxkZ6UQHzFXaF1fcXeAirx0nSkeRdxO2ksC4XbEkpGctbBmeNIuubDSvLC/apkTBlIxmXO71SbBLJZfPriGnMowABZHAdux43/TEEpGsncFC3oLnYdicaH2JMY+I5aIAnH4sZXO2+xsCf6HGdIMTxEixRVpC4+2Ln2OMf27LCGo/vwgQGIg2JI3KdvLAevMLCeFiDy773MzOn4zWnTkYTiYGMolESAsQRcHGXlWMR8T4kYVJxlGUQGZRQDlc9U2dwNgeRjS++Yx/xTMb6mH2WkJee/5YxcI6iL32uR/PywHYzUuhjsze297LBOYzYqAmUYiRILDva7u+o3Jf0GIREI26hwez/M3+ww7J09coU4xBnOSvIAFrTcoRvy+cUMjUsX3CHC7Edv8AXE0ps6ummS5x07WLEQA9N9n2xHUjokac4hxkRIgshWIBB0kPDZQAbPV2Asu7/wBMQGV87aMIQQ0IgnUzJGUgxbUh03StgenEy+YjoC4e75vuUSGu2HRqaJROmBMCD3jIWIBAI+pF7ntiWlOUCInUJR1GcJRA3HncscS/PACVRtuAbhl2Jt+m/ljtCMTKIkJbEdFyZX0p+aCw7R0raQJNzwFYef04xyixIaLyVk2DvawII74BlOzYD2udr7j9MTwytTQwCITdykdCYfcE4bUpsWkDLkAHjnVsSb/bnEk8xU0ChGUpUPia4xMReohEnm6QT7Y0O1K2hyjq0VIGJM4gk7NFcTDYuLeeGVstMGOoHVIBAgsg2jY8Hjy2w2gpyhGctMWnxEcletzbEtarVzEqYnUNSQiBEyLIACEWdkgAOLYlA4F9KZKF7c+f88L4dvrc6Wt+fph0F8uk6hsuZPY8rgLttjuYgYxiwmLdK1BkGTJ3BBjtxgCcvCAp1Y1OmrExMQYMksAxMiVAIk7cYj8UoVRolUiIxnB00gJRj0OIHnHflE4Ep1U7C4W339MOqylIdRPSOkXNnsOAA9sIH06XTIX1IsEDYDkEMF8+uO5a5kQPlGoaiCkRux1emOZsGMmTGezTMTYI8P8AqMcylVAuZixpQHzAlkdkwDfFEmaqatpA6+qQAQ1m+wQAGogL0xz4MRGdzKUV8sSYEEp6rEfUXOHZfLOE5ExGlAxMtJ6vlI5kjwBYb4ijXIcY2jJEjVuBwTyHdYgm8SgIS0fFjVEYARnAdN1IhkAlGUg92O2D/YwE57K7oVo2PFx+uKqNPVFgF3ZXSOd7uw8kucWnsTIft+U//dH9cB7BWFhqwsQYH2k91OVz2YnmKtSoJzNxFAWC/liuh7k8kEfiViRsSRYtvZH6vCwsByn7kskAVVrX3PSTz3Ft+MR/7C8iv+bX+4/pjuFih8fclkgv3lbpCsQN3uhw8I+5DJMfvK1uGF9sLCxAw+4zJf8AVr/cf0xKPcnkut1KxMgAyQSLjuPLfCwsBEfcXkf+rX+4/ph1L3IZKJYq13/6h/TCwsB2PuQyQLFSt9+7w0+4/IpfEr//ACGFhYomoe5fKQemtWvExvoNpBFOJR8xccHEcPchkQQfiVrcPyXF/PCwsAo+5HJAs1a573Af1VsPzHuWydQylKrWciSfkFzfiPnxhYWAh/2GZH/q13/6h/TDv9iGSS+LXS/iHOFhYQdl7kMkQvi1l2Y/VPk4b/sOyKXxK33H9MLCwDx7ksndVa4BTGoK23qvPEZ9xmS/6tf7j+mO4WIOx9x+SAXxa6PGrnv6/wBcE+He53KUKsK0KtbVCQkGQiYl3Ha2OYWKPpWFhYWA/9k="/>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2" name="TextBox 11"/>
          <p:cNvSpPr txBox="1"/>
          <p:nvPr/>
        </p:nvSpPr>
        <p:spPr>
          <a:xfrm>
            <a:off x="4025245" y="872703"/>
            <a:ext cx="8003357" cy="6124754"/>
          </a:xfrm>
          <a:prstGeom prst="rect">
            <a:avLst/>
          </a:prstGeom>
          <a:noFill/>
        </p:spPr>
        <p:txBody>
          <a:bodyPr wrap="square" rtlCol="0">
            <a:spAutoFit/>
          </a:bodyPr>
          <a:lstStyle/>
          <a:p>
            <a:r>
              <a:rPr lang="en-US" sz="2800" dirty="0"/>
              <a:t>1000 years our time=1 day with the Lord</a:t>
            </a:r>
          </a:p>
          <a:p>
            <a:endParaRPr lang="en-US" sz="2800" dirty="0"/>
          </a:p>
          <a:p>
            <a:r>
              <a:rPr lang="en-US" sz="2800" dirty="0"/>
              <a:t>How long have you been away from God’s presence?</a:t>
            </a:r>
          </a:p>
          <a:p>
            <a:endParaRPr lang="en-US" sz="2800" dirty="0"/>
          </a:p>
          <a:p>
            <a:r>
              <a:rPr lang="en-US" sz="2800" dirty="0"/>
              <a:t>If you live 100 years on earth= 1/10 of one day with the Lord. Divide Lord’s day into 24 equal parts (2.4 hours). </a:t>
            </a:r>
          </a:p>
          <a:p>
            <a:endParaRPr lang="en-US" sz="2800" dirty="0"/>
          </a:p>
          <a:p>
            <a:r>
              <a:rPr lang="en-US" sz="2800" dirty="0"/>
              <a:t>100 years on earth = 2.4 hours in the Lord’s time…</a:t>
            </a:r>
          </a:p>
          <a:p>
            <a:endParaRPr lang="en-US" sz="2800" dirty="0"/>
          </a:p>
          <a:p>
            <a:r>
              <a:rPr lang="en-US" sz="2800" dirty="0"/>
              <a:t>(Your age x .694 = how many minutes you’ve been away from God’s presence)</a:t>
            </a:r>
          </a:p>
          <a:p>
            <a:endParaRPr lang="en-US" sz="2800" dirty="0"/>
          </a:p>
          <a:p>
            <a:r>
              <a:rPr lang="en-US" sz="2800" b="1" u="sng" dirty="0"/>
              <a:t>CAN YOU BE GOOD FOR 2 HOURS?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22" y="1897305"/>
            <a:ext cx="3400016" cy="2550012"/>
          </a:xfrm>
          <a:prstGeom prst="rect">
            <a:avLst/>
          </a:prstGeom>
        </p:spPr>
      </p:pic>
      <p:sp>
        <p:nvSpPr>
          <p:cNvPr id="8" name="TextBox 7"/>
          <p:cNvSpPr txBox="1"/>
          <p:nvPr/>
        </p:nvSpPr>
        <p:spPr>
          <a:xfrm>
            <a:off x="179322" y="4612056"/>
            <a:ext cx="3569215" cy="707886"/>
          </a:xfrm>
          <a:prstGeom prst="rect">
            <a:avLst/>
          </a:prstGeom>
          <a:noFill/>
        </p:spPr>
        <p:txBody>
          <a:bodyPr wrap="square" rtlCol="0">
            <a:spAutoFit/>
          </a:bodyPr>
          <a:lstStyle/>
          <a:p>
            <a:r>
              <a:rPr lang="en-US" sz="2000" b="1" dirty="0"/>
              <a:t>Does God’s foreknowledge interfere with our agency?</a:t>
            </a:r>
          </a:p>
        </p:txBody>
      </p:sp>
    </p:spTree>
    <p:extLst>
      <p:ext uri="{BB962C8B-B14F-4D97-AF65-F5344CB8AC3E}">
        <p14:creationId xmlns:p14="http://schemas.microsoft.com/office/powerpoint/2010/main" val="312162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6" end="6"/>
                                            </p:txEl>
                                          </p:spTgt>
                                        </p:tgtEl>
                                        <p:attrNameLst>
                                          <p:attrName>style.visibility</p:attrName>
                                        </p:attrNameLst>
                                      </p:cBhvr>
                                      <p:to>
                                        <p:strVal val="visible"/>
                                      </p:to>
                                    </p:set>
                                    <p:anim calcmode="lin" valueType="num">
                                      <p:cBhvr additive="base">
                                        <p:cTn id="25"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anim calcmode="lin" valueType="num">
                                      <p:cBhvr additive="base">
                                        <p:cTn id="31"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anim calcmode="lin" valueType="num">
                                      <p:cBhvr additive="base">
                                        <p:cTn id="37"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92231" y="572656"/>
            <a:ext cx="11585541" cy="15810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pPr marL="571500" indent="-571500">
              <a:buFont typeface="Arial" panose="020B0604020202020204" pitchFamily="34" charset="0"/>
              <a:buChar char="•"/>
            </a:pPr>
            <a:r>
              <a:rPr lang="en-US" sz="2800" dirty="0">
                <a:latin typeface="Aparajita" panose="020B0604020202020204" pitchFamily="34" charset="0"/>
                <a:cs typeface="Aparajita" panose="020B0604020202020204" pitchFamily="34" charset="0"/>
              </a:rPr>
              <a:t>In Moses 2:10, 12, 18, 21, 25, what did God say after each of the first five periods of the Creation was complete? (hint: it’s the same word each time) </a:t>
            </a:r>
          </a:p>
          <a:p>
            <a:pPr marL="571500" indent="-571500">
              <a:buFont typeface="Arial" panose="020B0604020202020204" pitchFamily="34" charset="0"/>
              <a:buChar char="•"/>
            </a:pPr>
            <a:r>
              <a:rPr lang="en-US" sz="2800" dirty="0">
                <a:latin typeface="Aparajita" panose="020B0604020202020204" pitchFamily="34" charset="0"/>
                <a:cs typeface="Aparajita" panose="020B0604020202020204" pitchFamily="34" charset="0"/>
              </a:rPr>
              <a:t>Moses 2:31 - what did God say after He completed the Creation? </a:t>
            </a:r>
            <a:br>
              <a:rPr lang="en-US" sz="2800" dirty="0">
                <a:latin typeface="Aparajita" panose="020B0604020202020204" pitchFamily="34" charset="0"/>
                <a:cs typeface="Aparajita" panose="020B0604020202020204" pitchFamily="34" charset="0"/>
              </a:rPr>
            </a:br>
            <a:r>
              <a:rPr lang="en-US" sz="2800" dirty="0">
                <a:latin typeface="Aparajita" panose="020B0604020202020204" pitchFamily="34" charset="0"/>
                <a:cs typeface="Aparajita" panose="020B0604020202020204" pitchFamily="34" charset="0"/>
              </a:rPr>
              <a:t>What’s a principle here?</a:t>
            </a:r>
          </a:p>
        </p:txBody>
      </p:sp>
      <p:pic>
        <p:nvPicPr>
          <p:cNvPr id="8" name="Picture 2" descr="http://ldssoul.com/wp-content/uploads/2015/02/880cee48aee0.jpg"/>
          <p:cNvPicPr>
            <a:picLocks noChangeAspect="1" noChangeArrowheads="1"/>
          </p:cNvPicPr>
          <p:nvPr/>
        </p:nvPicPr>
        <p:blipFill rotWithShape="1">
          <a:blip r:embed="rId2">
            <a:extLst>
              <a:ext uri="{28A0092B-C50C-407E-A947-70E740481C1C}">
                <a14:useLocalDpi xmlns:a14="http://schemas.microsoft.com/office/drawing/2010/main" val="0"/>
              </a:ext>
            </a:extLst>
          </a:blip>
          <a:srcRect b="35579"/>
          <a:stretch/>
        </p:blipFill>
        <p:spPr bwMode="auto">
          <a:xfrm>
            <a:off x="1507042" y="2320125"/>
            <a:ext cx="9177921" cy="317961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06864" y="5254645"/>
            <a:ext cx="10309375" cy="122689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r>
              <a:rPr lang="en-US" dirty="0">
                <a:latin typeface="Aparajita" panose="020B0604020202020204" pitchFamily="34" charset="0"/>
                <a:cs typeface="Aparajita" panose="020B0604020202020204" pitchFamily="34" charset="0"/>
              </a:rPr>
              <a:t>Principle:  Celebrate small victories and accomplishments</a:t>
            </a:r>
          </a:p>
        </p:txBody>
      </p:sp>
    </p:spTree>
    <p:extLst>
      <p:ext uri="{BB962C8B-B14F-4D97-AF65-F5344CB8AC3E}">
        <p14:creationId xmlns:p14="http://schemas.microsoft.com/office/powerpoint/2010/main" val="398507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1852" y="492866"/>
            <a:ext cx="11312163"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r>
              <a:rPr lang="en-US" dirty="0"/>
              <a:t>What do you have in common with the Creator?</a:t>
            </a:r>
          </a:p>
        </p:txBody>
      </p:sp>
      <p:pic>
        <p:nvPicPr>
          <p:cNvPr id="10" name="Picture 2" descr="http://ldssoul.com/wp-content/uploads/2015/02/880cee48aee0.jpg"/>
          <p:cNvPicPr>
            <a:picLocks noChangeAspect="1" noChangeArrowheads="1"/>
          </p:cNvPicPr>
          <p:nvPr/>
        </p:nvPicPr>
        <p:blipFill rotWithShape="1">
          <a:blip r:embed="rId2">
            <a:extLst>
              <a:ext uri="{28A0092B-C50C-407E-A947-70E740481C1C}">
                <a14:useLocalDpi xmlns:a14="http://schemas.microsoft.com/office/drawing/2010/main" val="0"/>
              </a:ext>
            </a:extLst>
          </a:blip>
          <a:srcRect b="35579"/>
          <a:stretch/>
        </p:blipFill>
        <p:spPr bwMode="auto">
          <a:xfrm>
            <a:off x="1507042" y="2320125"/>
            <a:ext cx="9177921" cy="317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reate">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3048000" y="1714500"/>
            <a:ext cx="6096000" cy="3429000"/>
          </a:xfrm>
          <a:prstGeom prst="rect">
            <a:avLst/>
          </a:prstGeom>
        </p:spPr>
      </p:pic>
      <p:sp>
        <p:nvSpPr>
          <p:cNvPr id="4" name="Content Placeholder 2">
            <a:extLst>
              <a:ext uri="{FF2B5EF4-FFF2-40B4-BE49-F238E27FC236}">
                <a16:creationId xmlns:a16="http://schemas.microsoft.com/office/drawing/2014/main" id="{DF574F95-0485-4AF7-9A1E-F57B532748EC}"/>
              </a:ext>
            </a:extLst>
          </p:cNvPr>
          <p:cNvSpPr txBox="1">
            <a:spLocks/>
          </p:cNvSpPr>
          <p:nvPr/>
        </p:nvSpPr>
        <p:spPr>
          <a:xfrm>
            <a:off x="4159825" y="6373368"/>
            <a:ext cx="3872350" cy="484632"/>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pPr marL="45720" indent="0">
              <a:buNone/>
            </a:pPr>
            <a:r>
              <a:rPr lang="en-US" dirty="0"/>
              <a:t>“Create,” Dieter F. Uchtdorf (1:54)</a:t>
            </a:r>
          </a:p>
        </p:txBody>
      </p:sp>
    </p:spTree>
    <p:extLst>
      <p:ext uri="{BB962C8B-B14F-4D97-AF65-F5344CB8AC3E}">
        <p14:creationId xmlns:p14="http://schemas.microsoft.com/office/powerpoint/2010/main" val="400583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5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48222" y="814190"/>
            <a:ext cx="9719035" cy="108813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r>
              <a:rPr lang="en-US" sz="4800" dirty="0">
                <a:latin typeface="Times New Roman" panose="02020603050405020304" pitchFamily="18" charset="0"/>
                <a:ea typeface="Times New Roman" panose="02020603050405020304" pitchFamily="18" charset="0"/>
              </a:rPr>
              <a:t>Is the Creation over???  What things has God left uncreated in your life?</a:t>
            </a:r>
            <a:endParaRPr lang="en-US" sz="4800" dirty="0"/>
          </a:p>
        </p:txBody>
      </p:sp>
      <p:pic>
        <p:nvPicPr>
          <p:cNvPr id="10" name="Picture 2" descr="http://ldssoul.com/wp-content/uploads/2015/02/880cee48aee0.jpg"/>
          <p:cNvPicPr>
            <a:picLocks noChangeAspect="1" noChangeArrowheads="1"/>
          </p:cNvPicPr>
          <p:nvPr/>
        </p:nvPicPr>
        <p:blipFill rotWithShape="1">
          <a:blip r:embed="rId2">
            <a:extLst>
              <a:ext uri="{28A0092B-C50C-407E-A947-70E740481C1C}">
                <a14:useLocalDpi xmlns:a14="http://schemas.microsoft.com/office/drawing/2010/main" val="0"/>
              </a:ext>
            </a:extLst>
          </a:blip>
          <a:srcRect b="35579"/>
          <a:stretch/>
        </p:blipFill>
        <p:spPr bwMode="auto">
          <a:xfrm>
            <a:off x="1507042" y="2320125"/>
            <a:ext cx="9177921" cy="317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36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Testament</a:t>
            </a:r>
          </a:p>
        </p:txBody>
      </p:sp>
      <p:sp>
        <p:nvSpPr>
          <p:cNvPr id="3" name="Subtitle 2"/>
          <p:cNvSpPr>
            <a:spLocks noGrp="1"/>
          </p:cNvSpPr>
          <p:nvPr>
            <p:ph type="subTitle" idx="1"/>
          </p:nvPr>
        </p:nvSpPr>
        <p:spPr/>
        <p:txBody>
          <a:bodyPr/>
          <a:lstStyle/>
          <a:p>
            <a:r>
              <a:rPr lang="en-US" dirty="0"/>
              <a:t>Introduction</a:t>
            </a:r>
          </a:p>
        </p:txBody>
      </p:sp>
    </p:spTree>
    <p:extLst>
      <p:ext uri="{BB962C8B-B14F-4D97-AF65-F5344CB8AC3E}">
        <p14:creationId xmlns:p14="http://schemas.microsoft.com/office/powerpoint/2010/main" val="97151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he gospel of john">
            <a:extLst>
              <a:ext uri="{FF2B5EF4-FFF2-40B4-BE49-F238E27FC236}">
                <a16:creationId xmlns:a16="http://schemas.microsoft.com/office/drawing/2014/main" id="{403FB0BF-3D98-45CF-9D65-61BF66A0F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5612" b="-1"/>
          <a:stretch/>
        </p:blipFill>
        <p:spPr bwMode="auto">
          <a:xfrm>
            <a:off x="-231" y="10"/>
            <a:ext cx="12192000" cy="6862703"/>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206">
            <a:extLst>
              <a:ext uri="{FF2B5EF4-FFF2-40B4-BE49-F238E27FC236}">
                <a16:creationId xmlns:a16="http://schemas.microsoft.com/office/drawing/2014/main" id="{FCB2A729-771E-448D-8EF5-6CE9C9D6B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3" name="Freeform 211">
            <a:extLst>
              <a:ext uri="{FF2B5EF4-FFF2-40B4-BE49-F238E27FC236}">
                <a16:creationId xmlns:a16="http://schemas.microsoft.com/office/drawing/2014/main" id="{A6511C4E-E237-44E9-AF08-02CF4C103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744"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rgbClr val="FFFFFF"/>
          </a:solidFill>
          <a:ln w="0">
            <a:noFill/>
            <a:prstDash val="solid"/>
            <a:round/>
            <a:headEnd/>
            <a:tailEnd/>
          </a:ln>
        </p:spPr>
      </p:sp>
      <p:sp>
        <p:nvSpPr>
          <p:cNvPr id="2" name="Title 1"/>
          <p:cNvSpPr>
            <a:spLocks noGrp="1"/>
          </p:cNvSpPr>
          <p:nvPr>
            <p:ph type="title"/>
          </p:nvPr>
        </p:nvSpPr>
        <p:spPr>
          <a:xfrm>
            <a:off x="643467" y="985785"/>
            <a:ext cx="3752184" cy="1560716"/>
          </a:xfrm>
        </p:spPr>
        <p:txBody>
          <a:bodyPr>
            <a:normAutofit/>
          </a:bodyPr>
          <a:lstStyle/>
          <a:p>
            <a:r>
              <a:rPr lang="en-US" sz="3100">
                <a:solidFill>
                  <a:srgbClr val="FFFFFF"/>
                </a:solidFill>
              </a:rPr>
              <a:t>Fun facts about the Gospel of John</a:t>
            </a:r>
          </a:p>
        </p:txBody>
      </p:sp>
      <p:cxnSp>
        <p:nvCxnSpPr>
          <p:cNvPr id="75" name="Straight Connector 74">
            <a:extLst>
              <a:ext uri="{FF2B5EF4-FFF2-40B4-BE49-F238E27FC236}">
                <a16:creationId xmlns:a16="http://schemas.microsoft.com/office/drawing/2014/main" id="{397A9B70-AFF9-4235-AD82-C5C2F109A4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870" y="2678358"/>
            <a:ext cx="2868604"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64002" y="2134390"/>
            <a:ext cx="4365783" cy="3917618"/>
          </a:xfr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nSpc>
                <a:spcPct val="101000"/>
              </a:lnSpc>
            </a:pPr>
            <a:r>
              <a:rPr lang="en-US" dirty="0">
                <a:solidFill>
                  <a:srgbClr val="FFFFFF"/>
                </a:solidFill>
              </a:rPr>
              <a:t>John is a master storyteller (</a:t>
            </a:r>
            <a:r>
              <a:rPr lang="en-US" b="1" dirty="0">
                <a:solidFill>
                  <a:srgbClr val="FFFFFF"/>
                </a:solidFill>
              </a:rPr>
              <a:t>feed 5000; the Bread of Life; heal a blind man)</a:t>
            </a:r>
            <a:endParaRPr lang="en-US" dirty="0">
              <a:solidFill>
                <a:srgbClr val="FFFFFF"/>
              </a:solidFill>
            </a:endParaRPr>
          </a:p>
          <a:p>
            <a:pPr>
              <a:lnSpc>
                <a:spcPct val="101000"/>
              </a:lnSpc>
            </a:pPr>
            <a:r>
              <a:rPr lang="en-US" dirty="0">
                <a:solidFill>
                  <a:srgbClr val="FFFFFF"/>
                </a:solidFill>
              </a:rPr>
              <a:t>The mention of “life” appears in John’s Gospel more than any other book.</a:t>
            </a:r>
          </a:p>
          <a:p>
            <a:pPr>
              <a:lnSpc>
                <a:spcPct val="101000"/>
              </a:lnSpc>
            </a:pPr>
            <a:r>
              <a:rPr lang="en-US" dirty="0">
                <a:solidFill>
                  <a:srgbClr val="FFFFFF"/>
                </a:solidFill>
              </a:rPr>
              <a:t>John records the famous seven “I AM” statements. </a:t>
            </a:r>
          </a:p>
          <a:p>
            <a:pPr>
              <a:lnSpc>
                <a:spcPct val="101000"/>
              </a:lnSpc>
            </a:pPr>
            <a:r>
              <a:rPr lang="en-US" dirty="0">
                <a:solidFill>
                  <a:srgbClr val="FFFFFF"/>
                </a:solidFill>
              </a:rPr>
              <a:t>John is never actually named as the author within the text.</a:t>
            </a:r>
          </a:p>
        </p:txBody>
      </p:sp>
    </p:spTree>
    <p:extLst>
      <p:ext uri="{BB962C8B-B14F-4D97-AF65-F5344CB8AC3E}">
        <p14:creationId xmlns:p14="http://schemas.microsoft.com/office/powerpoint/2010/main" val="416092029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the gospel of john">
            <a:extLst>
              <a:ext uri="{FF2B5EF4-FFF2-40B4-BE49-F238E27FC236}">
                <a16:creationId xmlns:a16="http://schemas.microsoft.com/office/drawing/2014/main" id="{403FB0BF-3D98-45CF-9D65-61BF66A0F4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15612" b="-1"/>
          <a:stretch/>
        </p:blipFill>
        <p:spPr bwMode="auto">
          <a:xfrm>
            <a:off x="-231" y="10"/>
            <a:ext cx="12192000" cy="6862703"/>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206">
            <a:extLst>
              <a:ext uri="{FF2B5EF4-FFF2-40B4-BE49-F238E27FC236}">
                <a16:creationId xmlns:a16="http://schemas.microsoft.com/office/drawing/2014/main" id="{FCB2A729-771E-448D-8EF5-6CE9C9D6B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3" name="Freeform 211">
            <a:extLst>
              <a:ext uri="{FF2B5EF4-FFF2-40B4-BE49-F238E27FC236}">
                <a16:creationId xmlns:a16="http://schemas.microsoft.com/office/drawing/2014/main" id="{A6511C4E-E237-44E9-AF08-02CF4C103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3744"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rgbClr val="FFFFFF"/>
          </a:solidFill>
          <a:ln w="0">
            <a:noFill/>
            <a:prstDash val="solid"/>
            <a:round/>
            <a:headEnd/>
            <a:tailEnd/>
          </a:ln>
        </p:spPr>
      </p:sp>
      <p:sp>
        <p:nvSpPr>
          <p:cNvPr id="2" name="Title 1"/>
          <p:cNvSpPr>
            <a:spLocks noGrp="1"/>
          </p:cNvSpPr>
          <p:nvPr>
            <p:ph type="title"/>
          </p:nvPr>
        </p:nvSpPr>
        <p:spPr>
          <a:xfrm>
            <a:off x="643467" y="985785"/>
            <a:ext cx="3752184" cy="1560716"/>
          </a:xfrm>
        </p:spPr>
        <p:txBody>
          <a:bodyPr>
            <a:normAutofit/>
          </a:bodyPr>
          <a:lstStyle/>
          <a:p>
            <a:r>
              <a:rPr lang="en-US" sz="3100">
                <a:solidFill>
                  <a:srgbClr val="FFFFFF"/>
                </a:solidFill>
              </a:rPr>
              <a:t>Fun facts about the Gospel of John</a:t>
            </a:r>
          </a:p>
        </p:txBody>
      </p:sp>
      <p:cxnSp>
        <p:nvCxnSpPr>
          <p:cNvPr id="75" name="Straight Connector 74">
            <a:extLst>
              <a:ext uri="{FF2B5EF4-FFF2-40B4-BE49-F238E27FC236}">
                <a16:creationId xmlns:a16="http://schemas.microsoft.com/office/drawing/2014/main" id="{397A9B70-AFF9-4235-AD82-C5C2F109A4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870" y="2678358"/>
            <a:ext cx="2868604"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95942" y="2121031"/>
            <a:ext cx="4365783" cy="3930977"/>
          </a:xfr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fontAlgn="base"/>
            <a:r>
              <a:rPr lang="en-US" sz="1800" dirty="0"/>
              <a:t>S</a:t>
            </a:r>
            <a:r>
              <a:rPr lang="en-US" sz="1800" b="1" dirty="0"/>
              <a:t>ymbolism:  </a:t>
            </a:r>
            <a:r>
              <a:rPr lang="en-US" sz="1800" dirty="0"/>
              <a:t>Light and darkness, water, bread, sheep, and vines</a:t>
            </a:r>
          </a:p>
          <a:p>
            <a:pPr fontAlgn="base"/>
            <a:r>
              <a:rPr lang="en-US" sz="1800" dirty="0"/>
              <a:t>The other Gospels = as sermons; John =  conversations.</a:t>
            </a:r>
          </a:p>
          <a:p>
            <a:pPr fontAlgn="base"/>
            <a:r>
              <a:rPr lang="en-US" sz="1800" dirty="0"/>
              <a:t>Saint Augustine:  “The Gospel of John is deep enough for an elephant to swim and shallow enough for a child not to drown.”</a:t>
            </a:r>
          </a:p>
          <a:p>
            <a:pPr fontAlgn="base"/>
            <a:r>
              <a:rPr lang="en-US" sz="1800" dirty="0"/>
              <a:t>On the cross, Jesus asked John to take care of his mother.  </a:t>
            </a:r>
          </a:p>
        </p:txBody>
      </p:sp>
    </p:spTree>
    <p:extLst>
      <p:ext uri="{BB962C8B-B14F-4D97-AF65-F5344CB8AC3E}">
        <p14:creationId xmlns:p14="http://schemas.microsoft.com/office/powerpoint/2010/main" val="386217082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46449737"/>
              </p:ext>
            </p:extLst>
          </p:nvPr>
        </p:nvGraphicFramePr>
        <p:xfrm>
          <a:off x="354728" y="346799"/>
          <a:ext cx="7720760" cy="2829434"/>
        </p:xfrm>
        <a:graphic>
          <a:graphicData uri="http://schemas.openxmlformats.org/drawingml/2006/table">
            <a:tbl>
              <a:tblPr firstRow="1" firstCol="1" bandRow="1">
                <a:tableStyleId>{5C22544A-7EE6-4342-B048-85BDC9FD1C3A}</a:tableStyleId>
              </a:tblPr>
              <a:tblGrid>
                <a:gridCol w="2572392">
                  <a:extLst>
                    <a:ext uri="{9D8B030D-6E8A-4147-A177-3AD203B41FA5}">
                      <a16:colId xmlns:a16="http://schemas.microsoft.com/office/drawing/2014/main" val="20000"/>
                    </a:ext>
                  </a:extLst>
                </a:gridCol>
                <a:gridCol w="2574184">
                  <a:extLst>
                    <a:ext uri="{9D8B030D-6E8A-4147-A177-3AD203B41FA5}">
                      <a16:colId xmlns:a16="http://schemas.microsoft.com/office/drawing/2014/main" val="20001"/>
                    </a:ext>
                  </a:extLst>
                </a:gridCol>
                <a:gridCol w="2574184">
                  <a:extLst>
                    <a:ext uri="{9D8B030D-6E8A-4147-A177-3AD203B41FA5}">
                      <a16:colId xmlns:a16="http://schemas.microsoft.com/office/drawing/2014/main" val="20002"/>
                    </a:ext>
                  </a:extLst>
                </a:gridCol>
              </a:tblGrid>
              <a:tr h="220123">
                <a:tc>
                  <a:txBody>
                    <a:bodyPr/>
                    <a:lstStyle/>
                    <a:p>
                      <a:pPr marL="0" marR="0" algn="ctr">
                        <a:lnSpc>
                          <a:spcPct val="107000"/>
                        </a:lnSpc>
                        <a:spcBef>
                          <a:spcPts val="0"/>
                        </a:spcBef>
                        <a:spcAft>
                          <a:spcPts val="0"/>
                        </a:spcAft>
                      </a:pPr>
                      <a:r>
                        <a:rPr lang="en-US" sz="2800" dirty="0">
                          <a:effectLst/>
                        </a:rPr>
                        <a:t>Gospel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800" dirty="0">
                          <a:effectLst/>
                        </a:rPr>
                        <a:t>Exclusive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800">
                          <a:effectLst/>
                        </a:rPr>
                        <a:t>Common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253490">
                <a:tc>
                  <a:txBody>
                    <a:bodyPr/>
                    <a:lstStyle/>
                    <a:p>
                      <a:pPr marL="0" marR="0" algn="ctr">
                        <a:lnSpc>
                          <a:spcPct val="107000"/>
                        </a:lnSpc>
                        <a:spcBef>
                          <a:spcPts val="0"/>
                        </a:spcBef>
                        <a:spcAft>
                          <a:spcPts val="0"/>
                        </a:spcAft>
                      </a:pPr>
                      <a:r>
                        <a:rPr lang="en-US" sz="2800" dirty="0">
                          <a:effectLst/>
                        </a:rPr>
                        <a:t>Mark</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Matthew </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Luke</a:t>
                      </a:r>
                      <a:endParaRPr lang="en-US" sz="2400" dirty="0">
                        <a:effectLst/>
                      </a:endParaRPr>
                    </a:p>
                    <a:p>
                      <a:pPr marL="0" marR="0" algn="ctr">
                        <a:lnSpc>
                          <a:spcPct val="107000"/>
                        </a:lnSpc>
                        <a:spcBef>
                          <a:spcPts val="0"/>
                        </a:spcBef>
                        <a:spcAft>
                          <a:spcPts val="0"/>
                        </a:spcAft>
                      </a:pPr>
                      <a:r>
                        <a:rPr lang="en-US" sz="1100" dirty="0">
                          <a:effectLst/>
                        </a:rPr>
                        <a:t> </a:t>
                      </a:r>
                      <a:endParaRPr lang="en-US" sz="2400" dirty="0">
                        <a:effectLst/>
                      </a:endParaRPr>
                    </a:p>
                    <a:p>
                      <a:pPr marL="0" marR="0" algn="ctr">
                        <a:lnSpc>
                          <a:spcPct val="107000"/>
                        </a:lnSpc>
                        <a:spcBef>
                          <a:spcPts val="0"/>
                        </a:spcBef>
                        <a:spcAft>
                          <a:spcPts val="0"/>
                        </a:spcAft>
                      </a:pPr>
                      <a:r>
                        <a:rPr lang="en-US" sz="2800" dirty="0">
                          <a:effectLst/>
                        </a:rPr>
                        <a:t>John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800" dirty="0">
                          <a:effectLst/>
                        </a:rPr>
                        <a:t>7%</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42%</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59%</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92%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800" dirty="0">
                          <a:effectLst/>
                        </a:rPr>
                        <a:t>93%</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58%</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41%</a:t>
                      </a:r>
                      <a:endParaRPr lang="en-US" sz="2400" dirty="0">
                        <a:effectLst/>
                      </a:endParaRPr>
                    </a:p>
                    <a:p>
                      <a:pPr marL="0" marR="0" algn="ctr">
                        <a:lnSpc>
                          <a:spcPct val="107000"/>
                        </a:lnSpc>
                        <a:spcBef>
                          <a:spcPts val="0"/>
                        </a:spcBef>
                        <a:spcAft>
                          <a:spcPts val="0"/>
                        </a:spcAft>
                      </a:pPr>
                      <a:r>
                        <a:rPr lang="en-US" sz="1200" dirty="0">
                          <a:effectLst/>
                        </a:rPr>
                        <a:t> </a:t>
                      </a:r>
                      <a:endParaRPr lang="en-US" sz="2400" dirty="0">
                        <a:effectLst/>
                      </a:endParaRPr>
                    </a:p>
                    <a:p>
                      <a:pPr marL="0" marR="0" algn="ctr">
                        <a:lnSpc>
                          <a:spcPct val="107000"/>
                        </a:lnSpc>
                        <a:spcBef>
                          <a:spcPts val="0"/>
                        </a:spcBef>
                        <a:spcAft>
                          <a:spcPts val="0"/>
                        </a:spcAft>
                      </a:pPr>
                      <a:r>
                        <a:rPr lang="en-US" sz="2800" dirty="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pic>
        <p:nvPicPr>
          <p:cNvPr id="7" name="Picture 2" descr="Image result for lds qu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7222"/>
                    </a14:imgEffect>
                  </a14:imgLayer>
                </a14:imgProps>
              </a:ext>
              <a:ext uri="{28A0092B-C50C-407E-A947-70E740481C1C}">
                <a14:useLocalDpi xmlns:a14="http://schemas.microsoft.com/office/drawing/2010/main" val="0"/>
              </a:ext>
            </a:extLst>
          </a:blip>
          <a:srcRect/>
          <a:stretch>
            <a:fillRect/>
          </a:stretch>
        </p:blipFill>
        <p:spPr bwMode="auto">
          <a:xfrm>
            <a:off x="8381629" y="342923"/>
            <a:ext cx="3578818" cy="642199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4728" y="3429000"/>
            <a:ext cx="8026901" cy="2917465"/>
          </a:xfrm>
          <a:prstGeom prst="rect">
            <a:avLst/>
          </a:prstGeom>
        </p:spPr>
        <p:txBody>
          <a:bodyPr wrap="square">
            <a:spAutoFit/>
          </a:bodyPr>
          <a:lstStyle/>
          <a:p>
            <a:pPr algn="just">
              <a:lnSpc>
                <a:spcPct val="107000"/>
              </a:lnSpc>
              <a:spcAft>
                <a:spcPts val="600"/>
              </a:spcAft>
            </a:pPr>
            <a:r>
              <a:rPr lang="en-US" sz="2400" b="1" u="sng" dirty="0">
                <a:latin typeface="Tw Cen MT" panose="020B0602020104020603" pitchFamily="34" charset="0"/>
                <a:ea typeface="Calibri" panose="020F0502020204030204" pitchFamily="34" charset="0"/>
                <a:cs typeface="Times New Roman" panose="02020603050405020304" pitchFamily="18" charset="0"/>
              </a:rPr>
              <a:t>MATERIAL EXCLUSIVE TO JOHN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gn="just">
              <a:lnSpc>
                <a:spcPct val="107000"/>
              </a:lnSpc>
              <a:buFont typeface="Symbol" panose="05050102010706020507" pitchFamily="18" charset="2"/>
              <a:buChar char=""/>
            </a:pPr>
            <a:r>
              <a:rPr lang="en-US" sz="2400" dirty="0">
                <a:latin typeface="Tw Cen MT" panose="020B0602020104020603" pitchFamily="34" charset="0"/>
                <a:ea typeface="Calibri" panose="020F0502020204030204" pitchFamily="34" charset="0"/>
                <a:cs typeface="Times New Roman" panose="02020603050405020304" pitchFamily="18" charset="0"/>
              </a:rPr>
              <a:t>Water to wine, Nicodemus, the woman at the well, and cures a nobleman’s son and an impotent man at the pool, heals a man horn blind; the Good Shepherd; raising Lazarus from the dead, Jesus washes the Apostles’ feet, discourses on the Holy Ghost, prays in the Garden of Gethsemane, and promises that John will tarry; Thomas doubts.</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12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319207985"/>
              </p:ext>
            </p:extLst>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dirty="0">
                <a:solidFill>
                  <a:schemeClr val="tx1"/>
                </a:solidFill>
                <a:latin typeface="Teen" panose="02000400000000000000" pitchFamily="2" charset="0"/>
              </a:rPr>
              <a:t>Look up words and discover their meaning</a:t>
            </a:r>
          </a:p>
        </p:txBody>
      </p:sp>
    </p:spTree>
    <p:extLst>
      <p:ext uri="{BB962C8B-B14F-4D97-AF65-F5344CB8AC3E}">
        <p14:creationId xmlns:p14="http://schemas.microsoft.com/office/powerpoint/2010/main" val="120457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Rectangle 5"/>
          <p:cNvSpPr/>
          <p:nvPr/>
        </p:nvSpPr>
        <p:spPr>
          <a:xfrm>
            <a:off x="198775" y="83488"/>
            <a:ext cx="10198671" cy="2862322"/>
          </a:xfrm>
          <a:prstGeom prst="rect">
            <a:avLst/>
          </a:prstGeom>
        </p:spPr>
        <p:txBody>
          <a:bodyPr wrap="square">
            <a:spAutoFit/>
          </a:bodyPr>
          <a:lstStyle/>
          <a:p>
            <a:pPr marL="342900" indent="-342900" fontAlgn="base">
              <a:buFont typeface="Arial" panose="020B0604020202020204" pitchFamily="34" charset="0"/>
              <a:buChar char="•"/>
            </a:pPr>
            <a:r>
              <a:rPr lang="en-US" sz="3600" dirty="0">
                <a:solidFill>
                  <a:srgbClr val="000000"/>
                </a:solidFill>
                <a:latin typeface="Tw Cen MT" panose="020B0602020104020603" pitchFamily="34" charset="0"/>
              </a:rPr>
              <a:t>Two words for ‘word’ in Greek:</a:t>
            </a:r>
          </a:p>
          <a:p>
            <a:pPr marL="800100" lvl="1" indent="-342900" fontAlgn="base">
              <a:buFont typeface="Arial" panose="020B0604020202020204" pitchFamily="34" charset="0"/>
              <a:buChar char="•"/>
            </a:pPr>
            <a:r>
              <a:rPr lang="en-US" sz="3600" b="1" i="1" u="sng" dirty="0">
                <a:solidFill>
                  <a:srgbClr val="000000"/>
                </a:solidFill>
                <a:latin typeface="Tw Cen MT" panose="020B0602020104020603" pitchFamily="34" charset="0"/>
              </a:rPr>
              <a:t>Logos</a:t>
            </a:r>
            <a:r>
              <a:rPr lang="en-US" sz="3600" dirty="0">
                <a:solidFill>
                  <a:srgbClr val="000000"/>
                </a:solidFill>
                <a:latin typeface="Tw Cen MT" panose="020B0602020104020603" pitchFamily="34" charset="0"/>
              </a:rPr>
              <a:t>, the total inspired Word of God </a:t>
            </a:r>
          </a:p>
          <a:p>
            <a:pPr marL="342900" indent="-342900" fontAlgn="base">
              <a:buFont typeface="Arial" panose="020B0604020202020204" pitchFamily="34" charset="0"/>
              <a:buChar char="•"/>
            </a:pPr>
            <a:r>
              <a:rPr lang="en-US" sz="3600" dirty="0">
                <a:solidFill>
                  <a:srgbClr val="000000"/>
                </a:solidFill>
                <a:latin typeface="Tw Cen MT" panose="020B0602020104020603" pitchFamily="34" charset="0"/>
              </a:rPr>
              <a:t>	Jesus, who is the living Word, and scripture. </a:t>
            </a:r>
            <a:endParaRPr lang="en-US" sz="3600" i="1" dirty="0">
              <a:solidFill>
                <a:srgbClr val="000000"/>
              </a:solidFill>
              <a:latin typeface="Tw Cen MT" panose="020B0602020104020603" pitchFamily="34" charset="0"/>
            </a:endParaRPr>
          </a:p>
          <a:p>
            <a:pPr marL="800100" lvl="1" indent="-342900" fontAlgn="base">
              <a:buFont typeface="Arial" panose="020B0604020202020204" pitchFamily="34" charset="0"/>
              <a:buChar char="•"/>
            </a:pPr>
            <a:r>
              <a:rPr lang="en-US" sz="3600" b="1" i="1" u="sng" dirty="0" err="1">
                <a:solidFill>
                  <a:srgbClr val="000000"/>
                </a:solidFill>
                <a:latin typeface="Tw Cen MT" panose="020B0602020104020603" pitchFamily="34" charset="0"/>
              </a:rPr>
              <a:t>Rhema</a:t>
            </a:r>
            <a:r>
              <a:rPr lang="en-US" sz="3600" dirty="0">
                <a:solidFill>
                  <a:srgbClr val="000000"/>
                </a:solidFill>
                <a:latin typeface="Tw Cen MT" panose="020B0602020104020603" pitchFamily="34" charset="0"/>
              </a:rPr>
              <a:t>, the spoken word. </a:t>
            </a:r>
            <a:endParaRPr lang="en-US" sz="3600" i="1" dirty="0">
              <a:solidFill>
                <a:srgbClr val="000000"/>
              </a:solidFill>
              <a:latin typeface="Tw Cen MT" panose="020B0602020104020603" pitchFamily="34" charset="0"/>
            </a:endParaRPr>
          </a:p>
          <a:p>
            <a:pPr marL="342900" indent="-342900" fontAlgn="base">
              <a:buFont typeface="Arial" panose="020B0604020202020204" pitchFamily="34" charset="0"/>
              <a:buChar char="•"/>
            </a:pPr>
            <a:r>
              <a:rPr lang="en-US" sz="3600" i="1" dirty="0">
                <a:solidFill>
                  <a:srgbClr val="000000"/>
                </a:solidFill>
                <a:latin typeface="Tw Cen MT" panose="020B0602020104020603" pitchFamily="34" charset="0"/>
              </a:rPr>
              <a:t>	T</a:t>
            </a:r>
            <a:r>
              <a:rPr lang="en-US" sz="3600" dirty="0">
                <a:solidFill>
                  <a:srgbClr val="000000"/>
                </a:solidFill>
                <a:latin typeface="Tw Cen MT" panose="020B0602020104020603" pitchFamily="34" charset="0"/>
              </a:rPr>
              <a:t>he voice of the Holy Ghost speaking</a:t>
            </a:r>
            <a:endParaRPr lang="en-US" sz="3600" b="1" dirty="0">
              <a:solidFill>
                <a:srgbClr val="000000"/>
              </a:solidFill>
              <a:latin typeface="Tw Cen MT" panose="020B0602020104020603" pitchFamily="34" charset="0"/>
            </a:endParaRPr>
          </a:p>
        </p:txBody>
      </p:sp>
      <p:pic>
        <p:nvPicPr>
          <p:cNvPr id="2050" name="Picture 2" descr="http://www.redletterchristians.org/wp-content/uploads/Mislabeling-the-Word-of-Go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179" b="16155"/>
          <a:stretch/>
        </p:blipFill>
        <p:spPr bwMode="auto">
          <a:xfrm>
            <a:off x="0" y="3104444"/>
            <a:ext cx="12192000" cy="3753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ifechurchag.com/wp-content/uploads/2013/05/WordOfGod-376x2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5352" y="874886"/>
            <a:ext cx="2138228" cy="12795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31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431515" y="2432546"/>
            <a:ext cx="11568701" cy="3785652"/>
          </a:xfrm>
          <a:prstGeom prst="rect">
            <a:avLst/>
          </a:prstGeom>
        </p:spPr>
        <p:txBody>
          <a:bodyPr wrap="square">
            <a:spAutoFit/>
          </a:bodyPr>
          <a:lstStyle/>
          <a:p>
            <a:pPr marL="285750" indent="-285750" fontAlgn="base">
              <a:buFont typeface="Arial" panose="020B0604020202020204" pitchFamily="34" charset="0"/>
              <a:buChar char="•"/>
            </a:pPr>
            <a:r>
              <a:rPr lang="en-US" sz="2400" b="1" dirty="0"/>
              <a:t>Isaiah 6: </a:t>
            </a:r>
            <a:r>
              <a:rPr lang="en-US" sz="2400" dirty="0"/>
              <a:t>Isaiah enters the presence of the Lord seated on his throne in the temple and sees a divine [</a:t>
            </a:r>
            <a:r>
              <a:rPr lang="en-US" sz="2400" dirty="0" err="1"/>
              <a:t>sôd</a:t>
            </a:r>
            <a:r>
              <a:rPr lang="en-US" sz="2400" dirty="0"/>
              <a:t>] .</a:t>
            </a:r>
          </a:p>
          <a:p>
            <a:pPr marL="285750" indent="-285750" fontAlgn="base">
              <a:buFont typeface="Arial" panose="020B0604020202020204" pitchFamily="34" charset="0"/>
              <a:buChar char="•"/>
            </a:pPr>
            <a:r>
              <a:rPr lang="en-US" sz="2400" dirty="0"/>
              <a:t> </a:t>
            </a:r>
            <a:r>
              <a:rPr lang="en-US" sz="2400" b="1" dirty="0"/>
              <a:t>Psalm 82 </a:t>
            </a:r>
            <a:r>
              <a:rPr lang="en-US" sz="2400" dirty="0"/>
              <a:t>In vs 1 there is a council in the midst of the gods and He holds judgment. Vs 6: I [God] said, “Ye [</a:t>
            </a:r>
            <a:r>
              <a:rPr lang="en-US" sz="2400" dirty="0" err="1"/>
              <a:t>sôd</a:t>
            </a:r>
            <a:r>
              <a:rPr lang="en-US" sz="2400" dirty="0"/>
              <a:t>] are gods, sons of the Most High.”</a:t>
            </a:r>
          </a:p>
          <a:p>
            <a:pPr marL="285750" indent="-285750" fontAlgn="base">
              <a:buFont typeface="Arial" panose="020B0604020202020204" pitchFamily="34" charset="0"/>
              <a:buChar char="•"/>
            </a:pPr>
            <a:r>
              <a:rPr lang="en-US" sz="2400" dirty="0"/>
              <a:t> </a:t>
            </a:r>
            <a:r>
              <a:rPr lang="en-US" sz="2400" b="1" dirty="0"/>
              <a:t>Amos 3:7 </a:t>
            </a:r>
            <a:r>
              <a:rPr lang="en-US" sz="2400" dirty="0"/>
              <a:t>“The Lord will no nothing but he </a:t>
            </a:r>
            <a:r>
              <a:rPr lang="en-US" sz="2400" dirty="0" err="1"/>
              <a:t>revealeth</a:t>
            </a:r>
            <a:r>
              <a:rPr lang="en-US" sz="2400" dirty="0"/>
              <a:t> his [</a:t>
            </a:r>
            <a:r>
              <a:rPr lang="en-US" sz="2400" dirty="0" err="1"/>
              <a:t>sôd</a:t>
            </a:r>
            <a:r>
              <a:rPr lang="en-US" sz="2400" dirty="0"/>
              <a:t>] to his servants the prophets.”  </a:t>
            </a:r>
          </a:p>
          <a:p>
            <a:pPr marL="285750" indent="-285750">
              <a:buFont typeface="Arial" panose="020B0604020202020204" pitchFamily="34" charset="0"/>
              <a:buChar char="•"/>
            </a:pPr>
            <a:r>
              <a:rPr lang="en-US" sz="2400" b="1" dirty="0"/>
              <a:t>Psalm 25:14 </a:t>
            </a:r>
            <a:r>
              <a:rPr lang="en-US" sz="2400" dirty="0"/>
              <a:t>“The [</a:t>
            </a:r>
            <a:r>
              <a:rPr lang="en-US" sz="2400" dirty="0" err="1"/>
              <a:t>sôd</a:t>
            </a:r>
            <a:r>
              <a:rPr lang="en-US" sz="2400" dirty="0"/>
              <a:t>] of the Lord is with them that fear him; and he will shew them his covenant.”</a:t>
            </a:r>
          </a:p>
          <a:p>
            <a:endParaRPr lang="en-US" sz="2400" dirty="0"/>
          </a:p>
          <a:p>
            <a:r>
              <a:rPr lang="en-US" sz="2400" dirty="0"/>
              <a:t>When do we participate in a </a:t>
            </a:r>
            <a:r>
              <a:rPr lang="en-US" sz="2400" dirty="0" err="1"/>
              <a:t>sôd</a:t>
            </a:r>
            <a:r>
              <a:rPr lang="en-US" sz="2400" dirty="0"/>
              <a:t>? How does God reveal His </a:t>
            </a:r>
            <a:r>
              <a:rPr lang="en-US" sz="2400" dirty="0" err="1"/>
              <a:t>sôd</a:t>
            </a:r>
            <a:r>
              <a:rPr lang="en-US" sz="2400" dirty="0"/>
              <a:t>?</a:t>
            </a:r>
            <a:endParaRPr lang="en-US" sz="2400" b="1" dirty="0">
              <a:solidFill>
                <a:srgbClr val="000000"/>
              </a:solidFill>
              <a:latin typeface="Calibri" panose="020F0502020204030204" pitchFamily="34" charset="0"/>
            </a:endParaRPr>
          </a:p>
        </p:txBody>
      </p:sp>
      <p:pic>
        <p:nvPicPr>
          <p:cNvPr id="3074" name="Picture 2" descr="http://www.conspectusinc.com/images/header-secretw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775" y="159246"/>
            <a:ext cx="3543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35651" y="846416"/>
            <a:ext cx="851515" cy="646331"/>
          </a:xfrm>
          <a:prstGeom prst="rect">
            <a:avLst/>
          </a:prstGeom>
        </p:spPr>
        <p:txBody>
          <a:bodyPr wrap="none">
            <a:spAutoFit/>
          </a:bodyPr>
          <a:lstStyle/>
          <a:p>
            <a:r>
              <a:rPr lang="en-US" sz="3600" dirty="0" err="1"/>
              <a:t>sôd</a:t>
            </a:r>
            <a:endParaRPr lang="en-US" sz="3600" dirty="0"/>
          </a:p>
        </p:txBody>
      </p:sp>
      <p:sp>
        <p:nvSpPr>
          <p:cNvPr id="3" name="Rectangle 2"/>
          <p:cNvSpPr/>
          <p:nvPr/>
        </p:nvSpPr>
        <p:spPr>
          <a:xfrm>
            <a:off x="1882775" y="1492746"/>
            <a:ext cx="8531225" cy="400110"/>
          </a:xfrm>
          <a:prstGeom prst="rect">
            <a:avLst/>
          </a:prstGeom>
        </p:spPr>
        <p:txBody>
          <a:bodyPr wrap="square">
            <a:spAutoFit/>
          </a:bodyPr>
          <a:lstStyle/>
          <a:p>
            <a:pPr algn="ctr" fontAlgn="base"/>
            <a:r>
              <a:rPr lang="en-US" sz="2000" b="1" dirty="0"/>
              <a:t>A confidential discussion, a secret or plan, a circle of confidants, or council. </a:t>
            </a:r>
          </a:p>
        </p:txBody>
      </p:sp>
    </p:spTree>
    <p:extLst>
      <p:ext uri="{BB962C8B-B14F-4D97-AF65-F5344CB8AC3E}">
        <p14:creationId xmlns:p14="http://schemas.microsoft.com/office/powerpoint/2010/main" val="12022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Effect transition="in" filter="fade">
                                      <p:cBhvr>
                                        <p:cTn id="34" dur="1000"/>
                                        <p:tgtEl>
                                          <p:spTgt spid="6">
                                            <p:txEl>
                                              <p:pRg st="3" end="3"/>
                                            </p:txEl>
                                          </p:spTgt>
                                        </p:tgtEl>
                                      </p:cBhvr>
                                    </p:animEffect>
                                    <p:anim calcmode="lin" valueType="num">
                                      <p:cBhvr>
                                        <p:cTn id="3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1000"/>
                                        <p:tgtEl>
                                          <p:spTgt spid="6">
                                            <p:txEl>
                                              <p:pRg st="5" end="5"/>
                                            </p:txEl>
                                          </p:spTgt>
                                        </p:tgtEl>
                                      </p:cBhvr>
                                    </p:animEffect>
                                    <p:anim calcmode="lin" valueType="num">
                                      <p:cBhvr>
                                        <p:cTn id="4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http://barokas.com/wp-content/uploads/2014/04/words-1.jpg"/>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25061"/>
          <a:stretch/>
        </p:blipFill>
        <p:spPr bwMode="auto">
          <a:xfrm>
            <a:off x="20" y="-1"/>
            <a:ext cx="12191980" cy="6852441"/>
          </a:xfrm>
          <a:prstGeom prst="rect">
            <a:avLst/>
          </a:prstGeom>
          <a:noFill/>
          <a:extLst>
            <a:ext uri="{909E8E84-426E-40DD-AFC4-6F175D3DCCD1}">
              <a14:hiddenFill xmlns:a14="http://schemas.microsoft.com/office/drawing/2010/main">
                <a:solidFill>
                  <a:srgbClr val="FFFFFF"/>
                </a:solidFill>
              </a14:hiddenFill>
            </a:ext>
          </a:extLst>
        </p:spPr>
      </p:pic>
      <p:sp>
        <p:nvSpPr>
          <p:cNvPr id="73" name="Rounded Rectangle 7">
            <a:extLst>
              <a:ext uri="{FF2B5EF4-FFF2-40B4-BE49-F238E27FC236}">
                <a16:creationId xmlns:a16="http://schemas.microsoft.com/office/drawing/2014/main" id="{F1AB1B20-FADE-4FA9-BEC8-91BE0B6D4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thekingdomofjesuschrist.files.wordpress.com/2014/09/493110.jpg"/>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8745" r="10056" b="-3"/>
          <a:stretch/>
        </p:blipFill>
        <p:spPr bwMode="auto">
          <a:xfrm>
            <a:off x="664614" y="670433"/>
            <a:ext cx="6189620" cy="552667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18">
            <a:extLst>
              <a:ext uri="{FF2B5EF4-FFF2-40B4-BE49-F238E27FC236}">
                <a16:creationId xmlns:a16="http://schemas.microsoft.com/office/drawing/2014/main" id="{43815A4C-A9A0-4642-BC80-F4BBC8DDBD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rgbClr val="435D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Rounded Rectangle 8">
            <a:extLst>
              <a:ext uri="{FF2B5EF4-FFF2-40B4-BE49-F238E27FC236}">
                <a16:creationId xmlns:a16="http://schemas.microsoft.com/office/drawing/2014/main" id="{4C330909-2845-41D8-9994-8D3930146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rgbClr val="435D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68290" y="985785"/>
            <a:ext cx="3884289" cy="1560716"/>
          </a:xfrm>
        </p:spPr>
        <p:txBody>
          <a:bodyPr>
            <a:normAutofit/>
          </a:bodyPr>
          <a:lstStyle/>
          <a:p>
            <a:r>
              <a:rPr lang="en-US">
                <a:solidFill>
                  <a:srgbClr val="5A4D5A"/>
                </a:solidFill>
              </a:rPr>
              <a:t>Words</a:t>
            </a:r>
          </a:p>
        </p:txBody>
      </p:sp>
      <p:cxnSp>
        <p:nvCxnSpPr>
          <p:cNvPr id="79" name="Straight Connector 78">
            <a:extLst>
              <a:ext uri="{FF2B5EF4-FFF2-40B4-BE49-F238E27FC236}">
                <a16:creationId xmlns:a16="http://schemas.microsoft.com/office/drawing/2014/main" id="{64144A4E-851E-479D-9600-FC6D918331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21270" y="2594643"/>
            <a:ext cx="3657600" cy="0"/>
          </a:xfrm>
          <a:prstGeom prst="line">
            <a:avLst/>
          </a:prstGeom>
          <a:ln w="38100">
            <a:solidFill>
              <a:srgbClr val="D5A75D"/>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368291" y="2855840"/>
            <a:ext cx="3884288" cy="3149034"/>
          </a:xfrm>
        </p:spPr>
        <p:txBody>
          <a:bodyPr>
            <a:normAutofit/>
          </a:bodyPr>
          <a:lstStyle/>
          <a:p>
            <a:r>
              <a:rPr lang="en-US" dirty="0">
                <a:solidFill>
                  <a:srgbClr val="5A4D5A"/>
                </a:solidFill>
              </a:rPr>
              <a:t>What is your favorite </a:t>
            </a:r>
            <a:r>
              <a:rPr lang="en-US" b="1" dirty="0">
                <a:solidFill>
                  <a:srgbClr val="5A4D5A"/>
                </a:solidFill>
              </a:rPr>
              <a:t>word</a:t>
            </a:r>
            <a:r>
              <a:rPr lang="en-US" dirty="0">
                <a:solidFill>
                  <a:srgbClr val="5A4D5A"/>
                </a:solidFill>
              </a:rPr>
              <a:t>?</a:t>
            </a:r>
          </a:p>
          <a:p>
            <a:r>
              <a:rPr lang="en-US" dirty="0">
                <a:solidFill>
                  <a:srgbClr val="5A4D5A"/>
                </a:solidFill>
              </a:rPr>
              <a:t>What are </a:t>
            </a:r>
            <a:r>
              <a:rPr lang="en-US" b="1" dirty="0">
                <a:solidFill>
                  <a:srgbClr val="5A4D5A"/>
                </a:solidFill>
              </a:rPr>
              <a:t>words</a:t>
            </a:r>
            <a:r>
              <a:rPr lang="en-US" dirty="0">
                <a:solidFill>
                  <a:srgbClr val="5A4D5A"/>
                </a:solidFill>
              </a:rPr>
              <a:t> used for?  </a:t>
            </a:r>
          </a:p>
          <a:p>
            <a:r>
              <a:rPr lang="en-US" b="1" dirty="0">
                <a:solidFill>
                  <a:srgbClr val="5A4D5A"/>
                </a:solidFill>
              </a:rPr>
              <a:t>John 1:1-3</a:t>
            </a:r>
            <a:r>
              <a:rPr lang="en-US" dirty="0">
                <a:solidFill>
                  <a:srgbClr val="5A4D5A"/>
                </a:solidFill>
              </a:rPr>
              <a:t>: Why would the word ‘Word’ be used as a title of Christ?</a:t>
            </a:r>
          </a:p>
          <a:p>
            <a:pPr marL="240030" lvl="1" indent="0">
              <a:buNone/>
            </a:pPr>
            <a:endParaRPr lang="en-US" dirty="0">
              <a:solidFill>
                <a:srgbClr val="5A4D5A"/>
              </a:solidFill>
            </a:endParaRPr>
          </a:p>
        </p:txBody>
      </p:sp>
    </p:spTree>
    <p:extLst>
      <p:ext uri="{BB962C8B-B14F-4D97-AF65-F5344CB8AC3E}">
        <p14:creationId xmlns:p14="http://schemas.microsoft.com/office/powerpoint/2010/main" val="9281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Freeform 5">
            <a:extLst>
              <a:ext uri="{FF2B5EF4-FFF2-40B4-BE49-F238E27FC236}">
                <a16:creationId xmlns:a16="http://schemas.microsoft.com/office/drawing/2014/main" id="{20CAE63A-D8AD-4D64-A3DF-902A2B82A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cxnSp>
        <p:nvCxnSpPr>
          <p:cNvPr id="139" name="Straight Connector 138">
            <a:extLst>
              <a:ext uri="{FF2B5EF4-FFF2-40B4-BE49-F238E27FC236}">
                <a16:creationId xmlns:a16="http://schemas.microsoft.com/office/drawing/2014/main" id="{3D006FCC-2C8B-421B-92B6-513C3013D3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41" name="Rectangle 140">
            <a:extLst>
              <a:ext uri="{FF2B5EF4-FFF2-40B4-BE49-F238E27FC236}">
                <a16:creationId xmlns:a16="http://schemas.microsoft.com/office/drawing/2014/main" id="{565D124A-6C6B-40BF-92CF-899CD5AA6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4949072" y="568345"/>
            <a:ext cx="6755199" cy="1560716"/>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defTabSz="914400">
              <a:spcAft>
                <a:spcPts val="600"/>
              </a:spcAft>
            </a:pPr>
            <a:r>
              <a:rPr lang="en-US" sz="4400"/>
              <a:t>The Word of God</a:t>
            </a:r>
          </a:p>
        </p:txBody>
      </p:sp>
      <p:pic>
        <p:nvPicPr>
          <p:cNvPr id="81924" name="Picture 4" descr="https://encrypted-tbn1.gstatic.com/images?q=tbn:ANd9GcTydwQnP8UI5JTfXtlBMma_eFmVe3XHkS7tBPQi7uZLPol65Xab"/>
          <p:cNvPicPr>
            <a:picLocks noChangeAspect="1" noChangeArrowheads="1"/>
          </p:cNvPicPr>
          <p:nvPr/>
        </p:nvPicPr>
        <p:blipFill rotWithShape="1">
          <a:blip r:embed="rId2">
            <a:extLst>
              <a:ext uri="{28A0092B-C50C-407E-A947-70E740481C1C}">
                <a14:useLocalDpi xmlns:a14="http://schemas.microsoft.com/office/drawing/2010/main" val="0"/>
              </a:ext>
            </a:extLst>
          </a:blip>
          <a:srcRect l="982" r="5461" b="1"/>
          <a:stretch/>
        </p:blipFill>
        <p:spPr bwMode="auto">
          <a:xfrm>
            <a:off x="633999" y="640081"/>
            <a:ext cx="4001315" cy="53407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3" name="Straight Connector 142">
            <a:extLst>
              <a:ext uri="{FF2B5EF4-FFF2-40B4-BE49-F238E27FC236}">
                <a16:creationId xmlns:a16="http://schemas.microsoft.com/office/drawing/2014/main" id="{60A8A3AC-012D-4669-AA1B-ED4593A030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rgbClr val="E68769"/>
            </a:solidFill>
          </a:ln>
        </p:spPr>
        <p:style>
          <a:lnRef idx="1">
            <a:schemeClr val="accent1"/>
          </a:lnRef>
          <a:fillRef idx="0">
            <a:schemeClr val="accent1"/>
          </a:fillRef>
          <a:effectRef idx="0">
            <a:schemeClr val="accent1"/>
          </a:effectRef>
          <a:fontRef idx="minor">
            <a:schemeClr val="tx1"/>
          </a:fontRef>
        </p:style>
      </p:cxnSp>
      <p:sp>
        <p:nvSpPr>
          <p:cNvPr id="19459" name="Text Box 3"/>
          <p:cNvSpPr txBox="1">
            <a:spLocks noChangeArrowheads="1"/>
          </p:cNvSpPr>
          <p:nvPr/>
        </p:nvSpPr>
        <p:spPr bwMode="auto">
          <a:xfrm>
            <a:off x="4949072" y="2438399"/>
            <a:ext cx="6755199" cy="366195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914400">
              <a:lnSpc>
                <a:spcPct val="101000"/>
              </a:lnSpc>
              <a:spcBef>
                <a:spcPts val="930"/>
              </a:spcBef>
              <a:defRPr/>
            </a:pPr>
            <a:r>
              <a:rPr lang="en-US" sz="2800" dirty="0">
                <a:solidFill>
                  <a:schemeClr val="tx2">
                    <a:lumMod val="75000"/>
                    <a:lumOff val="25000"/>
                  </a:schemeClr>
                </a:solidFill>
                <a:latin typeface="+mn-lt"/>
              </a:rPr>
              <a:t>“His title was “the Word.” In the Greek, </a:t>
            </a:r>
            <a:r>
              <a:rPr lang="en-US" sz="2800" i="1" dirty="0">
                <a:solidFill>
                  <a:schemeClr val="tx2">
                    <a:lumMod val="75000"/>
                    <a:lumOff val="25000"/>
                  </a:schemeClr>
                </a:solidFill>
                <a:latin typeface="+mn-lt"/>
              </a:rPr>
              <a:t>word</a:t>
            </a:r>
            <a:r>
              <a:rPr lang="en-US" sz="2800" dirty="0">
                <a:solidFill>
                  <a:schemeClr val="tx2">
                    <a:lumMod val="75000"/>
                    <a:lumOff val="25000"/>
                  </a:schemeClr>
                </a:solidFill>
                <a:latin typeface="+mn-lt"/>
              </a:rPr>
              <a:t> was </a:t>
            </a:r>
            <a:r>
              <a:rPr lang="en-US" sz="2800" i="1" dirty="0">
                <a:solidFill>
                  <a:schemeClr val="tx2">
                    <a:lumMod val="75000"/>
                    <a:lumOff val="25000"/>
                  </a:schemeClr>
                </a:solidFill>
                <a:latin typeface="+mn-lt"/>
              </a:rPr>
              <a:t>logos</a:t>
            </a:r>
            <a:r>
              <a:rPr lang="en-US" sz="2800" dirty="0">
                <a:solidFill>
                  <a:schemeClr val="tx2">
                    <a:lumMod val="75000"/>
                    <a:lumOff val="25000"/>
                  </a:schemeClr>
                </a:solidFill>
                <a:latin typeface="+mn-lt"/>
              </a:rPr>
              <a:t>, or “expression.” It was another name for the Master. That terminology may seem strange, but it is appropriate. We use words to convey our </a:t>
            </a:r>
            <a:r>
              <a:rPr lang="en-US" sz="2800" i="1" dirty="0">
                <a:solidFill>
                  <a:schemeClr val="tx2">
                    <a:lumMod val="75000"/>
                    <a:lumOff val="25000"/>
                  </a:schemeClr>
                </a:solidFill>
                <a:latin typeface="+mn-lt"/>
              </a:rPr>
              <a:t>expression</a:t>
            </a:r>
            <a:r>
              <a:rPr lang="en-US" sz="2800" dirty="0">
                <a:solidFill>
                  <a:schemeClr val="tx2">
                    <a:lumMod val="75000"/>
                    <a:lumOff val="25000"/>
                  </a:schemeClr>
                </a:solidFill>
                <a:latin typeface="+mn-lt"/>
              </a:rPr>
              <a:t> to others. So Jesus was the Word, or </a:t>
            </a:r>
            <a:r>
              <a:rPr lang="en-US" sz="2800" i="1" dirty="0">
                <a:solidFill>
                  <a:schemeClr val="tx2">
                    <a:lumMod val="75000"/>
                    <a:lumOff val="25000"/>
                  </a:schemeClr>
                </a:solidFill>
                <a:latin typeface="+mn-lt"/>
              </a:rPr>
              <a:t>expression</a:t>
            </a:r>
            <a:r>
              <a:rPr lang="en-US" sz="2800" dirty="0">
                <a:solidFill>
                  <a:schemeClr val="tx2">
                    <a:lumMod val="75000"/>
                    <a:lumOff val="25000"/>
                  </a:schemeClr>
                </a:solidFill>
                <a:latin typeface="+mn-lt"/>
              </a:rPr>
              <a:t>, of His Father to the world.” </a:t>
            </a:r>
            <a:r>
              <a:rPr lang="en-US" sz="1800" dirty="0">
                <a:solidFill>
                  <a:schemeClr val="tx2">
                    <a:lumMod val="75000"/>
                    <a:lumOff val="25000"/>
                  </a:schemeClr>
                </a:solidFill>
                <a:latin typeface="+mn-lt"/>
              </a:rPr>
              <a:t>(Elder Russell M. Nelson, April 2000 Ensign)</a:t>
            </a:r>
            <a:endParaRPr lang="en-US" sz="2800" dirty="0">
              <a:solidFill>
                <a:schemeClr val="tx2">
                  <a:lumMod val="75000"/>
                  <a:lumOff val="25000"/>
                </a:schemeClr>
              </a:solidFill>
              <a:latin typeface="+mn-lt"/>
            </a:endParaRPr>
          </a:p>
        </p:txBody>
      </p:sp>
    </p:spTree>
    <p:extLst>
      <p:ext uri="{BB962C8B-B14F-4D97-AF65-F5344CB8AC3E}">
        <p14:creationId xmlns:p14="http://schemas.microsoft.com/office/powerpoint/2010/main" val="274603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42900"/>
            <a:ext cx="9518977" cy="1143000"/>
          </a:xfrm>
        </p:spPr>
        <p:txBody>
          <a:bodyPr>
            <a:normAutofit fontScale="90000"/>
          </a:bodyPr>
          <a:lstStyle/>
          <a:p>
            <a:r>
              <a:rPr lang="en-US" i="1" dirty="0">
                <a:solidFill>
                  <a:schemeClr val="tx1"/>
                </a:solidFill>
              </a:rPr>
              <a:t>Why do we need to understand the creation?</a:t>
            </a:r>
          </a:p>
        </p:txBody>
      </p:sp>
      <p:sp>
        <p:nvSpPr>
          <p:cNvPr id="3" name="Content Placeholder 2"/>
          <p:cNvSpPr>
            <a:spLocks noGrp="1"/>
          </p:cNvSpPr>
          <p:nvPr>
            <p:ph idx="1"/>
          </p:nvPr>
        </p:nvSpPr>
        <p:spPr>
          <a:xfrm>
            <a:off x="131975" y="2463800"/>
            <a:ext cx="10351541" cy="4292600"/>
          </a:xfrm>
        </p:spPr>
        <p:txBody>
          <a:bodyPr>
            <a:normAutofit/>
          </a:bodyPr>
          <a:lstStyle/>
          <a:p>
            <a:pPr>
              <a:buNone/>
            </a:pPr>
            <a:r>
              <a:rPr lang="en-US" sz="3200" dirty="0">
                <a:solidFill>
                  <a:schemeClr val="tx1"/>
                </a:solidFill>
              </a:rPr>
              <a:t>		“An understanding of the doctrine of creation is essential to salvation. Unless and until we gain a true view of the creation, we cannot hope to gain that fulness of eternal reward.”</a:t>
            </a:r>
          </a:p>
          <a:p>
            <a:pPr algn="r">
              <a:buNone/>
            </a:pPr>
            <a:r>
              <a:rPr lang="en-US" sz="2800" dirty="0">
                <a:solidFill>
                  <a:schemeClr val="tx1"/>
                </a:solidFill>
              </a:rPr>
              <a:t>Bruce R. </a:t>
            </a:r>
            <a:r>
              <a:rPr lang="en-US" sz="2800" dirty="0" err="1">
                <a:solidFill>
                  <a:schemeClr val="tx1"/>
                </a:solidFill>
              </a:rPr>
              <a:t>McConkie</a:t>
            </a:r>
            <a:r>
              <a:rPr lang="en-US" sz="2800" dirty="0">
                <a:solidFill>
                  <a:schemeClr val="tx1"/>
                </a:solidFill>
              </a:rPr>
              <a:t>                                                     </a:t>
            </a:r>
          </a:p>
          <a:p>
            <a:pPr algn="r">
              <a:buNone/>
            </a:pPr>
            <a:r>
              <a:rPr lang="en-US" sz="1600" dirty="0">
                <a:solidFill>
                  <a:schemeClr val="tx1"/>
                </a:solidFill>
              </a:rPr>
              <a:t>(Christ and the Creation, Ensign, June 1982)</a:t>
            </a:r>
            <a:endParaRPr lang="en-US" sz="1200" dirty="0">
              <a:solidFill>
                <a:schemeClr val="tx1"/>
              </a:solidFill>
            </a:endParaRPr>
          </a:p>
        </p:txBody>
      </p:sp>
      <p:pic>
        <p:nvPicPr>
          <p:cNvPr id="37890" name="Picture 2" descr="https://encrypted-tbn1.google.com/images?q=tbn:ANd9GcTOE5MqNCOJASQ7uwbt6z-gr7yxhb5c24pno9BYQnL8LnX8K7xrXg"/>
          <p:cNvPicPr>
            <a:picLocks noChangeAspect="1" noChangeArrowheads="1"/>
          </p:cNvPicPr>
          <p:nvPr/>
        </p:nvPicPr>
        <p:blipFill>
          <a:blip r:embed="rId3" cstate="print"/>
          <a:srcRect/>
          <a:stretch>
            <a:fillRect/>
          </a:stretch>
        </p:blipFill>
        <p:spPr bwMode="auto">
          <a:xfrm>
            <a:off x="10406013" y="2496532"/>
            <a:ext cx="1654012" cy="2167326"/>
          </a:xfrm>
          <a:prstGeom prst="rect">
            <a:avLst/>
          </a:prstGeom>
          <a:noFill/>
        </p:spPr>
      </p:pic>
    </p:spTree>
    <p:extLst>
      <p:ext uri="{BB962C8B-B14F-4D97-AF65-F5344CB8AC3E}">
        <p14:creationId xmlns:p14="http://schemas.microsoft.com/office/powerpoint/2010/main" val="317520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29842" y="137022"/>
            <a:ext cx="7132319" cy="10881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a:lstStyle>
          <a:p>
            <a:r>
              <a:rPr lang="en-US" dirty="0"/>
              <a:t>Review</a:t>
            </a:r>
          </a:p>
        </p:txBody>
      </p:sp>
      <p:sp>
        <p:nvSpPr>
          <p:cNvPr id="5" name="Content Placeholder 2"/>
          <p:cNvSpPr txBox="1">
            <a:spLocks/>
          </p:cNvSpPr>
          <p:nvPr/>
        </p:nvSpPr>
        <p:spPr>
          <a:xfrm>
            <a:off x="2529840" y="1444614"/>
            <a:ext cx="7871460" cy="1895487"/>
          </a:xfrm>
          <a:prstGeom prst="rect">
            <a:avLst/>
          </a:prstGeom>
          <a:solidFill>
            <a:schemeClr val="bg1"/>
          </a:solidFill>
        </p:spPr>
        <p:txBody>
          <a:bodyPr vert="horz" lIns="91440" tIns="45720" rIns="91440" bIns="45720" rtlCol="0">
            <a:normAutofit/>
          </a:bodyPr>
          <a:lst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75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75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75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8pPr>
            <a:lvl9pPr marL="24688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75000"/>
                  </a:schemeClr>
                </a:solidFill>
                <a:latin typeface="+mn-lt"/>
                <a:ea typeface="+mn-ea"/>
                <a:cs typeface="+mn-cs"/>
              </a:defRPr>
            </a:lvl9pPr>
          </a:lstStyle>
          <a:p>
            <a:r>
              <a:rPr lang="en-US" sz="2400" dirty="0">
                <a:solidFill>
                  <a:schemeClr val="tx1"/>
                </a:solidFill>
              </a:rPr>
              <a:t>Who created the earth? (see Moses 1:33)</a:t>
            </a:r>
          </a:p>
          <a:p>
            <a:r>
              <a:rPr lang="en-US" sz="2400" dirty="0">
                <a:solidFill>
                  <a:schemeClr val="tx1"/>
                </a:solidFill>
              </a:rPr>
              <a:t>Why was the earth created? (see </a:t>
            </a:r>
            <a:r>
              <a:rPr lang="en-US" sz="2200" dirty="0">
                <a:solidFill>
                  <a:schemeClr val="tx1"/>
                </a:solidFill>
              </a:rPr>
              <a:t>Moses 1:39)</a:t>
            </a:r>
          </a:p>
          <a:p>
            <a:r>
              <a:rPr lang="en-US" sz="2400" dirty="0">
                <a:solidFill>
                  <a:schemeClr val="tx1"/>
                </a:solidFill>
              </a:rPr>
              <a:t>What was the ultimate creation? </a:t>
            </a:r>
          </a:p>
        </p:txBody>
      </p:sp>
      <p:pic>
        <p:nvPicPr>
          <p:cNvPr id="1026" name="Picture 2" descr="http://ldssoul.com/wp-content/uploads/2015/02/880cee48aee0.jpg"/>
          <p:cNvPicPr>
            <a:picLocks noChangeAspect="1" noChangeArrowheads="1"/>
          </p:cNvPicPr>
          <p:nvPr/>
        </p:nvPicPr>
        <p:blipFill rotWithShape="1">
          <a:blip r:embed="rId4">
            <a:extLst>
              <a:ext uri="{28A0092B-C50C-407E-A947-70E740481C1C}">
                <a14:useLocalDpi xmlns:a14="http://schemas.microsoft.com/office/drawing/2010/main" val="0"/>
              </a:ext>
            </a:extLst>
          </a:blip>
          <a:srcRect b="35579"/>
          <a:stretch/>
        </p:blipFill>
        <p:spPr bwMode="auto">
          <a:xfrm>
            <a:off x="1507039" y="2980560"/>
            <a:ext cx="9177921" cy="317961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2058C066-85E6-4BB9-9201-4C3D0D54988D}"/>
              </a:ext>
            </a:extLst>
          </p:cNvPr>
          <p:cNvSpPr>
            <a:spLocks noGrp="1"/>
          </p:cNvSpPr>
          <p:nvPr>
            <p:ph type="title"/>
          </p:nvPr>
        </p:nvSpPr>
        <p:spPr>
          <a:xfrm>
            <a:off x="1168922" y="6184266"/>
            <a:ext cx="6438507" cy="1307592"/>
          </a:xfrm>
        </p:spPr>
        <p:txBody>
          <a:bodyPr>
            <a:noAutofit/>
          </a:bodyPr>
          <a:lstStyle/>
          <a:p>
            <a:r>
              <a:rPr lang="en-US" sz="1800" dirty="0">
                <a:hlinkClick r:id="rId5"/>
              </a:rPr>
              <a:t>God’s greatest creation: https://www.youtube.com/watch?v=dMZ-ETxj0hE</a:t>
            </a:r>
            <a:br>
              <a:rPr lang="en-US" sz="1800" dirty="0"/>
            </a:br>
            <a:endParaRPr lang="en-US" sz="1800" dirty="0"/>
          </a:p>
        </p:txBody>
      </p:sp>
      <p:pic>
        <p:nvPicPr>
          <p:cNvPr id="7" name="God's Greatest Creation">
            <a:hlinkClick r:id="" action="ppaction://media"/>
            <a:extLst>
              <a:ext uri="{FF2B5EF4-FFF2-40B4-BE49-F238E27FC236}">
                <a16:creationId xmlns:a16="http://schemas.microsoft.com/office/drawing/2014/main" id="{00636A82-AF99-4D96-A231-891BAD2935CB}"/>
              </a:ext>
            </a:extLst>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8818454" y="2992945"/>
            <a:ext cx="1866506" cy="1049910"/>
          </a:xfrm>
          <a:prstGeom prst="rect">
            <a:avLst/>
          </a:prstGeom>
        </p:spPr>
      </p:pic>
    </p:spTree>
    <p:extLst>
      <p:ext uri="{BB962C8B-B14F-4D97-AF65-F5344CB8AC3E}">
        <p14:creationId xmlns:p14="http://schemas.microsoft.com/office/powerpoint/2010/main" val="429272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718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7"/>
                                        </p:tgtEl>
                                      </p:cBhvr>
                                    </p:cmd>
                                  </p:childTnLst>
                                </p:cTn>
                              </p:par>
                            </p:childTnLst>
                          </p:cTn>
                        </p:par>
                      </p:childTnLst>
                    </p:cTn>
                  </p:par>
                </p:childTnLst>
              </p:cTn>
              <p:nextCondLst>
                <p:cond evt="onClick" delay="0">
                  <p:tgtEl>
                    <p:spTgt spid="7"/>
                  </p:tgtEl>
                </p:cond>
              </p:nextCondLst>
            </p:seq>
            <p:video fullScrn="1">
              <p:cMediaNode vol="80000">
                <p:cTn id="40" fill="hold" display="0">
                  <p:stCondLst>
                    <p:cond delay="indefinite"/>
                  </p:stCondLst>
                </p:cTn>
                <p:tgtEl>
                  <p:spTgt spid="7"/>
                </p:tgtEl>
              </p:cMediaNode>
            </p:vide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late.com/content/dam/slate/blogs/bad_astronomy/2014/08/26/hst_betelegeuse.jpg.CROP.original-original.jpg"/>
          <p:cNvPicPr>
            <a:picLocks noChangeAspect="1" noChangeArrowheads="1"/>
          </p:cNvPicPr>
          <p:nvPr/>
        </p:nvPicPr>
        <p:blipFill rotWithShape="1">
          <a:blip r:embed="rId3">
            <a:extLst>
              <a:ext uri="{28A0092B-C50C-407E-A947-70E740481C1C}">
                <a14:useLocalDpi xmlns:a14="http://schemas.microsoft.com/office/drawing/2010/main" val="0"/>
              </a:ext>
            </a:extLst>
          </a:blip>
          <a:srcRect l="38531"/>
          <a:stretch/>
        </p:blipFill>
        <p:spPr bwMode="auto">
          <a:xfrm>
            <a:off x="8556716" y="78781"/>
            <a:ext cx="34544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7582" y="2640215"/>
            <a:ext cx="7777113" cy="2308324"/>
          </a:xfrm>
          <a:prstGeom prst="rect">
            <a:avLst/>
          </a:prstGeom>
        </p:spPr>
        <p:txBody>
          <a:bodyPr wrap="square">
            <a:spAutoFit/>
          </a:bodyPr>
          <a:lstStyle/>
          <a:p>
            <a:r>
              <a:rPr lang="en-US" sz="3600" b="1" dirty="0"/>
              <a:t>Glance at John 1:4-14</a:t>
            </a:r>
          </a:p>
          <a:p>
            <a:r>
              <a:rPr lang="en-US" sz="3600" dirty="0"/>
              <a:t>List some Doctrines of Christ</a:t>
            </a:r>
          </a:p>
          <a:p>
            <a:r>
              <a:rPr lang="en-US" sz="3600" b="1" dirty="0"/>
              <a:t>CROSS REFERENCE PSALM 147:4</a:t>
            </a:r>
          </a:p>
          <a:p>
            <a:endParaRPr lang="en-US" sz="3600" dirty="0"/>
          </a:p>
        </p:txBody>
      </p:sp>
    </p:spTree>
    <p:extLst>
      <p:ext uri="{BB962C8B-B14F-4D97-AF65-F5344CB8AC3E}">
        <p14:creationId xmlns:p14="http://schemas.microsoft.com/office/powerpoint/2010/main" val="13882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0"/>
            <a:ext cx="8229600" cy="1143000"/>
          </a:xfrm>
        </p:spPr>
        <p:txBody>
          <a:bodyPr>
            <a:normAutofit/>
          </a:bodyPr>
          <a:lstStyle/>
          <a:p>
            <a:r>
              <a:rPr lang="en-US" dirty="0">
                <a:solidFill>
                  <a:schemeClr val="tx1"/>
                </a:solidFill>
              </a:rPr>
              <a:t>How was the earth created?</a:t>
            </a:r>
            <a:endParaRPr lang="en-US" i="1" dirty="0">
              <a:solidFill>
                <a:schemeClr val="tx1"/>
              </a:solidFill>
            </a:endParaRPr>
          </a:p>
        </p:txBody>
      </p:sp>
      <p:sp>
        <p:nvSpPr>
          <p:cNvPr id="3" name="Content Placeholder 2"/>
          <p:cNvSpPr>
            <a:spLocks noGrp="1"/>
          </p:cNvSpPr>
          <p:nvPr>
            <p:ph idx="1"/>
          </p:nvPr>
        </p:nvSpPr>
        <p:spPr>
          <a:xfrm>
            <a:off x="266700" y="2044700"/>
            <a:ext cx="8019461" cy="4432300"/>
          </a:xfrm>
        </p:spPr>
        <p:txBody>
          <a:bodyPr>
            <a:noAutofit/>
          </a:bodyPr>
          <a:lstStyle/>
          <a:p>
            <a:pPr algn="ctr">
              <a:buNone/>
            </a:pPr>
            <a:r>
              <a:rPr lang="en-US" sz="5400" dirty="0">
                <a:solidFill>
                  <a:schemeClr val="accent5">
                    <a:lumMod val="50000"/>
                  </a:schemeClr>
                </a:solidFill>
              </a:rPr>
              <a:t>“I acknowledge that I do not understand the processes of creation, but I accept the fact of it.”</a:t>
            </a:r>
          </a:p>
          <a:p>
            <a:pPr algn="ctr">
              <a:buNone/>
            </a:pPr>
            <a:r>
              <a:rPr lang="en-US" dirty="0">
                <a:solidFill>
                  <a:schemeClr val="accent5">
                    <a:lumMod val="50000"/>
                  </a:schemeClr>
                </a:solidFill>
              </a:rPr>
              <a:t>Thomas S. Monson</a:t>
            </a:r>
          </a:p>
          <a:p>
            <a:pPr algn="ctr">
              <a:buNone/>
            </a:pPr>
            <a:r>
              <a:rPr lang="en-US" sz="2400" dirty="0">
                <a:solidFill>
                  <a:schemeClr val="accent5">
                    <a:lumMod val="50000"/>
                  </a:schemeClr>
                </a:solidFill>
              </a:rPr>
              <a:t>BYU Devotional, November 2007</a:t>
            </a:r>
            <a:r>
              <a:rPr lang="en-US" sz="2800" dirty="0">
                <a:solidFill>
                  <a:schemeClr val="accent5">
                    <a:lumMod val="50000"/>
                  </a:schemeClr>
                </a:solidFill>
              </a:rPr>
              <a:t> </a:t>
            </a:r>
          </a:p>
          <a:p>
            <a:endParaRPr lang="en-US" dirty="0">
              <a:solidFill>
                <a:schemeClr val="accent5">
                  <a:lumMod val="50000"/>
                </a:schemeClr>
              </a:solidFill>
            </a:endParaRPr>
          </a:p>
        </p:txBody>
      </p:sp>
      <p:pic>
        <p:nvPicPr>
          <p:cNvPr id="8194" name="Picture 2" descr="https://encrypted-tbn2.google.com/images?q=tbn:ANd9GcTKGgIqDXkK5NkPPhhNwgwxhyOfJxwkZWbxG4hMB2lnhWhaF69w0Q"/>
          <p:cNvPicPr>
            <a:picLocks noChangeAspect="1" noChangeArrowheads="1"/>
          </p:cNvPicPr>
          <p:nvPr/>
        </p:nvPicPr>
        <p:blipFill>
          <a:blip r:embed="rId3" cstate="print"/>
          <a:srcRect r="11216"/>
          <a:stretch>
            <a:fillRect/>
          </a:stretch>
        </p:blipFill>
        <p:spPr bwMode="auto">
          <a:xfrm>
            <a:off x="8496299" y="2256541"/>
            <a:ext cx="3429001" cy="2514600"/>
          </a:xfrm>
          <a:prstGeom prst="rect">
            <a:avLst/>
          </a:prstGeom>
          <a:noFill/>
        </p:spPr>
      </p:pic>
    </p:spTree>
    <p:extLst>
      <p:ext uri="{BB962C8B-B14F-4D97-AF65-F5344CB8AC3E}">
        <p14:creationId xmlns:p14="http://schemas.microsoft.com/office/powerpoint/2010/main" val="349125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1000"/>
                                        <p:tgtEl>
                                          <p:spTgt spid="8194"/>
                                        </p:tgtEl>
                                      </p:cBhvr>
                                    </p:animEffect>
                                    <p:anim calcmode="lin" valueType="num">
                                      <p:cBhvr>
                                        <p:cTn id="23" dur="1000" fill="hold"/>
                                        <p:tgtEl>
                                          <p:spTgt spid="8194"/>
                                        </p:tgtEl>
                                        <p:attrNameLst>
                                          <p:attrName>ppt_x</p:attrName>
                                        </p:attrNameLst>
                                      </p:cBhvr>
                                      <p:tavLst>
                                        <p:tav tm="0">
                                          <p:val>
                                            <p:strVal val="#ppt_x"/>
                                          </p:val>
                                        </p:tav>
                                        <p:tav tm="100000">
                                          <p:val>
                                            <p:strVal val="#ppt_x"/>
                                          </p:val>
                                        </p:tav>
                                      </p:tavLst>
                                    </p:anim>
                                    <p:anim calcmode="lin" valueType="num">
                                      <p:cBhvr>
                                        <p:cTn id="24"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oogle.com/images?q=tbn:ANd9GcTO0oi8cnaTHqu0wHb6tNO464Ks5ATDgO3S1gCVnzYCeOfxLJqo"/>
          <p:cNvPicPr>
            <a:picLocks noChangeAspect="1" noChangeArrowheads="1"/>
          </p:cNvPicPr>
          <p:nvPr/>
        </p:nvPicPr>
        <p:blipFill>
          <a:blip r:embed="rId3" cstate="print"/>
          <a:srcRect l="27799" r="16602"/>
          <a:stretch>
            <a:fillRect/>
          </a:stretch>
        </p:blipFill>
        <p:spPr bwMode="auto">
          <a:xfrm>
            <a:off x="260809" y="1072300"/>
            <a:ext cx="1828800" cy="2463801"/>
          </a:xfrm>
          <a:prstGeom prst="rect">
            <a:avLst/>
          </a:prstGeom>
          <a:noFill/>
        </p:spPr>
      </p:pic>
      <p:sp>
        <p:nvSpPr>
          <p:cNvPr id="4" name="Rectangle 3">
            <a:extLst>
              <a:ext uri="{FF2B5EF4-FFF2-40B4-BE49-F238E27FC236}">
                <a16:creationId xmlns:a16="http://schemas.microsoft.com/office/drawing/2014/main" id="{7FF786D3-9FC9-438E-8F65-A0EE6DD8C331}"/>
              </a:ext>
            </a:extLst>
          </p:cNvPr>
          <p:cNvSpPr/>
          <p:nvPr/>
        </p:nvSpPr>
        <p:spPr>
          <a:xfrm>
            <a:off x="2476107" y="723357"/>
            <a:ext cx="9455084" cy="5232202"/>
          </a:xfrm>
          <a:prstGeom prst="rect">
            <a:avLst/>
          </a:prstGeom>
          <a:solidFill>
            <a:schemeClr val="bg2"/>
          </a:solidFill>
        </p:spPr>
        <p:txBody>
          <a:bodyPr wrap="square">
            <a:spAutoFit/>
          </a:bodyPr>
          <a:lstStyle/>
          <a:p>
            <a:pPr>
              <a:buNone/>
            </a:pPr>
            <a:r>
              <a:rPr lang="en-US" sz="3200" dirty="0">
                <a:solidFill>
                  <a:schemeClr val="accent5">
                    <a:lumMod val="50000"/>
                  </a:schemeClr>
                </a:solidFill>
              </a:rPr>
              <a:t>		“The Lord made a blueprint, as any great contractor will do before constructing. He drew up the plans, wrote the specifications, and presented them…Our Father called us all together as explained in the scripture, and plans were perfected now for forming an earth. …</a:t>
            </a:r>
            <a:r>
              <a:rPr lang="en-US" sz="3200" b="1" u="sng" dirty="0">
                <a:solidFill>
                  <a:schemeClr val="accent5">
                    <a:lumMod val="50000"/>
                  </a:schemeClr>
                </a:solidFill>
              </a:rPr>
              <a:t>That assemblage included us all.</a:t>
            </a:r>
            <a:r>
              <a:rPr lang="en-US" sz="3200" dirty="0">
                <a:solidFill>
                  <a:schemeClr val="accent5">
                    <a:lumMod val="50000"/>
                  </a:schemeClr>
                </a:solidFill>
              </a:rPr>
              <a:t> The gods would make land, water, and atmosphere and then the animal kingdom, and give dominion over it all to man. That was the plan. … God was the Master-worker, and he created us and brought us into existence”</a:t>
            </a:r>
          </a:p>
          <a:p>
            <a:pPr algn="ctr">
              <a:buNone/>
            </a:pPr>
            <a:r>
              <a:rPr lang="en-US" sz="1600" dirty="0">
                <a:solidFill>
                  <a:schemeClr val="accent5">
                    <a:lumMod val="50000"/>
                  </a:schemeClr>
                </a:solidFill>
              </a:rPr>
              <a:t>Spencer W. Kimball (The Teachings of Spencer W. Kimball, p.29-30)</a:t>
            </a:r>
          </a:p>
        </p:txBody>
      </p:sp>
    </p:spTree>
    <p:extLst>
      <p:ext uri="{BB962C8B-B14F-4D97-AF65-F5344CB8AC3E}">
        <p14:creationId xmlns:p14="http://schemas.microsoft.com/office/powerpoint/2010/main" val="5045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2668</TotalTime>
  <Words>696</Words>
  <Application>Microsoft Office PowerPoint</Application>
  <PresentationFormat>Widescreen</PresentationFormat>
  <Paragraphs>110</Paragraphs>
  <Slides>21</Slides>
  <Notes>5</Notes>
  <HiddenSlides>5</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Aparajita</vt:lpstr>
      <vt:lpstr>AR ESSENCE</vt:lpstr>
      <vt:lpstr>Arial</vt:lpstr>
      <vt:lpstr>Calibri</vt:lpstr>
      <vt:lpstr>Century Schoolbook</vt:lpstr>
      <vt:lpstr>Corbel</vt:lpstr>
      <vt:lpstr>Hurry Up</vt:lpstr>
      <vt:lpstr>Pupcat</vt:lpstr>
      <vt:lpstr>Symbol</vt:lpstr>
      <vt:lpstr>Teen</vt:lpstr>
      <vt:lpstr>Times New Roman</vt:lpstr>
      <vt:lpstr>Tw Cen MT</vt:lpstr>
      <vt:lpstr>Feathered</vt:lpstr>
      <vt:lpstr>New Testament</vt:lpstr>
      <vt:lpstr>PowerPoint Presentation</vt:lpstr>
      <vt:lpstr>Words</vt:lpstr>
      <vt:lpstr>PowerPoint Presentation</vt:lpstr>
      <vt:lpstr>Why do we need to understand the creation?</vt:lpstr>
      <vt:lpstr>God’s greatest creation: https://www.youtube.com/watch?v=dMZ-ETxj0hE </vt:lpstr>
      <vt:lpstr>PowerPoint Presentation</vt:lpstr>
      <vt:lpstr>How was the earth created?</vt:lpstr>
      <vt:lpstr>PowerPoint Presentation</vt:lpstr>
      <vt:lpstr>What was the earth made out of?</vt:lpstr>
      <vt:lpstr>PowerPoint Presentation</vt:lpstr>
      <vt:lpstr>PowerPoint Presentation</vt:lpstr>
      <vt:lpstr>PowerPoint Presentation</vt:lpstr>
      <vt:lpstr>PowerPoint Presentation</vt:lpstr>
      <vt:lpstr>PowerPoint Presentation</vt:lpstr>
      <vt:lpstr>New Testament</vt:lpstr>
      <vt:lpstr>Fun facts about the Gospel of John</vt:lpstr>
      <vt:lpstr>Fun facts about the Gospel of John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dc:title>
  <dc:creator>Eric Richards</dc:creator>
  <cp:lastModifiedBy>Eric Richards</cp:lastModifiedBy>
  <cp:revision>57</cp:revision>
  <dcterms:created xsi:type="dcterms:W3CDTF">2016-03-07T19:26:24Z</dcterms:created>
  <dcterms:modified xsi:type="dcterms:W3CDTF">2019-08-27T20:47:02Z</dcterms:modified>
</cp:coreProperties>
</file>