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4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A068-D159-4905-841E-B318090F28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A4F24-E59B-485D-AE89-C1B307F65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291D0-6C54-4D88-831D-309204ABC747}"/>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5" name="Footer Placeholder 4">
            <a:extLst>
              <a:ext uri="{FF2B5EF4-FFF2-40B4-BE49-F238E27FC236}">
                <a16:creationId xmlns:a16="http://schemas.microsoft.com/office/drawing/2014/main" id="{E9C73B02-4599-4D6A-96F1-A18CDA181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AE139-9623-4C4F-B662-A37E811687AE}"/>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90552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05BD-C5F3-43BF-9754-2120BCC43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FFCB4-5707-44C8-B68B-46B3DF5836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714BD-44EC-4CCB-9723-60B6D1FF1BB9}"/>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5" name="Footer Placeholder 4">
            <a:extLst>
              <a:ext uri="{FF2B5EF4-FFF2-40B4-BE49-F238E27FC236}">
                <a16:creationId xmlns:a16="http://schemas.microsoft.com/office/drawing/2014/main" id="{966A99F9-8DC2-41A8-AE97-FC7D02232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D04AF-478A-4D9A-B62F-441CDA22DE78}"/>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23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415D8-BFB7-4787-B5A6-A9D346CB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C85953-1786-4546-9F41-169E0C30B5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A3CA7-419A-49F6-A3FE-950EC087B2A3}"/>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5" name="Footer Placeholder 4">
            <a:extLst>
              <a:ext uri="{FF2B5EF4-FFF2-40B4-BE49-F238E27FC236}">
                <a16:creationId xmlns:a16="http://schemas.microsoft.com/office/drawing/2014/main" id="{C5BA53CA-ABC0-44CC-B1F5-7F460FB0B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0A5F1-C0BE-4C3F-9447-A18B5FE923A9}"/>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150101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8572-ACDD-4349-BDA2-652F484EC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954CF-CCA0-4DCB-81E7-3D33C2B14B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D19DA-27C7-4AFA-B611-188169F4CF47}"/>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5" name="Footer Placeholder 4">
            <a:extLst>
              <a:ext uri="{FF2B5EF4-FFF2-40B4-BE49-F238E27FC236}">
                <a16:creationId xmlns:a16="http://schemas.microsoft.com/office/drawing/2014/main" id="{62F07ED9-7AA2-49A9-8893-14684543E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1393B-FA50-487F-8A55-E41AC022AB2B}"/>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271757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3249-4441-4D8B-A639-8487E4E0B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CD137-6A7A-42AA-86DB-E09D7DC4B3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AF21E9-B3C5-4CC3-9FC9-0302FEFD18ED}"/>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5" name="Footer Placeholder 4">
            <a:extLst>
              <a:ext uri="{FF2B5EF4-FFF2-40B4-BE49-F238E27FC236}">
                <a16:creationId xmlns:a16="http://schemas.microsoft.com/office/drawing/2014/main" id="{E2A206E3-D945-4979-9A2A-ADB381A4F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8EE2D-2E9F-48FE-9B09-369D5CAA01E8}"/>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108920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C30D-9A0C-4E89-9956-D6E97430F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E5134-67B0-4F80-A1E4-89E7B25BE6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96D8A-0B82-4568-976D-711CF02176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E7A056-FEF2-475F-A382-2DEC7587CF1C}"/>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6" name="Footer Placeholder 5">
            <a:extLst>
              <a:ext uri="{FF2B5EF4-FFF2-40B4-BE49-F238E27FC236}">
                <a16:creationId xmlns:a16="http://schemas.microsoft.com/office/drawing/2014/main" id="{29BC87E7-3605-4514-9EAF-CDB2AAF2A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E4677-303A-4541-ADFF-A77E5FEC922C}"/>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42314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F847-1361-4429-9AAB-B219164CAE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76B78-D7C6-46C6-B44C-BBA03F1A3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2CBDE8-DAA8-4FC2-8722-4EBE37B95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C47F4F-4B03-4ADA-8387-1F848A173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FA0654-7AFA-482E-A7F0-378F422BF3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ED9281-D0BF-4FF8-9267-EBD9D988EBB9}"/>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8" name="Footer Placeholder 7">
            <a:extLst>
              <a:ext uri="{FF2B5EF4-FFF2-40B4-BE49-F238E27FC236}">
                <a16:creationId xmlns:a16="http://schemas.microsoft.com/office/drawing/2014/main" id="{B4FEE749-F6C5-4CE4-8295-E9F7D56DAF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3B6A5C-9A66-415C-9A6A-84606F9F2E1F}"/>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224599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17E5-2482-4797-A8B5-E9F0698991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7DFE9-2903-49F6-9748-0D4869656E1A}"/>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4" name="Footer Placeholder 3">
            <a:extLst>
              <a:ext uri="{FF2B5EF4-FFF2-40B4-BE49-F238E27FC236}">
                <a16:creationId xmlns:a16="http://schemas.microsoft.com/office/drawing/2014/main" id="{3E7B2371-6FC1-497C-A541-B86F6DCB2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E6FCD-6AB2-48A3-9D57-C2A63F35AE5A}"/>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225955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4552D-06D6-4199-8C26-DDCD2F217645}"/>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3" name="Footer Placeholder 2">
            <a:extLst>
              <a:ext uri="{FF2B5EF4-FFF2-40B4-BE49-F238E27FC236}">
                <a16:creationId xmlns:a16="http://schemas.microsoft.com/office/drawing/2014/main" id="{B788E58D-3238-4C7D-BEED-20703802B5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84FE4-8DE3-4EED-B28C-ADBD1B623648}"/>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292671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DDB4-4526-4708-B4D4-4F755A48D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5AA9C7-22FD-4E74-BC7E-A09DA76CA8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39399-1A37-4ECF-9EDD-69F0343D4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393BEB-0CDC-40B2-B370-DF34A91931C6}"/>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6" name="Footer Placeholder 5">
            <a:extLst>
              <a:ext uri="{FF2B5EF4-FFF2-40B4-BE49-F238E27FC236}">
                <a16:creationId xmlns:a16="http://schemas.microsoft.com/office/drawing/2014/main" id="{73389EA3-9125-4917-A756-3BFFCB348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F9306-ADFB-4D23-92B0-880AD8364A02}"/>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227528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5AFB-A677-428B-AF53-46FA2BBF8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74FA7F-3384-4460-9048-601E3C26E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0755EE-654B-4493-B017-E1459A419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DD8ADA-2A59-4949-B4C5-E756790C41BD}"/>
              </a:ext>
            </a:extLst>
          </p:cNvPr>
          <p:cNvSpPr>
            <a:spLocks noGrp="1"/>
          </p:cNvSpPr>
          <p:nvPr>
            <p:ph type="dt" sz="half" idx="10"/>
          </p:nvPr>
        </p:nvSpPr>
        <p:spPr/>
        <p:txBody>
          <a:bodyPr/>
          <a:lstStyle/>
          <a:p>
            <a:fld id="{FF2C9DB5-9AFD-4247-89C5-B3511FFA01BC}" type="datetimeFigureOut">
              <a:rPr lang="en-US" smtClean="0"/>
              <a:t>8/13/2018</a:t>
            </a:fld>
            <a:endParaRPr lang="en-US"/>
          </a:p>
        </p:txBody>
      </p:sp>
      <p:sp>
        <p:nvSpPr>
          <p:cNvPr id="6" name="Footer Placeholder 5">
            <a:extLst>
              <a:ext uri="{FF2B5EF4-FFF2-40B4-BE49-F238E27FC236}">
                <a16:creationId xmlns:a16="http://schemas.microsoft.com/office/drawing/2014/main" id="{069658AF-69E0-40B5-8404-B9247BEDA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380BB-A338-4951-8467-1F6CA8EB359E}"/>
              </a:ext>
            </a:extLst>
          </p:cNvPr>
          <p:cNvSpPr>
            <a:spLocks noGrp="1"/>
          </p:cNvSpPr>
          <p:nvPr>
            <p:ph type="sldNum" sz="quarter" idx="12"/>
          </p:nvPr>
        </p:nvSpPr>
        <p:spPr/>
        <p:txBody>
          <a:bodyPr/>
          <a:lstStyle/>
          <a:p>
            <a:fld id="{6AC4F3F3-FA62-471B-BA33-20381FB9F837}" type="slidenum">
              <a:rPr lang="en-US" smtClean="0"/>
              <a:t>‹#›</a:t>
            </a:fld>
            <a:endParaRPr lang="en-US"/>
          </a:p>
        </p:txBody>
      </p:sp>
    </p:spTree>
    <p:extLst>
      <p:ext uri="{BB962C8B-B14F-4D97-AF65-F5344CB8AC3E}">
        <p14:creationId xmlns:p14="http://schemas.microsoft.com/office/powerpoint/2010/main" val="334815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7645F-A578-4DFC-A196-37EFBC902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19FA40-EEA3-4FCE-B860-0C2E30434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807BC-6F70-400E-8128-3BC7A631F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C9DB5-9AFD-4247-89C5-B3511FFA01BC}" type="datetimeFigureOut">
              <a:rPr lang="en-US" smtClean="0"/>
              <a:t>8/13/2018</a:t>
            </a:fld>
            <a:endParaRPr lang="en-US"/>
          </a:p>
        </p:txBody>
      </p:sp>
      <p:sp>
        <p:nvSpPr>
          <p:cNvPr id="5" name="Footer Placeholder 4">
            <a:extLst>
              <a:ext uri="{FF2B5EF4-FFF2-40B4-BE49-F238E27FC236}">
                <a16:creationId xmlns:a16="http://schemas.microsoft.com/office/drawing/2014/main" id="{72C5AA4D-5E50-4733-BF1A-EDECDEB1D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AF62C0-6104-48FD-8237-48BCBC3A0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4F3F3-FA62-471B-BA33-20381FB9F837}" type="slidenum">
              <a:rPr lang="en-US" smtClean="0"/>
              <a:t>‹#›</a:t>
            </a:fld>
            <a:endParaRPr lang="en-US"/>
          </a:p>
        </p:txBody>
      </p:sp>
    </p:spTree>
    <p:extLst>
      <p:ext uri="{BB962C8B-B14F-4D97-AF65-F5344CB8AC3E}">
        <p14:creationId xmlns:p14="http://schemas.microsoft.com/office/powerpoint/2010/main" val="1257659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ommandments lds">
            <a:extLst>
              <a:ext uri="{FF2B5EF4-FFF2-40B4-BE49-F238E27FC236}">
                <a16:creationId xmlns:a16="http://schemas.microsoft.com/office/drawing/2014/main" id="{878D5308-C95F-498F-848D-338EE9EC9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72" b="7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358B4-05B9-40EB-B427-CF45C01DE433}"/>
              </a:ext>
            </a:extLst>
          </p:cNvPr>
          <p:cNvSpPr>
            <a:spLocks noGrp="1"/>
          </p:cNvSpPr>
          <p:nvPr>
            <p:ph type="ctrTitle"/>
          </p:nvPr>
        </p:nvSpPr>
        <p:spPr>
          <a:xfrm>
            <a:off x="630688" y="4337523"/>
            <a:ext cx="10918056" cy="1327380"/>
          </a:xfrm>
        </p:spPr>
        <p:txBody>
          <a:bodyPr>
            <a:normAutofit/>
          </a:bodyPr>
          <a:lstStyle/>
          <a:p>
            <a:r>
              <a:rPr lang="en-US" b="1" dirty="0">
                <a:effectLst>
                  <a:outerShdw blurRad="38100" dist="38100" dir="2700000" algn="tl">
                    <a:srgbClr val="000000">
                      <a:alpha val="43137"/>
                    </a:srgbClr>
                  </a:outerShdw>
                </a:effectLst>
              </a:rPr>
              <a:t>Commandments</a:t>
            </a:r>
            <a:endParaRPr lang="en-US" dirty="0"/>
          </a:p>
        </p:txBody>
      </p:sp>
      <p:sp>
        <p:nvSpPr>
          <p:cNvPr id="5" name="Subtitle 4">
            <a:extLst>
              <a:ext uri="{FF2B5EF4-FFF2-40B4-BE49-F238E27FC236}">
                <a16:creationId xmlns:a16="http://schemas.microsoft.com/office/drawing/2014/main" id="{C4FA30CC-7922-44D2-914B-B3DDC5D7667C}"/>
              </a:ext>
            </a:extLst>
          </p:cNvPr>
          <p:cNvSpPr>
            <a:spLocks noGrp="1"/>
          </p:cNvSpPr>
          <p:nvPr>
            <p:ph type="subTitle" idx="1"/>
          </p:nvPr>
        </p:nvSpPr>
        <p:spPr>
          <a:xfrm>
            <a:off x="630688" y="5750937"/>
            <a:ext cx="10918056" cy="468888"/>
          </a:xfrm>
        </p:spPr>
        <p:txBody>
          <a:bodyPr>
            <a:normAutofit/>
          </a:bodyPr>
          <a:lstStyle/>
          <a:p>
            <a:r>
              <a:rPr lang="en-US">
                <a:solidFill>
                  <a:schemeClr val="tx1">
                    <a:lumMod val="65000"/>
                    <a:lumOff val="35000"/>
                  </a:schemeClr>
                </a:solidFill>
              </a:rPr>
              <a:t>Part 3</a:t>
            </a:r>
          </a:p>
        </p:txBody>
      </p:sp>
      <p:cxnSp>
        <p:nvCxnSpPr>
          <p:cNvPr id="73" name="Straight Connector 72">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7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58B4-05B9-40EB-B427-CF45C01DE433}"/>
              </a:ext>
            </a:extLst>
          </p:cNvPr>
          <p:cNvSpPr>
            <a:spLocks noGrp="1"/>
          </p:cNvSpPr>
          <p:nvPr>
            <p:ph type="ctrTitle"/>
          </p:nvPr>
        </p:nvSpPr>
        <p:spPr>
          <a:xfrm>
            <a:off x="0" y="31069"/>
            <a:ext cx="12123964" cy="1918607"/>
          </a:xfrm>
        </p:spPr>
        <p:txBody>
          <a:bodyPr/>
          <a:lstStyle/>
          <a:p>
            <a:r>
              <a:rPr lang="en-US" b="1" dirty="0">
                <a:effectLst>
                  <a:outerShdw blurRad="38100" dist="38100" dir="2700000" algn="tl">
                    <a:srgbClr val="000000">
                      <a:alpha val="43137"/>
                    </a:srgbClr>
                  </a:outerShdw>
                </a:effectLst>
              </a:rPr>
              <a:t>ACQUIRING SPIRITUAL KNOWLEDGE</a:t>
            </a:r>
            <a:br>
              <a:rPr lang="en-US" dirty="0"/>
            </a:br>
            <a:r>
              <a:rPr lang="en-US" dirty="0"/>
              <a:t>RECALL</a:t>
            </a:r>
          </a:p>
        </p:txBody>
      </p:sp>
      <p:sp>
        <p:nvSpPr>
          <p:cNvPr id="3" name="Subtitle 2">
            <a:extLst>
              <a:ext uri="{FF2B5EF4-FFF2-40B4-BE49-F238E27FC236}">
                <a16:creationId xmlns:a16="http://schemas.microsoft.com/office/drawing/2014/main" id="{2FB0B943-1A1C-43AC-8ED4-9F4A18A911CA}"/>
              </a:ext>
            </a:extLst>
          </p:cNvPr>
          <p:cNvSpPr>
            <a:spLocks noGrp="1"/>
          </p:cNvSpPr>
          <p:nvPr>
            <p:ph type="subTitle" idx="1"/>
          </p:nvPr>
        </p:nvSpPr>
        <p:spPr>
          <a:xfrm>
            <a:off x="155120" y="2555421"/>
            <a:ext cx="11968843" cy="2702379"/>
          </a:xfrm>
        </p:spPr>
        <p:txBody>
          <a:bodyPr>
            <a:noAutofit/>
          </a:bodyPr>
          <a:lstStyle/>
          <a:p>
            <a:pPr marL="342900" indent="-342900" algn="l" fontAlgn="base">
              <a:buFont typeface="Arial" panose="020B0604020202020204" pitchFamily="34" charset="0"/>
              <a:buChar char="•"/>
            </a:pPr>
            <a:r>
              <a:rPr lang="en-US" sz="3600" dirty="0"/>
              <a:t>Act in faith.</a:t>
            </a:r>
          </a:p>
          <a:p>
            <a:pPr marL="342900" indent="-342900" algn="l" fontAlgn="base">
              <a:buFont typeface="Arial" panose="020B0604020202020204" pitchFamily="34" charset="0"/>
              <a:buChar char="•"/>
            </a:pPr>
            <a:r>
              <a:rPr lang="en-US" sz="3600" dirty="0"/>
              <a:t>Examine concepts and questions with an eternal perspective.</a:t>
            </a:r>
          </a:p>
          <a:p>
            <a:pPr marL="342900" indent="-342900" algn="l" fontAlgn="base">
              <a:buFont typeface="Arial" panose="020B0604020202020204" pitchFamily="34" charset="0"/>
              <a:buChar char="•"/>
            </a:pPr>
            <a:r>
              <a:rPr lang="en-US" sz="3600" dirty="0"/>
              <a:t>Seek further understanding through divinely appointed sources.</a:t>
            </a:r>
          </a:p>
        </p:txBody>
      </p:sp>
    </p:spTree>
    <p:extLst>
      <p:ext uri="{BB962C8B-B14F-4D97-AF65-F5344CB8AC3E}">
        <p14:creationId xmlns:p14="http://schemas.microsoft.com/office/powerpoint/2010/main" val="180206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58B4-05B9-40EB-B427-CF45C01DE433}"/>
              </a:ext>
            </a:extLst>
          </p:cNvPr>
          <p:cNvSpPr>
            <a:spLocks noGrp="1"/>
          </p:cNvSpPr>
          <p:nvPr>
            <p:ph type="ctrTitle"/>
          </p:nvPr>
        </p:nvSpPr>
        <p:spPr>
          <a:xfrm>
            <a:off x="6452171" y="150368"/>
            <a:ext cx="4939706" cy="681839"/>
          </a:xfrm>
        </p:spPr>
        <p:txBody>
          <a:bodyPr anchor="b">
            <a:normAutofit fontScale="90000"/>
          </a:bodyPr>
          <a:lstStyle/>
          <a:p>
            <a:pPr algn="l"/>
            <a:r>
              <a:rPr lang="en-US" sz="4700" b="1" dirty="0">
                <a:effectLst>
                  <a:outerShdw blurRad="38100" dist="38100" dir="2700000" algn="tl">
                    <a:srgbClr val="000000">
                      <a:alpha val="43137"/>
                    </a:srgbClr>
                  </a:outerShdw>
                </a:effectLst>
              </a:rPr>
              <a:t>RIKA</a:t>
            </a:r>
          </a:p>
        </p:txBody>
      </p:sp>
      <p:sp>
        <p:nvSpPr>
          <p:cNvPr id="3" name="Subtitle 2">
            <a:extLst>
              <a:ext uri="{FF2B5EF4-FFF2-40B4-BE49-F238E27FC236}">
                <a16:creationId xmlns:a16="http://schemas.microsoft.com/office/drawing/2014/main" id="{2FB0B943-1A1C-43AC-8ED4-9F4A18A911CA}"/>
              </a:ext>
            </a:extLst>
          </p:cNvPr>
          <p:cNvSpPr>
            <a:spLocks noGrp="1"/>
          </p:cNvSpPr>
          <p:nvPr>
            <p:ph type="subTitle" idx="1"/>
          </p:nvPr>
        </p:nvSpPr>
        <p:spPr>
          <a:xfrm>
            <a:off x="6308333" y="832207"/>
            <a:ext cx="5176012" cy="5875425"/>
          </a:xfrm>
        </p:spPr>
        <p:txBody>
          <a:bodyPr anchor="t">
            <a:normAutofit lnSpcReduction="10000"/>
          </a:bodyPr>
          <a:lstStyle/>
          <a:p>
            <a:pPr algn="l" fontAlgn="base"/>
            <a:r>
              <a:rPr lang="en-US" dirty="0"/>
              <a:t>Imagine you have a friend named Rika whose mother has recently passed away from cancer. Rika’s mother was a faithful member of the Church and had kept the commandments, including the Word of Wisdom, throughout her life. You are good friends with Rika, and as you have talked with her, you have tried to comfort her, but you can tell that she is struggling to make sense of why this would happen to her mother. The last time you spoke with her, she brought up the Word of Wisdom and how it promises physical health to those who keep it. She expressed frustration about why God would let this happen to her mother when she had been faithful in keeping this commandment.</a:t>
            </a:r>
          </a:p>
        </p:txBody>
      </p:sp>
      <p:sp>
        <p:nvSpPr>
          <p:cNvPr id="2056" name="Freeform: Shape 7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Image result for young lady">
            <a:extLst>
              <a:ext uri="{FF2B5EF4-FFF2-40B4-BE49-F238E27FC236}">
                <a16:creationId xmlns:a16="http://schemas.microsoft.com/office/drawing/2014/main" id="{61784EDE-9214-4649-B202-65CD9754AF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95" r="30295"/>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54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B0B943-1A1C-43AC-8ED4-9F4A18A911CA}"/>
              </a:ext>
            </a:extLst>
          </p:cNvPr>
          <p:cNvSpPr>
            <a:spLocks noGrp="1"/>
          </p:cNvSpPr>
          <p:nvPr>
            <p:ph type="subTitle" idx="1"/>
          </p:nvPr>
        </p:nvSpPr>
        <p:spPr>
          <a:xfrm>
            <a:off x="6237735" y="130209"/>
            <a:ext cx="5778774" cy="6593863"/>
          </a:xfrm>
          <a:noFill/>
        </p:spPr>
        <p:txBody>
          <a:bodyPr>
            <a:noAutofit/>
          </a:bodyPr>
          <a:lstStyle/>
          <a:p>
            <a:pPr marL="457200" indent="-457200" algn="l" fontAlgn="base">
              <a:buFont typeface="+mj-lt"/>
              <a:buAutoNum type="arabicPeriod"/>
            </a:pPr>
            <a:r>
              <a:rPr lang="en-US" sz="2800" dirty="0"/>
              <a:t>What do you think Rika could do to act in faith in this situation?</a:t>
            </a:r>
          </a:p>
          <a:p>
            <a:pPr marL="457200" indent="-457200" algn="l" fontAlgn="base">
              <a:buFont typeface="+mj-lt"/>
              <a:buAutoNum type="arabicPeriod"/>
            </a:pPr>
            <a:r>
              <a:rPr lang="en-US" sz="2800" dirty="0"/>
              <a:t>What truths have we learned about Heavenly Father and His plan of salvation that can apply to this situation?</a:t>
            </a:r>
          </a:p>
          <a:p>
            <a:pPr marL="457200" indent="-457200" algn="l" fontAlgn="base">
              <a:buFont typeface="+mj-lt"/>
              <a:buAutoNum type="arabicPeriod"/>
            </a:pPr>
            <a:r>
              <a:rPr lang="en-US" sz="2800" dirty="0"/>
              <a:t>How can Doctrine and Covenants 89:18–21 help us see this challenge with an eternal perspective?</a:t>
            </a:r>
          </a:p>
          <a:p>
            <a:pPr marL="457200" indent="-457200" algn="l" fontAlgn="base">
              <a:buFont typeface="+mj-lt"/>
              <a:buAutoNum type="arabicPeriod"/>
            </a:pPr>
            <a:r>
              <a:rPr lang="en-US" sz="2800" dirty="0"/>
              <a:t>What divinely appointed sources could we review to help us understand this issue better? </a:t>
            </a:r>
          </a:p>
          <a:p>
            <a:pPr marL="457200" indent="-457200" algn="l" fontAlgn="base">
              <a:buFont typeface="+mj-lt"/>
              <a:buAutoNum type="arabicPeriod"/>
            </a:pPr>
            <a:r>
              <a:rPr lang="en-US" sz="2800" dirty="0"/>
              <a:t>Share a few additional sources that could help Rika.</a:t>
            </a:r>
          </a:p>
        </p:txBody>
      </p:sp>
      <p:pic>
        <p:nvPicPr>
          <p:cNvPr id="3074" name="Picture 2" descr="Image result for young lady">
            <a:extLst>
              <a:ext uri="{FF2B5EF4-FFF2-40B4-BE49-F238E27FC236}">
                <a16:creationId xmlns:a16="http://schemas.microsoft.com/office/drawing/2014/main" id="{49EA8EAB-DEDD-4EFB-A186-858A701765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60" r="29961"/>
          <a:stretch/>
        </p:blipFill>
        <p:spPr bwMode="auto">
          <a:xfrm>
            <a:off x="20" y="10"/>
            <a:ext cx="610563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6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B0B943-1A1C-43AC-8ED4-9F4A18A911CA}"/>
              </a:ext>
            </a:extLst>
          </p:cNvPr>
          <p:cNvSpPr>
            <a:spLocks noGrp="1"/>
          </p:cNvSpPr>
          <p:nvPr>
            <p:ph type="subTitle" idx="1"/>
          </p:nvPr>
        </p:nvSpPr>
        <p:spPr>
          <a:xfrm>
            <a:off x="4415090" y="205483"/>
            <a:ext cx="7674856" cy="6464740"/>
          </a:xfrm>
        </p:spPr>
        <p:txBody>
          <a:bodyPr>
            <a:noAutofit/>
          </a:bodyPr>
          <a:lstStyle/>
          <a:p>
            <a:pPr marL="342900" indent="-342900" algn="l" fontAlgn="base">
              <a:buFont typeface="Arial" panose="020B0604020202020204" pitchFamily="34" charset="0"/>
              <a:buChar char="•"/>
            </a:pPr>
            <a:r>
              <a:rPr lang="en-US" sz="2800" dirty="0"/>
              <a:t>Choose one of the key statements of doctrine you have marked this term in your copy of the Core Document that is especially meaningful to you. </a:t>
            </a:r>
          </a:p>
          <a:p>
            <a:pPr marL="342900" indent="-342900" algn="l" fontAlgn="base">
              <a:buFont typeface="Arial" panose="020B0604020202020204" pitchFamily="34" charset="0"/>
              <a:buChar char="•"/>
            </a:pPr>
            <a:r>
              <a:rPr lang="en-US" sz="2800" dirty="0"/>
              <a:t>Turn to the doctrinal mastery scripture passage associated with this key statement of doctrine and read it.</a:t>
            </a:r>
          </a:p>
          <a:p>
            <a:pPr marL="342900" indent="-342900" algn="l" fontAlgn="base">
              <a:buFont typeface="Arial" panose="020B0604020202020204" pitchFamily="34" charset="0"/>
              <a:buChar char="•"/>
            </a:pPr>
            <a:r>
              <a:rPr lang="en-US" sz="2800" dirty="0"/>
              <a:t>Discuss:</a:t>
            </a:r>
          </a:p>
          <a:p>
            <a:pPr marL="800100" lvl="1" indent="-342900" algn="l" fontAlgn="base">
              <a:buFont typeface="Arial" panose="020B0604020202020204" pitchFamily="34" charset="0"/>
              <a:buChar char="•"/>
            </a:pPr>
            <a:r>
              <a:rPr lang="en-US" sz="2400" dirty="0"/>
              <a:t>Why is this key statement of doctrine and doctrinal mastery passage meaningful to you?</a:t>
            </a:r>
          </a:p>
          <a:p>
            <a:pPr marL="800100" lvl="1" indent="-342900" algn="l" fontAlgn="base">
              <a:buFont typeface="Arial" panose="020B0604020202020204" pitchFamily="34" charset="0"/>
              <a:buChar char="•"/>
            </a:pPr>
            <a:r>
              <a:rPr lang="en-US" sz="2400" dirty="0"/>
              <a:t>How has this passage has helped you?</a:t>
            </a:r>
          </a:p>
          <a:p>
            <a:pPr marL="800100" lvl="1" indent="-342900" algn="l" fontAlgn="base">
              <a:buFont typeface="Arial" panose="020B0604020202020204" pitchFamily="34" charset="0"/>
              <a:buChar char="•"/>
            </a:pPr>
            <a:r>
              <a:rPr lang="en-US" sz="2400" dirty="0"/>
              <a:t>How has understanding this doctrine influenced your behavior?</a:t>
            </a:r>
          </a:p>
          <a:p>
            <a:pPr marL="800100" lvl="1" indent="-342900" algn="l" fontAlgn="base">
              <a:buFont typeface="Arial" panose="020B0604020202020204" pitchFamily="34" charset="0"/>
              <a:buChar char="•"/>
            </a:pPr>
            <a:r>
              <a:rPr lang="en-US" sz="2400" dirty="0"/>
              <a:t>Who do you know who could benefit from learning about this doctrine? How might you help that person learn about it?</a:t>
            </a:r>
          </a:p>
          <a:p>
            <a:pPr marL="342900" indent="-342900" algn="l" fontAlgn="base">
              <a:buFont typeface="Arial" panose="020B0604020202020204" pitchFamily="34" charset="0"/>
              <a:buChar char="•"/>
            </a:pPr>
            <a:endParaRPr lang="en-US" sz="2800" dirty="0"/>
          </a:p>
        </p:txBody>
      </p:sp>
      <p:pic>
        <p:nvPicPr>
          <p:cNvPr id="4098" name="Picture 2" descr="Image result for lds commandments">
            <a:extLst>
              <a:ext uri="{FF2B5EF4-FFF2-40B4-BE49-F238E27FC236}">
                <a16:creationId xmlns:a16="http://schemas.microsoft.com/office/drawing/2014/main" id="{7BA75F3D-510E-4C4B-8724-A81057F0D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8" y="1101379"/>
            <a:ext cx="4381072" cy="438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5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ommandments lds">
            <a:extLst>
              <a:ext uri="{FF2B5EF4-FFF2-40B4-BE49-F238E27FC236}">
                <a16:creationId xmlns:a16="http://schemas.microsoft.com/office/drawing/2014/main" id="{878D5308-C95F-498F-848D-338EE9EC9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72" b="7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358B4-05B9-40EB-B427-CF45C01DE433}"/>
              </a:ext>
            </a:extLst>
          </p:cNvPr>
          <p:cNvSpPr>
            <a:spLocks noGrp="1"/>
          </p:cNvSpPr>
          <p:nvPr>
            <p:ph type="ctrTitle"/>
          </p:nvPr>
        </p:nvSpPr>
        <p:spPr>
          <a:xfrm>
            <a:off x="630688" y="4337523"/>
            <a:ext cx="10918056" cy="1327380"/>
          </a:xfrm>
        </p:spPr>
        <p:txBody>
          <a:bodyPr>
            <a:normAutofit/>
          </a:bodyPr>
          <a:lstStyle/>
          <a:p>
            <a:r>
              <a:rPr lang="en-US" b="1" dirty="0">
                <a:effectLst>
                  <a:outerShdw blurRad="38100" dist="38100" dir="2700000" algn="tl">
                    <a:srgbClr val="000000">
                      <a:alpha val="43137"/>
                    </a:srgbClr>
                  </a:outerShdw>
                </a:effectLst>
              </a:rPr>
              <a:t>Commandments</a:t>
            </a:r>
            <a:endParaRPr lang="en-US" dirty="0"/>
          </a:p>
        </p:txBody>
      </p:sp>
      <p:sp>
        <p:nvSpPr>
          <p:cNvPr id="5" name="Subtitle 4">
            <a:extLst>
              <a:ext uri="{FF2B5EF4-FFF2-40B4-BE49-F238E27FC236}">
                <a16:creationId xmlns:a16="http://schemas.microsoft.com/office/drawing/2014/main" id="{C4FA30CC-7922-44D2-914B-B3DDC5D7667C}"/>
              </a:ext>
            </a:extLst>
          </p:cNvPr>
          <p:cNvSpPr>
            <a:spLocks noGrp="1"/>
          </p:cNvSpPr>
          <p:nvPr>
            <p:ph type="subTitle" idx="1"/>
          </p:nvPr>
        </p:nvSpPr>
        <p:spPr>
          <a:xfrm>
            <a:off x="630688" y="5750937"/>
            <a:ext cx="10918056" cy="468888"/>
          </a:xfrm>
        </p:spPr>
        <p:txBody>
          <a:bodyPr>
            <a:normAutofit/>
          </a:bodyPr>
          <a:lstStyle/>
          <a:p>
            <a:r>
              <a:rPr lang="en-US">
                <a:solidFill>
                  <a:schemeClr val="tx1">
                    <a:lumMod val="65000"/>
                    <a:lumOff val="35000"/>
                  </a:schemeClr>
                </a:solidFill>
              </a:rPr>
              <a:t>Part 3</a:t>
            </a:r>
          </a:p>
        </p:txBody>
      </p:sp>
      <p:cxnSp>
        <p:nvCxnSpPr>
          <p:cNvPr id="73" name="Straight Connector 72">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013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203</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Commandments</vt:lpstr>
      <vt:lpstr>ACQUIRING SPIRITUAL KNOWLEDGE RECALL</vt:lpstr>
      <vt:lpstr>RIKA</vt:lpstr>
      <vt:lpstr>PowerPoint Presentation</vt:lpstr>
      <vt:lpstr>PowerPoint Presentation</vt:lpstr>
      <vt:lpstr>Commandments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Waite</dc:creator>
  <cp:lastModifiedBy>Eric Richards</cp:lastModifiedBy>
  <cp:revision>8</cp:revision>
  <dcterms:created xsi:type="dcterms:W3CDTF">2018-08-13T05:50:26Z</dcterms:created>
  <dcterms:modified xsi:type="dcterms:W3CDTF">2018-08-13T17:04:45Z</dcterms:modified>
</cp:coreProperties>
</file>