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4"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2" d="100"/>
          <a:sy n="62" d="100"/>
        </p:scale>
        <p:origin x="4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A6227-97F4-4135-88F4-921D5DC47D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D12043-5235-48A3-AE47-903E705690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D35A63-DA3E-4AD2-811E-2E348FC9EAF9}"/>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5" name="Footer Placeholder 4">
            <a:extLst>
              <a:ext uri="{FF2B5EF4-FFF2-40B4-BE49-F238E27FC236}">
                <a16:creationId xmlns:a16="http://schemas.microsoft.com/office/drawing/2014/main" id="{01B62F26-EABB-4FFA-BF40-4CBF1C36F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49175-CA88-4B95-A619-08A7BD091C94}"/>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1255472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D9F88-C4A4-44AA-B1E3-19A2ED19FB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3F8E20-FD05-441E-8357-CF5F9CD01E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06199A-5851-4175-A90C-62B793681C81}"/>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5" name="Footer Placeholder 4">
            <a:extLst>
              <a:ext uri="{FF2B5EF4-FFF2-40B4-BE49-F238E27FC236}">
                <a16:creationId xmlns:a16="http://schemas.microsoft.com/office/drawing/2014/main" id="{B78CD292-92EE-4167-9CBC-F79606506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EC6F55-31FF-4EF9-94B6-E9BC960BFEB1}"/>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183211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FF0E83-6C8B-447D-82B8-E839BBEB45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F12D0F-1A7A-4654-A475-B86131BC347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35A352-92F0-4DD7-BD26-04F7EC0AFC5A}"/>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5" name="Footer Placeholder 4">
            <a:extLst>
              <a:ext uri="{FF2B5EF4-FFF2-40B4-BE49-F238E27FC236}">
                <a16:creationId xmlns:a16="http://schemas.microsoft.com/office/drawing/2014/main" id="{1023215B-2211-4999-A38A-2609CEABF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CE09A4-6F07-4399-95C4-B0B9DE98C321}"/>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2794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629E-2C66-45AA-AEC1-9EBEB0684D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9DF3AA-7E6A-460F-ACB7-958CF8997F7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3D8037-27AE-4231-8D43-2294CA62AFFB}"/>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5" name="Footer Placeholder 4">
            <a:extLst>
              <a:ext uri="{FF2B5EF4-FFF2-40B4-BE49-F238E27FC236}">
                <a16:creationId xmlns:a16="http://schemas.microsoft.com/office/drawing/2014/main" id="{374F6032-CCAB-402B-9CDF-F513382773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826D9-BD46-48DD-8FDD-072D73F2A8F0}"/>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488663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EE380-9C0C-44FE-8E4E-60D43EF06B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D7F45D-77A5-45CA-9151-045A33376D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3BAB57-CEDC-4D8D-821B-BDF8720767AD}"/>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5" name="Footer Placeholder 4">
            <a:extLst>
              <a:ext uri="{FF2B5EF4-FFF2-40B4-BE49-F238E27FC236}">
                <a16:creationId xmlns:a16="http://schemas.microsoft.com/office/drawing/2014/main" id="{3D1B5504-FFA5-49B3-8462-BB548F4D6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371A80-CB0C-47EF-8E3C-D4F2EDA0567E}"/>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2380898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2556-1501-4D8F-9B18-9BD7681C02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4A81C4-9C1F-49D1-99F7-9F9BD9CCE9B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BA60ED-5686-49E2-822F-24CD9899FC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EB77E1-8BF7-4361-ADA5-2C88D965249A}"/>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6" name="Footer Placeholder 5">
            <a:extLst>
              <a:ext uri="{FF2B5EF4-FFF2-40B4-BE49-F238E27FC236}">
                <a16:creationId xmlns:a16="http://schemas.microsoft.com/office/drawing/2014/main" id="{A10D9CEB-8C32-4E03-9638-62F6F1B75B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C9ABD7-BC52-4205-88F9-B00D9FAD4E69}"/>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81393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27DE3-6D4E-4A1B-8AF1-4514E3FCEB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EAB515-1F66-434B-A5DE-754EB240F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E59708-6324-410F-B003-32060DDD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400B04-7041-4433-A663-D6C0136244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77FBB4F-10AF-4AE6-B30F-C9BD1A3332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91220E-9F19-4879-BA8F-AC14786C688A}"/>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8" name="Footer Placeholder 7">
            <a:extLst>
              <a:ext uri="{FF2B5EF4-FFF2-40B4-BE49-F238E27FC236}">
                <a16:creationId xmlns:a16="http://schemas.microsoft.com/office/drawing/2014/main" id="{B96B41F6-ABCC-4184-BC53-D4A3D3CDF3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91BF63-ABB8-4176-BE9D-32E90325049D}"/>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413595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A739-F8F2-43ED-A99D-5D7ACA9A6B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8E19A4-1882-42BE-8793-BC819B4743C2}"/>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4" name="Footer Placeholder 3">
            <a:extLst>
              <a:ext uri="{FF2B5EF4-FFF2-40B4-BE49-F238E27FC236}">
                <a16:creationId xmlns:a16="http://schemas.microsoft.com/office/drawing/2014/main" id="{5E493E41-FFF3-420E-B375-D3A2A021B2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C8465F-4F4F-467E-BE17-19F58061D041}"/>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777754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6FABBB-290F-4D63-9950-A0ABA8782515}"/>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3" name="Footer Placeholder 2">
            <a:extLst>
              <a:ext uri="{FF2B5EF4-FFF2-40B4-BE49-F238E27FC236}">
                <a16:creationId xmlns:a16="http://schemas.microsoft.com/office/drawing/2014/main" id="{ED322972-8639-4FE0-B2BD-264B4295A8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7BBF1E-3473-481A-BF7E-0B581B40967F}"/>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1393096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E854-CBAC-4AC3-850B-3A959791F3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DBEFD6-6C47-42B6-9C3D-5B83D8085C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D2F1D9-CE7C-4B9F-95BC-54A79EF91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16E9B8-4064-488E-B6BF-2A8B3E22F352}"/>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6" name="Footer Placeholder 5">
            <a:extLst>
              <a:ext uri="{FF2B5EF4-FFF2-40B4-BE49-F238E27FC236}">
                <a16:creationId xmlns:a16="http://schemas.microsoft.com/office/drawing/2014/main" id="{1688AC80-444C-4E00-B81D-684453500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6EDDE9-7588-45D6-A2AB-AF8B7545EE1D}"/>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605926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3DC26-8958-4448-B6B7-93DD6B7BC5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8AB072-BDFC-4B36-9E47-F257D33B72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7B4254-5219-42B2-94E0-C3F7605D49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D185F7-51EF-4AD7-9FBD-CE004DA9B6D5}"/>
              </a:ext>
            </a:extLst>
          </p:cNvPr>
          <p:cNvSpPr>
            <a:spLocks noGrp="1"/>
          </p:cNvSpPr>
          <p:nvPr>
            <p:ph type="dt" sz="half" idx="10"/>
          </p:nvPr>
        </p:nvSpPr>
        <p:spPr/>
        <p:txBody>
          <a:bodyPr/>
          <a:lstStyle/>
          <a:p>
            <a:fld id="{57209DA6-EF9F-4038-A663-8A00CD6F3B8E}" type="datetimeFigureOut">
              <a:rPr lang="en-US" smtClean="0"/>
              <a:t>8/13/2018</a:t>
            </a:fld>
            <a:endParaRPr lang="en-US"/>
          </a:p>
        </p:txBody>
      </p:sp>
      <p:sp>
        <p:nvSpPr>
          <p:cNvPr id="6" name="Footer Placeholder 5">
            <a:extLst>
              <a:ext uri="{FF2B5EF4-FFF2-40B4-BE49-F238E27FC236}">
                <a16:creationId xmlns:a16="http://schemas.microsoft.com/office/drawing/2014/main" id="{6EDE71D7-F17D-4B0C-8D3E-11AF2D879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253E0B-1B1E-4845-80BD-ECD9DBE234B6}"/>
              </a:ext>
            </a:extLst>
          </p:cNvPr>
          <p:cNvSpPr>
            <a:spLocks noGrp="1"/>
          </p:cNvSpPr>
          <p:nvPr>
            <p:ph type="sldNum" sz="quarter" idx="12"/>
          </p:nvPr>
        </p:nvSpPr>
        <p:spPr/>
        <p:txBody>
          <a:bodyPr/>
          <a:lstStyle/>
          <a:p>
            <a:fld id="{3686567A-20E6-4066-B4CA-4370762B3D55}" type="slidenum">
              <a:rPr lang="en-US" smtClean="0"/>
              <a:t>‹#›</a:t>
            </a:fld>
            <a:endParaRPr lang="en-US"/>
          </a:p>
        </p:txBody>
      </p:sp>
    </p:spTree>
    <p:extLst>
      <p:ext uri="{BB962C8B-B14F-4D97-AF65-F5344CB8AC3E}">
        <p14:creationId xmlns:p14="http://schemas.microsoft.com/office/powerpoint/2010/main" val="291385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ADB83B-17DB-4678-B8D0-B9DC305F59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6D6C77-734B-4309-B0D7-16A90ADF95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D5EC9-37FE-47F6-9F17-952C31E773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09DA6-EF9F-4038-A663-8A00CD6F3B8E}" type="datetimeFigureOut">
              <a:rPr lang="en-US" smtClean="0"/>
              <a:t>8/13/2018</a:t>
            </a:fld>
            <a:endParaRPr lang="en-US"/>
          </a:p>
        </p:txBody>
      </p:sp>
      <p:sp>
        <p:nvSpPr>
          <p:cNvPr id="5" name="Footer Placeholder 4">
            <a:extLst>
              <a:ext uri="{FF2B5EF4-FFF2-40B4-BE49-F238E27FC236}">
                <a16:creationId xmlns:a16="http://schemas.microsoft.com/office/drawing/2014/main" id="{BF92C0F3-C6E1-4478-A5B1-F8521814E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362350-A964-492B-B1A2-5C1BA646CD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6567A-20E6-4066-B4CA-4370762B3D55}" type="slidenum">
              <a:rPr lang="en-US" smtClean="0"/>
              <a:t>‹#›</a:t>
            </a:fld>
            <a:endParaRPr lang="en-US"/>
          </a:p>
        </p:txBody>
      </p:sp>
    </p:spTree>
    <p:extLst>
      <p:ext uri="{BB962C8B-B14F-4D97-AF65-F5344CB8AC3E}">
        <p14:creationId xmlns:p14="http://schemas.microsoft.com/office/powerpoint/2010/main" val="59847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lds.org/languages/eng/content/scriptures/dc-testament/dc/64.9-11?#8" TargetMode="External"/><Relationship Id="rId2" Type="http://schemas.openxmlformats.org/officeDocument/2006/relationships/hyperlink" Target="https://www.lds.org/languages/eng/content/scriptures/dc-testament/dc/18.15-16?#14" TargetMode="Externa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hyperlink" Target="https://www.lds.org/languages/eng/content/scriptures/dc-testament/dc/89.18-21?#17"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28D90-3BF3-48AA-977E-5D64213491E2}"/>
              </a:ext>
            </a:extLst>
          </p:cNvPr>
          <p:cNvSpPr>
            <a:spLocks noGrp="1"/>
          </p:cNvSpPr>
          <p:nvPr>
            <p:ph type="ctrTitle"/>
          </p:nvPr>
        </p:nvSpPr>
        <p:spPr>
          <a:xfrm>
            <a:off x="433136" y="5091762"/>
            <a:ext cx="7834193" cy="1264588"/>
          </a:xfrm>
        </p:spPr>
        <p:txBody>
          <a:bodyPr anchor="ctr">
            <a:normAutofit/>
          </a:bodyPr>
          <a:lstStyle/>
          <a:p>
            <a:pPr algn="r"/>
            <a:r>
              <a:rPr lang="en-US" sz="5600"/>
              <a:t>COMMANDMENTS, Part II</a:t>
            </a:r>
          </a:p>
        </p:txBody>
      </p:sp>
      <p:sp>
        <p:nvSpPr>
          <p:cNvPr id="3" name="Subtitle 2">
            <a:extLst>
              <a:ext uri="{FF2B5EF4-FFF2-40B4-BE49-F238E27FC236}">
                <a16:creationId xmlns:a16="http://schemas.microsoft.com/office/drawing/2014/main" id="{FDD3760B-2BC0-42DF-91BA-9503F9824A41}"/>
              </a:ext>
            </a:extLst>
          </p:cNvPr>
          <p:cNvSpPr>
            <a:spLocks noGrp="1"/>
          </p:cNvSpPr>
          <p:nvPr>
            <p:ph type="subTitle" idx="1"/>
          </p:nvPr>
        </p:nvSpPr>
        <p:spPr>
          <a:xfrm>
            <a:off x="8499107" y="5091763"/>
            <a:ext cx="2974207" cy="1264587"/>
          </a:xfrm>
        </p:spPr>
        <p:txBody>
          <a:bodyPr anchor="ctr">
            <a:normAutofit/>
          </a:bodyPr>
          <a:lstStyle/>
          <a:p>
            <a:pPr algn="l"/>
            <a:r>
              <a:rPr lang="en-US" sz="1700" b="1"/>
              <a:t>God’s commandments include observing the Word of Wisdom and teaching the gospel to others.</a:t>
            </a:r>
            <a:br>
              <a:rPr lang="en-US" sz="1700"/>
            </a:br>
            <a:endParaRPr lang="en-US" sz="1700"/>
          </a:p>
        </p:txBody>
      </p:sp>
      <p:pic>
        <p:nvPicPr>
          <p:cNvPr id="1026" name="Picture 2" descr="Image result for lds commandments">
            <a:extLst>
              <a:ext uri="{FF2B5EF4-FFF2-40B4-BE49-F238E27FC236}">
                <a16:creationId xmlns:a16="http://schemas.microsoft.com/office/drawing/2014/main" id="{36755674-8087-417B-BCEA-9A6DEB39FD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440" b="15893"/>
          <a:stretch/>
        </p:blipFill>
        <p:spPr bwMode="auto">
          <a:xfrm>
            <a:off x="-3983" y="10"/>
            <a:ext cx="12192000" cy="4571990"/>
          </a:xfrm>
          <a:prstGeom prst="rect">
            <a:avLst/>
          </a:prstGeom>
          <a:noFill/>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E126E481-B945-4179-BD79-05E96E9B29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44849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28D90-3BF3-48AA-977E-5D64213491E2}"/>
              </a:ext>
            </a:extLst>
          </p:cNvPr>
          <p:cNvSpPr>
            <a:spLocks noGrp="1"/>
          </p:cNvSpPr>
          <p:nvPr>
            <p:ph type="ctrTitle"/>
          </p:nvPr>
        </p:nvSpPr>
        <p:spPr>
          <a:xfrm>
            <a:off x="1524000" y="224291"/>
            <a:ext cx="9144000" cy="679476"/>
          </a:xfrm>
        </p:spPr>
        <p:txBody>
          <a:bodyPr>
            <a:normAutofit fontScale="90000"/>
          </a:bodyPr>
          <a:lstStyle/>
          <a:p>
            <a:r>
              <a:rPr lang="en-US" dirty="0"/>
              <a:t>COMMANDMENTS</a:t>
            </a:r>
          </a:p>
        </p:txBody>
      </p:sp>
      <p:sp>
        <p:nvSpPr>
          <p:cNvPr id="3" name="Subtitle 2">
            <a:extLst>
              <a:ext uri="{FF2B5EF4-FFF2-40B4-BE49-F238E27FC236}">
                <a16:creationId xmlns:a16="http://schemas.microsoft.com/office/drawing/2014/main" id="{FDD3760B-2BC0-42DF-91BA-9503F9824A41}"/>
              </a:ext>
            </a:extLst>
          </p:cNvPr>
          <p:cNvSpPr>
            <a:spLocks noGrp="1"/>
          </p:cNvSpPr>
          <p:nvPr>
            <p:ph type="subTitle" idx="1"/>
          </p:nvPr>
        </p:nvSpPr>
        <p:spPr>
          <a:xfrm>
            <a:off x="1332614" y="611371"/>
            <a:ext cx="9144000" cy="584792"/>
          </a:xfrm>
        </p:spPr>
        <p:txBody>
          <a:bodyPr/>
          <a:lstStyle/>
          <a:p>
            <a:r>
              <a:rPr lang="en-US" b="1" dirty="0"/>
              <a:t>TEAM WORK</a:t>
            </a:r>
            <a:endParaRPr lang="en-US" dirty="0"/>
          </a:p>
        </p:txBody>
      </p:sp>
      <p:pic>
        <p:nvPicPr>
          <p:cNvPr id="4" name="Picture 3">
            <a:extLst>
              <a:ext uri="{FF2B5EF4-FFF2-40B4-BE49-F238E27FC236}">
                <a16:creationId xmlns:a16="http://schemas.microsoft.com/office/drawing/2014/main" id="{0274D4B2-A61F-44F1-9F6B-452AA3E3A5AB}"/>
              </a:ext>
            </a:extLst>
          </p:cNvPr>
          <p:cNvPicPr>
            <a:picLocks noChangeAspect="1"/>
          </p:cNvPicPr>
          <p:nvPr/>
        </p:nvPicPr>
        <p:blipFill>
          <a:blip r:embed="rId2"/>
          <a:stretch>
            <a:fillRect/>
          </a:stretch>
        </p:blipFill>
        <p:spPr>
          <a:xfrm>
            <a:off x="278784" y="1081966"/>
            <a:ext cx="5625830" cy="5776034"/>
          </a:xfrm>
          <a:prstGeom prst="rect">
            <a:avLst/>
          </a:prstGeom>
        </p:spPr>
      </p:pic>
      <p:pic>
        <p:nvPicPr>
          <p:cNvPr id="5" name="Picture 4">
            <a:extLst>
              <a:ext uri="{FF2B5EF4-FFF2-40B4-BE49-F238E27FC236}">
                <a16:creationId xmlns:a16="http://schemas.microsoft.com/office/drawing/2014/main" id="{9FC572BD-2913-42B2-A84B-8C25017F6A24}"/>
              </a:ext>
            </a:extLst>
          </p:cNvPr>
          <p:cNvPicPr>
            <a:picLocks noChangeAspect="1"/>
          </p:cNvPicPr>
          <p:nvPr/>
        </p:nvPicPr>
        <p:blipFill rotWithShape="1">
          <a:blip r:embed="rId3"/>
          <a:srcRect t="1977"/>
          <a:stretch/>
        </p:blipFill>
        <p:spPr>
          <a:xfrm>
            <a:off x="6411186" y="1174896"/>
            <a:ext cx="5678923" cy="5662947"/>
          </a:xfrm>
          <a:prstGeom prst="rect">
            <a:avLst/>
          </a:prstGeom>
        </p:spPr>
      </p:pic>
    </p:spTree>
    <p:extLst>
      <p:ext uri="{BB962C8B-B14F-4D97-AF65-F5344CB8AC3E}">
        <p14:creationId xmlns:p14="http://schemas.microsoft.com/office/powerpoint/2010/main" val="3327091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428D90-3BF3-48AA-977E-5D64213491E2}"/>
              </a:ext>
            </a:extLst>
          </p:cNvPr>
          <p:cNvSpPr>
            <a:spLocks noGrp="1"/>
          </p:cNvSpPr>
          <p:nvPr>
            <p:ph type="ctrTitle"/>
          </p:nvPr>
        </p:nvSpPr>
        <p:spPr>
          <a:xfrm>
            <a:off x="3045368" y="2043663"/>
            <a:ext cx="6105194" cy="2031055"/>
          </a:xfrm>
        </p:spPr>
        <p:txBody>
          <a:bodyPr>
            <a:normAutofit/>
          </a:bodyPr>
          <a:lstStyle/>
          <a:p>
            <a:r>
              <a:rPr lang="en-US">
                <a:solidFill>
                  <a:srgbClr val="FFFFFF"/>
                </a:solidFill>
              </a:rPr>
              <a:t>TIME TO TEACH EACH OTHER!</a:t>
            </a:r>
          </a:p>
        </p:txBody>
      </p:sp>
      <p:pic>
        <p:nvPicPr>
          <p:cNvPr id="9" name="Picture 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07475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AD058F3-24A5-4812-8A11-C36CBCF92120}"/>
              </a:ext>
            </a:extLst>
          </p:cNvPr>
          <p:cNvSpPr/>
          <p:nvPr/>
        </p:nvSpPr>
        <p:spPr>
          <a:xfrm>
            <a:off x="1893465" y="151179"/>
            <a:ext cx="10198813" cy="6555641"/>
          </a:xfrm>
          <a:prstGeom prst="rect">
            <a:avLst/>
          </a:prstGeom>
        </p:spPr>
        <p:txBody>
          <a:bodyPr wrap="square">
            <a:spAutoFit/>
          </a:bodyPr>
          <a:lstStyle/>
          <a:p>
            <a:r>
              <a:rPr lang="en-US" sz="3000" dirty="0"/>
              <a:t>            “The Lord said, ‘I . . . Give unto them a promise, that the destroying angel shall pass by them, as the children of Israel, and not slay them’ (D&amp;C 89:21). That is a remarkable promise. </a:t>
            </a:r>
          </a:p>
          <a:p>
            <a:r>
              <a:rPr lang="en-US" sz="3000" dirty="0"/>
              <a:t>“To understand it, we must turn to the time of Moses. The Israelites had been enslaved for 400 years. Moses came as their deliverer. He called forth plagues upon Egypt. The Pharaoh agreed each time to free the Israelites, but each time he reneged on [disregarded] his promise. Finally, ‘the Lord said unto Moses, Yet will I bring one plague more upon Pharaoh, and upon Egypt; afterwards he will let you go. . . . All the firstborn in the land of Egypt shall die’ (Ex. 11:1, 5). “Moses told the Israelites to ‘take . . . a lamb . . . without blemish, a male of the first year. . . . Neither shall ye break a bone thereof’ (Ex. 12:3, 5, 46; see also John 19:33)….</a:t>
            </a:r>
          </a:p>
        </p:txBody>
      </p:sp>
      <p:pic>
        <p:nvPicPr>
          <p:cNvPr id="4" name="Picture 2" descr="Image result for boyd k packer">
            <a:extLst>
              <a:ext uri="{FF2B5EF4-FFF2-40B4-BE49-F238E27FC236}">
                <a16:creationId xmlns:a16="http://schemas.microsoft.com/office/drawing/2014/main" id="{511452C4-E731-4705-A476-FAC44DD7F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910" y="257175"/>
            <a:ext cx="1657555" cy="207505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8C828474-C30B-4218-BE67-D40E4C2333D7}"/>
              </a:ext>
            </a:extLst>
          </p:cNvPr>
          <p:cNvSpPr/>
          <p:nvPr/>
        </p:nvSpPr>
        <p:spPr>
          <a:xfrm>
            <a:off x="235910" y="2474893"/>
            <a:ext cx="1657555" cy="954107"/>
          </a:xfrm>
          <a:prstGeom prst="rect">
            <a:avLst/>
          </a:prstGeom>
        </p:spPr>
        <p:txBody>
          <a:bodyPr wrap="square">
            <a:spAutoFit/>
          </a:bodyPr>
          <a:lstStyle/>
          <a:p>
            <a:pPr algn="ctr"/>
            <a:r>
              <a:rPr lang="en-US" sz="1400" dirty="0"/>
              <a:t>Boyd K. Packer, “Prayers and Answers,” Ensign, Nov. 1979.</a:t>
            </a:r>
          </a:p>
        </p:txBody>
      </p:sp>
    </p:spTree>
    <p:extLst>
      <p:ext uri="{BB962C8B-B14F-4D97-AF65-F5344CB8AC3E}">
        <p14:creationId xmlns:p14="http://schemas.microsoft.com/office/powerpoint/2010/main" val="754449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AD058F3-24A5-4812-8A11-C36CBCF92120}"/>
              </a:ext>
            </a:extLst>
          </p:cNvPr>
          <p:cNvSpPr/>
          <p:nvPr/>
        </p:nvSpPr>
        <p:spPr>
          <a:xfrm>
            <a:off x="1893465" y="111565"/>
            <a:ext cx="10086110" cy="6093976"/>
          </a:xfrm>
          <a:prstGeom prst="rect">
            <a:avLst/>
          </a:prstGeom>
        </p:spPr>
        <p:txBody>
          <a:bodyPr wrap="square">
            <a:spAutoFit/>
          </a:bodyPr>
          <a:lstStyle/>
          <a:p>
            <a:r>
              <a:rPr lang="en-US" sz="3000" dirty="0"/>
              <a:t>            “They were to prepare the lamb as a feast and ‘take of the blood, and strike it on the . . . door post of the houses. . . . For I will pass through the land of Egypt this night, and will smite all the firstborn in the land . . . : and when I see the blood, I will pass over you, and the plague shall not be upon you to destroy you. . . . And this day . . . ye shall keep . . . by an ordinance for ever’ (Ex. 12:7, 12–14). ‘When your children shall say unto you, What mean ye by this . . . ? . . . ye shall say, It is the sacrifice of the Lord’s </a:t>
            </a:r>
            <a:r>
              <a:rPr lang="en-US" sz="3000" dirty="0" err="1"/>
              <a:t>passover</a:t>
            </a:r>
            <a:r>
              <a:rPr lang="en-US" sz="3000" dirty="0"/>
              <a:t>’ (Ex. 12:26–27). “Surely, young people, you see the prophetic symbolism in the Passover. Christ was ‘the Lamb of God’ (John 1:29, 36), the firstborn, male, without blemish. He was slain without breaking his bones, even though the soldiers were sent to do it…</a:t>
            </a:r>
          </a:p>
        </p:txBody>
      </p:sp>
      <p:pic>
        <p:nvPicPr>
          <p:cNvPr id="4" name="Picture 2" descr="Image result for boyd k packer">
            <a:extLst>
              <a:ext uri="{FF2B5EF4-FFF2-40B4-BE49-F238E27FC236}">
                <a16:creationId xmlns:a16="http://schemas.microsoft.com/office/drawing/2014/main" id="{505512BF-8B86-4EB2-9667-CF34A687E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910" y="257175"/>
            <a:ext cx="1657555" cy="207505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6D17E49-F92D-474E-994C-7C01510AFA91}"/>
              </a:ext>
            </a:extLst>
          </p:cNvPr>
          <p:cNvSpPr/>
          <p:nvPr/>
        </p:nvSpPr>
        <p:spPr>
          <a:xfrm>
            <a:off x="235910" y="2474893"/>
            <a:ext cx="1657555" cy="954107"/>
          </a:xfrm>
          <a:prstGeom prst="rect">
            <a:avLst/>
          </a:prstGeom>
        </p:spPr>
        <p:txBody>
          <a:bodyPr wrap="square">
            <a:spAutoFit/>
          </a:bodyPr>
          <a:lstStyle/>
          <a:p>
            <a:pPr algn="ctr"/>
            <a:r>
              <a:rPr lang="en-US" sz="1400" dirty="0"/>
              <a:t>Boyd K. Packer, “Prayers and Answers,” Ensign, Nov. 1979.</a:t>
            </a:r>
          </a:p>
        </p:txBody>
      </p:sp>
    </p:spTree>
    <p:extLst>
      <p:ext uri="{BB962C8B-B14F-4D97-AF65-F5344CB8AC3E}">
        <p14:creationId xmlns:p14="http://schemas.microsoft.com/office/powerpoint/2010/main" val="740091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AD058F3-24A5-4812-8A11-C36CBCF92120}"/>
              </a:ext>
            </a:extLst>
          </p:cNvPr>
          <p:cNvSpPr/>
          <p:nvPr/>
        </p:nvSpPr>
        <p:spPr>
          <a:xfrm>
            <a:off x="1893465" y="117693"/>
            <a:ext cx="9515270" cy="6247864"/>
          </a:xfrm>
          <a:prstGeom prst="rect">
            <a:avLst/>
          </a:prstGeom>
        </p:spPr>
        <p:txBody>
          <a:bodyPr wrap="square">
            <a:spAutoFit/>
          </a:bodyPr>
          <a:lstStyle/>
          <a:p>
            <a:r>
              <a:rPr lang="en-US" sz="3000" dirty="0"/>
              <a:t>	“</a:t>
            </a:r>
            <a:r>
              <a:rPr lang="en-US" sz="3200" dirty="0"/>
              <a:t>While the Word of Wisdom requires strict obedience, in return it promises health, great treasures of knowledge, and that redemption bought for us by the Lamb of God, who was slain that we might be redeemed.</a:t>
            </a:r>
            <a:br>
              <a:rPr lang="en-US" sz="2800" dirty="0"/>
            </a:br>
            <a:r>
              <a:rPr lang="en-US" sz="2800" dirty="0"/>
              <a:t>	“</a:t>
            </a:r>
            <a:r>
              <a:rPr lang="en-US" sz="3000" dirty="0"/>
              <a:t>I have come to know . . . that a fundamental purpose of the Word of Wisdom has to do with revelation. . . . “If someone ‘under the influence’ [of harmful substances] can hardly listen to plain talk, how can they respond to spiritual promptings that touch their most delicate feelings? “As valuable as the Word of Wisdom is as a law of health, it may be much more valuable to you spiritually than it is physically”</a:t>
            </a:r>
          </a:p>
        </p:txBody>
      </p:sp>
      <p:pic>
        <p:nvPicPr>
          <p:cNvPr id="1026" name="Picture 2" descr="Image result for boyd k packer">
            <a:extLst>
              <a:ext uri="{FF2B5EF4-FFF2-40B4-BE49-F238E27FC236}">
                <a16:creationId xmlns:a16="http://schemas.microsoft.com/office/drawing/2014/main" id="{A64E2EBC-689E-4477-9D91-36C144AB7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910" y="257175"/>
            <a:ext cx="1657555" cy="207505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C7C5C8E-F6A4-4D04-AAD3-6D82CC1F5BC1}"/>
              </a:ext>
            </a:extLst>
          </p:cNvPr>
          <p:cNvSpPr/>
          <p:nvPr/>
        </p:nvSpPr>
        <p:spPr>
          <a:xfrm>
            <a:off x="235910" y="2474893"/>
            <a:ext cx="1657555" cy="954107"/>
          </a:xfrm>
          <a:prstGeom prst="rect">
            <a:avLst/>
          </a:prstGeom>
        </p:spPr>
        <p:txBody>
          <a:bodyPr wrap="square">
            <a:spAutoFit/>
          </a:bodyPr>
          <a:lstStyle/>
          <a:p>
            <a:pPr algn="ctr"/>
            <a:r>
              <a:rPr lang="en-US" sz="1400" dirty="0"/>
              <a:t>Boyd K. Packer, “Prayers and Answers,” Ensign, Nov. 1979.</a:t>
            </a:r>
          </a:p>
        </p:txBody>
      </p:sp>
    </p:spTree>
    <p:extLst>
      <p:ext uri="{BB962C8B-B14F-4D97-AF65-F5344CB8AC3E}">
        <p14:creationId xmlns:p14="http://schemas.microsoft.com/office/powerpoint/2010/main" val="3707615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AD058F3-24A5-4812-8A11-C36CBCF92120}"/>
              </a:ext>
            </a:extLst>
          </p:cNvPr>
          <p:cNvSpPr/>
          <p:nvPr/>
        </p:nvSpPr>
        <p:spPr>
          <a:xfrm>
            <a:off x="3852810" y="1453334"/>
            <a:ext cx="7186055" cy="1569660"/>
          </a:xfrm>
          <a:prstGeom prst="rect">
            <a:avLst/>
          </a:prstGeom>
        </p:spPr>
        <p:txBody>
          <a:bodyPr wrap="square">
            <a:spAutoFit/>
          </a:bodyPr>
          <a:lstStyle/>
          <a:p>
            <a:r>
              <a:rPr lang="en-US" sz="3200" dirty="0"/>
              <a:t>What do President Packer’s statements help us understand about the promised blessings of the Word of Wisdom?</a:t>
            </a:r>
          </a:p>
        </p:txBody>
      </p:sp>
      <p:pic>
        <p:nvPicPr>
          <p:cNvPr id="1026" name="Picture 2" descr="Image result for boyd k packer">
            <a:extLst>
              <a:ext uri="{FF2B5EF4-FFF2-40B4-BE49-F238E27FC236}">
                <a16:creationId xmlns:a16="http://schemas.microsoft.com/office/drawing/2014/main" id="{A64E2EBC-689E-4477-9D91-36C144AB7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910" y="257175"/>
            <a:ext cx="3397436" cy="425318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C7C5C8E-F6A4-4D04-AAD3-6D82CC1F5BC1}"/>
              </a:ext>
            </a:extLst>
          </p:cNvPr>
          <p:cNvSpPr/>
          <p:nvPr/>
        </p:nvSpPr>
        <p:spPr>
          <a:xfrm>
            <a:off x="235910" y="4680947"/>
            <a:ext cx="3397436" cy="523220"/>
          </a:xfrm>
          <a:prstGeom prst="rect">
            <a:avLst/>
          </a:prstGeom>
        </p:spPr>
        <p:txBody>
          <a:bodyPr wrap="square">
            <a:spAutoFit/>
          </a:bodyPr>
          <a:lstStyle/>
          <a:p>
            <a:pPr algn="ctr"/>
            <a:r>
              <a:rPr lang="en-US" sz="1400" dirty="0"/>
              <a:t>Boyd K. Packer, “Prayers and Answers,” Ensign, Nov. 1979.</a:t>
            </a:r>
          </a:p>
        </p:txBody>
      </p:sp>
    </p:spTree>
    <p:extLst>
      <p:ext uri="{BB962C8B-B14F-4D97-AF65-F5344CB8AC3E}">
        <p14:creationId xmlns:p14="http://schemas.microsoft.com/office/powerpoint/2010/main" val="285410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AD058F3-24A5-4812-8A11-C36CBCF92120}"/>
              </a:ext>
            </a:extLst>
          </p:cNvPr>
          <p:cNvSpPr/>
          <p:nvPr/>
        </p:nvSpPr>
        <p:spPr>
          <a:xfrm>
            <a:off x="258618" y="117693"/>
            <a:ext cx="11150117" cy="5262979"/>
          </a:xfrm>
          <a:prstGeom prst="rect">
            <a:avLst/>
          </a:prstGeom>
        </p:spPr>
        <p:txBody>
          <a:bodyPr wrap="square">
            <a:spAutoFit/>
          </a:bodyPr>
          <a:lstStyle/>
          <a:p>
            <a:pPr fontAlgn="base"/>
            <a:r>
              <a:rPr lang="en-US" sz="2400" b="1" dirty="0"/>
              <a:t>Doctrinal Mastery Review</a:t>
            </a:r>
          </a:p>
          <a:p>
            <a:pPr marL="457200" indent="-457200" fontAlgn="base">
              <a:buFont typeface="Arial" panose="020B0604020202020204" pitchFamily="34" charset="0"/>
              <a:buChar char="•"/>
            </a:pPr>
            <a:r>
              <a:rPr lang="en-US" sz="2400" dirty="0">
                <a:hlinkClick r:id="rId2"/>
              </a:rPr>
              <a:t>Doctrine and Covenants 18:15–16</a:t>
            </a:r>
            <a:endParaRPr lang="en-US" sz="2400" dirty="0"/>
          </a:p>
          <a:p>
            <a:pPr marL="457200" indent="-457200" fontAlgn="base">
              <a:buFont typeface="Arial" panose="020B0604020202020204" pitchFamily="34" charset="0"/>
              <a:buChar char="•"/>
            </a:pPr>
            <a:r>
              <a:rPr lang="en-US" sz="2400" dirty="0">
                <a:hlinkClick r:id="rId3"/>
              </a:rPr>
              <a:t>Doctrine and Covenants 64:9–11</a:t>
            </a:r>
            <a:endParaRPr lang="en-US" sz="2400" dirty="0"/>
          </a:p>
          <a:p>
            <a:pPr marL="457200" indent="-457200" fontAlgn="base">
              <a:buFont typeface="Arial" panose="020B0604020202020204" pitchFamily="34" charset="0"/>
              <a:buChar char="•"/>
            </a:pPr>
            <a:r>
              <a:rPr lang="en-US" sz="2400" dirty="0">
                <a:hlinkClick r:id="rId4"/>
              </a:rPr>
              <a:t>Doctrine and Covenants 89:18–21</a:t>
            </a:r>
            <a:endParaRPr lang="en-US" sz="2400" dirty="0"/>
          </a:p>
          <a:p>
            <a:pPr fontAlgn="base"/>
            <a:endParaRPr lang="en-US" sz="2400" b="1" dirty="0"/>
          </a:p>
          <a:p>
            <a:pPr fontAlgn="base"/>
            <a:endParaRPr lang="en-US" sz="2400" dirty="0"/>
          </a:p>
          <a:p>
            <a:pPr fontAlgn="base"/>
            <a:endParaRPr lang="en-US" sz="2400" dirty="0"/>
          </a:p>
          <a:p>
            <a:pPr fontAlgn="base"/>
            <a:endParaRPr lang="en-US" sz="2400" dirty="0"/>
          </a:p>
          <a:p>
            <a:pPr fontAlgn="base"/>
            <a:r>
              <a:rPr lang="en-US" sz="2400" dirty="0"/>
              <a:t>Provide students with a sheet of paper. Ask them to write the number 18, 64, OR </a:t>
            </a:r>
            <a:r>
              <a:rPr lang="en-US" sz="2400" i="1" dirty="0"/>
              <a:t>89</a:t>
            </a:r>
            <a:r>
              <a:rPr lang="en-US" sz="2400" dirty="0"/>
              <a:t> in the middle of the paper. Then invite them to create a picture or pictures using the number </a:t>
            </a:r>
            <a:r>
              <a:rPr lang="en-US" sz="2400" i="1" dirty="0"/>
              <a:t>89</a:t>
            </a:r>
            <a:r>
              <a:rPr lang="en-US" sz="2400" dirty="0"/>
              <a:t> to depict the meaning of Doctrine and Covenants 89:18–21 (EXAMPLE: make the 8 or the 9 (or both) into a picture of someone running without weariness or someone opening a treasure chest-- or draw pictures on the paper surrounding the number </a:t>
            </a:r>
            <a:r>
              <a:rPr lang="en-US" sz="2400" i="1" dirty="0"/>
              <a:t>89 that </a:t>
            </a:r>
            <a:r>
              <a:rPr lang="en-US" sz="2400" dirty="0"/>
              <a:t>represent the promises described in the doctrinal mastery passage).</a:t>
            </a:r>
          </a:p>
        </p:txBody>
      </p:sp>
      <p:pic>
        <p:nvPicPr>
          <p:cNvPr id="2050" name="Picture 2" descr="Image result for drawing">
            <a:extLst>
              <a:ext uri="{FF2B5EF4-FFF2-40B4-BE49-F238E27FC236}">
                <a16:creationId xmlns:a16="http://schemas.microsoft.com/office/drawing/2014/main" id="{7EFDA2E4-E7C3-4A1E-9283-785A3DC055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04844" y="117693"/>
            <a:ext cx="4687156" cy="2638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734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28D90-3BF3-48AA-977E-5D64213491E2}"/>
              </a:ext>
            </a:extLst>
          </p:cNvPr>
          <p:cNvSpPr>
            <a:spLocks noGrp="1"/>
          </p:cNvSpPr>
          <p:nvPr>
            <p:ph type="ctrTitle"/>
          </p:nvPr>
        </p:nvSpPr>
        <p:spPr>
          <a:xfrm>
            <a:off x="433136" y="5091762"/>
            <a:ext cx="7834193" cy="1264588"/>
          </a:xfrm>
        </p:spPr>
        <p:txBody>
          <a:bodyPr anchor="ctr">
            <a:normAutofit/>
          </a:bodyPr>
          <a:lstStyle/>
          <a:p>
            <a:pPr algn="r"/>
            <a:r>
              <a:rPr lang="en-US" sz="5600"/>
              <a:t>COMMANDMENTS, Part II</a:t>
            </a:r>
          </a:p>
        </p:txBody>
      </p:sp>
      <p:sp>
        <p:nvSpPr>
          <p:cNvPr id="3" name="Subtitle 2">
            <a:extLst>
              <a:ext uri="{FF2B5EF4-FFF2-40B4-BE49-F238E27FC236}">
                <a16:creationId xmlns:a16="http://schemas.microsoft.com/office/drawing/2014/main" id="{FDD3760B-2BC0-42DF-91BA-9503F9824A41}"/>
              </a:ext>
            </a:extLst>
          </p:cNvPr>
          <p:cNvSpPr>
            <a:spLocks noGrp="1"/>
          </p:cNvSpPr>
          <p:nvPr>
            <p:ph type="subTitle" idx="1"/>
          </p:nvPr>
        </p:nvSpPr>
        <p:spPr>
          <a:xfrm>
            <a:off x="8499107" y="5091763"/>
            <a:ext cx="2974207" cy="1264587"/>
          </a:xfrm>
        </p:spPr>
        <p:txBody>
          <a:bodyPr anchor="ctr">
            <a:normAutofit/>
          </a:bodyPr>
          <a:lstStyle/>
          <a:p>
            <a:pPr algn="l"/>
            <a:r>
              <a:rPr lang="en-US" sz="1700" b="1"/>
              <a:t>God’s commandments include observing the Word of Wisdom and teaching the gospel to others.</a:t>
            </a:r>
            <a:br>
              <a:rPr lang="en-US" sz="1700"/>
            </a:br>
            <a:endParaRPr lang="en-US" sz="1700"/>
          </a:p>
        </p:txBody>
      </p:sp>
      <p:pic>
        <p:nvPicPr>
          <p:cNvPr id="1026" name="Picture 2" descr="Image result for lds commandments">
            <a:extLst>
              <a:ext uri="{FF2B5EF4-FFF2-40B4-BE49-F238E27FC236}">
                <a16:creationId xmlns:a16="http://schemas.microsoft.com/office/drawing/2014/main" id="{36755674-8087-417B-BCEA-9A6DEB39FD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7440" b="15893"/>
          <a:stretch/>
        </p:blipFill>
        <p:spPr bwMode="auto">
          <a:xfrm>
            <a:off x="-3983" y="10"/>
            <a:ext cx="12192000" cy="4571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040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111</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COMMANDMENTS, Part II</vt:lpstr>
      <vt:lpstr>COMMANDMENTS</vt:lpstr>
      <vt:lpstr>TIME TO TEACH EACH OTHER!</vt:lpstr>
      <vt:lpstr>PowerPoint Presentation</vt:lpstr>
      <vt:lpstr>PowerPoint Presentation</vt:lpstr>
      <vt:lpstr>PowerPoint Presentation</vt:lpstr>
      <vt:lpstr>PowerPoint Presentation</vt:lpstr>
      <vt:lpstr>PowerPoint Presentation</vt:lpstr>
      <vt:lpstr>COMMANDMENTS, Part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COMMANDMENTS</dc:title>
  <dc:creator>Deb Waite</dc:creator>
  <cp:lastModifiedBy>Eric Richards</cp:lastModifiedBy>
  <cp:revision>10</cp:revision>
  <dcterms:created xsi:type="dcterms:W3CDTF">2018-08-12T20:33:29Z</dcterms:created>
  <dcterms:modified xsi:type="dcterms:W3CDTF">2018-08-13T17:17:18Z</dcterms:modified>
</cp:coreProperties>
</file>