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1"/>
  </p:notesMasterIdLst>
  <p:handoutMasterIdLst>
    <p:handoutMasterId r:id="rId12"/>
  </p:handoutMasterIdLst>
  <p:sldIdLst>
    <p:sldId id="256" r:id="rId2"/>
    <p:sldId id="257" r:id="rId3"/>
    <p:sldId id="266" r:id="rId4"/>
    <p:sldId id="265" r:id="rId5"/>
    <p:sldId id="267" r:id="rId6"/>
    <p:sldId id="269" r:id="rId7"/>
    <p:sldId id="268" r:id="rId8"/>
    <p:sldId id="27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63" d="100"/>
          <a:sy n="63" d="100"/>
        </p:scale>
        <p:origin x="80" y="9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8/13/2018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8/13/2018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Answers to the quiz:</a:t>
            </a:r>
            <a:r>
              <a:rPr lang="en-US" sz="1200" b="0" i="0" kern="1200" dirty="0">
                <a:solidFill>
                  <a:schemeClr val="tx1"/>
                </a:solidFill>
                <a:effectLst/>
                <a:latin typeface="+mn-lt"/>
                <a:ea typeface="+mn-ea"/>
                <a:cs typeface="+mn-cs"/>
              </a:rPr>
              <a:t> 1. True; 2. True; 3. False; 4. True; 5. True.</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t>8</a:t>
            </a:fld>
            <a:endParaRPr lang="en-US"/>
          </a:p>
        </p:txBody>
      </p:sp>
    </p:spTree>
    <p:extLst>
      <p:ext uri="{BB962C8B-B14F-4D97-AF65-F5344CB8AC3E}">
        <p14:creationId xmlns:p14="http://schemas.microsoft.com/office/powerpoint/2010/main" val="93015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8/13/2018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8/13/2018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8/13/2018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8/13/2018</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8/13/2018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8/13/2018</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8/13/2018</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8/13/2018</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8/13/2018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8/13/2018</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8/13/2018</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Commandments</a:t>
            </a:r>
          </a:p>
        </p:txBody>
      </p:sp>
      <p:sp>
        <p:nvSpPr>
          <p:cNvPr id="3" name="Subtitle 2"/>
          <p:cNvSpPr>
            <a:spLocks noGrp="1"/>
          </p:cNvSpPr>
          <p:nvPr>
            <p:ph type="subTitle" idx="1"/>
          </p:nvPr>
        </p:nvSpPr>
        <p:spPr/>
        <p:txBody>
          <a:bodyPr/>
          <a:lstStyle/>
          <a:p>
            <a:r>
              <a:rPr lang="en-US" dirty="0"/>
              <a:t>Doctrinal mastery, Commandments part one</a:t>
            </a:r>
          </a:p>
        </p:txBody>
      </p:sp>
      <p:pic>
        <p:nvPicPr>
          <p:cNvPr id="2050" name="Picture 2" descr="Image result for images ten commandments">
            <a:extLst>
              <a:ext uri="{FF2B5EF4-FFF2-40B4-BE49-F238E27FC236}">
                <a16:creationId xmlns:a16="http://schemas.microsoft.com/office/drawing/2014/main" id="{F158874C-3EF5-449C-974D-3DA8B6FC9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405" y="269911"/>
            <a:ext cx="2021242" cy="201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Small Group Activity</a:t>
            </a:r>
          </a:p>
        </p:txBody>
      </p:sp>
      <p:sp>
        <p:nvSpPr>
          <p:cNvPr id="3" name="Content Placeholder 2"/>
          <p:cNvSpPr>
            <a:spLocks noGrp="1"/>
          </p:cNvSpPr>
          <p:nvPr>
            <p:ph idx="1"/>
          </p:nvPr>
        </p:nvSpPr>
        <p:spPr>
          <a:xfrm>
            <a:off x="346821" y="1634912"/>
            <a:ext cx="9509760" cy="2067076"/>
          </a:xfrm>
        </p:spPr>
        <p:txBody>
          <a:bodyPr>
            <a:normAutofit/>
          </a:bodyPr>
          <a:lstStyle/>
          <a:p>
            <a:r>
              <a:rPr lang="en-US" sz="3600" dirty="0"/>
              <a:t>List as many commandments as you can in one minute. </a:t>
            </a:r>
          </a:p>
        </p:txBody>
      </p:sp>
      <p:pic>
        <p:nvPicPr>
          <p:cNvPr id="1026" name="Picture 2" descr="A painting by Jerry Harston of Moses with a long white beard, holding a staff and two stone tablets.">
            <a:extLst>
              <a:ext uri="{FF2B5EF4-FFF2-40B4-BE49-F238E27FC236}">
                <a16:creationId xmlns:a16="http://schemas.microsoft.com/office/drawing/2014/main" id="{4480CC57-27FB-489E-BE27-76EA52C0A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235" y="2668450"/>
            <a:ext cx="4883245" cy="3990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94177C4-AD0E-4C9D-820C-82BAC0C15360}"/>
              </a:ext>
            </a:extLst>
          </p:cNvPr>
          <p:cNvSpPr/>
          <p:nvPr/>
        </p:nvSpPr>
        <p:spPr>
          <a:xfrm>
            <a:off x="326106" y="3850453"/>
            <a:ext cx="6096000" cy="2086725"/>
          </a:xfrm>
          <a:prstGeom prst="rect">
            <a:avLst/>
          </a:prstGeom>
        </p:spPr>
        <p:txBody>
          <a:bodyPr>
            <a:spAutoFit/>
          </a:bodyPr>
          <a:lstStyle/>
          <a:p>
            <a:pPr marL="274320" lvl="0" indent="-228600">
              <a:lnSpc>
                <a:spcPct val="90000"/>
              </a:lnSpc>
              <a:spcBef>
                <a:spcPts val="1800"/>
              </a:spcBef>
              <a:buSzPct val="100000"/>
              <a:buFont typeface="Arial" pitchFamily="34" charset="0"/>
              <a:buChar char="•"/>
            </a:pPr>
            <a:r>
              <a:rPr lang="en-US" sz="3600" dirty="0">
                <a:solidFill>
                  <a:srgbClr val="3691AA">
                    <a:lumMod val="50000"/>
                  </a:srgbClr>
                </a:solidFill>
              </a:rPr>
              <a:t>Which of these commandments do you think are the greatest or most important?</a:t>
            </a:r>
          </a:p>
        </p:txBody>
      </p: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479" y="685800"/>
            <a:ext cx="3377133" cy="1708484"/>
          </a:xfrm>
        </p:spPr>
        <p:txBody>
          <a:bodyPr/>
          <a:lstStyle/>
          <a:p>
            <a:endParaRPr lang="en-US" dirty="0"/>
          </a:p>
        </p:txBody>
      </p:sp>
      <p:pic>
        <p:nvPicPr>
          <p:cNvPr id="7" name="Picture Placeholder 6" descr="Closeup of flower, starfish, and shells on white sa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58" b="58"/>
          <a:stretch>
            <a:fillRect/>
          </a:stretch>
        </p:blipFill>
        <p:spPr>
          <a:xfrm>
            <a:off x="-39329" y="-91399"/>
            <a:ext cx="12270658" cy="692191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687389" y="269093"/>
            <a:ext cx="11170314" cy="6151371"/>
          </a:xfrm>
          <a:solidFill>
            <a:srgbClr val="0033CC">
              <a:alpha val="67843"/>
            </a:srgbClr>
          </a:solidFill>
        </p:spPr>
        <p:txBody>
          <a:bodyPr>
            <a:noAutofit/>
          </a:bodyPr>
          <a:lstStyle/>
          <a:p>
            <a:pPr algn="ctr"/>
            <a:r>
              <a:rPr lang="en-US" sz="3600" b="1" dirty="0">
                <a:solidFill>
                  <a:schemeClr val="bg1"/>
                </a:solidFill>
                <a:latin typeface="+mj-lt"/>
              </a:rPr>
              <a:t>With a partner…</a:t>
            </a:r>
          </a:p>
          <a:p>
            <a:pPr marL="457200" indent="-457200">
              <a:buFont typeface="+mj-lt"/>
              <a:buAutoNum type="arabicPeriod"/>
            </a:pPr>
            <a:r>
              <a:rPr lang="en-US" sz="2400" dirty="0">
                <a:solidFill>
                  <a:schemeClr val="bg1"/>
                </a:solidFill>
                <a:latin typeface="+mj-lt"/>
              </a:rPr>
              <a:t>Read paragraph 9.1 in the Core Document: Why does Heavenly Father give us commandments?</a:t>
            </a:r>
          </a:p>
          <a:p>
            <a:pPr marL="457200" indent="-457200">
              <a:buFont typeface="+mj-lt"/>
              <a:buAutoNum type="arabicPeriod"/>
            </a:pPr>
            <a:r>
              <a:rPr lang="en-US" sz="2400" dirty="0">
                <a:solidFill>
                  <a:schemeClr val="bg1"/>
                </a:solidFill>
                <a:latin typeface="+mj-lt"/>
              </a:rPr>
              <a:t>Next, read paragraphs 9.2-9.5 in the Core Document: Look for commandments you can add to your list.  Which of these commandments have brought blessings into your life?</a:t>
            </a:r>
          </a:p>
          <a:p>
            <a:pPr marL="457200" indent="-457200">
              <a:buFont typeface="+mj-lt"/>
              <a:buAutoNum type="arabicPeriod"/>
            </a:pPr>
            <a:r>
              <a:rPr lang="en-US" sz="2400" dirty="0">
                <a:solidFill>
                  <a:schemeClr val="bg1"/>
                </a:solidFill>
                <a:latin typeface="+mj-lt"/>
              </a:rPr>
              <a:t>Look at paragraph 9.5 and find which commandments are associated with DM passages in the D&amp;C (Hint: God’s commandments include … forgiving others, observing the Word of wisdom, and teaching the gospel to others).</a:t>
            </a:r>
          </a:p>
          <a:p>
            <a:pPr marL="457200" indent="-457200">
              <a:buFont typeface="+mj-lt"/>
              <a:buAutoNum type="arabicPeriod"/>
            </a:pPr>
            <a:r>
              <a:rPr lang="en-US" sz="2400" dirty="0">
                <a:solidFill>
                  <a:schemeClr val="bg1"/>
                </a:solidFill>
                <a:latin typeface="+mj-lt"/>
              </a:rPr>
              <a:t>Why do you think God commands us to forgive others?</a:t>
            </a:r>
          </a:p>
          <a:p>
            <a:pPr marL="457200" indent="-457200">
              <a:buFont typeface="+mj-lt"/>
              <a:buAutoNum type="arabicPeriod"/>
            </a:pPr>
            <a:r>
              <a:rPr lang="en-US" sz="2400" dirty="0">
                <a:solidFill>
                  <a:schemeClr val="bg1"/>
                </a:solidFill>
                <a:latin typeface="+mj-lt"/>
              </a:rPr>
              <a:t>In what ways does the commandment to forgive others show Heavenly Father’s love for His children?</a:t>
            </a:r>
          </a:p>
          <a:p>
            <a:pPr marL="457200" indent="-457200">
              <a:buFont typeface="+mj-lt"/>
              <a:buAutoNum type="arabicPeriod"/>
            </a:pPr>
            <a:r>
              <a:rPr lang="en-US" sz="2400" dirty="0">
                <a:solidFill>
                  <a:schemeClr val="bg1"/>
                </a:solidFill>
                <a:latin typeface="+mj-lt"/>
              </a:rPr>
              <a:t>How do you think forgiving others will help us become more like Heavenly Father?</a:t>
            </a:r>
          </a:p>
        </p:txBody>
      </p:sp>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5122" name="Picture 2" descr="Image result for images forgiveness">
            <a:extLst>
              <a:ext uri="{FF2B5EF4-FFF2-40B4-BE49-F238E27FC236}">
                <a16:creationId xmlns:a16="http://schemas.microsoft.com/office/drawing/2014/main" id="{13853D9C-9B47-4A5E-B0D7-A61D18F06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15" y="-42908"/>
            <a:ext cx="10025848" cy="6900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922594" y="1264633"/>
            <a:ext cx="4050889" cy="3720322"/>
          </a:xfrm>
          <a:noFill/>
        </p:spPr>
        <p:txBody>
          <a:bodyPr>
            <a:normAutofit/>
          </a:bodyPr>
          <a:lstStyle/>
          <a:p>
            <a:pPr marL="45720" indent="0">
              <a:buNone/>
            </a:pPr>
            <a:r>
              <a:rPr lang="en-US" sz="3600" dirty="0">
                <a:solidFill>
                  <a:schemeClr val="tx1"/>
                </a:solidFill>
              </a:rPr>
              <a:t>Can you think of a time when you or someone you know struggled to forgive someone? What did you do to overcome? </a:t>
            </a:r>
          </a:p>
        </p:txBody>
      </p:sp>
    </p:spTree>
    <p:extLst>
      <p:ext uri="{BB962C8B-B14F-4D97-AF65-F5344CB8AC3E}">
        <p14:creationId xmlns:p14="http://schemas.microsoft.com/office/powerpoint/2010/main" val="16180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74BCF-945A-49B9-931C-A443FAA9DAE5}"/>
              </a:ext>
            </a:extLst>
          </p:cNvPr>
          <p:cNvSpPr>
            <a:spLocks noGrp="1"/>
          </p:cNvSpPr>
          <p:nvPr>
            <p:ph idx="1"/>
          </p:nvPr>
        </p:nvSpPr>
        <p:spPr>
          <a:xfrm>
            <a:off x="3028950" y="896007"/>
            <a:ext cx="8924732" cy="1983828"/>
          </a:xfrm>
        </p:spPr>
        <p:txBody>
          <a:bodyPr>
            <a:normAutofit/>
          </a:bodyPr>
          <a:lstStyle/>
          <a:p>
            <a:pPr marL="45720" indent="0">
              <a:buNone/>
            </a:pPr>
            <a:r>
              <a:rPr lang="en-US" sz="2200" b="1" dirty="0">
                <a:latin typeface="+mj-lt"/>
              </a:rPr>
              <a:t>D&amp;C 64: 9-11</a:t>
            </a:r>
            <a:r>
              <a:rPr lang="en-US" sz="2200" dirty="0">
                <a:latin typeface="+mj-lt"/>
              </a:rPr>
              <a:t>	  MARK IT!</a:t>
            </a:r>
          </a:p>
          <a:p>
            <a:pPr marL="45720" indent="0">
              <a:buNone/>
            </a:pPr>
            <a:r>
              <a:rPr lang="en-US" i="1" dirty="0">
                <a:latin typeface="+mj-lt"/>
              </a:rPr>
              <a:t>The revelation recorded in D&amp;C 64 was given through the Prophet Joseph Smith after he and some other brethren had returned to Ohio from a trip to Missouri. During the journey to and from Missouri, some of the brethren had disagreements with each other and struggled with contentious feelings.</a:t>
            </a:r>
          </a:p>
        </p:txBody>
      </p:sp>
      <p:sp>
        <p:nvSpPr>
          <p:cNvPr id="5" name="Rectangle 4">
            <a:extLst>
              <a:ext uri="{FF2B5EF4-FFF2-40B4-BE49-F238E27FC236}">
                <a16:creationId xmlns:a16="http://schemas.microsoft.com/office/drawing/2014/main" id="{C80F90C3-9CD4-4EED-AF32-37967EA2842F}"/>
              </a:ext>
            </a:extLst>
          </p:cNvPr>
          <p:cNvSpPr/>
          <p:nvPr/>
        </p:nvSpPr>
        <p:spPr>
          <a:xfrm>
            <a:off x="3146906" y="2775477"/>
            <a:ext cx="8688819" cy="2123658"/>
          </a:xfrm>
          <a:prstGeom prst="rect">
            <a:avLst/>
          </a:prstGeom>
        </p:spPr>
        <p:txBody>
          <a:bodyPr wrap="square">
            <a:spAutoFit/>
          </a:bodyPr>
          <a:lstStyle/>
          <a:p>
            <a:pPr marL="457200" indent="-457200">
              <a:buFont typeface="+mj-lt"/>
              <a:buAutoNum type="arabicPeriod"/>
            </a:pPr>
            <a:r>
              <a:rPr lang="en-US" sz="2200" dirty="0">
                <a:solidFill>
                  <a:srgbClr val="002060"/>
                </a:solidFill>
                <a:latin typeface="+mj-lt"/>
              </a:rPr>
              <a:t>Why do you think we stand condemned, or are considered guilty, if we do not forgive others?</a:t>
            </a:r>
          </a:p>
          <a:p>
            <a:pPr marL="457200" indent="-457200">
              <a:buFont typeface="+mj-lt"/>
              <a:buAutoNum type="arabicPeriod"/>
            </a:pPr>
            <a:r>
              <a:rPr lang="en-US" sz="2200" dirty="0">
                <a:solidFill>
                  <a:srgbClr val="002060"/>
                </a:solidFill>
              </a:rPr>
              <a:t>Why does God command us to forgive each other?</a:t>
            </a:r>
          </a:p>
          <a:p>
            <a:pPr marL="457200" indent="-457200">
              <a:buFont typeface="+mj-lt"/>
              <a:buAutoNum type="arabicPeriod"/>
            </a:pPr>
            <a:r>
              <a:rPr lang="en-US" sz="2200" dirty="0">
                <a:solidFill>
                  <a:srgbClr val="002060"/>
                </a:solidFill>
              </a:rPr>
              <a:t>What will be the consequences of our not forgiving someone who has wronged us?</a:t>
            </a:r>
          </a:p>
          <a:p>
            <a:pPr marL="457200" indent="-457200">
              <a:buFont typeface="+mj-lt"/>
              <a:buAutoNum type="arabicPeriod"/>
            </a:pPr>
            <a:endParaRPr lang="en-US" sz="2200" dirty="0">
              <a:solidFill>
                <a:srgbClr val="002060"/>
              </a:solidFill>
              <a:latin typeface="+mj-lt"/>
            </a:endParaRPr>
          </a:p>
        </p:txBody>
      </p:sp>
      <p:pic>
        <p:nvPicPr>
          <p:cNvPr id="1026" name="Picture 2" descr="Image result for forgive png">
            <a:extLst>
              <a:ext uri="{FF2B5EF4-FFF2-40B4-BE49-F238E27FC236}">
                <a16:creationId xmlns:a16="http://schemas.microsoft.com/office/drawing/2014/main" id="{1CEA1211-EF73-410D-99ED-B79C1AA80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782" y="4753303"/>
            <a:ext cx="45339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octrine and covenants">
            <a:extLst>
              <a:ext uri="{FF2B5EF4-FFF2-40B4-BE49-F238E27FC236}">
                <a16:creationId xmlns:a16="http://schemas.microsoft.com/office/drawing/2014/main" id="{1330EC45-463A-4549-A00B-7A9A024C6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0535"/>
            <a:ext cx="302895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88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636F4-1C30-4885-BF65-DC13D6D4C8A9}"/>
              </a:ext>
            </a:extLst>
          </p:cNvPr>
          <p:cNvSpPr>
            <a:spLocks noGrp="1"/>
          </p:cNvSpPr>
          <p:nvPr>
            <p:ph type="ctrTitle"/>
          </p:nvPr>
        </p:nvSpPr>
        <p:spPr>
          <a:xfrm>
            <a:off x="2503719" y="146967"/>
            <a:ext cx="9580125" cy="5359098"/>
          </a:xfrm>
        </p:spPr>
        <p:txBody>
          <a:bodyPr anchor="ctr"/>
          <a:lstStyle/>
          <a:p>
            <a:pPr algn="l" fontAlgn="base"/>
            <a:r>
              <a:rPr lang="en-US" sz="2600" dirty="0"/>
              <a:t>“Extending forgiveness is a precondition to receiving forgiveness. For our own good, we need the moral courage to forgive and to ask for forgiveness. Never is the soul nobler and more courageous than when we forgive. This includes forgiving ourselves.</a:t>
            </a:r>
            <a:br>
              <a:rPr lang="en-US" sz="2600" dirty="0"/>
            </a:br>
            <a:r>
              <a:rPr lang="en-US" sz="2600" dirty="0"/>
              <a:t>“Each of us is under a divinely spoken obligation to reach out with pardon and mercy and to forgive one another. …</a:t>
            </a:r>
            <a:br>
              <a:rPr lang="en-US" sz="2600" dirty="0"/>
            </a:br>
            <a:r>
              <a:rPr lang="en-US" sz="2600" dirty="0"/>
              <a:t>“We will receive the joy of forgiveness in our own lives when we are willing to extend that joy freely to others. Lip service is not enough. We need to purge our hearts and minds of feelings and thoughts of bitterness and let the light and the love of Christ enter in. As a result, the Spirit of the Lord will fill our souls with the joy accompanying divine peace of conscience.”</a:t>
            </a:r>
          </a:p>
        </p:txBody>
      </p:sp>
      <p:pic>
        <p:nvPicPr>
          <p:cNvPr id="5" name="Picture 4">
            <a:extLst>
              <a:ext uri="{FF2B5EF4-FFF2-40B4-BE49-F238E27FC236}">
                <a16:creationId xmlns:a16="http://schemas.microsoft.com/office/drawing/2014/main" id="{6F111DFC-1A7F-4EEB-BD71-185EA59EFC17}"/>
              </a:ext>
            </a:extLst>
          </p:cNvPr>
          <p:cNvPicPr>
            <a:picLocks noChangeAspect="1"/>
          </p:cNvPicPr>
          <p:nvPr/>
        </p:nvPicPr>
        <p:blipFill>
          <a:blip r:embed="rId2"/>
          <a:stretch>
            <a:fillRect/>
          </a:stretch>
        </p:blipFill>
        <p:spPr>
          <a:xfrm>
            <a:off x="398694" y="664533"/>
            <a:ext cx="1769290" cy="2215330"/>
          </a:xfrm>
          <a:prstGeom prst="rect">
            <a:avLst/>
          </a:prstGeom>
        </p:spPr>
      </p:pic>
      <p:sp>
        <p:nvSpPr>
          <p:cNvPr id="8" name="Rectangle 7">
            <a:extLst>
              <a:ext uri="{FF2B5EF4-FFF2-40B4-BE49-F238E27FC236}">
                <a16:creationId xmlns:a16="http://schemas.microsoft.com/office/drawing/2014/main" id="{D3B5AD37-5DA1-4C2D-BD29-46440668930D}"/>
              </a:ext>
            </a:extLst>
          </p:cNvPr>
          <p:cNvSpPr/>
          <p:nvPr/>
        </p:nvSpPr>
        <p:spPr>
          <a:xfrm>
            <a:off x="350545" y="2951946"/>
            <a:ext cx="2153174" cy="954107"/>
          </a:xfrm>
          <a:prstGeom prst="rect">
            <a:avLst/>
          </a:prstGeom>
        </p:spPr>
        <p:txBody>
          <a:bodyPr wrap="square">
            <a:spAutoFit/>
          </a:bodyPr>
          <a:lstStyle/>
          <a:p>
            <a:r>
              <a:rPr lang="en-US" sz="1400" u="sng" dirty="0">
                <a:solidFill>
                  <a:srgbClr val="0091BC"/>
                </a:solidFill>
                <a:latin typeface="DistrictThin"/>
              </a:rPr>
              <a:t>Dieter F. Uchtdorf</a:t>
            </a:r>
            <a:r>
              <a:rPr lang="en-US" sz="1400" dirty="0">
                <a:solidFill>
                  <a:srgbClr val="333333"/>
                </a:solidFill>
                <a:latin typeface="DistrictThin"/>
              </a:rPr>
              <a:t>, </a:t>
            </a:r>
            <a:r>
              <a:rPr lang="en-US" sz="1400" dirty="0">
                <a:solidFill>
                  <a:srgbClr val="0091BC"/>
                </a:solidFill>
                <a:latin typeface="DistrictThin"/>
              </a:rPr>
              <a:t>“Point of Safe Return,” </a:t>
            </a:r>
            <a:r>
              <a:rPr lang="en-US" sz="1400" i="1" dirty="0">
                <a:solidFill>
                  <a:srgbClr val="333333"/>
                </a:solidFill>
                <a:latin typeface="Georgia" panose="02040502050405020303" pitchFamily="18" charset="0"/>
              </a:rPr>
              <a:t>Ensign</a:t>
            </a:r>
            <a:r>
              <a:rPr lang="en-US" sz="1400" dirty="0">
                <a:solidFill>
                  <a:srgbClr val="333333"/>
                </a:solidFill>
                <a:latin typeface="DistrictThin"/>
              </a:rPr>
              <a:t> or </a:t>
            </a:r>
            <a:r>
              <a:rPr lang="en-US" sz="1400" i="1" dirty="0">
                <a:solidFill>
                  <a:srgbClr val="333333"/>
                </a:solidFill>
                <a:latin typeface="Georgia" panose="02040502050405020303" pitchFamily="18" charset="0"/>
              </a:rPr>
              <a:t>Liahona,</a:t>
            </a:r>
            <a:r>
              <a:rPr lang="en-US" sz="1400" dirty="0">
                <a:solidFill>
                  <a:srgbClr val="333333"/>
                </a:solidFill>
                <a:latin typeface="DistrictThin"/>
              </a:rPr>
              <a:t> May 2007, 101.</a:t>
            </a:r>
            <a:endParaRPr lang="en-US" sz="1400" dirty="0"/>
          </a:p>
        </p:txBody>
      </p:sp>
    </p:spTree>
    <p:extLst>
      <p:ext uri="{BB962C8B-B14F-4D97-AF65-F5344CB8AC3E}">
        <p14:creationId xmlns:p14="http://schemas.microsoft.com/office/powerpoint/2010/main" val="419160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6931-60C1-4621-8AC7-35D1838BFAD6}"/>
              </a:ext>
            </a:extLst>
          </p:cNvPr>
          <p:cNvSpPr>
            <a:spLocks noGrp="1"/>
          </p:cNvSpPr>
          <p:nvPr>
            <p:ph type="title"/>
          </p:nvPr>
        </p:nvSpPr>
        <p:spPr/>
        <p:txBody>
          <a:bodyPr/>
          <a:lstStyle/>
          <a:p>
            <a:r>
              <a:rPr lang="en-US" dirty="0"/>
              <a:t>Cross-reference Matthew 6:14-15</a:t>
            </a:r>
          </a:p>
        </p:txBody>
      </p:sp>
      <p:sp>
        <p:nvSpPr>
          <p:cNvPr id="3" name="Content Placeholder 2">
            <a:extLst>
              <a:ext uri="{FF2B5EF4-FFF2-40B4-BE49-F238E27FC236}">
                <a16:creationId xmlns:a16="http://schemas.microsoft.com/office/drawing/2014/main" id="{8F50BB36-D035-4874-9EDB-53EA22372E3E}"/>
              </a:ext>
            </a:extLst>
          </p:cNvPr>
          <p:cNvSpPr>
            <a:spLocks noGrp="1"/>
          </p:cNvSpPr>
          <p:nvPr>
            <p:ph idx="1"/>
          </p:nvPr>
        </p:nvSpPr>
        <p:spPr>
          <a:xfrm>
            <a:off x="143350" y="471948"/>
            <a:ext cx="7842344" cy="5257800"/>
          </a:xfrm>
        </p:spPr>
        <p:txBody>
          <a:bodyPr>
            <a:normAutofit fontScale="85000" lnSpcReduction="20000"/>
          </a:bodyPr>
          <a:lstStyle/>
          <a:p>
            <a:pPr marL="1188720" indent="-1143000">
              <a:buFont typeface="+mj-lt"/>
              <a:buAutoNum type="arabicPeriod"/>
            </a:pPr>
            <a:r>
              <a:rPr lang="en-US" sz="6000" dirty="0"/>
              <a:t>Why is extending forgiveness critical for our spiritual growth?</a:t>
            </a:r>
          </a:p>
          <a:p>
            <a:pPr marL="1188720" indent="-1143000">
              <a:buFont typeface="+mj-lt"/>
              <a:buAutoNum type="arabicPeriod"/>
            </a:pPr>
            <a:r>
              <a:rPr lang="en-US" sz="6000" dirty="0"/>
              <a:t>From what we have learned so far, what could you tell a friend who is angry and hurt because of something someone did to them?</a:t>
            </a:r>
          </a:p>
        </p:txBody>
      </p:sp>
      <p:pic>
        <p:nvPicPr>
          <p:cNvPr id="5" name="Picture 2" descr="Image result for images forgiveness">
            <a:extLst>
              <a:ext uri="{FF2B5EF4-FFF2-40B4-BE49-F238E27FC236}">
                <a16:creationId xmlns:a16="http://schemas.microsoft.com/office/drawing/2014/main" id="{BAB95708-E46B-4FAC-8598-F704D4F0D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444" y="3718264"/>
            <a:ext cx="29337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1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F3AE-B1C1-4E83-AC50-8C9895A99FD8}"/>
              </a:ext>
            </a:extLst>
          </p:cNvPr>
          <p:cNvSpPr>
            <a:spLocks noGrp="1"/>
          </p:cNvSpPr>
          <p:nvPr>
            <p:ph type="title"/>
          </p:nvPr>
        </p:nvSpPr>
        <p:spPr>
          <a:xfrm>
            <a:off x="5161280" y="0"/>
            <a:ext cx="4795519" cy="1088136"/>
          </a:xfrm>
        </p:spPr>
        <p:txBody>
          <a:bodyPr/>
          <a:lstStyle/>
          <a:p>
            <a:r>
              <a:rPr lang="en-US" dirty="0"/>
              <a:t>DM Review</a:t>
            </a:r>
          </a:p>
        </p:txBody>
      </p:sp>
      <p:sp>
        <p:nvSpPr>
          <p:cNvPr id="3" name="TextBox 2">
            <a:extLst>
              <a:ext uri="{FF2B5EF4-FFF2-40B4-BE49-F238E27FC236}">
                <a16:creationId xmlns:a16="http://schemas.microsoft.com/office/drawing/2014/main" id="{D8381452-EEFD-49AD-9F7D-34AA70EA9DB7}"/>
              </a:ext>
            </a:extLst>
          </p:cNvPr>
          <p:cNvSpPr txBox="1"/>
          <p:nvPr/>
        </p:nvSpPr>
        <p:spPr>
          <a:xfrm>
            <a:off x="5161280" y="1088136"/>
            <a:ext cx="6912733" cy="4832092"/>
          </a:xfrm>
          <a:prstGeom prst="rect">
            <a:avLst/>
          </a:prstGeom>
          <a:noFill/>
        </p:spPr>
        <p:txBody>
          <a:bodyPr wrap="square" rtlCol="0">
            <a:spAutoFit/>
          </a:bodyPr>
          <a:lstStyle/>
          <a:p>
            <a:pPr fontAlgn="base"/>
            <a:r>
              <a:rPr lang="en-US" sz="2200" dirty="0"/>
              <a:t>____ 1. It is a commandment to forgive others, even when they are not sorry for what they have done.</a:t>
            </a:r>
          </a:p>
          <a:p>
            <a:pPr fontAlgn="base"/>
            <a:r>
              <a:rPr lang="en-US" sz="2200" dirty="0"/>
              <a:t>____ 2. If we refuse to forgive others, then we cannot be forgiven, and we will stand condemned before the Lord.</a:t>
            </a:r>
          </a:p>
          <a:p>
            <a:pPr fontAlgn="base"/>
            <a:r>
              <a:rPr lang="en-US" sz="2200" dirty="0"/>
              <a:t>____ 3. It is acceptable to withhold forgiveness until the offender has learned to change his or her behavior.</a:t>
            </a:r>
          </a:p>
          <a:p>
            <a:pPr fontAlgn="base"/>
            <a:r>
              <a:rPr lang="en-US" sz="2200" dirty="0"/>
              <a:t>____ 4. Doctrine and Covenants 64:9–11 helps teach the following key statement of doctrine: </a:t>
            </a:r>
            <a:r>
              <a:rPr lang="en-US" sz="2200" b="1" dirty="0"/>
              <a:t>God’s commandments include forgiving others.</a:t>
            </a:r>
            <a:endParaRPr lang="en-US" sz="2200" dirty="0"/>
          </a:p>
          <a:p>
            <a:pPr fontAlgn="base"/>
            <a:r>
              <a:rPr lang="en-US" sz="2200" dirty="0"/>
              <a:t>____ 5. With the Lord’s help, we can leave the punishment of someone who has offended us in God’s hands, and we can move on in our lives without holding on to negative thoughts and feelings.</a:t>
            </a:r>
          </a:p>
        </p:txBody>
      </p:sp>
      <p:pic>
        <p:nvPicPr>
          <p:cNvPr id="3076" name="Picture 4" descr="Image result for true or false png">
            <a:extLst>
              <a:ext uri="{FF2B5EF4-FFF2-40B4-BE49-F238E27FC236}">
                <a16:creationId xmlns:a16="http://schemas.microsoft.com/office/drawing/2014/main" id="{4016E2C7-08C4-43B0-9C84-23659C3F5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4068"/>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7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Commandments</a:t>
            </a:r>
          </a:p>
        </p:txBody>
      </p:sp>
      <p:sp>
        <p:nvSpPr>
          <p:cNvPr id="3" name="Subtitle 2"/>
          <p:cNvSpPr>
            <a:spLocks noGrp="1"/>
          </p:cNvSpPr>
          <p:nvPr>
            <p:ph type="subTitle" idx="1"/>
          </p:nvPr>
        </p:nvSpPr>
        <p:spPr/>
        <p:txBody>
          <a:bodyPr/>
          <a:lstStyle/>
          <a:p>
            <a:r>
              <a:rPr lang="en-US" dirty="0"/>
              <a:t>Doctrinal mastery, Commandments part one</a:t>
            </a:r>
          </a:p>
        </p:txBody>
      </p:sp>
      <p:pic>
        <p:nvPicPr>
          <p:cNvPr id="2050" name="Picture 2" descr="Image result for images ten commandments">
            <a:extLst>
              <a:ext uri="{FF2B5EF4-FFF2-40B4-BE49-F238E27FC236}">
                <a16:creationId xmlns:a16="http://schemas.microsoft.com/office/drawing/2014/main" id="{F158874C-3EF5-449C-974D-3DA8B6FC9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405" y="269911"/>
            <a:ext cx="2021242" cy="201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6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57</TotalTime>
  <Words>254</Words>
  <Application>Microsoft Office PowerPoint</Application>
  <PresentationFormat>Widescreen</PresentationFormat>
  <Paragraphs>33</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DistrictThin</vt:lpstr>
      <vt:lpstr>Georgia</vt:lpstr>
      <vt:lpstr>Ocean 16x9</vt:lpstr>
      <vt:lpstr>Commandments</vt:lpstr>
      <vt:lpstr>Small Group Activity</vt:lpstr>
      <vt:lpstr>PowerPoint Presentation</vt:lpstr>
      <vt:lpstr>PowerPoint Presentation</vt:lpstr>
      <vt:lpstr>PowerPoint Presentation</vt:lpstr>
      <vt:lpstr>“Extending forgiveness is a precondition to receiving forgiveness. For our own good, we need the moral courage to forgive and to ask for forgiveness. Never is the soul nobler and more courageous than when we forgive. This includes forgiving ourselves. “Each of us is under a divinely spoken obligation to reach out with pardon and mercy and to forgive one another. … “We will receive the joy of forgiveness in our own lives when we are willing to extend that joy freely to others. Lip service is not enough. We need to purge our hearts and minds of feelings and thoughts of bitterness and let the light and the love of Christ enter in. As a result, the Spirit of the Lord will fill our souls with the joy accompanying divine peace of conscience.”</vt:lpstr>
      <vt:lpstr>Cross-reference Matthew 6:14-15</vt:lpstr>
      <vt:lpstr>DM Review</vt:lpstr>
      <vt:lpstr>Commandments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Commandments</dc:title>
  <dc:creator>Weller, Erika</dc:creator>
  <cp:lastModifiedBy>Eric Richards</cp:lastModifiedBy>
  <cp:revision>8</cp:revision>
  <dcterms:created xsi:type="dcterms:W3CDTF">2018-08-11T17:40:18Z</dcterms:created>
  <dcterms:modified xsi:type="dcterms:W3CDTF">2018-08-13T16:05:39Z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