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4"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8A2081-6FF4-4221-B15A-D1E0903471A1}"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279728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A2081-6FF4-4221-B15A-D1E0903471A1}"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232792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A2081-6FF4-4221-B15A-D1E0903471A1}"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425058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8A2081-6FF4-4221-B15A-D1E0903471A1}"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316702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8A2081-6FF4-4221-B15A-D1E0903471A1}"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339510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8A2081-6FF4-4221-B15A-D1E0903471A1}"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204632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8A2081-6FF4-4221-B15A-D1E0903471A1}"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313841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8A2081-6FF4-4221-B15A-D1E0903471A1}"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362942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A2081-6FF4-4221-B15A-D1E0903471A1}"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184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8A2081-6FF4-4221-B15A-D1E0903471A1}"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181326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8A2081-6FF4-4221-B15A-D1E0903471A1}"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194D-1AAD-436B-8670-AA6F9C20228F}" type="slidenum">
              <a:rPr lang="en-US" smtClean="0"/>
              <a:t>‹#›</a:t>
            </a:fld>
            <a:endParaRPr lang="en-US"/>
          </a:p>
        </p:txBody>
      </p:sp>
    </p:spTree>
    <p:extLst>
      <p:ext uri="{BB962C8B-B14F-4D97-AF65-F5344CB8AC3E}">
        <p14:creationId xmlns:p14="http://schemas.microsoft.com/office/powerpoint/2010/main" val="158534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A2081-6FF4-4221-B15A-D1E0903471A1}" type="datetimeFigureOut">
              <a:rPr lang="en-US" smtClean="0"/>
              <a:t>8/10/2018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3194D-1AAD-436B-8670-AA6F9C20228F}" type="slidenum">
              <a:rPr lang="en-US" smtClean="0"/>
              <a:t>‹#›</a:t>
            </a:fld>
            <a:endParaRPr lang="en-US"/>
          </a:p>
        </p:txBody>
      </p:sp>
    </p:spTree>
    <p:extLst>
      <p:ext uri="{BB962C8B-B14F-4D97-AF65-F5344CB8AC3E}">
        <p14:creationId xmlns:p14="http://schemas.microsoft.com/office/powerpoint/2010/main" val="113672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lds.org/bc/content/shared/content/images/gospel-library/manual/PD60001174/PD60001174_000_Marriage_Family_handout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B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5B3B4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CCF9AF-F0A7-4AC2-B50A-7175AEAD9A10}"/>
              </a:ext>
            </a:extLst>
          </p:cNvPr>
          <p:cNvSpPr>
            <a:spLocks noGrp="1"/>
          </p:cNvSpPr>
          <p:nvPr>
            <p:ph type="ctrTitle"/>
          </p:nvPr>
        </p:nvSpPr>
        <p:spPr>
          <a:xfrm>
            <a:off x="832485" y="4277356"/>
            <a:ext cx="7475220" cy="1560320"/>
          </a:xfrm>
        </p:spPr>
        <p:txBody>
          <a:bodyPr>
            <a:normAutofit/>
          </a:bodyPr>
          <a:lstStyle/>
          <a:p>
            <a:r>
              <a:rPr lang="en-US" sz="5000" dirty="0">
                <a:solidFill>
                  <a:srgbClr val="5B3B48"/>
                </a:solidFill>
              </a:rPr>
              <a:t>Marriage and Family</a:t>
            </a:r>
          </a:p>
        </p:txBody>
      </p:sp>
      <p:sp>
        <p:nvSpPr>
          <p:cNvPr id="3" name="Subtitle 2">
            <a:extLst>
              <a:ext uri="{FF2B5EF4-FFF2-40B4-BE49-F238E27FC236}">
                <a16:creationId xmlns:a16="http://schemas.microsoft.com/office/drawing/2014/main" id="{57DF0839-2DAD-4FD6-9D9E-116CC36D74DA}"/>
              </a:ext>
            </a:extLst>
          </p:cNvPr>
          <p:cNvSpPr>
            <a:spLocks noGrp="1"/>
          </p:cNvSpPr>
          <p:nvPr>
            <p:ph type="subTitle" idx="1"/>
          </p:nvPr>
        </p:nvSpPr>
        <p:spPr>
          <a:xfrm>
            <a:off x="1282147" y="5799489"/>
            <a:ext cx="6575895" cy="440822"/>
          </a:xfrm>
        </p:spPr>
        <p:txBody>
          <a:bodyPr>
            <a:normAutofit/>
          </a:bodyPr>
          <a:lstStyle/>
          <a:p>
            <a:r>
              <a:rPr lang="en-US" sz="1700" dirty="0">
                <a:solidFill>
                  <a:srgbClr val="5B3B48"/>
                </a:solidFill>
              </a:rPr>
              <a:t>PART I</a:t>
            </a:r>
          </a:p>
        </p:txBody>
      </p:sp>
      <p:pic>
        <p:nvPicPr>
          <p:cNvPr id="1026" name="Picture 2" descr="Image result for lds marriage and family">
            <a:extLst>
              <a:ext uri="{FF2B5EF4-FFF2-40B4-BE49-F238E27FC236}">
                <a16:creationId xmlns:a16="http://schemas.microsoft.com/office/drawing/2014/main" id="{CEA8B08C-51BA-400D-B226-8FFE33B50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94" r="2" b="11973"/>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F9AF-F0A7-4AC2-B50A-7175AEAD9A10}"/>
              </a:ext>
            </a:extLst>
          </p:cNvPr>
          <p:cNvSpPr>
            <a:spLocks noGrp="1"/>
          </p:cNvSpPr>
          <p:nvPr>
            <p:ph type="ctrTitle"/>
          </p:nvPr>
        </p:nvSpPr>
        <p:spPr>
          <a:xfrm>
            <a:off x="832485" y="4277356"/>
            <a:ext cx="7475220" cy="1560320"/>
          </a:xfrm>
        </p:spPr>
        <p:txBody>
          <a:bodyPr>
            <a:normAutofit/>
          </a:bodyPr>
          <a:lstStyle/>
          <a:p>
            <a:r>
              <a:rPr lang="en-US" sz="5000" dirty="0">
                <a:solidFill>
                  <a:srgbClr val="5B3B48"/>
                </a:solidFill>
              </a:rPr>
              <a:t>Marriage and Family</a:t>
            </a:r>
          </a:p>
        </p:txBody>
      </p:sp>
      <p:sp>
        <p:nvSpPr>
          <p:cNvPr id="3" name="Subtitle 2">
            <a:extLst>
              <a:ext uri="{FF2B5EF4-FFF2-40B4-BE49-F238E27FC236}">
                <a16:creationId xmlns:a16="http://schemas.microsoft.com/office/drawing/2014/main" id="{57DF0839-2DAD-4FD6-9D9E-116CC36D74DA}"/>
              </a:ext>
            </a:extLst>
          </p:cNvPr>
          <p:cNvSpPr>
            <a:spLocks noGrp="1"/>
          </p:cNvSpPr>
          <p:nvPr>
            <p:ph type="subTitle" idx="1"/>
          </p:nvPr>
        </p:nvSpPr>
        <p:spPr>
          <a:xfrm>
            <a:off x="1282147" y="5799489"/>
            <a:ext cx="6575895" cy="440822"/>
          </a:xfrm>
        </p:spPr>
        <p:txBody>
          <a:bodyPr>
            <a:normAutofit/>
          </a:bodyPr>
          <a:lstStyle/>
          <a:p>
            <a:r>
              <a:rPr lang="en-US" sz="1700" dirty="0">
                <a:solidFill>
                  <a:srgbClr val="5B3B48"/>
                </a:solidFill>
              </a:rPr>
              <a:t>PART I</a:t>
            </a:r>
          </a:p>
        </p:txBody>
      </p:sp>
      <p:pic>
        <p:nvPicPr>
          <p:cNvPr id="1026" name="Picture 2" descr="Image result for lds marriage and family">
            <a:extLst>
              <a:ext uri="{FF2B5EF4-FFF2-40B4-BE49-F238E27FC236}">
                <a16:creationId xmlns:a16="http://schemas.microsoft.com/office/drawing/2014/main" id="{CEA8B08C-51BA-400D-B226-8FFE33B50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94" r="2" b="11973"/>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314B5D47-442A-45FA-9AD7-5F338B686318}"/>
              </a:ext>
            </a:extLst>
          </p:cNvPr>
          <p:cNvSpPr>
            <a:spLocks noGrp="1"/>
          </p:cNvSpPr>
          <p:nvPr>
            <p:ph type="title"/>
          </p:nvPr>
        </p:nvSpPr>
        <p:spPr>
          <a:xfrm>
            <a:off x="712590" y="5529884"/>
            <a:ext cx="4270338" cy="1096331"/>
          </a:xfrm>
        </p:spPr>
        <p:txBody>
          <a:bodyPr>
            <a:normAutofit/>
          </a:bodyPr>
          <a:lstStyle/>
          <a:p>
            <a:r>
              <a:rPr lang="en-US" sz="3500" b="1">
                <a:solidFill>
                  <a:srgbClr val="303030"/>
                </a:solidFill>
              </a:rPr>
              <a:t>Understanding the Doctrine</a:t>
            </a:r>
            <a:endParaRPr lang="en-US" sz="3500">
              <a:solidFill>
                <a:srgbClr val="303030"/>
              </a:solidFill>
            </a:endParaRPr>
          </a:p>
        </p:txBody>
      </p:sp>
      <p:pic>
        <p:nvPicPr>
          <p:cNvPr id="2050" name="Picture 2" descr="Related image">
            <a:extLst>
              <a:ext uri="{FF2B5EF4-FFF2-40B4-BE49-F238E27FC236}">
                <a16:creationId xmlns:a16="http://schemas.microsoft.com/office/drawing/2014/main" id="{18F203A8-543A-4E47-8BB5-BF88345DB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90" y="1962748"/>
            <a:ext cx="4455801" cy="19939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497560-AD97-4E9C-A7BF-D3A5CCFEFB19}"/>
              </a:ext>
            </a:extLst>
          </p:cNvPr>
          <p:cNvSpPr>
            <a:spLocks noGrp="1"/>
          </p:cNvSpPr>
          <p:nvPr>
            <p:ph idx="1"/>
          </p:nvPr>
        </p:nvSpPr>
        <p:spPr>
          <a:xfrm>
            <a:off x="5650991" y="965199"/>
            <a:ext cx="3006076" cy="4020458"/>
          </a:xfrm>
        </p:spPr>
        <p:txBody>
          <a:bodyPr anchor="ctr">
            <a:normAutofit lnSpcReduction="10000"/>
          </a:bodyPr>
          <a:lstStyle/>
          <a:p>
            <a:pPr marL="0" indent="0">
              <a:buNone/>
            </a:pPr>
            <a:r>
              <a:rPr lang="en-US" dirty="0"/>
              <a:t>Imagine that you have a friend who does not want to get married because he thinks that he could accomplish more in life without a spouse or a family. What would you say to him?</a:t>
            </a:r>
          </a:p>
        </p:txBody>
      </p:sp>
    </p:spTree>
    <p:extLst>
      <p:ext uri="{BB962C8B-B14F-4D97-AF65-F5344CB8AC3E}">
        <p14:creationId xmlns:p14="http://schemas.microsoft.com/office/powerpoint/2010/main" val="160669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7B063-ABE1-469E-90F0-30F4B51E226C}"/>
              </a:ext>
            </a:extLst>
          </p:cNvPr>
          <p:cNvSpPr>
            <a:spLocks noGrp="1"/>
          </p:cNvSpPr>
          <p:nvPr>
            <p:ph idx="1"/>
          </p:nvPr>
        </p:nvSpPr>
        <p:spPr>
          <a:xfrm>
            <a:off x="341746" y="249382"/>
            <a:ext cx="4516582" cy="5405556"/>
          </a:xfrm>
        </p:spPr>
        <p:txBody>
          <a:bodyPr anchor="t">
            <a:normAutofit lnSpcReduction="10000"/>
          </a:bodyPr>
          <a:lstStyle/>
          <a:p>
            <a:pPr marL="0" indent="0">
              <a:buNone/>
            </a:pPr>
            <a:r>
              <a:rPr lang="en-US" sz="2000" dirty="0"/>
              <a:t>“One of the great tasks of our time … is to help people understand the true meaning and purpose of marriage” </a:t>
            </a:r>
            <a:r>
              <a:rPr lang="en-US" sz="1200" dirty="0"/>
              <a:t>(David A. Bednar, “The Divinely Designed Pattern of Marriage” [address at Humanum Symposium, Mar. 9, 2017], mormonnewsroom.org).</a:t>
            </a:r>
          </a:p>
          <a:p>
            <a:r>
              <a:rPr lang="en-US" sz="2400" dirty="0"/>
              <a:t>Why do you think that helping people to understand the true meaning and purpose of marriage is one of the great tasks of our time?</a:t>
            </a:r>
          </a:p>
          <a:p>
            <a:r>
              <a:rPr lang="en-US" sz="2400" dirty="0"/>
              <a:t>Read paragraphs 8.1 through 8.4 in the  “Marriage and Family,” section in the </a:t>
            </a:r>
            <a:r>
              <a:rPr lang="en-US" sz="2400" i="1" dirty="0"/>
              <a:t>Doctrinal Mastery Core Document. </a:t>
            </a:r>
            <a:r>
              <a:rPr lang="en-US" sz="2400" dirty="0"/>
              <a:t>What are some statements from these paragraphs that describe the true meaning and purpose of marriage?</a:t>
            </a:r>
          </a:p>
          <a:p>
            <a:endParaRPr lang="en-US" sz="2000" dirty="0"/>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david a bednar">
            <a:extLst>
              <a:ext uri="{FF2B5EF4-FFF2-40B4-BE49-F238E27FC236}">
                <a16:creationId xmlns:a16="http://schemas.microsoft.com/office/drawing/2014/main" id="{8570AE9B-7C20-4BEB-ACDF-8D9BCF9BD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4" r="8327" b="-2"/>
          <a:stretch/>
        </p:blipFill>
        <p:spPr bwMode="auto">
          <a:xfrm>
            <a:off x="5062605"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199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lds marriage and family">
            <a:extLst>
              <a:ext uri="{FF2B5EF4-FFF2-40B4-BE49-F238E27FC236}">
                <a16:creationId xmlns:a16="http://schemas.microsoft.com/office/drawing/2014/main" id="{02E3EB91-D1F2-4035-8260-BA66F96A48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3" t="117" r="14098" b="3721"/>
          <a:stretch/>
        </p:blipFill>
        <p:spPr bwMode="auto">
          <a:xfrm>
            <a:off x="20" y="10"/>
            <a:ext cx="9143980" cy="659475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9568FD-08F8-429E-AEDB-47290175121B}"/>
              </a:ext>
            </a:extLst>
          </p:cNvPr>
          <p:cNvSpPr>
            <a:spLocks noGrp="1"/>
          </p:cNvSpPr>
          <p:nvPr>
            <p:ph type="title"/>
          </p:nvPr>
        </p:nvSpPr>
        <p:spPr>
          <a:xfrm>
            <a:off x="212436" y="632990"/>
            <a:ext cx="3397227" cy="5021948"/>
          </a:xfrm>
        </p:spPr>
        <p:txBody>
          <a:bodyPr>
            <a:normAutofit/>
          </a:bodyPr>
          <a:lstStyle/>
          <a:p>
            <a:pPr fontAlgn="base"/>
            <a:r>
              <a:rPr lang="en-US" sz="2000" b="1" dirty="0"/>
              <a:t>Marriage between a man and a woman is ordained of God, and the family is central to His plan of salvation and to our happiness.</a:t>
            </a:r>
            <a:br>
              <a:rPr lang="en-US" sz="2000" b="1" dirty="0"/>
            </a:br>
            <a:r>
              <a:rPr lang="en-US" sz="2400" dirty="0"/>
              <a:t>What do you think it means that marriage between a man and a woman is ordained of God? </a:t>
            </a:r>
            <a:br>
              <a:rPr lang="en-US" sz="2400" dirty="0"/>
            </a:br>
            <a:r>
              <a:rPr lang="en-US" sz="2400" dirty="0"/>
              <a:t>In what way is the family central to God’s plan and to our happiness?</a:t>
            </a:r>
            <a:br>
              <a:rPr lang="en-US" sz="2400" dirty="0"/>
            </a:br>
            <a:br>
              <a:rPr lang="en-US" sz="2400" dirty="0"/>
            </a:br>
            <a:br>
              <a:rPr lang="en-US" sz="2000" b="1" dirty="0"/>
            </a:br>
            <a:endParaRPr lang="en-US" sz="2000" dirty="0"/>
          </a:p>
        </p:txBody>
      </p:sp>
    </p:spTree>
    <p:extLst>
      <p:ext uri="{BB962C8B-B14F-4D97-AF65-F5344CB8AC3E}">
        <p14:creationId xmlns:p14="http://schemas.microsoft.com/office/powerpoint/2010/main" val="209653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6DA9-3D7A-4A62-B616-E41E91F22F58}"/>
              </a:ext>
            </a:extLst>
          </p:cNvPr>
          <p:cNvSpPr>
            <a:spLocks noGrp="1"/>
          </p:cNvSpPr>
          <p:nvPr>
            <p:ph type="title"/>
          </p:nvPr>
        </p:nvSpPr>
        <p:spPr/>
        <p:txBody>
          <a:bodyPr/>
          <a:lstStyle/>
          <a:p>
            <a:r>
              <a:rPr lang="en-US" u="sng" dirty="0"/>
              <a:t>Doctrine and Covenants 49:15–17</a:t>
            </a:r>
            <a:endParaRPr lang="en-US" dirty="0"/>
          </a:p>
        </p:txBody>
      </p:sp>
      <p:sp>
        <p:nvSpPr>
          <p:cNvPr id="3" name="Content Placeholder 2">
            <a:extLst>
              <a:ext uri="{FF2B5EF4-FFF2-40B4-BE49-F238E27FC236}">
                <a16:creationId xmlns:a16="http://schemas.microsoft.com/office/drawing/2014/main" id="{DEFE84EF-7C37-448C-BA6C-B2B786FCC9BD}"/>
              </a:ext>
            </a:extLst>
          </p:cNvPr>
          <p:cNvSpPr>
            <a:spLocks noGrp="1"/>
          </p:cNvSpPr>
          <p:nvPr>
            <p:ph idx="1"/>
          </p:nvPr>
        </p:nvSpPr>
        <p:spPr/>
        <p:txBody>
          <a:bodyPr>
            <a:normAutofit fontScale="92500" lnSpcReduction="10000"/>
          </a:bodyPr>
          <a:lstStyle/>
          <a:p>
            <a:pPr fontAlgn="base"/>
            <a:r>
              <a:rPr lang="en-US" dirty="0"/>
              <a:t>What are some truths that we can learn about marriage in these verses?</a:t>
            </a:r>
          </a:p>
          <a:p>
            <a:pPr fontAlgn="base"/>
            <a:r>
              <a:rPr lang="en-US" dirty="0"/>
              <a:t>What do you think it means in verse 16 that marriage between a man and a woman helps the earth to “answer the end of its creation”?</a:t>
            </a:r>
          </a:p>
          <a:p>
            <a:pPr fontAlgn="base"/>
            <a:r>
              <a:rPr lang="en-US" dirty="0"/>
              <a:t>What are some worldly viewpoints related to marriage and family that are different from God’s standards?</a:t>
            </a:r>
          </a:p>
          <a:p>
            <a:pPr fontAlgn="base"/>
            <a:r>
              <a:rPr lang="en-US" dirty="0"/>
              <a:t>How these viewpoints differ from the truths that marriage between a man and a woman is ordained of God and that the family is central to God’s plan of salvation and to our happiness.</a:t>
            </a:r>
          </a:p>
          <a:p>
            <a:pPr fontAlgn="base"/>
            <a:endParaRPr lang="en-US" dirty="0"/>
          </a:p>
        </p:txBody>
      </p:sp>
    </p:spTree>
    <p:extLst>
      <p:ext uri="{BB962C8B-B14F-4D97-AF65-F5344CB8AC3E}">
        <p14:creationId xmlns:p14="http://schemas.microsoft.com/office/powerpoint/2010/main" val="265214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53DB5D-0A37-4498-852C-604ADD855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1469" y="-1"/>
            <a:ext cx="3502531"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52B46D5E-7F74-4741-9FF9-3E105C957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473075" y="473074"/>
            <a:ext cx="6858001" cy="5911853"/>
          </a:xfrm>
          <a:custGeom>
            <a:avLst/>
            <a:gdLst>
              <a:gd name="connsiteX0" fmla="*/ 0 w 6858001"/>
              <a:gd name="connsiteY0" fmla="*/ 0 h 7882470"/>
              <a:gd name="connsiteX1" fmla="*/ 0 w 6858001"/>
              <a:gd name="connsiteY1" fmla="*/ 1067477 h 7882470"/>
              <a:gd name="connsiteX2" fmla="*/ 0 w 6858001"/>
              <a:gd name="connsiteY2" fmla="*/ 2201779 h 7882470"/>
              <a:gd name="connsiteX3" fmla="*/ 0 w 6858001"/>
              <a:gd name="connsiteY3" fmla="*/ 7552944 h 7882470"/>
              <a:gd name="connsiteX4" fmla="*/ 1 w 6858001"/>
              <a:gd name="connsiteY4" fmla="*/ 7552944 h 7882470"/>
              <a:gd name="connsiteX5" fmla="*/ 1 w 6858001"/>
              <a:gd name="connsiteY5" fmla="*/ 7584020 h 7882470"/>
              <a:gd name="connsiteX6" fmla="*/ 1228295 w 6858001"/>
              <a:gd name="connsiteY6" fmla="*/ 7584020 h 7882470"/>
              <a:gd name="connsiteX7" fmla="*/ 1609295 w 6858001"/>
              <a:gd name="connsiteY7" fmla="*/ 7869770 h 7882470"/>
              <a:gd name="connsiteX8" fmla="*/ 1617762 w 6858001"/>
              <a:gd name="connsiteY8" fmla="*/ 7872945 h 7882470"/>
              <a:gd name="connsiteX9" fmla="*/ 1630461 w 6858001"/>
              <a:gd name="connsiteY9" fmla="*/ 7877708 h 7882470"/>
              <a:gd name="connsiteX10" fmla="*/ 1643162 w 6858001"/>
              <a:gd name="connsiteY10" fmla="*/ 7882470 h 7882470"/>
              <a:gd name="connsiteX11" fmla="*/ 1653745 w 6858001"/>
              <a:gd name="connsiteY11" fmla="*/ 7882470 h 7882470"/>
              <a:gd name="connsiteX12" fmla="*/ 1666445 w 6858001"/>
              <a:gd name="connsiteY12" fmla="*/ 7882470 h 7882470"/>
              <a:gd name="connsiteX13" fmla="*/ 1677028 w 6858001"/>
              <a:gd name="connsiteY13" fmla="*/ 7877708 h 7882470"/>
              <a:gd name="connsiteX14" fmla="*/ 1689728 w 6858001"/>
              <a:gd name="connsiteY14" fmla="*/ 7872945 h 7882470"/>
              <a:gd name="connsiteX15" fmla="*/ 1698195 w 6858001"/>
              <a:gd name="connsiteY15" fmla="*/ 7869770 h 7882470"/>
              <a:gd name="connsiteX16" fmla="*/ 2079195 w 6858001"/>
              <a:gd name="connsiteY16" fmla="*/ 7584020 h 7882470"/>
              <a:gd name="connsiteX17" fmla="*/ 6858001 w 6858001"/>
              <a:gd name="connsiteY17" fmla="*/ 7584020 h 7882470"/>
              <a:gd name="connsiteX18" fmla="*/ 6858001 w 6858001"/>
              <a:gd name="connsiteY18" fmla="*/ 5696482 h 7882470"/>
              <a:gd name="connsiteX19" fmla="*/ 6858000 w 6858001"/>
              <a:gd name="connsiteY19" fmla="*/ 5696482 h 7882470"/>
              <a:gd name="connsiteX20" fmla="*/ 6858000 w 6858001"/>
              <a:gd name="connsiteY20" fmla="*/ 2201779 h 7882470"/>
              <a:gd name="connsiteX21" fmla="*/ 6858000 w 6858001"/>
              <a:gd name="connsiteY21" fmla="*/ 1067477 h 7882470"/>
              <a:gd name="connsiteX22" fmla="*/ 6858000 w 6858001"/>
              <a:gd name="connsiteY22" fmla="*/ 0 h 78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1" h="7882470">
                <a:moveTo>
                  <a:pt x="0" y="0"/>
                </a:moveTo>
                <a:lnTo>
                  <a:pt x="0" y="1067477"/>
                </a:lnTo>
                <a:lnTo>
                  <a:pt x="0" y="2201779"/>
                </a:lnTo>
                <a:lnTo>
                  <a:pt x="0" y="7552944"/>
                </a:lnTo>
                <a:lnTo>
                  <a:pt x="1" y="7552944"/>
                </a:lnTo>
                <a:lnTo>
                  <a:pt x="1" y="7584020"/>
                </a:lnTo>
                <a:lnTo>
                  <a:pt x="1228295" y="7584020"/>
                </a:lnTo>
                <a:lnTo>
                  <a:pt x="1609295" y="7869770"/>
                </a:lnTo>
                <a:lnTo>
                  <a:pt x="1617762" y="7872945"/>
                </a:lnTo>
                <a:lnTo>
                  <a:pt x="1630461" y="7877708"/>
                </a:lnTo>
                <a:lnTo>
                  <a:pt x="1643162" y="7882470"/>
                </a:lnTo>
                <a:lnTo>
                  <a:pt x="1653745" y="7882470"/>
                </a:lnTo>
                <a:lnTo>
                  <a:pt x="1666445" y="7882470"/>
                </a:lnTo>
                <a:lnTo>
                  <a:pt x="1677028" y="7877708"/>
                </a:lnTo>
                <a:lnTo>
                  <a:pt x="1689728" y="7872945"/>
                </a:lnTo>
                <a:lnTo>
                  <a:pt x="1698195" y="7869770"/>
                </a:lnTo>
                <a:lnTo>
                  <a:pt x="2079195" y="7584020"/>
                </a:lnTo>
                <a:lnTo>
                  <a:pt x="6858001" y="7584020"/>
                </a:lnTo>
                <a:lnTo>
                  <a:pt x="6858001" y="5696482"/>
                </a:lnTo>
                <a:lnTo>
                  <a:pt x="6858000" y="5696482"/>
                </a:lnTo>
                <a:lnTo>
                  <a:pt x="6858000" y="2201779"/>
                </a:lnTo>
                <a:lnTo>
                  <a:pt x="6858000" y="1067477"/>
                </a:lnTo>
                <a:lnTo>
                  <a:pt x="6858000" y="0"/>
                </a:lnTo>
                <a:close/>
              </a:path>
            </a:pathLst>
          </a:custGeom>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90B57E9-5FB9-48D1-83EC-A3455F15A5C6}"/>
              </a:ext>
            </a:extLst>
          </p:cNvPr>
          <p:cNvSpPr>
            <a:spLocks noGrp="1"/>
          </p:cNvSpPr>
          <p:nvPr>
            <p:ph idx="1"/>
          </p:nvPr>
        </p:nvSpPr>
        <p:spPr>
          <a:xfrm>
            <a:off x="277092" y="212436"/>
            <a:ext cx="5130920" cy="5759847"/>
          </a:xfrm>
        </p:spPr>
        <p:txBody>
          <a:bodyPr>
            <a:normAutofit/>
          </a:bodyPr>
          <a:lstStyle/>
          <a:p>
            <a:pPr marL="0" indent="0">
              <a:buNone/>
            </a:pPr>
            <a:r>
              <a:rPr lang="en-US" dirty="0"/>
              <a:t>“All people, especially the rising generation, need a vision of the richness of family life and its potential for developing the highest and best in each of us. In an age of increasing selfishness, we must highlight marriage’s capacity to lift men and women beyond their narrow self-interests to the joys that come from dedicating one’s life to a higher and holy purpose.” </a:t>
            </a:r>
            <a:r>
              <a:rPr lang="en-US" sz="1800" dirty="0"/>
              <a:t>(David A. Bednar, “The Divinely Designed Pattern of Marriage” [address at Humanum Symposium, Mar. 9, 2017], mormonnewsroom.org).</a:t>
            </a:r>
          </a:p>
          <a:p>
            <a:endParaRPr lang="en-US" sz="1800" dirty="0"/>
          </a:p>
        </p:txBody>
      </p:sp>
      <p:sp>
        <p:nvSpPr>
          <p:cNvPr id="75" name="Rounded Rectangle 17">
            <a:extLst>
              <a:ext uri="{FF2B5EF4-FFF2-40B4-BE49-F238E27FC236}">
                <a16:creationId xmlns:a16="http://schemas.microsoft.com/office/drawing/2014/main" id="{B97A76A2-B7F2-4D75-AB9E-71FB74882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309" y="958640"/>
            <a:ext cx="2516093" cy="3639118"/>
          </a:xfrm>
          <a:prstGeom prst="roundRect">
            <a:avLst>
              <a:gd name="adj" fmla="val 3513"/>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lder David A. Bednar">
            <a:extLst>
              <a:ext uri="{FF2B5EF4-FFF2-40B4-BE49-F238E27FC236}">
                <a16:creationId xmlns:a16="http://schemas.microsoft.com/office/drawing/2014/main" id="{874418E5-63C8-433F-A78C-CED836FC3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2" r="6411" b="-1"/>
          <a:stretch/>
        </p:blipFill>
        <p:spPr bwMode="auto">
          <a:xfrm>
            <a:off x="6774868" y="1720629"/>
            <a:ext cx="1343896" cy="196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0920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D7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lds marriage and family">
            <a:extLst>
              <a:ext uri="{FF2B5EF4-FFF2-40B4-BE49-F238E27FC236}">
                <a16:creationId xmlns:a16="http://schemas.microsoft.com/office/drawing/2014/main" id="{1779EFF2-F759-467C-A533-A69911487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83" r="-2" b="828"/>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7A0A64-55BD-4BFE-B8C3-D54BA25C882C}"/>
              </a:ext>
            </a:extLst>
          </p:cNvPr>
          <p:cNvSpPr>
            <a:spLocks noGrp="1"/>
          </p:cNvSpPr>
          <p:nvPr>
            <p:ph idx="1"/>
          </p:nvPr>
        </p:nvSpPr>
        <p:spPr>
          <a:xfrm>
            <a:off x="5772607" y="779179"/>
            <a:ext cx="3125733" cy="4852362"/>
          </a:xfrm>
        </p:spPr>
        <p:txBody>
          <a:bodyPr anchor="ctr">
            <a:normAutofit/>
          </a:bodyPr>
          <a:lstStyle/>
          <a:p>
            <a:pPr fontAlgn="base"/>
            <a:r>
              <a:rPr lang="en-US" sz="2400" dirty="0">
                <a:solidFill>
                  <a:srgbClr val="FFFFFF"/>
                </a:solidFill>
              </a:rPr>
              <a:t>In what ways do you think marriage and family relationships can develop “the highest and best in each of us”?</a:t>
            </a:r>
          </a:p>
          <a:p>
            <a:pPr fontAlgn="base"/>
            <a:r>
              <a:rPr lang="en-US" sz="2400" dirty="0">
                <a:solidFill>
                  <a:srgbClr val="FFFFFF"/>
                </a:solidFill>
              </a:rPr>
              <a:t>In what ways have you seen family relationships produce joy or self-improvement in your own life or in the life of someone you know?</a:t>
            </a:r>
          </a:p>
          <a:p>
            <a:endParaRPr lang="en-US" sz="2400" dirty="0">
              <a:solidFill>
                <a:srgbClr val="FFFFFF"/>
              </a:solidFill>
            </a:endParaRPr>
          </a:p>
        </p:txBody>
      </p:sp>
    </p:spTree>
    <p:extLst>
      <p:ext uri="{BB962C8B-B14F-4D97-AF65-F5344CB8AC3E}">
        <p14:creationId xmlns:p14="http://schemas.microsoft.com/office/powerpoint/2010/main" val="138478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8954-C911-4E34-B101-67446C839BCE}"/>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8129C7B9-884A-47B1-82C1-C4F969CAAC00}"/>
              </a:ext>
            </a:extLst>
          </p:cNvPr>
          <p:cNvSpPr>
            <a:spLocks noGrp="1"/>
          </p:cNvSpPr>
          <p:nvPr>
            <p:ph idx="1"/>
          </p:nvPr>
        </p:nvSpPr>
        <p:spPr>
          <a:xfrm>
            <a:off x="295565" y="2897680"/>
            <a:ext cx="7886700" cy="4351338"/>
          </a:xfrm>
        </p:spPr>
        <p:txBody>
          <a:bodyPr/>
          <a:lstStyle/>
          <a:p>
            <a:r>
              <a:rPr lang="en-US" dirty="0"/>
              <a:t>Read </a:t>
            </a:r>
            <a:r>
              <a:rPr lang="en-US" dirty="0">
                <a:hlinkClick r:id="rId2"/>
              </a:rPr>
              <a:t>“Is Marriage Really Necessary?”</a:t>
            </a:r>
            <a:endParaRPr lang="en-US" dirty="0"/>
          </a:p>
          <a:p>
            <a:r>
              <a:rPr lang="en-US" dirty="0"/>
              <a:t>Discuss the questions on the handout within your partnership. </a:t>
            </a:r>
          </a:p>
          <a:p>
            <a:r>
              <a:rPr lang="en-US" dirty="0"/>
              <a:t>Be prepared to have someone share some of their findings.</a:t>
            </a:r>
          </a:p>
        </p:txBody>
      </p:sp>
      <p:sp>
        <p:nvSpPr>
          <p:cNvPr id="4" name="Rectangle 3">
            <a:extLst>
              <a:ext uri="{FF2B5EF4-FFF2-40B4-BE49-F238E27FC236}">
                <a16:creationId xmlns:a16="http://schemas.microsoft.com/office/drawing/2014/main" id="{F6731F6B-8288-48FA-80CA-AF08F258A62F}"/>
              </a:ext>
            </a:extLst>
          </p:cNvPr>
          <p:cNvSpPr/>
          <p:nvPr/>
        </p:nvSpPr>
        <p:spPr>
          <a:xfrm>
            <a:off x="143162" y="5438299"/>
            <a:ext cx="8705273" cy="923330"/>
          </a:xfrm>
          <a:prstGeom prst="rect">
            <a:avLst/>
          </a:prstGeom>
        </p:spPr>
        <p:txBody>
          <a:bodyPr wrap="square">
            <a:spAutoFit/>
          </a:bodyPr>
          <a:lstStyle/>
          <a:p>
            <a:r>
              <a:rPr lang="en-US" dirty="0">
                <a:hlinkClick r:id="rId2"/>
              </a:rPr>
              <a:t>https://www.lds.org/bc/content/shared/content/images/gospel-library/manual/PD60001174/PD60001174_000_Marriage_Family_handout1.pdf</a:t>
            </a:r>
            <a:endParaRPr lang="en-US" dirty="0"/>
          </a:p>
          <a:p>
            <a:endParaRPr lang="en-US" dirty="0"/>
          </a:p>
        </p:txBody>
      </p:sp>
      <p:pic>
        <p:nvPicPr>
          <p:cNvPr id="6146" name="Picture 2" descr="Image result for practice">
            <a:extLst>
              <a:ext uri="{FF2B5EF4-FFF2-40B4-BE49-F238E27FC236}">
                <a16:creationId xmlns:a16="http://schemas.microsoft.com/office/drawing/2014/main" id="{40BF4D76-D272-4C0B-88D6-87A8990E8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45" y="0"/>
            <a:ext cx="4331855" cy="28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82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ractice">
            <a:extLst>
              <a:ext uri="{FF2B5EF4-FFF2-40B4-BE49-F238E27FC236}">
                <a16:creationId xmlns:a16="http://schemas.microsoft.com/office/drawing/2014/main" id="{49CF4E37-C401-4584-8557-E8AE6AF25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5" y="0"/>
            <a:ext cx="4331855" cy="28976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E190F37-C2A4-400D-8038-9D328E999143}"/>
              </a:ext>
            </a:extLst>
          </p:cNvPr>
          <p:cNvSpPr>
            <a:spLocks noGrp="1"/>
          </p:cNvSpPr>
          <p:nvPr>
            <p:ph idx="1"/>
          </p:nvPr>
        </p:nvSpPr>
        <p:spPr>
          <a:xfrm>
            <a:off x="240145" y="2733964"/>
            <a:ext cx="8771879" cy="4124036"/>
          </a:xfrm>
        </p:spPr>
        <p:txBody>
          <a:bodyPr>
            <a:normAutofit fontScale="77500" lnSpcReduction="20000"/>
          </a:bodyPr>
          <a:lstStyle/>
          <a:p>
            <a:pPr marL="0" indent="0" fontAlgn="base">
              <a:buNone/>
            </a:pPr>
            <a:r>
              <a:rPr lang="en-US" b="1" dirty="0"/>
              <a:t>Act in Faith</a:t>
            </a:r>
          </a:p>
          <a:p>
            <a:pPr fontAlgn="base"/>
            <a:r>
              <a:rPr lang="en-US" dirty="0"/>
              <a:t>How might Luke exercise faith as he searches for answers to his questions?</a:t>
            </a:r>
          </a:p>
          <a:p>
            <a:pPr marL="0" indent="0" fontAlgn="base">
              <a:buNone/>
            </a:pPr>
            <a:r>
              <a:rPr lang="en-US" b="1" dirty="0"/>
              <a:t>Examine Concepts and Questions with an Eternal Perspective</a:t>
            </a:r>
          </a:p>
          <a:p>
            <a:pPr fontAlgn="base"/>
            <a:r>
              <a:rPr lang="en-US" dirty="0"/>
              <a:t>What does Luke need to understand about the purpose of marriage in Heavenly Father’s plan?</a:t>
            </a:r>
          </a:p>
          <a:p>
            <a:pPr fontAlgn="base"/>
            <a:r>
              <a:rPr lang="en-US" dirty="0"/>
              <a:t>Why do you think God commands that the sacred powers of procreation are to be used only by a husband and wife?</a:t>
            </a:r>
          </a:p>
          <a:p>
            <a:pPr fontAlgn="base"/>
            <a:r>
              <a:rPr lang="en-US" dirty="0"/>
              <a:t>How could Doctrine and Covenants 49:15–17 help Luke view the concept of marriage with an eternal perspective?</a:t>
            </a:r>
          </a:p>
          <a:p>
            <a:pPr marL="0" indent="0" fontAlgn="base">
              <a:buNone/>
            </a:pPr>
            <a:r>
              <a:rPr lang="en-US" b="1" dirty="0"/>
              <a:t>Seek Further Understanding through Divinely Appointed Sources</a:t>
            </a:r>
          </a:p>
          <a:p>
            <a:pPr fontAlgn="base"/>
            <a:r>
              <a:rPr lang="en-US" dirty="0"/>
              <a:t>What are other sources that could be helpful to someone who might be confused about the purpose of marriage? </a:t>
            </a:r>
          </a:p>
          <a:p>
            <a:pPr fontAlgn="base"/>
            <a:endParaRPr lang="en-US" dirty="0"/>
          </a:p>
          <a:p>
            <a:pPr fontAlgn="base"/>
            <a:endParaRPr lang="en-US" dirty="0"/>
          </a:p>
          <a:p>
            <a:endParaRPr lang="en-US" dirty="0"/>
          </a:p>
        </p:txBody>
      </p:sp>
    </p:spTree>
    <p:extLst>
      <p:ext uri="{BB962C8B-B14F-4D97-AF65-F5344CB8AC3E}">
        <p14:creationId xmlns:p14="http://schemas.microsoft.com/office/powerpoint/2010/main" val="5046464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373</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Marriage and Family</vt:lpstr>
      <vt:lpstr>Understanding the Doctrine</vt:lpstr>
      <vt:lpstr>PowerPoint Presentation</vt:lpstr>
      <vt:lpstr>Marriage between a man and a woman is ordained of God, and the family is central to His plan of salvation and to our happiness. What do you think it means that marriage between a man and a woman is ordained of God?  In what way is the family central to God’s plan and to our happiness?   </vt:lpstr>
      <vt:lpstr>Doctrine and Covenants 49:15–17</vt:lpstr>
      <vt:lpstr>PowerPoint Presentation</vt:lpstr>
      <vt:lpstr>PowerPoint Presentation</vt:lpstr>
      <vt:lpstr>Practice</vt:lpstr>
      <vt:lpstr>PowerPoint Presentation</vt:lpstr>
      <vt:lpstr>Marriage and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and Family</dc:title>
  <dc:creator>Eric Richards</dc:creator>
  <cp:lastModifiedBy>Eric Richards</cp:lastModifiedBy>
  <cp:revision>2</cp:revision>
  <dcterms:created xsi:type="dcterms:W3CDTF">2018-08-10T17:55:11Z</dcterms:created>
  <dcterms:modified xsi:type="dcterms:W3CDTF">2018-08-10T17:57:59Z</dcterms:modified>
</cp:coreProperties>
</file>