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6" r:id="rId9"/>
    <p:sldId id="268" r:id="rId10"/>
    <p:sldId id="269" r:id="rId11"/>
    <p:sldId id="270" r:id="rId12"/>
    <p:sldId id="271" r:id="rId13"/>
    <p:sldId id="272"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54F"/>
    <a:srgbClr val="265C69"/>
    <a:srgbClr val="FFFFFF"/>
    <a:srgbClr val="C9C898"/>
    <a:srgbClr val="606033"/>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69" d="100"/>
          <a:sy n="69" d="100"/>
        </p:scale>
        <p:origin x="196"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1B5E8-AA5A-4384-B6A0-8B1540D3CE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D09009-F803-4A8E-B183-A92BB11446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A051EA-91B6-4295-B84E-787E2C9080A9}"/>
              </a:ext>
            </a:extLst>
          </p:cNvPr>
          <p:cNvSpPr>
            <a:spLocks noGrp="1"/>
          </p:cNvSpPr>
          <p:nvPr>
            <p:ph type="dt" sz="half" idx="10"/>
          </p:nvPr>
        </p:nvSpPr>
        <p:spPr/>
        <p:txBody>
          <a:bodyPr/>
          <a:lstStyle/>
          <a:p>
            <a:fld id="{311FD401-3FC1-4D67-8D3D-0D15B653317A}" type="datetimeFigureOut">
              <a:rPr lang="en-US" smtClean="0"/>
              <a:t>8/10/2018</a:t>
            </a:fld>
            <a:endParaRPr lang="en-US"/>
          </a:p>
        </p:txBody>
      </p:sp>
      <p:sp>
        <p:nvSpPr>
          <p:cNvPr id="5" name="Footer Placeholder 4">
            <a:extLst>
              <a:ext uri="{FF2B5EF4-FFF2-40B4-BE49-F238E27FC236}">
                <a16:creationId xmlns:a16="http://schemas.microsoft.com/office/drawing/2014/main" id="{BA57FA6D-C2B7-463B-BE5F-50B33326AF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A7F76-552E-469F-A783-365DD0C957C9}"/>
              </a:ext>
            </a:extLst>
          </p:cNvPr>
          <p:cNvSpPr>
            <a:spLocks noGrp="1"/>
          </p:cNvSpPr>
          <p:nvPr>
            <p:ph type="sldNum" sz="quarter" idx="12"/>
          </p:nvPr>
        </p:nvSpPr>
        <p:spPr/>
        <p:txBody>
          <a:bodyPr/>
          <a:lstStyle/>
          <a:p>
            <a:fld id="{F1455ECF-CF45-4246-86A1-00790C13F15D}" type="slidenum">
              <a:rPr lang="en-US" smtClean="0"/>
              <a:t>‹#›</a:t>
            </a:fld>
            <a:endParaRPr lang="en-US"/>
          </a:p>
        </p:txBody>
      </p:sp>
    </p:spTree>
    <p:extLst>
      <p:ext uri="{BB962C8B-B14F-4D97-AF65-F5344CB8AC3E}">
        <p14:creationId xmlns:p14="http://schemas.microsoft.com/office/powerpoint/2010/main" val="649200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E0D0E-C4B0-4546-8CE4-5008A317C9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7C479-DA6B-4231-9E4F-86154A789BC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3FFBB3-E754-4CBD-A437-F17E47975AD7}"/>
              </a:ext>
            </a:extLst>
          </p:cNvPr>
          <p:cNvSpPr>
            <a:spLocks noGrp="1"/>
          </p:cNvSpPr>
          <p:nvPr>
            <p:ph type="dt" sz="half" idx="10"/>
          </p:nvPr>
        </p:nvSpPr>
        <p:spPr/>
        <p:txBody>
          <a:bodyPr/>
          <a:lstStyle/>
          <a:p>
            <a:fld id="{311FD401-3FC1-4D67-8D3D-0D15B653317A}" type="datetimeFigureOut">
              <a:rPr lang="en-US" smtClean="0"/>
              <a:t>8/10/2018</a:t>
            </a:fld>
            <a:endParaRPr lang="en-US"/>
          </a:p>
        </p:txBody>
      </p:sp>
      <p:sp>
        <p:nvSpPr>
          <p:cNvPr id="5" name="Footer Placeholder 4">
            <a:extLst>
              <a:ext uri="{FF2B5EF4-FFF2-40B4-BE49-F238E27FC236}">
                <a16:creationId xmlns:a16="http://schemas.microsoft.com/office/drawing/2014/main" id="{CB7033BE-CC57-467C-B6A2-03E4C6CA3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709AD2-872B-4F2B-B235-FFAB4A632450}"/>
              </a:ext>
            </a:extLst>
          </p:cNvPr>
          <p:cNvSpPr>
            <a:spLocks noGrp="1"/>
          </p:cNvSpPr>
          <p:nvPr>
            <p:ph type="sldNum" sz="quarter" idx="12"/>
          </p:nvPr>
        </p:nvSpPr>
        <p:spPr/>
        <p:txBody>
          <a:bodyPr/>
          <a:lstStyle/>
          <a:p>
            <a:fld id="{F1455ECF-CF45-4246-86A1-00790C13F15D}" type="slidenum">
              <a:rPr lang="en-US" smtClean="0"/>
              <a:t>‹#›</a:t>
            </a:fld>
            <a:endParaRPr lang="en-US"/>
          </a:p>
        </p:txBody>
      </p:sp>
    </p:spTree>
    <p:extLst>
      <p:ext uri="{BB962C8B-B14F-4D97-AF65-F5344CB8AC3E}">
        <p14:creationId xmlns:p14="http://schemas.microsoft.com/office/powerpoint/2010/main" val="2579811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5ECA13-BA9E-4331-A71B-C5678319EF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54DB17-C8F7-4AC3-A6D1-AA4B7DD2515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2E60E3-4757-4CD0-B897-0E01A023122E}"/>
              </a:ext>
            </a:extLst>
          </p:cNvPr>
          <p:cNvSpPr>
            <a:spLocks noGrp="1"/>
          </p:cNvSpPr>
          <p:nvPr>
            <p:ph type="dt" sz="half" idx="10"/>
          </p:nvPr>
        </p:nvSpPr>
        <p:spPr/>
        <p:txBody>
          <a:bodyPr/>
          <a:lstStyle/>
          <a:p>
            <a:fld id="{311FD401-3FC1-4D67-8D3D-0D15B653317A}" type="datetimeFigureOut">
              <a:rPr lang="en-US" smtClean="0"/>
              <a:t>8/10/2018</a:t>
            </a:fld>
            <a:endParaRPr lang="en-US"/>
          </a:p>
        </p:txBody>
      </p:sp>
      <p:sp>
        <p:nvSpPr>
          <p:cNvPr id="5" name="Footer Placeholder 4">
            <a:extLst>
              <a:ext uri="{FF2B5EF4-FFF2-40B4-BE49-F238E27FC236}">
                <a16:creationId xmlns:a16="http://schemas.microsoft.com/office/drawing/2014/main" id="{AE52D8AF-4764-4771-9D7B-11C6261178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63B167-5F2D-41B5-8452-92B87F3073B8}"/>
              </a:ext>
            </a:extLst>
          </p:cNvPr>
          <p:cNvSpPr>
            <a:spLocks noGrp="1"/>
          </p:cNvSpPr>
          <p:nvPr>
            <p:ph type="sldNum" sz="quarter" idx="12"/>
          </p:nvPr>
        </p:nvSpPr>
        <p:spPr/>
        <p:txBody>
          <a:bodyPr/>
          <a:lstStyle/>
          <a:p>
            <a:fld id="{F1455ECF-CF45-4246-86A1-00790C13F15D}" type="slidenum">
              <a:rPr lang="en-US" smtClean="0"/>
              <a:t>‹#›</a:t>
            </a:fld>
            <a:endParaRPr lang="en-US"/>
          </a:p>
        </p:txBody>
      </p:sp>
    </p:spTree>
    <p:extLst>
      <p:ext uri="{BB962C8B-B14F-4D97-AF65-F5344CB8AC3E}">
        <p14:creationId xmlns:p14="http://schemas.microsoft.com/office/powerpoint/2010/main" val="2909989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EDA1C-AFDC-4B2B-A149-3BAA55FBB6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26AB55-8A1A-42BD-8647-107386C4B0E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DD9B78-D971-4226-AAEF-7177EEA0A5C2}"/>
              </a:ext>
            </a:extLst>
          </p:cNvPr>
          <p:cNvSpPr>
            <a:spLocks noGrp="1"/>
          </p:cNvSpPr>
          <p:nvPr>
            <p:ph type="dt" sz="half" idx="10"/>
          </p:nvPr>
        </p:nvSpPr>
        <p:spPr/>
        <p:txBody>
          <a:bodyPr/>
          <a:lstStyle/>
          <a:p>
            <a:fld id="{311FD401-3FC1-4D67-8D3D-0D15B653317A}" type="datetimeFigureOut">
              <a:rPr lang="en-US" smtClean="0"/>
              <a:t>8/10/2018</a:t>
            </a:fld>
            <a:endParaRPr lang="en-US"/>
          </a:p>
        </p:txBody>
      </p:sp>
      <p:sp>
        <p:nvSpPr>
          <p:cNvPr id="5" name="Footer Placeholder 4">
            <a:extLst>
              <a:ext uri="{FF2B5EF4-FFF2-40B4-BE49-F238E27FC236}">
                <a16:creationId xmlns:a16="http://schemas.microsoft.com/office/drawing/2014/main" id="{5740D33A-16C2-4D17-BE5F-2F99575E5F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5336C4-91C4-4ACB-8AF2-7BA373C824A2}"/>
              </a:ext>
            </a:extLst>
          </p:cNvPr>
          <p:cNvSpPr>
            <a:spLocks noGrp="1"/>
          </p:cNvSpPr>
          <p:nvPr>
            <p:ph type="sldNum" sz="quarter" idx="12"/>
          </p:nvPr>
        </p:nvSpPr>
        <p:spPr/>
        <p:txBody>
          <a:bodyPr/>
          <a:lstStyle/>
          <a:p>
            <a:fld id="{F1455ECF-CF45-4246-86A1-00790C13F15D}" type="slidenum">
              <a:rPr lang="en-US" smtClean="0"/>
              <a:t>‹#›</a:t>
            </a:fld>
            <a:endParaRPr lang="en-US"/>
          </a:p>
        </p:txBody>
      </p:sp>
    </p:spTree>
    <p:extLst>
      <p:ext uri="{BB962C8B-B14F-4D97-AF65-F5344CB8AC3E}">
        <p14:creationId xmlns:p14="http://schemas.microsoft.com/office/powerpoint/2010/main" val="394032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0D540-59C4-411B-B357-F5F91D37EB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ABEF95-ECF5-4D17-B622-99EF1999B4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0226CE1-3BBB-40F3-9F42-662DCD49FD27}"/>
              </a:ext>
            </a:extLst>
          </p:cNvPr>
          <p:cNvSpPr>
            <a:spLocks noGrp="1"/>
          </p:cNvSpPr>
          <p:nvPr>
            <p:ph type="dt" sz="half" idx="10"/>
          </p:nvPr>
        </p:nvSpPr>
        <p:spPr/>
        <p:txBody>
          <a:bodyPr/>
          <a:lstStyle/>
          <a:p>
            <a:fld id="{311FD401-3FC1-4D67-8D3D-0D15B653317A}" type="datetimeFigureOut">
              <a:rPr lang="en-US" smtClean="0"/>
              <a:t>8/10/2018</a:t>
            </a:fld>
            <a:endParaRPr lang="en-US"/>
          </a:p>
        </p:txBody>
      </p:sp>
      <p:sp>
        <p:nvSpPr>
          <p:cNvPr id="5" name="Footer Placeholder 4">
            <a:extLst>
              <a:ext uri="{FF2B5EF4-FFF2-40B4-BE49-F238E27FC236}">
                <a16:creationId xmlns:a16="http://schemas.microsoft.com/office/drawing/2014/main" id="{7B02DDBB-0DE6-412A-AC9C-DA14CFE0CF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F508F-E7BC-44E0-8696-3558A38689F1}"/>
              </a:ext>
            </a:extLst>
          </p:cNvPr>
          <p:cNvSpPr>
            <a:spLocks noGrp="1"/>
          </p:cNvSpPr>
          <p:nvPr>
            <p:ph type="sldNum" sz="quarter" idx="12"/>
          </p:nvPr>
        </p:nvSpPr>
        <p:spPr/>
        <p:txBody>
          <a:bodyPr/>
          <a:lstStyle/>
          <a:p>
            <a:fld id="{F1455ECF-CF45-4246-86A1-00790C13F15D}" type="slidenum">
              <a:rPr lang="en-US" smtClean="0"/>
              <a:t>‹#›</a:t>
            </a:fld>
            <a:endParaRPr lang="en-US"/>
          </a:p>
        </p:txBody>
      </p:sp>
    </p:spTree>
    <p:extLst>
      <p:ext uri="{BB962C8B-B14F-4D97-AF65-F5344CB8AC3E}">
        <p14:creationId xmlns:p14="http://schemas.microsoft.com/office/powerpoint/2010/main" val="3530338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4A34C-C648-4C46-A546-96336EAA9C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D745F2-91C7-4ADD-9129-8CEBF0675EE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F85419-6DCB-489F-B01A-3F059C22D9C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A149C9-8317-440D-9527-31ACF7DE7001}"/>
              </a:ext>
            </a:extLst>
          </p:cNvPr>
          <p:cNvSpPr>
            <a:spLocks noGrp="1"/>
          </p:cNvSpPr>
          <p:nvPr>
            <p:ph type="dt" sz="half" idx="10"/>
          </p:nvPr>
        </p:nvSpPr>
        <p:spPr/>
        <p:txBody>
          <a:bodyPr/>
          <a:lstStyle/>
          <a:p>
            <a:fld id="{311FD401-3FC1-4D67-8D3D-0D15B653317A}" type="datetimeFigureOut">
              <a:rPr lang="en-US" smtClean="0"/>
              <a:t>8/10/2018</a:t>
            </a:fld>
            <a:endParaRPr lang="en-US"/>
          </a:p>
        </p:txBody>
      </p:sp>
      <p:sp>
        <p:nvSpPr>
          <p:cNvPr id="6" name="Footer Placeholder 5">
            <a:extLst>
              <a:ext uri="{FF2B5EF4-FFF2-40B4-BE49-F238E27FC236}">
                <a16:creationId xmlns:a16="http://schemas.microsoft.com/office/drawing/2014/main" id="{EF41E3B9-2036-4FA1-AC09-3B3FF87714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1CC354-E173-4CB8-BAB5-48355BF981F2}"/>
              </a:ext>
            </a:extLst>
          </p:cNvPr>
          <p:cNvSpPr>
            <a:spLocks noGrp="1"/>
          </p:cNvSpPr>
          <p:nvPr>
            <p:ph type="sldNum" sz="quarter" idx="12"/>
          </p:nvPr>
        </p:nvSpPr>
        <p:spPr/>
        <p:txBody>
          <a:bodyPr/>
          <a:lstStyle/>
          <a:p>
            <a:fld id="{F1455ECF-CF45-4246-86A1-00790C13F15D}" type="slidenum">
              <a:rPr lang="en-US" smtClean="0"/>
              <a:t>‹#›</a:t>
            </a:fld>
            <a:endParaRPr lang="en-US"/>
          </a:p>
        </p:txBody>
      </p:sp>
    </p:spTree>
    <p:extLst>
      <p:ext uri="{BB962C8B-B14F-4D97-AF65-F5344CB8AC3E}">
        <p14:creationId xmlns:p14="http://schemas.microsoft.com/office/powerpoint/2010/main" val="2344025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B321C-464F-47BD-BD71-EFEB5E099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B2E4CE-DD60-4019-93D9-27A1B1F117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04B0F-0160-4FB1-9AD5-5283414625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C9BEB1-A42B-45C9-99A4-3B1F7803F7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4C7667-A695-4B51-AD9A-01525BF8CBF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CD9AB0-D7FB-4487-9524-7E2F0FC24AD6}"/>
              </a:ext>
            </a:extLst>
          </p:cNvPr>
          <p:cNvSpPr>
            <a:spLocks noGrp="1"/>
          </p:cNvSpPr>
          <p:nvPr>
            <p:ph type="dt" sz="half" idx="10"/>
          </p:nvPr>
        </p:nvSpPr>
        <p:spPr/>
        <p:txBody>
          <a:bodyPr/>
          <a:lstStyle/>
          <a:p>
            <a:fld id="{311FD401-3FC1-4D67-8D3D-0D15B653317A}" type="datetimeFigureOut">
              <a:rPr lang="en-US" smtClean="0"/>
              <a:t>8/10/2018</a:t>
            </a:fld>
            <a:endParaRPr lang="en-US"/>
          </a:p>
        </p:txBody>
      </p:sp>
      <p:sp>
        <p:nvSpPr>
          <p:cNvPr id="8" name="Footer Placeholder 7">
            <a:extLst>
              <a:ext uri="{FF2B5EF4-FFF2-40B4-BE49-F238E27FC236}">
                <a16:creationId xmlns:a16="http://schemas.microsoft.com/office/drawing/2014/main" id="{F43B6ED9-92AE-4E70-8343-A462D82E26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E333DF-65F4-4F41-A862-E82DCABF47C9}"/>
              </a:ext>
            </a:extLst>
          </p:cNvPr>
          <p:cNvSpPr>
            <a:spLocks noGrp="1"/>
          </p:cNvSpPr>
          <p:nvPr>
            <p:ph type="sldNum" sz="quarter" idx="12"/>
          </p:nvPr>
        </p:nvSpPr>
        <p:spPr/>
        <p:txBody>
          <a:bodyPr/>
          <a:lstStyle/>
          <a:p>
            <a:fld id="{F1455ECF-CF45-4246-86A1-00790C13F15D}" type="slidenum">
              <a:rPr lang="en-US" smtClean="0"/>
              <a:t>‹#›</a:t>
            </a:fld>
            <a:endParaRPr lang="en-US"/>
          </a:p>
        </p:txBody>
      </p:sp>
    </p:spTree>
    <p:extLst>
      <p:ext uri="{BB962C8B-B14F-4D97-AF65-F5344CB8AC3E}">
        <p14:creationId xmlns:p14="http://schemas.microsoft.com/office/powerpoint/2010/main" val="3858262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B8E78-73E9-4BA7-A575-901BAA8C81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B47E74-E786-47B6-98C3-2461DF37E1B6}"/>
              </a:ext>
            </a:extLst>
          </p:cNvPr>
          <p:cNvSpPr>
            <a:spLocks noGrp="1"/>
          </p:cNvSpPr>
          <p:nvPr>
            <p:ph type="dt" sz="half" idx="10"/>
          </p:nvPr>
        </p:nvSpPr>
        <p:spPr/>
        <p:txBody>
          <a:bodyPr/>
          <a:lstStyle/>
          <a:p>
            <a:fld id="{311FD401-3FC1-4D67-8D3D-0D15B653317A}" type="datetimeFigureOut">
              <a:rPr lang="en-US" smtClean="0"/>
              <a:t>8/10/2018</a:t>
            </a:fld>
            <a:endParaRPr lang="en-US"/>
          </a:p>
        </p:txBody>
      </p:sp>
      <p:sp>
        <p:nvSpPr>
          <p:cNvPr id="4" name="Footer Placeholder 3">
            <a:extLst>
              <a:ext uri="{FF2B5EF4-FFF2-40B4-BE49-F238E27FC236}">
                <a16:creationId xmlns:a16="http://schemas.microsoft.com/office/drawing/2014/main" id="{E94D4A36-94C9-4EA2-916E-D062A9FB42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6633E4-1618-4026-A81A-6C369E0B046C}"/>
              </a:ext>
            </a:extLst>
          </p:cNvPr>
          <p:cNvSpPr>
            <a:spLocks noGrp="1"/>
          </p:cNvSpPr>
          <p:nvPr>
            <p:ph type="sldNum" sz="quarter" idx="12"/>
          </p:nvPr>
        </p:nvSpPr>
        <p:spPr/>
        <p:txBody>
          <a:bodyPr/>
          <a:lstStyle/>
          <a:p>
            <a:fld id="{F1455ECF-CF45-4246-86A1-00790C13F15D}" type="slidenum">
              <a:rPr lang="en-US" smtClean="0"/>
              <a:t>‹#›</a:t>
            </a:fld>
            <a:endParaRPr lang="en-US"/>
          </a:p>
        </p:txBody>
      </p:sp>
    </p:spTree>
    <p:extLst>
      <p:ext uri="{BB962C8B-B14F-4D97-AF65-F5344CB8AC3E}">
        <p14:creationId xmlns:p14="http://schemas.microsoft.com/office/powerpoint/2010/main" val="199290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494BD2-13B2-4FE8-8761-D8653E06E173}"/>
              </a:ext>
            </a:extLst>
          </p:cNvPr>
          <p:cNvSpPr>
            <a:spLocks noGrp="1"/>
          </p:cNvSpPr>
          <p:nvPr>
            <p:ph type="dt" sz="half" idx="10"/>
          </p:nvPr>
        </p:nvSpPr>
        <p:spPr/>
        <p:txBody>
          <a:bodyPr/>
          <a:lstStyle/>
          <a:p>
            <a:fld id="{311FD401-3FC1-4D67-8D3D-0D15B653317A}" type="datetimeFigureOut">
              <a:rPr lang="en-US" smtClean="0"/>
              <a:t>8/10/2018</a:t>
            </a:fld>
            <a:endParaRPr lang="en-US"/>
          </a:p>
        </p:txBody>
      </p:sp>
      <p:sp>
        <p:nvSpPr>
          <p:cNvPr id="3" name="Footer Placeholder 2">
            <a:extLst>
              <a:ext uri="{FF2B5EF4-FFF2-40B4-BE49-F238E27FC236}">
                <a16:creationId xmlns:a16="http://schemas.microsoft.com/office/drawing/2014/main" id="{38EA2ACE-4325-41D6-9AC3-0B4EAB3C1C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87DAA7-8422-464F-B2E9-05252E38BD60}"/>
              </a:ext>
            </a:extLst>
          </p:cNvPr>
          <p:cNvSpPr>
            <a:spLocks noGrp="1"/>
          </p:cNvSpPr>
          <p:nvPr>
            <p:ph type="sldNum" sz="quarter" idx="12"/>
          </p:nvPr>
        </p:nvSpPr>
        <p:spPr/>
        <p:txBody>
          <a:bodyPr/>
          <a:lstStyle/>
          <a:p>
            <a:fld id="{F1455ECF-CF45-4246-86A1-00790C13F15D}" type="slidenum">
              <a:rPr lang="en-US" smtClean="0"/>
              <a:t>‹#›</a:t>
            </a:fld>
            <a:endParaRPr lang="en-US"/>
          </a:p>
        </p:txBody>
      </p:sp>
    </p:spTree>
    <p:extLst>
      <p:ext uri="{BB962C8B-B14F-4D97-AF65-F5344CB8AC3E}">
        <p14:creationId xmlns:p14="http://schemas.microsoft.com/office/powerpoint/2010/main" val="2010509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AE1DC-7E7D-4656-97D4-188F301AF6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AD82F3-3518-4F5B-A88B-A2354B4927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D278CB-08E9-4E10-B3A2-E221250601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25D095-5D50-4843-AF34-BE52BD057ADD}"/>
              </a:ext>
            </a:extLst>
          </p:cNvPr>
          <p:cNvSpPr>
            <a:spLocks noGrp="1"/>
          </p:cNvSpPr>
          <p:nvPr>
            <p:ph type="dt" sz="half" idx="10"/>
          </p:nvPr>
        </p:nvSpPr>
        <p:spPr/>
        <p:txBody>
          <a:bodyPr/>
          <a:lstStyle/>
          <a:p>
            <a:fld id="{311FD401-3FC1-4D67-8D3D-0D15B653317A}" type="datetimeFigureOut">
              <a:rPr lang="en-US" smtClean="0"/>
              <a:t>8/10/2018</a:t>
            </a:fld>
            <a:endParaRPr lang="en-US"/>
          </a:p>
        </p:txBody>
      </p:sp>
      <p:sp>
        <p:nvSpPr>
          <p:cNvPr id="6" name="Footer Placeholder 5">
            <a:extLst>
              <a:ext uri="{FF2B5EF4-FFF2-40B4-BE49-F238E27FC236}">
                <a16:creationId xmlns:a16="http://schemas.microsoft.com/office/drawing/2014/main" id="{A6E0DC20-48A9-455B-937F-B465B45426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EFC4C6-12A9-4FF2-96DA-1680C796B6DB}"/>
              </a:ext>
            </a:extLst>
          </p:cNvPr>
          <p:cNvSpPr>
            <a:spLocks noGrp="1"/>
          </p:cNvSpPr>
          <p:nvPr>
            <p:ph type="sldNum" sz="quarter" idx="12"/>
          </p:nvPr>
        </p:nvSpPr>
        <p:spPr/>
        <p:txBody>
          <a:bodyPr/>
          <a:lstStyle/>
          <a:p>
            <a:fld id="{F1455ECF-CF45-4246-86A1-00790C13F15D}" type="slidenum">
              <a:rPr lang="en-US" smtClean="0"/>
              <a:t>‹#›</a:t>
            </a:fld>
            <a:endParaRPr lang="en-US"/>
          </a:p>
        </p:txBody>
      </p:sp>
    </p:spTree>
    <p:extLst>
      <p:ext uri="{BB962C8B-B14F-4D97-AF65-F5344CB8AC3E}">
        <p14:creationId xmlns:p14="http://schemas.microsoft.com/office/powerpoint/2010/main" val="3945653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63B22-FD32-472C-BD81-898A7418F1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D02D52-629D-4A19-B49B-80E643314E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4F8465-B1B3-40EB-A552-F1A6AB63AB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DCB7137-0C08-4139-8669-03CF710D4A1A}"/>
              </a:ext>
            </a:extLst>
          </p:cNvPr>
          <p:cNvSpPr>
            <a:spLocks noGrp="1"/>
          </p:cNvSpPr>
          <p:nvPr>
            <p:ph type="dt" sz="half" idx="10"/>
          </p:nvPr>
        </p:nvSpPr>
        <p:spPr/>
        <p:txBody>
          <a:bodyPr/>
          <a:lstStyle/>
          <a:p>
            <a:fld id="{311FD401-3FC1-4D67-8D3D-0D15B653317A}" type="datetimeFigureOut">
              <a:rPr lang="en-US" smtClean="0"/>
              <a:t>8/10/2018</a:t>
            </a:fld>
            <a:endParaRPr lang="en-US"/>
          </a:p>
        </p:txBody>
      </p:sp>
      <p:sp>
        <p:nvSpPr>
          <p:cNvPr id="6" name="Footer Placeholder 5">
            <a:extLst>
              <a:ext uri="{FF2B5EF4-FFF2-40B4-BE49-F238E27FC236}">
                <a16:creationId xmlns:a16="http://schemas.microsoft.com/office/drawing/2014/main" id="{C23B4A3E-32C7-452E-89A9-91F56DB8A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0F90D5-6277-4954-BECC-715E3773CF3A}"/>
              </a:ext>
            </a:extLst>
          </p:cNvPr>
          <p:cNvSpPr>
            <a:spLocks noGrp="1"/>
          </p:cNvSpPr>
          <p:nvPr>
            <p:ph type="sldNum" sz="quarter" idx="12"/>
          </p:nvPr>
        </p:nvSpPr>
        <p:spPr/>
        <p:txBody>
          <a:bodyPr/>
          <a:lstStyle/>
          <a:p>
            <a:fld id="{F1455ECF-CF45-4246-86A1-00790C13F15D}" type="slidenum">
              <a:rPr lang="en-US" smtClean="0"/>
              <a:t>‹#›</a:t>
            </a:fld>
            <a:endParaRPr lang="en-US"/>
          </a:p>
        </p:txBody>
      </p:sp>
    </p:spTree>
    <p:extLst>
      <p:ext uri="{BB962C8B-B14F-4D97-AF65-F5344CB8AC3E}">
        <p14:creationId xmlns:p14="http://schemas.microsoft.com/office/powerpoint/2010/main" val="3623733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656E27-4819-458D-AA36-92AF9F761F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D2BA4F-7357-4E76-A0A7-956B9BA06E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1C9E57-177A-47E6-A077-8492F27D7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FD401-3FC1-4D67-8D3D-0D15B653317A}" type="datetimeFigureOut">
              <a:rPr lang="en-US" smtClean="0"/>
              <a:t>8/10/2018</a:t>
            </a:fld>
            <a:endParaRPr lang="en-US"/>
          </a:p>
        </p:txBody>
      </p:sp>
      <p:sp>
        <p:nvSpPr>
          <p:cNvPr id="5" name="Footer Placeholder 4">
            <a:extLst>
              <a:ext uri="{FF2B5EF4-FFF2-40B4-BE49-F238E27FC236}">
                <a16:creationId xmlns:a16="http://schemas.microsoft.com/office/drawing/2014/main" id="{E2AB78E9-6370-4639-BA81-A08A6069F8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EBA1E5-79C6-491D-AF19-512784EB27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455ECF-CF45-4246-86A1-00790C13F15D}" type="slidenum">
              <a:rPr lang="en-US" smtClean="0"/>
              <a:t>‹#›</a:t>
            </a:fld>
            <a:endParaRPr lang="en-US"/>
          </a:p>
        </p:txBody>
      </p:sp>
    </p:spTree>
    <p:extLst>
      <p:ext uri="{BB962C8B-B14F-4D97-AF65-F5344CB8AC3E}">
        <p14:creationId xmlns:p14="http://schemas.microsoft.com/office/powerpoint/2010/main" val="108150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ifesjourneytoperfection.net/2015/12/2016-lds-sharing-time-ideas-for-january.html#.VmdgAnarSUk"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svg"/><Relationship Id="rId7" Type="http://schemas.openxmlformats.org/officeDocument/2006/relationships/hyperlink" Target="http://commons.wikimedia.org/wiki/File:IEG_key_blue.png"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commons.wikimedia.org/wiki/File:Book_blue.png" TargetMode="External"/><Relationship Id="rId4" Type="http://schemas.openxmlformats.org/officeDocument/2006/relationships/image" Target="../media/image7.png"/><Relationship Id="rId9" Type="http://schemas.openxmlformats.org/officeDocument/2006/relationships/hyperlink" Target="http://www.hcpl.net/category/tags/valentines-day"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aterysoul.blogspot.com/"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lifesjourneytoperfection.net/2015/12/2016-lds-sharing-time-ideas-for-january.html#.VmdgAnarSUk"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Freeform 14">
            <a:extLst>
              <a:ext uri="{FF2B5EF4-FFF2-40B4-BE49-F238E27FC236}">
                <a16:creationId xmlns:a16="http://schemas.microsoft.com/office/drawing/2014/main" id="{6FC11E2E-9797-4FEA-90FD-894E32A20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48626"/>
            <a:ext cx="6738450" cy="1409374"/>
          </a:xfrm>
          <a:custGeom>
            <a:avLst/>
            <a:gdLst>
              <a:gd name="connsiteX0" fmla="*/ 0 w 6738450"/>
              <a:gd name="connsiteY0" fmla="*/ 0 h 1409374"/>
              <a:gd name="connsiteX1" fmla="*/ 6738450 w 6738450"/>
              <a:gd name="connsiteY1" fmla="*/ 0 h 1409374"/>
              <a:gd name="connsiteX2" fmla="*/ 6085725 w 6738450"/>
              <a:gd name="connsiteY2" fmla="*/ 1409374 h 1409374"/>
              <a:gd name="connsiteX3" fmla="*/ 1524000 w 6738450"/>
              <a:gd name="connsiteY3" fmla="*/ 1409374 h 1409374"/>
              <a:gd name="connsiteX4" fmla="*/ 1200418 w 6738450"/>
              <a:gd name="connsiteY4" fmla="*/ 1409374 h 1409374"/>
              <a:gd name="connsiteX5" fmla="*/ 0 w 6738450"/>
              <a:gd name="connsiteY5" fmla="*/ 1409374 h 140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8450" h="1409374">
                <a:moveTo>
                  <a:pt x="0" y="0"/>
                </a:moveTo>
                <a:lnTo>
                  <a:pt x="6738450" y="0"/>
                </a:lnTo>
                <a:lnTo>
                  <a:pt x="6085725" y="1409374"/>
                </a:lnTo>
                <a:lnTo>
                  <a:pt x="1524000" y="1409374"/>
                </a:lnTo>
                <a:lnTo>
                  <a:pt x="1200418" y="1409374"/>
                </a:lnTo>
                <a:lnTo>
                  <a:pt x="0" y="1409374"/>
                </a:lnTo>
                <a:close/>
              </a:path>
            </a:pathLst>
          </a:cu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5" name="Freeform 33">
            <a:extLst>
              <a:ext uri="{FF2B5EF4-FFF2-40B4-BE49-F238E27FC236}">
                <a16:creationId xmlns:a16="http://schemas.microsoft.com/office/drawing/2014/main" id="{F8828EFD-56F8-4B00-9A0D-B623CC074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02096" y="3608996"/>
            <a:ext cx="4522796" cy="3249004"/>
          </a:xfrm>
          <a:custGeom>
            <a:avLst/>
            <a:gdLst>
              <a:gd name="connsiteX0" fmla="*/ 3018081 w 4522796"/>
              <a:gd name="connsiteY0" fmla="*/ 0 h 3249004"/>
              <a:gd name="connsiteX1" fmla="*/ 0 w 4522796"/>
              <a:gd name="connsiteY1" fmla="*/ 0 h 3249004"/>
              <a:gd name="connsiteX2" fmla="*/ 0 w 4522796"/>
              <a:gd name="connsiteY2" fmla="*/ 3249004 h 3249004"/>
              <a:gd name="connsiteX3" fmla="*/ 4522796 w 4522796"/>
              <a:gd name="connsiteY3" fmla="*/ 3249004 h 3249004"/>
            </a:gdLst>
            <a:ahLst/>
            <a:cxnLst>
              <a:cxn ang="0">
                <a:pos x="connsiteX0" y="connsiteY0"/>
              </a:cxn>
              <a:cxn ang="0">
                <a:pos x="connsiteX1" y="connsiteY1"/>
              </a:cxn>
              <a:cxn ang="0">
                <a:pos x="connsiteX2" y="connsiteY2"/>
              </a:cxn>
              <a:cxn ang="0">
                <a:pos x="connsiteX3" y="connsiteY3"/>
              </a:cxn>
            </a:cxnLst>
            <a:rect l="l" t="t" r="r" b="b"/>
            <a:pathLst>
              <a:path w="4522796" h="3249004">
                <a:moveTo>
                  <a:pt x="3018081" y="0"/>
                </a:moveTo>
                <a:lnTo>
                  <a:pt x="0" y="0"/>
                </a:lnTo>
                <a:lnTo>
                  <a:pt x="0" y="3249004"/>
                </a:lnTo>
                <a:lnTo>
                  <a:pt x="4522796" y="324900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2" name="Title 1">
            <a:extLst>
              <a:ext uri="{FF2B5EF4-FFF2-40B4-BE49-F238E27FC236}">
                <a16:creationId xmlns:a16="http://schemas.microsoft.com/office/drawing/2014/main" id="{08931E51-95FF-4E3A-8287-7E4794ED0DFB}"/>
              </a:ext>
            </a:extLst>
          </p:cNvPr>
          <p:cNvSpPr>
            <a:spLocks noGrp="1"/>
          </p:cNvSpPr>
          <p:nvPr>
            <p:ph type="ctrTitle"/>
          </p:nvPr>
        </p:nvSpPr>
        <p:spPr>
          <a:xfrm>
            <a:off x="1200152" y="2772082"/>
            <a:ext cx="6618051" cy="1355750"/>
          </a:xfrm>
        </p:spPr>
        <p:txBody>
          <a:bodyPr>
            <a:normAutofit/>
          </a:bodyPr>
          <a:lstStyle/>
          <a:p>
            <a:pPr algn="l"/>
            <a:r>
              <a:rPr lang="en-US" sz="5400" b="1" dirty="0"/>
              <a:t>Doctrinal Mastery</a:t>
            </a:r>
          </a:p>
        </p:txBody>
      </p:sp>
      <p:sp>
        <p:nvSpPr>
          <p:cNvPr id="3" name="Subtitle 2">
            <a:extLst>
              <a:ext uri="{FF2B5EF4-FFF2-40B4-BE49-F238E27FC236}">
                <a16:creationId xmlns:a16="http://schemas.microsoft.com/office/drawing/2014/main" id="{C71FDD55-C66C-409A-9818-A346A862EC6B}"/>
              </a:ext>
            </a:extLst>
          </p:cNvPr>
          <p:cNvSpPr>
            <a:spLocks noGrp="1"/>
          </p:cNvSpPr>
          <p:nvPr>
            <p:ph type="subTitle" idx="1"/>
          </p:nvPr>
        </p:nvSpPr>
        <p:spPr>
          <a:xfrm>
            <a:off x="1200153" y="4206689"/>
            <a:ext cx="6618051" cy="1252565"/>
          </a:xfrm>
        </p:spPr>
        <p:txBody>
          <a:bodyPr>
            <a:normAutofit/>
          </a:bodyPr>
          <a:lstStyle/>
          <a:p>
            <a:pPr algn="l"/>
            <a:r>
              <a:rPr lang="en-US" sz="4000" dirty="0"/>
              <a:t>Ordinances and Covenants</a:t>
            </a:r>
          </a:p>
          <a:p>
            <a:pPr algn="l"/>
            <a:r>
              <a:rPr lang="en-US" sz="3200" dirty="0"/>
              <a:t>Part 1</a:t>
            </a:r>
          </a:p>
        </p:txBody>
      </p:sp>
      <p:sp>
        <p:nvSpPr>
          <p:cNvPr id="47" name="Freeform 24">
            <a:extLst>
              <a:ext uri="{FF2B5EF4-FFF2-40B4-BE49-F238E27FC236}">
                <a16:creationId xmlns:a16="http://schemas.microsoft.com/office/drawing/2014/main" id="{3D4697C8-4A0D-4493-B526-7CC15E0EE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0618" cy="2896258"/>
          </a:xfrm>
          <a:custGeom>
            <a:avLst/>
            <a:gdLst>
              <a:gd name="connsiteX0" fmla="*/ 0 w 5920618"/>
              <a:gd name="connsiteY0" fmla="*/ 0 h 2896258"/>
              <a:gd name="connsiteX1" fmla="*/ 3191370 w 5920618"/>
              <a:gd name="connsiteY1" fmla="*/ 0 h 2896258"/>
              <a:gd name="connsiteX2" fmla="*/ 3346315 w 5920618"/>
              <a:gd name="connsiteY2" fmla="*/ 0 h 2896258"/>
              <a:gd name="connsiteX3" fmla="*/ 5920618 w 5920618"/>
              <a:gd name="connsiteY3" fmla="*/ 0 h 2896258"/>
              <a:gd name="connsiteX4" fmla="*/ 4583705 w 5920618"/>
              <a:gd name="connsiteY4" fmla="*/ 2896258 h 2896258"/>
              <a:gd name="connsiteX5" fmla="*/ 3346315 w 5920618"/>
              <a:gd name="connsiteY5" fmla="*/ 2896258 h 2896258"/>
              <a:gd name="connsiteX6" fmla="*/ 1854457 w 5920618"/>
              <a:gd name="connsiteY6" fmla="*/ 2896258 h 2896258"/>
              <a:gd name="connsiteX7" fmla="*/ 0 w 5920618"/>
              <a:gd name="connsiteY7" fmla="*/ 2896258 h 289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0618" h="2896258">
                <a:moveTo>
                  <a:pt x="0" y="0"/>
                </a:moveTo>
                <a:lnTo>
                  <a:pt x="3191370" y="0"/>
                </a:lnTo>
                <a:lnTo>
                  <a:pt x="3346315" y="0"/>
                </a:lnTo>
                <a:lnTo>
                  <a:pt x="5920618" y="0"/>
                </a:lnTo>
                <a:lnTo>
                  <a:pt x="4583705" y="2896258"/>
                </a:lnTo>
                <a:lnTo>
                  <a:pt x="3346315" y="2896258"/>
                </a:lnTo>
                <a:lnTo>
                  <a:pt x="1854457" y="2896258"/>
                </a:lnTo>
                <a:lnTo>
                  <a:pt x="0" y="2896258"/>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15">
            <a:extLst>
              <a:ext uri="{FF2B5EF4-FFF2-40B4-BE49-F238E27FC236}">
                <a16:creationId xmlns:a16="http://schemas.microsoft.com/office/drawing/2014/main" id="{A085B63A-2D2F-4B09-9BFB-E2080686C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5448626"/>
            <a:ext cx="5925190" cy="1409374"/>
          </a:xfrm>
          <a:custGeom>
            <a:avLst/>
            <a:gdLst>
              <a:gd name="connsiteX0" fmla="*/ 652725 w 5925190"/>
              <a:gd name="connsiteY0" fmla="*/ 0 h 1409374"/>
              <a:gd name="connsiteX1" fmla="*/ 5925190 w 5925190"/>
              <a:gd name="connsiteY1" fmla="*/ 0 h 1409374"/>
              <a:gd name="connsiteX2" fmla="*/ 5925190 w 5925190"/>
              <a:gd name="connsiteY2" fmla="*/ 1409374 h 1409374"/>
              <a:gd name="connsiteX3" fmla="*/ 0 w 5925190"/>
              <a:gd name="connsiteY3" fmla="*/ 1409374 h 1409374"/>
            </a:gdLst>
            <a:ahLst/>
            <a:cxnLst>
              <a:cxn ang="0">
                <a:pos x="connsiteX0" y="connsiteY0"/>
              </a:cxn>
              <a:cxn ang="0">
                <a:pos x="connsiteX1" y="connsiteY1"/>
              </a:cxn>
              <a:cxn ang="0">
                <a:pos x="connsiteX2" y="connsiteY2"/>
              </a:cxn>
              <a:cxn ang="0">
                <a:pos x="connsiteX3" y="connsiteY3"/>
              </a:cxn>
            </a:cxnLst>
            <a:rect l="l" t="t" r="r" b="b"/>
            <a:pathLst>
              <a:path w="5925190" h="1409374">
                <a:moveTo>
                  <a:pt x="652725" y="0"/>
                </a:moveTo>
                <a:lnTo>
                  <a:pt x="5925190" y="0"/>
                </a:lnTo>
                <a:lnTo>
                  <a:pt x="5925190" y="1409374"/>
                </a:lnTo>
                <a:lnTo>
                  <a:pt x="0" y="1409374"/>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10" descr="A close up of a logo&#10;&#10;Description generated with very high confidence">
            <a:extLst>
              <a:ext uri="{FF2B5EF4-FFF2-40B4-BE49-F238E27FC236}">
                <a16:creationId xmlns:a16="http://schemas.microsoft.com/office/drawing/2014/main" id="{89C9DDBF-6E03-4C46-9F08-B39D72E2224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268" t="4167" r="5268" b="4028"/>
          <a:stretch/>
        </p:blipFill>
        <p:spPr>
          <a:xfrm>
            <a:off x="7181850" y="280987"/>
            <a:ext cx="4743450" cy="6296025"/>
          </a:xfrm>
          <a:prstGeom prst="rect">
            <a:avLst/>
          </a:prstGeom>
        </p:spPr>
      </p:pic>
    </p:spTree>
    <p:extLst>
      <p:ext uri="{BB962C8B-B14F-4D97-AF65-F5344CB8AC3E}">
        <p14:creationId xmlns:p14="http://schemas.microsoft.com/office/powerpoint/2010/main" val="1881785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1315A9F-2CFD-4F6C-B565-0BDB60764CCF}"/>
              </a:ext>
            </a:extLst>
          </p:cNvPr>
          <p:cNvSpPr/>
          <p:nvPr/>
        </p:nvSpPr>
        <p:spPr>
          <a:xfrm>
            <a:off x="1530964" y="1827032"/>
            <a:ext cx="9822835" cy="599796"/>
          </a:xfrm>
          <a:custGeom>
            <a:avLst/>
            <a:gdLst>
              <a:gd name="connsiteX0" fmla="*/ 0 w 9822835"/>
              <a:gd name="connsiteY0" fmla="*/ 0 h 599796"/>
              <a:gd name="connsiteX1" fmla="*/ 9822835 w 9822835"/>
              <a:gd name="connsiteY1" fmla="*/ 0 h 599796"/>
              <a:gd name="connsiteX2" fmla="*/ 9822835 w 9822835"/>
              <a:gd name="connsiteY2" fmla="*/ 599796 h 599796"/>
              <a:gd name="connsiteX3" fmla="*/ 0 w 9822835"/>
              <a:gd name="connsiteY3" fmla="*/ 599796 h 599796"/>
              <a:gd name="connsiteX4" fmla="*/ 0 w 9822835"/>
              <a:gd name="connsiteY4" fmla="*/ 0 h 599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2835" h="599796">
                <a:moveTo>
                  <a:pt x="0" y="0"/>
                </a:moveTo>
                <a:lnTo>
                  <a:pt x="9822835" y="0"/>
                </a:lnTo>
                <a:lnTo>
                  <a:pt x="9822835" y="599796"/>
                </a:lnTo>
                <a:lnTo>
                  <a:pt x="0" y="5997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63478" tIns="63478" rIns="63478" bIns="63478" numCol="1" spcCol="1270" anchor="ctr" anchorCtr="0">
            <a:noAutofit/>
          </a:bodyPr>
          <a:lstStyle/>
          <a:p>
            <a:pPr marL="0" lvl="0" indent="0" algn="l" defTabSz="711200">
              <a:lnSpc>
                <a:spcPct val="90000"/>
              </a:lnSpc>
              <a:spcBef>
                <a:spcPct val="0"/>
              </a:spcBef>
              <a:spcAft>
                <a:spcPct val="35000"/>
              </a:spcAft>
              <a:buNone/>
            </a:pPr>
            <a:endParaRPr lang="en-US" sz="1600" kern="1200"/>
          </a:p>
        </p:txBody>
      </p:sp>
      <p:grpSp>
        <p:nvGrpSpPr>
          <p:cNvPr id="81" name="Group 80">
            <a:extLst>
              <a:ext uri="{FF2B5EF4-FFF2-40B4-BE49-F238E27FC236}">
                <a16:creationId xmlns:a16="http://schemas.microsoft.com/office/drawing/2014/main" id="{7A51040D-C82A-43D1-99D5-B71FBC53B19B}"/>
              </a:ext>
            </a:extLst>
          </p:cNvPr>
          <p:cNvGrpSpPr/>
          <p:nvPr/>
        </p:nvGrpSpPr>
        <p:grpSpPr>
          <a:xfrm>
            <a:off x="838200" y="5548651"/>
            <a:ext cx="10515600" cy="626904"/>
            <a:chOff x="838200" y="5548651"/>
            <a:chExt cx="10515600" cy="626904"/>
          </a:xfrm>
        </p:grpSpPr>
        <p:sp>
          <p:nvSpPr>
            <p:cNvPr id="54" name="Rectangle: Rounded Corners 53">
              <a:extLst>
                <a:ext uri="{FF2B5EF4-FFF2-40B4-BE49-F238E27FC236}">
                  <a16:creationId xmlns:a16="http://schemas.microsoft.com/office/drawing/2014/main" id="{8015D04E-67AF-43BA-B4DA-B69983E7EB89}"/>
                </a:ext>
              </a:extLst>
            </p:cNvPr>
            <p:cNvSpPr/>
            <p:nvPr/>
          </p:nvSpPr>
          <p:spPr>
            <a:xfrm>
              <a:off x="838200" y="5548651"/>
              <a:ext cx="10515600" cy="599796"/>
            </a:xfrm>
            <a:prstGeom prst="roundRect">
              <a:avLst>
                <a:gd name="adj" fmla="val 10000"/>
              </a:avLst>
            </a:prstGeom>
            <a:solidFill>
              <a:schemeClr val="accent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sp>
        <p:sp>
          <p:nvSpPr>
            <p:cNvPr id="55" name="Rectangle 54" descr="Group">
              <a:extLst>
                <a:ext uri="{FF2B5EF4-FFF2-40B4-BE49-F238E27FC236}">
                  <a16:creationId xmlns:a16="http://schemas.microsoft.com/office/drawing/2014/main" id="{70282770-1E92-4589-AFDC-5C2C444B4701}"/>
                </a:ext>
              </a:extLst>
            </p:cNvPr>
            <p:cNvSpPr/>
            <p:nvPr/>
          </p:nvSpPr>
          <p:spPr>
            <a:xfrm>
              <a:off x="923398" y="5575759"/>
              <a:ext cx="607099" cy="572688"/>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56" name="Freeform: Shape 55">
              <a:extLst>
                <a:ext uri="{FF2B5EF4-FFF2-40B4-BE49-F238E27FC236}">
                  <a16:creationId xmlns:a16="http://schemas.microsoft.com/office/drawing/2014/main" id="{56F528D3-0623-4CE4-AA77-F3A595D3BBF1}"/>
                </a:ext>
              </a:extLst>
            </p:cNvPr>
            <p:cNvSpPr/>
            <p:nvPr/>
          </p:nvSpPr>
          <p:spPr>
            <a:xfrm>
              <a:off x="1530964" y="5575759"/>
              <a:ext cx="9822835" cy="599796"/>
            </a:xfrm>
            <a:custGeom>
              <a:avLst/>
              <a:gdLst>
                <a:gd name="connsiteX0" fmla="*/ 0 w 9822835"/>
                <a:gd name="connsiteY0" fmla="*/ 0 h 599796"/>
                <a:gd name="connsiteX1" fmla="*/ 9822835 w 9822835"/>
                <a:gd name="connsiteY1" fmla="*/ 0 h 599796"/>
                <a:gd name="connsiteX2" fmla="*/ 9822835 w 9822835"/>
                <a:gd name="connsiteY2" fmla="*/ 599796 h 599796"/>
                <a:gd name="connsiteX3" fmla="*/ 0 w 9822835"/>
                <a:gd name="connsiteY3" fmla="*/ 599796 h 599796"/>
                <a:gd name="connsiteX4" fmla="*/ 0 w 9822835"/>
                <a:gd name="connsiteY4" fmla="*/ 0 h 599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2835" h="599796">
                  <a:moveTo>
                    <a:pt x="0" y="0"/>
                  </a:moveTo>
                  <a:lnTo>
                    <a:pt x="9822835" y="0"/>
                  </a:lnTo>
                  <a:lnTo>
                    <a:pt x="9822835" y="599796"/>
                  </a:lnTo>
                  <a:lnTo>
                    <a:pt x="0" y="5997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63478" tIns="63478" rIns="63478" bIns="63478" numCol="1" spcCol="1270" anchor="ctr" anchorCtr="0">
              <a:noAutofit/>
            </a:bodyPr>
            <a:lstStyle/>
            <a:p>
              <a:pPr marL="0" lvl="0" indent="0" algn="l" defTabSz="711200">
                <a:lnSpc>
                  <a:spcPct val="90000"/>
                </a:lnSpc>
                <a:spcBef>
                  <a:spcPct val="0"/>
                </a:spcBef>
                <a:spcAft>
                  <a:spcPct val="35000"/>
                </a:spcAft>
                <a:buNone/>
              </a:pPr>
              <a:r>
                <a:rPr lang="en-US" sz="2800" b="1" kern="1200" dirty="0"/>
                <a:t>How has the Lord blessed you for keeping your covenants?</a:t>
              </a:r>
            </a:p>
          </p:txBody>
        </p:sp>
      </p:grpSp>
      <p:sp>
        <p:nvSpPr>
          <p:cNvPr id="60" name="Rectangle 59">
            <a:extLst>
              <a:ext uri="{FF2B5EF4-FFF2-40B4-BE49-F238E27FC236}">
                <a16:creationId xmlns:a16="http://schemas.microsoft.com/office/drawing/2014/main" id="{45F00ED1-A1E7-48C0-93B1-5E0CF89CE583}"/>
              </a:ext>
            </a:extLst>
          </p:cNvPr>
          <p:cNvSpPr/>
          <p:nvPr/>
        </p:nvSpPr>
        <p:spPr>
          <a:xfrm>
            <a:off x="1184115" y="525439"/>
            <a:ext cx="9822835" cy="646331"/>
          </a:xfrm>
          <a:prstGeom prst="rect">
            <a:avLst/>
          </a:prstGeom>
        </p:spPr>
        <p:txBody>
          <a:bodyPr wrap="square">
            <a:spAutoFit/>
          </a:bodyPr>
          <a:lstStyle/>
          <a:p>
            <a:pPr algn="ctr"/>
            <a:r>
              <a:rPr lang="en-US" sz="3600" b="1" dirty="0">
                <a:solidFill>
                  <a:schemeClr val="tx2">
                    <a:lumMod val="50000"/>
                  </a:schemeClr>
                </a:solidFill>
              </a:rPr>
              <a:t>Doctrine and Covenants 82:10</a:t>
            </a:r>
          </a:p>
        </p:txBody>
      </p:sp>
      <p:grpSp>
        <p:nvGrpSpPr>
          <p:cNvPr id="77" name="Group 76">
            <a:extLst>
              <a:ext uri="{FF2B5EF4-FFF2-40B4-BE49-F238E27FC236}">
                <a16:creationId xmlns:a16="http://schemas.microsoft.com/office/drawing/2014/main" id="{99210F82-8794-4583-B71B-2EE116C9F884}"/>
              </a:ext>
            </a:extLst>
          </p:cNvPr>
          <p:cNvGrpSpPr/>
          <p:nvPr/>
        </p:nvGrpSpPr>
        <p:grpSpPr>
          <a:xfrm>
            <a:off x="837734" y="2204944"/>
            <a:ext cx="10515600" cy="599796"/>
            <a:chOff x="837734" y="2204944"/>
            <a:chExt cx="10515600" cy="599796"/>
          </a:xfrm>
        </p:grpSpPr>
        <p:sp>
          <p:nvSpPr>
            <p:cNvPr id="13" name="Rectangle: Rounded Corners 12">
              <a:extLst>
                <a:ext uri="{FF2B5EF4-FFF2-40B4-BE49-F238E27FC236}">
                  <a16:creationId xmlns:a16="http://schemas.microsoft.com/office/drawing/2014/main" id="{B1BA6523-8701-448E-8491-DBF16413415F}"/>
                </a:ext>
              </a:extLst>
            </p:cNvPr>
            <p:cNvSpPr/>
            <p:nvPr/>
          </p:nvSpPr>
          <p:spPr>
            <a:xfrm>
              <a:off x="837734" y="2204944"/>
              <a:ext cx="10515600" cy="599796"/>
            </a:xfrm>
            <a:prstGeom prst="roundRect">
              <a:avLst>
                <a:gd name="adj" fmla="val 10000"/>
              </a:avLst>
            </a:prstGeom>
            <a:solidFill>
              <a:schemeClr val="accent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sp>
        <p:sp>
          <p:nvSpPr>
            <p:cNvPr id="16" name="Freeform: Shape 15">
              <a:extLst>
                <a:ext uri="{FF2B5EF4-FFF2-40B4-BE49-F238E27FC236}">
                  <a16:creationId xmlns:a16="http://schemas.microsoft.com/office/drawing/2014/main" id="{06634A46-6BBD-4F91-B3DF-8DA53B5C4B9E}"/>
                </a:ext>
              </a:extLst>
            </p:cNvPr>
            <p:cNvSpPr/>
            <p:nvPr/>
          </p:nvSpPr>
          <p:spPr>
            <a:xfrm>
              <a:off x="1530498" y="2204944"/>
              <a:ext cx="9822835" cy="599796"/>
            </a:xfrm>
            <a:custGeom>
              <a:avLst/>
              <a:gdLst>
                <a:gd name="connsiteX0" fmla="*/ 0 w 9822835"/>
                <a:gd name="connsiteY0" fmla="*/ 0 h 599796"/>
                <a:gd name="connsiteX1" fmla="*/ 9822835 w 9822835"/>
                <a:gd name="connsiteY1" fmla="*/ 0 h 599796"/>
                <a:gd name="connsiteX2" fmla="*/ 9822835 w 9822835"/>
                <a:gd name="connsiteY2" fmla="*/ 599796 h 599796"/>
                <a:gd name="connsiteX3" fmla="*/ 0 w 9822835"/>
                <a:gd name="connsiteY3" fmla="*/ 599796 h 599796"/>
                <a:gd name="connsiteX4" fmla="*/ 0 w 9822835"/>
                <a:gd name="connsiteY4" fmla="*/ 0 h 599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2835" h="599796">
                  <a:moveTo>
                    <a:pt x="0" y="0"/>
                  </a:moveTo>
                  <a:lnTo>
                    <a:pt x="9822835" y="0"/>
                  </a:lnTo>
                  <a:lnTo>
                    <a:pt x="9822835" y="599796"/>
                  </a:lnTo>
                  <a:lnTo>
                    <a:pt x="0" y="5997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63478" tIns="63478" rIns="63478" bIns="63478" numCol="1" spcCol="1270" anchor="ctr" anchorCtr="0">
              <a:noAutofit/>
            </a:bodyPr>
            <a:lstStyle/>
            <a:p>
              <a:pPr marL="0" lvl="0" indent="0" algn="l" defTabSz="711200">
                <a:lnSpc>
                  <a:spcPct val="90000"/>
                </a:lnSpc>
                <a:spcBef>
                  <a:spcPct val="0"/>
                </a:spcBef>
                <a:spcAft>
                  <a:spcPct val="35000"/>
                </a:spcAft>
                <a:buNone/>
              </a:pPr>
              <a:r>
                <a:rPr lang="en-US" sz="2800" b="1" kern="1200" dirty="0"/>
                <a:t>What does the Lord promise in this scripture passage?</a:t>
              </a:r>
            </a:p>
          </p:txBody>
        </p:sp>
        <p:pic>
          <p:nvPicPr>
            <p:cNvPr id="62" name="Picture 61" descr="A close up of a logo&#10;&#10;Description generated with high confidence">
              <a:extLst>
                <a:ext uri="{FF2B5EF4-FFF2-40B4-BE49-F238E27FC236}">
                  <a16:creationId xmlns:a16="http://schemas.microsoft.com/office/drawing/2014/main" id="{6A52FF0C-5A0C-4DAC-A194-925B1E950DBA}"/>
                </a:ext>
              </a:extLst>
            </p:cNvPr>
            <p:cNvPicPr>
              <a:picLocks noChangeAspect="1"/>
            </p:cNvPicPr>
            <p:nvPr/>
          </p:nvPicPr>
          <p:blipFill>
            <a:blip r:embed="rId4">
              <a:biLevel thresh="25000"/>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23398" y="2339486"/>
              <a:ext cx="659467" cy="350836"/>
            </a:xfrm>
            <a:prstGeom prst="rect">
              <a:avLst/>
            </a:prstGeom>
          </p:spPr>
        </p:pic>
      </p:grpSp>
      <p:grpSp>
        <p:nvGrpSpPr>
          <p:cNvPr id="78" name="Group 77">
            <a:extLst>
              <a:ext uri="{FF2B5EF4-FFF2-40B4-BE49-F238E27FC236}">
                <a16:creationId xmlns:a16="http://schemas.microsoft.com/office/drawing/2014/main" id="{789F39FA-7080-4657-B174-542F8772B41F}"/>
              </a:ext>
            </a:extLst>
          </p:cNvPr>
          <p:cNvGrpSpPr/>
          <p:nvPr/>
        </p:nvGrpSpPr>
        <p:grpSpPr>
          <a:xfrm>
            <a:off x="837734" y="2954690"/>
            <a:ext cx="10516065" cy="817219"/>
            <a:chOff x="837734" y="2954690"/>
            <a:chExt cx="10516065" cy="817219"/>
          </a:xfrm>
        </p:grpSpPr>
        <p:sp>
          <p:nvSpPr>
            <p:cNvPr id="18" name="Rectangle: Rounded Corners 17">
              <a:extLst>
                <a:ext uri="{FF2B5EF4-FFF2-40B4-BE49-F238E27FC236}">
                  <a16:creationId xmlns:a16="http://schemas.microsoft.com/office/drawing/2014/main" id="{61DD4DCB-30FD-4602-8B99-CB527266401A}"/>
                </a:ext>
              </a:extLst>
            </p:cNvPr>
            <p:cNvSpPr/>
            <p:nvPr/>
          </p:nvSpPr>
          <p:spPr>
            <a:xfrm>
              <a:off x="837734" y="2954690"/>
              <a:ext cx="10515600" cy="817219"/>
            </a:xfrm>
            <a:prstGeom prst="roundRect">
              <a:avLst>
                <a:gd name="adj" fmla="val 10000"/>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sp>
        <p:sp>
          <p:nvSpPr>
            <p:cNvPr id="20" name="Freeform: Shape 19">
              <a:extLst>
                <a:ext uri="{FF2B5EF4-FFF2-40B4-BE49-F238E27FC236}">
                  <a16:creationId xmlns:a16="http://schemas.microsoft.com/office/drawing/2014/main" id="{077355AB-C100-4EF2-B249-E8159B25D703}"/>
                </a:ext>
              </a:extLst>
            </p:cNvPr>
            <p:cNvSpPr/>
            <p:nvPr/>
          </p:nvSpPr>
          <p:spPr>
            <a:xfrm>
              <a:off x="1530964" y="3028243"/>
              <a:ext cx="9822835" cy="734748"/>
            </a:xfrm>
            <a:custGeom>
              <a:avLst/>
              <a:gdLst>
                <a:gd name="connsiteX0" fmla="*/ 0 w 9822835"/>
                <a:gd name="connsiteY0" fmla="*/ 0 h 599796"/>
                <a:gd name="connsiteX1" fmla="*/ 9822835 w 9822835"/>
                <a:gd name="connsiteY1" fmla="*/ 0 h 599796"/>
                <a:gd name="connsiteX2" fmla="*/ 9822835 w 9822835"/>
                <a:gd name="connsiteY2" fmla="*/ 599796 h 599796"/>
                <a:gd name="connsiteX3" fmla="*/ 0 w 9822835"/>
                <a:gd name="connsiteY3" fmla="*/ 599796 h 599796"/>
                <a:gd name="connsiteX4" fmla="*/ 0 w 9822835"/>
                <a:gd name="connsiteY4" fmla="*/ 0 h 599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2835" h="599796">
                  <a:moveTo>
                    <a:pt x="0" y="0"/>
                  </a:moveTo>
                  <a:lnTo>
                    <a:pt x="9822835" y="0"/>
                  </a:lnTo>
                  <a:lnTo>
                    <a:pt x="9822835" y="599796"/>
                  </a:lnTo>
                  <a:lnTo>
                    <a:pt x="0" y="5997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63478" tIns="63478" rIns="63478" bIns="63478" numCol="1" spcCol="1270" anchor="ctr" anchorCtr="0">
              <a:noAutofit/>
            </a:bodyPr>
            <a:lstStyle/>
            <a:p>
              <a:pPr marL="0" lvl="0" indent="0" algn="l" defTabSz="711200">
                <a:lnSpc>
                  <a:spcPct val="90000"/>
                </a:lnSpc>
                <a:spcBef>
                  <a:spcPct val="0"/>
                </a:spcBef>
                <a:spcAft>
                  <a:spcPct val="35000"/>
                </a:spcAft>
                <a:buNone/>
              </a:pPr>
              <a:r>
                <a:rPr lang="en-US" sz="2400" b="1" kern="1200" dirty="0"/>
                <a:t>How does this doctrinal mastery passage help teach the key statement of doctrine about covenants in paragraph 7.7?</a:t>
              </a:r>
            </a:p>
          </p:txBody>
        </p:sp>
        <p:pic>
          <p:nvPicPr>
            <p:cNvPr id="67" name="Picture 66">
              <a:extLst>
                <a:ext uri="{FF2B5EF4-FFF2-40B4-BE49-F238E27FC236}">
                  <a16:creationId xmlns:a16="http://schemas.microsoft.com/office/drawing/2014/main" id="{81E3F5EE-6962-4E4C-9CA4-6BE28CBB1C23}"/>
                </a:ext>
              </a:extLst>
            </p:cNvPr>
            <p:cNvPicPr>
              <a:picLocks noChangeAspect="1"/>
            </p:cNvPicPr>
            <p:nvPr/>
          </p:nvPicPr>
          <p:blipFill>
            <a:blip r:embed="rId6">
              <a:biLevel thresh="25000"/>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rot="20263486" flipV="1">
              <a:off x="970472" y="3127648"/>
              <a:ext cx="570988" cy="451636"/>
            </a:xfrm>
            <a:prstGeom prst="rect">
              <a:avLst/>
            </a:prstGeom>
          </p:spPr>
        </p:pic>
      </p:grpSp>
      <p:grpSp>
        <p:nvGrpSpPr>
          <p:cNvPr id="79" name="Group 78">
            <a:extLst>
              <a:ext uri="{FF2B5EF4-FFF2-40B4-BE49-F238E27FC236}">
                <a16:creationId xmlns:a16="http://schemas.microsoft.com/office/drawing/2014/main" id="{1540A976-318C-4DB6-A9E9-685F335FFFA1}"/>
              </a:ext>
            </a:extLst>
          </p:cNvPr>
          <p:cNvGrpSpPr/>
          <p:nvPr/>
        </p:nvGrpSpPr>
        <p:grpSpPr>
          <a:xfrm>
            <a:off x="837733" y="3923358"/>
            <a:ext cx="10515600" cy="722597"/>
            <a:chOff x="837733" y="3923358"/>
            <a:chExt cx="10515600" cy="722597"/>
          </a:xfrm>
        </p:grpSpPr>
        <p:sp>
          <p:nvSpPr>
            <p:cNvPr id="21" name="Rectangle: Rounded Corners 20">
              <a:extLst>
                <a:ext uri="{FF2B5EF4-FFF2-40B4-BE49-F238E27FC236}">
                  <a16:creationId xmlns:a16="http://schemas.microsoft.com/office/drawing/2014/main" id="{CAE1584B-279C-4F2D-A233-48A7DA22FAF8}"/>
                </a:ext>
              </a:extLst>
            </p:cNvPr>
            <p:cNvSpPr/>
            <p:nvPr/>
          </p:nvSpPr>
          <p:spPr>
            <a:xfrm>
              <a:off x="837733" y="3923359"/>
              <a:ext cx="10515600" cy="722596"/>
            </a:xfrm>
            <a:prstGeom prst="roundRect">
              <a:avLst>
                <a:gd name="adj" fmla="val 100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sp>
        <p:sp>
          <p:nvSpPr>
            <p:cNvPr id="46" name="Freeform: Shape 45">
              <a:extLst>
                <a:ext uri="{FF2B5EF4-FFF2-40B4-BE49-F238E27FC236}">
                  <a16:creationId xmlns:a16="http://schemas.microsoft.com/office/drawing/2014/main" id="{7458DBE1-8A3B-4384-B79D-6B6938732EDC}"/>
                </a:ext>
              </a:extLst>
            </p:cNvPr>
            <p:cNvSpPr/>
            <p:nvPr/>
          </p:nvSpPr>
          <p:spPr>
            <a:xfrm>
              <a:off x="1530497" y="3923358"/>
              <a:ext cx="9822835" cy="722597"/>
            </a:xfrm>
            <a:custGeom>
              <a:avLst/>
              <a:gdLst>
                <a:gd name="connsiteX0" fmla="*/ 0 w 9822835"/>
                <a:gd name="connsiteY0" fmla="*/ 0 h 599796"/>
                <a:gd name="connsiteX1" fmla="*/ 9822835 w 9822835"/>
                <a:gd name="connsiteY1" fmla="*/ 0 h 599796"/>
                <a:gd name="connsiteX2" fmla="*/ 9822835 w 9822835"/>
                <a:gd name="connsiteY2" fmla="*/ 599796 h 599796"/>
                <a:gd name="connsiteX3" fmla="*/ 0 w 9822835"/>
                <a:gd name="connsiteY3" fmla="*/ 599796 h 599796"/>
                <a:gd name="connsiteX4" fmla="*/ 0 w 9822835"/>
                <a:gd name="connsiteY4" fmla="*/ 0 h 599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2835" h="599796">
                  <a:moveTo>
                    <a:pt x="0" y="0"/>
                  </a:moveTo>
                  <a:lnTo>
                    <a:pt x="9822835" y="0"/>
                  </a:lnTo>
                  <a:lnTo>
                    <a:pt x="9822835" y="599796"/>
                  </a:lnTo>
                  <a:lnTo>
                    <a:pt x="0" y="5997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63478" tIns="63478" rIns="63478" bIns="63478" numCol="1" spcCol="1270" anchor="ctr" anchorCtr="0">
              <a:noAutofit/>
            </a:bodyPr>
            <a:lstStyle/>
            <a:p>
              <a:pPr marL="0" lvl="0" indent="0" algn="l" defTabSz="711200">
                <a:lnSpc>
                  <a:spcPct val="90000"/>
                </a:lnSpc>
                <a:spcBef>
                  <a:spcPct val="0"/>
                </a:spcBef>
                <a:spcAft>
                  <a:spcPct val="35000"/>
                </a:spcAft>
                <a:buNone/>
              </a:pPr>
              <a:r>
                <a:rPr lang="en-US" sz="2400" b="1" kern="1200" dirty="0"/>
                <a:t>What does the phrase “I, the Lord, am bound when ye do what I say” (D&amp;C 82:10) teach you about how God views covenants?</a:t>
              </a:r>
            </a:p>
          </p:txBody>
        </p:sp>
        <p:pic>
          <p:nvPicPr>
            <p:cNvPr id="73" name="Picture 72" descr="A close up of a logo&#10;&#10;Description generated with high confidence">
              <a:extLst>
                <a:ext uri="{FF2B5EF4-FFF2-40B4-BE49-F238E27FC236}">
                  <a16:creationId xmlns:a16="http://schemas.microsoft.com/office/drawing/2014/main" id="{9A9CF3AF-065D-41C5-83A1-AA37158973F0}"/>
                </a:ext>
              </a:extLst>
            </p:cNvPr>
            <p:cNvPicPr>
              <a:picLocks noChangeAspect="1"/>
            </p:cNvPicPr>
            <p:nvPr/>
          </p:nvPicPr>
          <p:blipFill>
            <a:blip r:embed="rId4">
              <a:biLevel thresh="25000"/>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05161" y="4097746"/>
              <a:ext cx="659467" cy="350836"/>
            </a:xfrm>
            <a:prstGeom prst="rect">
              <a:avLst/>
            </a:prstGeom>
          </p:spPr>
        </p:pic>
      </p:grpSp>
      <p:grpSp>
        <p:nvGrpSpPr>
          <p:cNvPr id="80" name="Group 79">
            <a:extLst>
              <a:ext uri="{FF2B5EF4-FFF2-40B4-BE49-F238E27FC236}">
                <a16:creationId xmlns:a16="http://schemas.microsoft.com/office/drawing/2014/main" id="{F622419A-7CF4-44E7-A5B2-C64AEFEE24B9}"/>
              </a:ext>
            </a:extLst>
          </p:cNvPr>
          <p:cNvGrpSpPr/>
          <p:nvPr/>
        </p:nvGrpSpPr>
        <p:grpSpPr>
          <a:xfrm>
            <a:off x="837733" y="4797405"/>
            <a:ext cx="10515600" cy="599796"/>
            <a:chOff x="837733" y="4797405"/>
            <a:chExt cx="10515600" cy="599796"/>
          </a:xfrm>
        </p:grpSpPr>
        <p:sp>
          <p:nvSpPr>
            <p:cNvPr id="51" name="Rectangle: Rounded Corners 50">
              <a:extLst>
                <a:ext uri="{FF2B5EF4-FFF2-40B4-BE49-F238E27FC236}">
                  <a16:creationId xmlns:a16="http://schemas.microsoft.com/office/drawing/2014/main" id="{63442808-825E-4552-8698-D692D48BD89D}"/>
                </a:ext>
              </a:extLst>
            </p:cNvPr>
            <p:cNvSpPr/>
            <p:nvPr/>
          </p:nvSpPr>
          <p:spPr>
            <a:xfrm>
              <a:off x="837733" y="4797405"/>
              <a:ext cx="10515600" cy="599796"/>
            </a:xfrm>
            <a:prstGeom prst="roundRect">
              <a:avLst>
                <a:gd name="adj" fmla="val 10000"/>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sp>
        <p:sp>
          <p:nvSpPr>
            <p:cNvPr id="53" name="Freeform: Shape 52">
              <a:extLst>
                <a:ext uri="{FF2B5EF4-FFF2-40B4-BE49-F238E27FC236}">
                  <a16:creationId xmlns:a16="http://schemas.microsoft.com/office/drawing/2014/main" id="{3930B18A-BA1C-418B-83FF-6FBBF8DD4129}"/>
                </a:ext>
              </a:extLst>
            </p:cNvPr>
            <p:cNvSpPr/>
            <p:nvPr/>
          </p:nvSpPr>
          <p:spPr>
            <a:xfrm>
              <a:off x="1530497" y="4797405"/>
              <a:ext cx="9822835" cy="599796"/>
            </a:xfrm>
            <a:custGeom>
              <a:avLst/>
              <a:gdLst>
                <a:gd name="connsiteX0" fmla="*/ 0 w 9822835"/>
                <a:gd name="connsiteY0" fmla="*/ 0 h 599796"/>
                <a:gd name="connsiteX1" fmla="*/ 9822835 w 9822835"/>
                <a:gd name="connsiteY1" fmla="*/ 0 h 599796"/>
                <a:gd name="connsiteX2" fmla="*/ 9822835 w 9822835"/>
                <a:gd name="connsiteY2" fmla="*/ 599796 h 599796"/>
                <a:gd name="connsiteX3" fmla="*/ 0 w 9822835"/>
                <a:gd name="connsiteY3" fmla="*/ 599796 h 599796"/>
                <a:gd name="connsiteX4" fmla="*/ 0 w 9822835"/>
                <a:gd name="connsiteY4" fmla="*/ 0 h 599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2835" h="599796">
                  <a:moveTo>
                    <a:pt x="0" y="0"/>
                  </a:moveTo>
                  <a:lnTo>
                    <a:pt x="9822835" y="0"/>
                  </a:lnTo>
                  <a:lnTo>
                    <a:pt x="9822835" y="599796"/>
                  </a:lnTo>
                  <a:lnTo>
                    <a:pt x="0" y="5997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63478" tIns="63478" rIns="63478" bIns="63478" numCol="1" spcCol="1270" anchor="ctr" anchorCtr="0">
              <a:noAutofit/>
            </a:bodyPr>
            <a:lstStyle/>
            <a:p>
              <a:pPr marL="0" lvl="0" indent="0" algn="l" defTabSz="711200">
                <a:lnSpc>
                  <a:spcPct val="90000"/>
                </a:lnSpc>
                <a:spcBef>
                  <a:spcPct val="0"/>
                </a:spcBef>
                <a:spcAft>
                  <a:spcPct val="35000"/>
                </a:spcAft>
                <a:buNone/>
              </a:pPr>
              <a:r>
                <a:rPr lang="en-US" sz="2800" b="1" kern="1200" dirty="0"/>
                <a:t>How does breaking our covenants affect God’s promises?</a:t>
              </a:r>
            </a:p>
          </p:txBody>
        </p:sp>
        <p:pic>
          <p:nvPicPr>
            <p:cNvPr id="75" name="Picture 74">
              <a:extLst>
                <a:ext uri="{FF2B5EF4-FFF2-40B4-BE49-F238E27FC236}">
                  <a16:creationId xmlns:a16="http://schemas.microsoft.com/office/drawing/2014/main" id="{DD131A12-BD17-4AE6-B9BC-8B15F7CEE3AD}"/>
                </a:ext>
              </a:extLst>
            </p:cNvPr>
            <p:cNvPicPr>
              <a:picLocks noChangeAspect="1"/>
            </p:cNvPicPr>
            <p:nvPr/>
          </p:nvPicPr>
          <p:blipFill>
            <a:blip r:embed="rId8">
              <a:biLevel thresh="25000"/>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flipH="1">
              <a:off x="979359" y="4890528"/>
              <a:ext cx="469878" cy="469878"/>
            </a:xfrm>
            <a:prstGeom prst="rect">
              <a:avLst/>
            </a:prstGeom>
          </p:spPr>
        </p:pic>
      </p:grpSp>
    </p:spTree>
    <p:extLst>
      <p:ext uri="{BB962C8B-B14F-4D97-AF65-F5344CB8AC3E}">
        <p14:creationId xmlns:p14="http://schemas.microsoft.com/office/powerpoint/2010/main" val="319994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barn(inVertical)">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barn(inVertical)">
                                      <p:cBhvr>
                                        <p:cTn id="12" dur="500"/>
                                        <p:tgtEl>
                                          <p:spTgt spid="7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barn(inVertical)">
                                      <p:cBhvr>
                                        <p:cTn id="17" dur="500"/>
                                        <p:tgtEl>
                                          <p:spTgt spid="7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barn(inVertical)">
                                      <p:cBhvr>
                                        <p:cTn id="22" dur="500"/>
                                        <p:tgtEl>
                                          <p:spTgt spid="8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barn(inVertical)">
                                      <p:cBhvr>
                                        <p:cTn id="2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pic>
        <p:nvPicPr>
          <p:cNvPr id="6" name="Picture 5" descr="A group of people around each other&#10;&#10;Description generated with very high confidence">
            <a:extLst>
              <a:ext uri="{FF2B5EF4-FFF2-40B4-BE49-F238E27FC236}">
                <a16:creationId xmlns:a16="http://schemas.microsoft.com/office/drawing/2014/main" id="{2A9C0F1F-7D25-43ED-9740-AC0BCFE671DE}"/>
              </a:ext>
            </a:extLst>
          </p:cNvPr>
          <p:cNvPicPr>
            <a:picLocks noChangeAspect="1"/>
          </p:cNvPicPr>
          <p:nvPr/>
        </p:nvPicPr>
        <p:blipFill rotWithShape="1">
          <a:blip r:embed="rId2">
            <a:extLst>
              <a:ext uri="{28A0092B-C50C-407E-A947-70E740481C1C}">
                <a14:useLocalDpi xmlns:a14="http://schemas.microsoft.com/office/drawing/2010/main" val="0"/>
              </a:ext>
            </a:extLst>
          </a:blip>
          <a:srcRect r="1" b="9430"/>
          <a:stretch/>
        </p:blipFill>
        <p:spPr>
          <a:xfrm>
            <a:off x="345435" y="1025584"/>
            <a:ext cx="6296068" cy="36637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Content Placeholder 2">
            <a:extLst>
              <a:ext uri="{FF2B5EF4-FFF2-40B4-BE49-F238E27FC236}">
                <a16:creationId xmlns:a16="http://schemas.microsoft.com/office/drawing/2014/main" id="{42D44FE8-4A1A-4228-898A-819B6453CA08}"/>
              </a:ext>
            </a:extLst>
          </p:cNvPr>
          <p:cNvSpPr>
            <a:spLocks noGrp="1"/>
          </p:cNvSpPr>
          <p:nvPr>
            <p:ph idx="1"/>
          </p:nvPr>
        </p:nvSpPr>
        <p:spPr>
          <a:xfrm>
            <a:off x="7075015" y="749569"/>
            <a:ext cx="4873924" cy="4020458"/>
          </a:xfrm>
        </p:spPr>
        <p:txBody>
          <a:bodyPr anchor="ctr">
            <a:normAutofit/>
          </a:bodyPr>
          <a:lstStyle/>
          <a:p>
            <a:pPr marL="0" indent="0" fontAlgn="base">
              <a:spcBef>
                <a:spcPts val="0"/>
              </a:spcBef>
              <a:spcAft>
                <a:spcPts val="2400"/>
              </a:spcAft>
              <a:buNone/>
            </a:pPr>
            <a:r>
              <a:rPr lang="en-US" sz="2400" dirty="0"/>
              <a:t>Paragraph 7.8 in the </a:t>
            </a:r>
            <a:r>
              <a:rPr lang="en-US" sz="2400" i="1" dirty="0"/>
              <a:t>Doctrinal Mastery Core Document, </a:t>
            </a:r>
            <a:r>
              <a:rPr lang="en-US" sz="2400" dirty="0"/>
              <a:t>last sentence: </a:t>
            </a:r>
          </a:p>
          <a:p>
            <a:pPr marL="0" indent="0" fontAlgn="base">
              <a:spcBef>
                <a:spcPts val="0"/>
              </a:spcBef>
              <a:spcAft>
                <a:spcPts val="2400"/>
              </a:spcAft>
              <a:buNone/>
            </a:pPr>
            <a:r>
              <a:rPr lang="en-US" sz="2400" b="1" dirty="0"/>
              <a:t>We renew covenants we have made by partaking of the sacrament.</a:t>
            </a:r>
            <a:r>
              <a:rPr lang="en-US" sz="2400" dirty="0"/>
              <a:t> </a:t>
            </a:r>
          </a:p>
          <a:p>
            <a:pPr marL="0" indent="0" fontAlgn="base">
              <a:spcBef>
                <a:spcPts val="0"/>
              </a:spcBef>
              <a:spcAft>
                <a:spcPts val="2400"/>
              </a:spcAft>
              <a:buNone/>
            </a:pPr>
            <a:r>
              <a:rPr lang="en-US" sz="2400" dirty="0"/>
              <a:t>Why do you think we need the opportunity to renew our covenants?</a:t>
            </a:r>
            <a:endParaRPr lang="en-US" sz="2400" dirty="0">
              <a:effectLst/>
            </a:endParaRPr>
          </a:p>
        </p:txBody>
      </p:sp>
      <p:sp>
        <p:nvSpPr>
          <p:cNvPr id="7" name="Rectangle 6">
            <a:extLst>
              <a:ext uri="{FF2B5EF4-FFF2-40B4-BE49-F238E27FC236}">
                <a16:creationId xmlns:a16="http://schemas.microsoft.com/office/drawing/2014/main" id="{F87AF257-4CB6-4AF6-939F-3E13DA7F9878}"/>
              </a:ext>
            </a:extLst>
          </p:cNvPr>
          <p:cNvSpPr/>
          <p:nvPr/>
        </p:nvSpPr>
        <p:spPr>
          <a:xfrm>
            <a:off x="345435" y="5502182"/>
            <a:ext cx="11501129" cy="1200329"/>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en-US" sz="3600" dirty="0"/>
              <a:t>Because the Lord wants to bless us, He wants us to remember and keep the covenants we have made with Him. </a:t>
            </a:r>
          </a:p>
        </p:txBody>
      </p:sp>
    </p:spTree>
    <p:extLst>
      <p:ext uri="{BB962C8B-B14F-4D97-AF65-F5344CB8AC3E}">
        <p14:creationId xmlns:p14="http://schemas.microsoft.com/office/powerpoint/2010/main" val="308132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1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4CEBBE99-4413-4174-A18B-23AD6F5C0E5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14108"/>
          <a:stretch/>
        </p:blipFill>
        <p:spPr>
          <a:xfrm>
            <a:off x="327547" y="321733"/>
            <a:ext cx="7058306" cy="4107392"/>
          </a:xfrm>
          <a:prstGeom prst="rect">
            <a:avLst/>
          </a:prstGeom>
        </p:spPr>
      </p:pic>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E7A5FAF-414F-45EA-9C78-9C563D950686}"/>
              </a:ext>
            </a:extLst>
          </p:cNvPr>
          <p:cNvSpPr>
            <a:spLocks noGrp="1"/>
          </p:cNvSpPr>
          <p:nvPr>
            <p:ph idx="1"/>
          </p:nvPr>
        </p:nvSpPr>
        <p:spPr>
          <a:xfrm>
            <a:off x="7162610" y="1165609"/>
            <a:ext cx="4733925" cy="4852362"/>
          </a:xfrm>
        </p:spPr>
        <p:txBody>
          <a:bodyPr anchor="ctr">
            <a:normAutofit lnSpcReduction="10000"/>
          </a:bodyPr>
          <a:lstStyle/>
          <a:p>
            <a:pPr lvl="1" fontAlgn="base">
              <a:spcBef>
                <a:spcPts val="0"/>
              </a:spcBef>
              <a:spcAft>
                <a:spcPts val="1800"/>
              </a:spcAft>
            </a:pPr>
            <a:r>
              <a:rPr lang="en-US" sz="3200" dirty="0">
                <a:solidFill>
                  <a:srgbClr val="FFFFFF"/>
                </a:solidFill>
                <a:effectLst/>
              </a:rPr>
              <a:t>What will I do to remember my covenants during the sacrament this week?</a:t>
            </a:r>
          </a:p>
          <a:p>
            <a:pPr lvl="1" fontAlgn="base">
              <a:spcBef>
                <a:spcPts val="0"/>
              </a:spcBef>
              <a:spcAft>
                <a:spcPts val="1800"/>
              </a:spcAft>
            </a:pPr>
            <a:r>
              <a:rPr lang="en-US" sz="3200" dirty="0">
                <a:solidFill>
                  <a:srgbClr val="FFFFFF"/>
                </a:solidFill>
                <a:effectLst/>
              </a:rPr>
              <a:t>What can I do to keep the time during the sacrament sacred?</a:t>
            </a:r>
          </a:p>
          <a:p>
            <a:pPr lvl="1" fontAlgn="base">
              <a:spcBef>
                <a:spcPts val="0"/>
              </a:spcBef>
              <a:spcAft>
                <a:spcPts val="1800"/>
              </a:spcAft>
            </a:pPr>
            <a:r>
              <a:rPr lang="en-US" sz="3200" dirty="0">
                <a:solidFill>
                  <a:srgbClr val="FFFFFF"/>
                </a:solidFill>
                <a:effectLst/>
              </a:rPr>
              <a:t>What can I do this week to remember and keep my covenants?</a:t>
            </a:r>
            <a:endParaRPr lang="en-US" sz="3200" dirty="0">
              <a:solidFill>
                <a:srgbClr val="FFFFFF"/>
              </a:solidFill>
            </a:endParaRPr>
          </a:p>
        </p:txBody>
      </p:sp>
      <p:sp>
        <p:nvSpPr>
          <p:cNvPr id="15" name="Rectangle 14">
            <a:extLst>
              <a:ext uri="{FF2B5EF4-FFF2-40B4-BE49-F238E27FC236}">
                <a16:creationId xmlns:a16="http://schemas.microsoft.com/office/drawing/2014/main" id="{F12DE957-1DDA-4BA6-AF66-8CCB551CAB98}"/>
              </a:ext>
            </a:extLst>
          </p:cNvPr>
          <p:cNvSpPr/>
          <p:nvPr/>
        </p:nvSpPr>
        <p:spPr>
          <a:xfrm>
            <a:off x="635071" y="4940753"/>
            <a:ext cx="6527539" cy="584775"/>
          </a:xfrm>
          <a:prstGeom prst="rect">
            <a:avLst/>
          </a:prstGeom>
        </p:spPr>
        <p:txBody>
          <a:bodyPr wrap="square">
            <a:spAutoFit/>
          </a:bodyPr>
          <a:lstStyle/>
          <a:p>
            <a:pPr algn="ctr" fontAlgn="base">
              <a:spcAft>
                <a:spcPts val="2400"/>
              </a:spcAft>
            </a:pPr>
            <a:r>
              <a:rPr lang="en-US" sz="3200" b="1" dirty="0">
                <a:solidFill>
                  <a:srgbClr val="FFFFFF"/>
                </a:solidFill>
              </a:rPr>
              <a:t>JOURNAL</a:t>
            </a:r>
          </a:p>
        </p:txBody>
      </p:sp>
    </p:spTree>
    <p:extLst>
      <p:ext uri="{BB962C8B-B14F-4D97-AF65-F5344CB8AC3E}">
        <p14:creationId xmlns:p14="http://schemas.microsoft.com/office/powerpoint/2010/main" val="3815703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Top Corners Rounded 39">
            <a:extLst>
              <a:ext uri="{FF2B5EF4-FFF2-40B4-BE49-F238E27FC236}">
                <a16:creationId xmlns:a16="http://schemas.microsoft.com/office/drawing/2014/main" id="{76E6212F-EB21-4328-8386-832840CB4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85EC5D-0F1B-4FBD-A54F-0F0587256623}"/>
              </a:ext>
            </a:extLst>
          </p:cNvPr>
          <p:cNvSpPr>
            <a:spLocks noGrp="1"/>
          </p:cNvSpPr>
          <p:nvPr>
            <p:ph type="title"/>
          </p:nvPr>
        </p:nvSpPr>
        <p:spPr>
          <a:xfrm>
            <a:off x="332315" y="1122363"/>
            <a:ext cx="3971220" cy="3249386"/>
          </a:xfrm>
        </p:spPr>
        <p:txBody>
          <a:bodyPr vert="horz" lIns="91440" tIns="45720" rIns="91440" bIns="45720" rtlCol="0" anchor="ctr">
            <a:normAutofit/>
          </a:bodyPr>
          <a:lstStyle/>
          <a:p>
            <a:r>
              <a:rPr lang="en-US" sz="5400" kern="1200" dirty="0">
                <a:solidFill>
                  <a:schemeClr val="bg1"/>
                </a:solidFill>
                <a:latin typeface="+mj-lt"/>
                <a:ea typeface="+mj-ea"/>
                <a:cs typeface="+mj-cs"/>
              </a:rPr>
              <a:t>Who will share a thought or experience?</a:t>
            </a:r>
          </a:p>
        </p:txBody>
      </p:sp>
      <p:sp>
        <p:nvSpPr>
          <p:cNvPr id="42" name="Rectangle: Top Corners Rounded 41">
            <a:extLst>
              <a:ext uri="{FF2B5EF4-FFF2-40B4-BE49-F238E27FC236}">
                <a16:creationId xmlns:a16="http://schemas.microsoft.com/office/drawing/2014/main" id="{9E74304E-CF2D-41E1-92CF-7FC508311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4" name="Straight Connector 43">
            <a:extLst>
              <a:ext uri="{FF2B5EF4-FFF2-40B4-BE49-F238E27FC236}">
                <a16:creationId xmlns:a16="http://schemas.microsoft.com/office/drawing/2014/main" id="{4717401F-8127-4697-8085-3D6C69B5D2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4559531"/>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6" name="Content Placeholder 4">
            <a:extLst>
              <a:ext uri="{FF2B5EF4-FFF2-40B4-BE49-F238E27FC236}">
                <a16:creationId xmlns:a16="http://schemas.microsoft.com/office/drawing/2014/main" id="{C67CD756-36A8-4E36-91FC-587F19D879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3767" y="1101623"/>
            <a:ext cx="6542117" cy="44977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5268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31E51-95FF-4E3A-8287-7E4794ED0DFB}"/>
              </a:ext>
            </a:extLst>
          </p:cNvPr>
          <p:cNvSpPr>
            <a:spLocks noGrp="1"/>
          </p:cNvSpPr>
          <p:nvPr>
            <p:ph type="ctrTitle"/>
          </p:nvPr>
        </p:nvSpPr>
        <p:spPr>
          <a:xfrm>
            <a:off x="1200152" y="2772082"/>
            <a:ext cx="6618051" cy="1355750"/>
          </a:xfrm>
        </p:spPr>
        <p:txBody>
          <a:bodyPr>
            <a:normAutofit/>
          </a:bodyPr>
          <a:lstStyle/>
          <a:p>
            <a:pPr algn="l"/>
            <a:r>
              <a:rPr lang="en-US" sz="5400" b="1" dirty="0"/>
              <a:t>Doctrinal Mastery</a:t>
            </a:r>
          </a:p>
        </p:txBody>
      </p:sp>
      <p:sp>
        <p:nvSpPr>
          <p:cNvPr id="3" name="Subtitle 2">
            <a:extLst>
              <a:ext uri="{FF2B5EF4-FFF2-40B4-BE49-F238E27FC236}">
                <a16:creationId xmlns:a16="http://schemas.microsoft.com/office/drawing/2014/main" id="{C71FDD55-C66C-409A-9818-A346A862EC6B}"/>
              </a:ext>
            </a:extLst>
          </p:cNvPr>
          <p:cNvSpPr>
            <a:spLocks noGrp="1"/>
          </p:cNvSpPr>
          <p:nvPr>
            <p:ph type="subTitle" idx="1"/>
          </p:nvPr>
        </p:nvSpPr>
        <p:spPr>
          <a:xfrm>
            <a:off x="1200153" y="4206689"/>
            <a:ext cx="6618051" cy="1252565"/>
          </a:xfrm>
        </p:spPr>
        <p:txBody>
          <a:bodyPr>
            <a:normAutofit/>
          </a:bodyPr>
          <a:lstStyle/>
          <a:p>
            <a:pPr algn="l"/>
            <a:r>
              <a:rPr lang="en-US" sz="4000" dirty="0"/>
              <a:t>Ordinances and Covenants</a:t>
            </a:r>
          </a:p>
          <a:p>
            <a:pPr algn="l"/>
            <a:r>
              <a:rPr lang="en-US" sz="3200" dirty="0"/>
              <a:t>Part 1</a:t>
            </a:r>
          </a:p>
        </p:txBody>
      </p:sp>
      <p:pic>
        <p:nvPicPr>
          <p:cNvPr id="11" name="Picture 10" descr="A close up of a logo&#10;&#10;Description generated with very high confidence">
            <a:extLst>
              <a:ext uri="{FF2B5EF4-FFF2-40B4-BE49-F238E27FC236}">
                <a16:creationId xmlns:a16="http://schemas.microsoft.com/office/drawing/2014/main" id="{89C9DDBF-6E03-4C46-9F08-B39D72E2224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268" t="4167" r="5268" b="4028"/>
          <a:stretch/>
        </p:blipFill>
        <p:spPr>
          <a:xfrm>
            <a:off x="7181850" y="280987"/>
            <a:ext cx="4743450" cy="6296025"/>
          </a:xfrm>
          <a:prstGeom prst="rect">
            <a:avLst/>
          </a:prstGeom>
        </p:spPr>
      </p:pic>
    </p:spTree>
    <p:extLst>
      <p:ext uri="{BB962C8B-B14F-4D97-AF65-F5344CB8AC3E}">
        <p14:creationId xmlns:p14="http://schemas.microsoft.com/office/powerpoint/2010/main" val="1431517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DA5F66F2-4B04-48AE-936C-F0AD14DDE85B}"/>
              </a:ext>
            </a:extLst>
          </p:cNvPr>
          <p:cNvPicPr>
            <a:picLocks noChangeAspect="1"/>
          </p:cNvPicPr>
          <p:nvPr/>
        </p:nvPicPr>
        <p:blipFill>
          <a:blip r:embed="rId2"/>
          <a:stretch>
            <a:fillRect/>
          </a:stretch>
        </p:blipFill>
        <p:spPr>
          <a:xfrm>
            <a:off x="480060" y="1204112"/>
            <a:ext cx="3425957" cy="44492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Content Placeholder 2">
            <a:extLst>
              <a:ext uri="{FF2B5EF4-FFF2-40B4-BE49-F238E27FC236}">
                <a16:creationId xmlns:a16="http://schemas.microsoft.com/office/drawing/2014/main" id="{416501CC-826B-4ADE-AC12-422C9ABEA623}"/>
              </a:ext>
            </a:extLst>
          </p:cNvPr>
          <p:cNvSpPr>
            <a:spLocks noGrp="1"/>
          </p:cNvSpPr>
          <p:nvPr>
            <p:ph idx="1"/>
          </p:nvPr>
        </p:nvSpPr>
        <p:spPr>
          <a:xfrm>
            <a:off x="4493280" y="781050"/>
            <a:ext cx="7585410" cy="5886450"/>
          </a:xfrm>
        </p:spPr>
        <p:txBody>
          <a:bodyPr>
            <a:noAutofit/>
          </a:bodyPr>
          <a:lstStyle/>
          <a:p>
            <a:pPr>
              <a:spcBef>
                <a:spcPts val="0"/>
              </a:spcBef>
              <a:spcAft>
                <a:spcPts val="1800"/>
              </a:spcAft>
            </a:pPr>
            <a:r>
              <a:rPr lang="en-US" i="1" dirty="0"/>
              <a:t>What has Heavenly Father given us to help us become more like Him and to be able to return to live with Him?</a:t>
            </a:r>
          </a:p>
          <a:p>
            <a:pPr fontAlgn="base">
              <a:spcBef>
                <a:spcPts val="0"/>
              </a:spcBef>
              <a:spcAft>
                <a:spcPts val="1800"/>
              </a:spcAft>
            </a:pPr>
            <a:r>
              <a:rPr lang="en-US" dirty="0"/>
              <a:t>Turn to doctrinal topic 7, “Ordinances and Covenants,” in the </a:t>
            </a:r>
            <a:r>
              <a:rPr lang="en-US" i="1" dirty="0"/>
              <a:t>Doctrinal Mastery Core Document.  R</a:t>
            </a:r>
            <a:r>
              <a:rPr lang="en-US" dirty="0"/>
              <a:t>ead paragraphs 7.1 and 7.2 and look for the definition and purposes of ordinances.</a:t>
            </a:r>
          </a:p>
        </p:txBody>
      </p:sp>
    </p:spTree>
    <p:extLst>
      <p:ext uri="{BB962C8B-B14F-4D97-AF65-F5344CB8AC3E}">
        <p14:creationId xmlns:p14="http://schemas.microsoft.com/office/powerpoint/2010/main" val="27339187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4EBB9964-74AD-48B5-8DD8-9D778DF8D8BE}"/>
              </a:ext>
            </a:extLst>
          </p:cNvPr>
          <p:cNvSpPr>
            <a:spLocks noGrp="1"/>
          </p:cNvSpPr>
          <p:nvPr>
            <p:ph idx="1"/>
          </p:nvPr>
        </p:nvSpPr>
        <p:spPr>
          <a:xfrm>
            <a:off x="732058" y="629266"/>
            <a:ext cx="6586489" cy="3785419"/>
          </a:xfrm>
        </p:spPr>
        <p:txBody>
          <a:bodyPr>
            <a:noAutofit/>
          </a:bodyPr>
          <a:lstStyle/>
          <a:p>
            <a:pPr fontAlgn="base"/>
            <a:r>
              <a:rPr lang="en-US" sz="3200" dirty="0"/>
              <a:t>What spiritual truths does the ordinance of baptism symbolically teach? </a:t>
            </a:r>
          </a:p>
          <a:p>
            <a:pPr fontAlgn="base"/>
            <a:r>
              <a:rPr lang="en-US" sz="3200" dirty="0"/>
              <a:t>Why are some ordinances called “saving ordinances”? </a:t>
            </a:r>
          </a:p>
          <a:p>
            <a:pPr fontAlgn="base"/>
            <a:r>
              <a:rPr lang="en-US" sz="3200" dirty="0"/>
              <a:t>Which key statement of doctrine in paragraph 7.2 teaches what saving ordinances do for us?  (please mark this statement in your </a:t>
            </a:r>
            <a:r>
              <a:rPr lang="en-US" sz="3200" i="1" dirty="0"/>
              <a:t>Doctrinal Mastery Core Document).</a:t>
            </a:r>
            <a:endParaRPr lang="en-US" sz="3200" dirty="0"/>
          </a:p>
          <a:p>
            <a:endParaRPr lang="en-US" dirty="0"/>
          </a:p>
        </p:txBody>
      </p:sp>
      <p:pic>
        <p:nvPicPr>
          <p:cNvPr id="7" name="Content Placeholder 3">
            <a:extLst>
              <a:ext uri="{FF2B5EF4-FFF2-40B4-BE49-F238E27FC236}">
                <a16:creationId xmlns:a16="http://schemas.microsoft.com/office/drawing/2014/main" id="{385DEB3B-3C52-4D90-9A80-4D3A80CBCDC6}"/>
              </a:ext>
            </a:extLst>
          </p:cNvPr>
          <p:cNvPicPr>
            <a:picLocks noChangeAspect="1"/>
          </p:cNvPicPr>
          <p:nvPr/>
        </p:nvPicPr>
        <p:blipFill rotWithShape="1">
          <a:blip r:embed="rId2"/>
          <a:srcRect t="1619"/>
          <a:stretch/>
        </p:blipFill>
        <p:spPr>
          <a:xfrm>
            <a:off x="7556408" y="10"/>
            <a:ext cx="4635591" cy="6857990"/>
          </a:xfrm>
          <a:prstGeom prst="rect">
            <a:avLst/>
          </a:prstGeom>
          <a:effectLst/>
        </p:spPr>
      </p:pic>
      <p:sp>
        <p:nvSpPr>
          <p:cNvPr id="6" name="TextBox 5">
            <a:extLst>
              <a:ext uri="{FF2B5EF4-FFF2-40B4-BE49-F238E27FC236}">
                <a16:creationId xmlns:a16="http://schemas.microsoft.com/office/drawing/2014/main" id="{45BA03A3-20A9-4EAC-B03C-86B70B1A5538}"/>
              </a:ext>
            </a:extLst>
          </p:cNvPr>
          <p:cNvSpPr txBox="1"/>
          <p:nvPr/>
        </p:nvSpPr>
        <p:spPr>
          <a:xfrm>
            <a:off x="7687407" y="5009587"/>
            <a:ext cx="4373592" cy="1569660"/>
          </a:xfrm>
          <a:prstGeom prst="rect">
            <a:avLst/>
          </a:prstGeom>
          <a:solidFill>
            <a:srgbClr val="265C6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400" b="1" dirty="0">
                <a:solidFill>
                  <a:schemeClr val="bg1"/>
                </a:solidFill>
              </a:rPr>
              <a:t>Without these saving ordinances we cannot become like our Heavenly Father or return to live in His presence eternally.</a:t>
            </a:r>
            <a:endParaRPr lang="en-US" sz="2400" dirty="0">
              <a:solidFill>
                <a:schemeClr val="bg1"/>
              </a:solidFill>
            </a:endParaRPr>
          </a:p>
        </p:txBody>
      </p:sp>
    </p:spTree>
    <p:extLst>
      <p:ext uri="{BB962C8B-B14F-4D97-AF65-F5344CB8AC3E}">
        <p14:creationId xmlns:p14="http://schemas.microsoft.com/office/powerpoint/2010/main" val="348854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4D646-4192-4D09-9DFB-297A73A85755}"/>
              </a:ext>
            </a:extLst>
          </p:cNvPr>
          <p:cNvSpPr>
            <a:spLocks noGrp="1"/>
          </p:cNvSpPr>
          <p:nvPr>
            <p:ph type="title"/>
          </p:nvPr>
        </p:nvSpPr>
        <p:spPr>
          <a:xfrm>
            <a:off x="838200" y="365125"/>
            <a:ext cx="10515600" cy="1325563"/>
          </a:xfrm>
        </p:spPr>
        <p:txBody>
          <a:bodyPr>
            <a:normAutofit/>
          </a:bodyPr>
          <a:lstStyle/>
          <a:p>
            <a:r>
              <a:rPr lang="en-US" sz="5400" b="1" dirty="0">
                <a:solidFill>
                  <a:srgbClr val="1D454F"/>
                </a:solidFill>
              </a:rPr>
              <a:t>Assignment:</a:t>
            </a:r>
          </a:p>
        </p:txBody>
      </p:sp>
      <p:sp>
        <p:nvSpPr>
          <p:cNvPr id="17" name="Freeform: Shape 16">
            <a:extLst>
              <a:ext uri="{FF2B5EF4-FFF2-40B4-BE49-F238E27FC236}">
                <a16:creationId xmlns:a16="http://schemas.microsoft.com/office/drawing/2014/main" id="{B432C80E-6285-4D77-91CA-AE5CEDA37D44}"/>
              </a:ext>
            </a:extLst>
          </p:cNvPr>
          <p:cNvSpPr/>
          <p:nvPr/>
        </p:nvSpPr>
        <p:spPr>
          <a:xfrm>
            <a:off x="839483" y="1825625"/>
            <a:ext cx="5006206" cy="4351338"/>
          </a:xfrm>
          <a:custGeom>
            <a:avLst/>
            <a:gdLst>
              <a:gd name="connsiteX0" fmla="*/ 0 w 5006206"/>
              <a:gd name="connsiteY0" fmla="*/ 0 h 4351338"/>
              <a:gd name="connsiteX1" fmla="*/ 5006206 w 5006206"/>
              <a:gd name="connsiteY1" fmla="*/ 0 h 4351338"/>
              <a:gd name="connsiteX2" fmla="*/ 5006206 w 5006206"/>
              <a:gd name="connsiteY2" fmla="*/ 4351338 h 4351338"/>
              <a:gd name="connsiteX3" fmla="*/ 0 w 5006206"/>
              <a:gd name="connsiteY3" fmla="*/ 4351338 h 4351338"/>
              <a:gd name="connsiteX4" fmla="*/ 0 w 5006206"/>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6206" h="4351338">
                <a:moveTo>
                  <a:pt x="0" y="0"/>
                </a:moveTo>
                <a:lnTo>
                  <a:pt x="5006206" y="0"/>
                </a:lnTo>
                <a:lnTo>
                  <a:pt x="5006206" y="4351338"/>
                </a:lnTo>
                <a:lnTo>
                  <a:pt x="0" y="4351338"/>
                </a:lnTo>
                <a:lnTo>
                  <a:pt x="0" y="0"/>
                </a:lnTo>
                <a:close/>
              </a:path>
            </a:pathLst>
          </a:custGeom>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90303" tIns="1983708" rIns="390303" bIns="417228" numCol="1" spcCol="1270" anchor="t" anchorCtr="0">
            <a:noAutofit/>
          </a:bodyPr>
          <a:lstStyle/>
          <a:p>
            <a:pPr marL="0" lvl="0" indent="0" algn="ctr" defTabSz="1155700">
              <a:lnSpc>
                <a:spcPct val="90000"/>
              </a:lnSpc>
              <a:spcBef>
                <a:spcPct val="0"/>
              </a:spcBef>
              <a:spcAft>
                <a:spcPct val="35000"/>
              </a:spcAft>
              <a:buNone/>
            </a:pPr>
            <a:r>
              <a:rPr lang="en-US" sz="2800" kern="1200" dirty="0"/>
              <a:t>Read paragraphs 7.3 through 7.6 and look for examples of saving ordinances and other priesthood ordinances. </a:t>
            </a:r>
          </a:p>
        </p:txBody>
      </p:sp>
      <p:sp>
        <p:nvSpPr>
          <p:cNvPr id="18" name="Freeform: Shape 17">
            <a:extLst>
              <a:ext uri="{FF2B5EF4-FFF2-40B4-BE49-F238E27FC236}">
                <a16:creationId xmlns:a16="http://schemas.microsoft.com/office/drawing/2014/main" id="{400683DE-3CD3-4E3D-9087-CA346F2539AC}"/>
              </a:ext>
            </a:extLst>
          </p:cNvPr>
          <p:cNvSpPr/>
          <p:nvPr/>
        </p:nvSpPr>
        <p:spPr>
          <a:xfrm>
            <a:off x="2689885" y="2260758"/>
            <a:ext cx="1305401" cy="1305401"/>
          </a:xfrm>
          <a:custGeom>
            <a:avLst/>
            <a:gdLst>
              <a:gd name="connsiteX0" fmla="*/ 0 w 1305401"/>
              <a:gd name="connsiteY0" fmla="*/ 652701 h 1305401"/>
              <a:gd name="connsiteX1" fmla="*/ 652701 w 1305401"/>
              <a:gd name="connsiteY1" fmla="*/ 0 h 1305401"/>
              <a:gd name="connsiteX2" fmla="*/ 1305402 w 1305401"/>
              <a:gd name="connsiteY2" fmla="*/ 652701 h 1305401"/>
              <a:gd name="connsiteX3" fmla="*/ 652701 w 1305401"/>
              <a:gd name="connsiteY3" fmla="*/ 1305402 h 1305401"/>
              <a:gd name="connsiteX4" fmla="*/ 0 w 1305401"/>
              <a:gd name="connsiteY4" fmla="*/ 652701 h 1305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01" h="1305401">
                <a:moveTo>
                  <a:pt x="0" y="652701"/>
                </a:moveTo>
                <a:cubicBezTo>
                  <a:pt x="0" y="292224"/>
                  <a:pt x="292224" y="0"/>
                  <a:pt x="652701" y="0"/>
                </a:cubicBezTo>
                <a:cubicBezTo>
                  <a:pt x="1013178" y="0"/>
                  <a:pt x="1305402" y="292224"/>
                  <a:pt x="1305402" y="652701"/>
                </a:cubicBezTo>
                <a:cubicBezTo>
                  <a:pt x="1305402" y="1013178"/>
                  <a:pt x="1013178" y="1305402"/>
                  <a:pt x="652701" y="1305402"/>
                </a:cubicBezTo>
                <a:cubicBezTo>
                  <a:pt x="292224" y="1305402"/>
                  <a:pt x="0" y="1013178"/>
                  <a:pt x="0" y="652701"/>
                </a:cubicBezTo>
                <a:close/>
              </a:path>
            </a:pathLst>
          </a:custGeom>
        </p:spPr>
        <p:style>
          <a:lnRef idx="1">
            <a:schemeClr val="accent2">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92946" tIns="203872" rIns="292946" bIns="203872" numCol="1" spcCol="1270" anchor="ctr" anchorCtr="0">
            <a:noAutofit/>
          </a:bodyPr>
          <a:lstStyle/>
          <a:p>
            <a:pPr marL="0" lvl="0" indent="0" algn="ctr" defTabSz="2133600">
              <a:lnSpc>
                <a:spcPct val="90000"/>
              </a:lnSpc>
              <a:spcBef>
                <a:spcPct val="0"/>
              </a:spcBef>
              <a:spcAft>
                <a:spcPct val="35000"/>
              </a:spcAft>
              <a:buNone/>
            </a:pPr>
            <a:r>
              <a:rPr lang="en-US" sz="4800" kern="1200"/>
              <a:t>1</a:t>
            </a:r>
          </a:p>
        </p:txBody>
      </p:sp>
      <p:sp>
        <p:nvSpPr>
          <p:cNvPr id="19" name="Rectangle 18">
            <a:extLst>
              <a:ext uri="{FF2B5EF4-FFF2-40B4-BE49-F238E27FC236}">
                <a16:creationId xmlns:a16="http://schemas.microsoft.com/office/drawing/2014/main" id="{04CD8233-EB79-4BC4-9577-513B21ED1C6D}"/>
              </a:ext>
            </a:extLst>
          </p:cNvPr>
          <p:cNvSpPr/>
          <p:nvPr/>
        </p:nvSpPr>
        <p:spPr>
          <a:xfrm>
            <a:off x="839483" y="6176891"/>
            <a:ext cx="5006206" cy="72"/>
          </a:xfrm>
          <a:prstGeom prst="rect">
            <a:avLst/>
          </a:prstGeom>
        </p:spPr>
        <p:style>
          <a:lnRef idx="1">
            <a:schemeClr val="accent2">
              <a:hueOff val="-485121"/>
              <a:satOff val="-27976"/>
              <a:lumOff val="2876"/>
              <a:alphaOff val="0"/>
            </a:schemeClr>
          </a:lnRef>
          <a:fillRef idx="3">
            <a:schemeClr val="accent2">
              <a:hueOff val="-485121"/>
              <a:satOff val="-27976"/>
              <a:lumOff val="2876"/>
              <a:alphaOff val="0"/>
            </a:schemeClr>
          </a:fillRef>
          <a:effectRef idx="2">
            <a:schemeClr val="accent2">
              <a:hueOff val="-485121"/>
              <a:satOff val="-27976"/>
              <a:lumOff val="2876"/>
              <a:alphaOff val="0"/>
            </a:schemeClr>
          </a:effectRef>
          <a:fontRef idx="minor">
            <a:schemeClr val="lt1"/>
          </a:fontRef>
        </p:style>
      </p:sp>
      <p:sp>
        <p:nvSpPr>
          <p:cNvPr id="20" name="Freeform: Shape 19">
            <a:extLst>
              <a:ext uri="{FF2B5EF4-FFF2-40B4-BE49-F238E27FC236}">
                <a16:creationId xmlns:a16="http://schemas.microsoft.com/office/drawing/2014/main" id="{F1A83365-D9A9-42D6-8C1B-70BB6C7ED331}"/>
              </a:ext>
            </a:extLst>
          </p:cNvPr>
          <p:cNvSpPr/>
          <p:nvPr/>
        </p:nvSpPr>
        <p:spPr>
          <a:xfrm>
            <a:off x="6346310" y="1825625"/>
            <a:ext cx="5006206" cy="4351338"/>
          </a:xfrm>
          <a:custGeom>
            <a:avLst/>
            <a:gdLst>
              <a:gd name="connsiteX0" fmla="*/ 0 w 5006206"/>
              <a:gd name="connsiteY0" fmla="*/ 0 h 4351338"/>
              <a:gd name="connsiteX1" fmla="*/ 5006206 w 5006206"/>
              <a:gd name="connsiteY1" fmla="*/ 0 h 4351338"/>
              <a:gd name="connsiteX2" fmla="*/ 5006206 w 5006206"/>
              <a:gd name="connsiteY2" fmla="*/ 4351338 h 4351338"/>
              <a:gd name="connsiteX3" fmla="*/ 0 w 5006206"/>
              <a:gd name="connsiteY3" fmla="*/ 4351338 h 4351338"/>
              <a:gd name="connsiteX4" fmla="*/ 0 w 5006206"/>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6206" h="4351338">
                <a:moveTo>
                  <a:pt x="0" y="0"/>
                </a:moveTo>
                <a:lnTo>
                  <a:pt x="5006206" y="0"/>
                </a:lnTo>
                <a:lnTo>
                  <a:pt x="5006206" y="4351338"/>
                </a:lnTo>
                <a:lnTo>
                  <a:pt x="0" y="4351338"/>
                </a:lnTo>
                <a:lnTo>
                  <a:pt x="0" y="0"/>
                </a:lnTo>
                <a:close/>
              </a:path>
            </a:pathLst>
          </a:custGeom>
        </p:spPr>
        <p:style>
          <a:lnRef idx="1">
            <a:schemeClr val="accent2">
              <a:tint val="40000"/>
              <a:alpha val="90000"/>
              <a:hueOff val="-849226"/>
              <a:satOff val="-75346"/>
              <a:lumOff val="-769"/>
              <a:alphaOff val="0"/>
            </a:schemeClr>
          </a:lnRef>
          <a:fillRef idx="1">
            <a:schemeClr val="accent2">
              <a:tint val="40000"/>
              <a:alpha val="90000"/>
              <a:hueOff val="-849226"/>
              <a:satOff val="-75346"/>
              <a:lumOff val="-769"/>
              <a:alphaOff val="0"/>
            </a:schemeClr>
          </a:fillRef>
          <a:effectRef idx="0">
            <a:schemeClr val="accent2">
              <a:tint val="40000"/>
              <a:alpha val="90000"/>
              <a:hueOff val="-849226"/>
              <a:satOff val="-75346"/>
              <a:lumOff val="-769"/>
              <a:alphaOff val="0"/>
            </a:schemeClr>
          </a:effectRef>
          <a:fontRef idx="minor">
            <a:schemeClr val="dk1">
              <a:hueOff val="0"/>
              <a:satOff val="0"/>
              <a:lumOff val="0"/>
              <a:alphaOff val="0"/>
            </a:schemeClr>
          </a:fontRef>
        </p:style>
        <p:txBody>
          <a:bodyPr spcFirstLastPara="0" vert="horz" wrap="square" lIns="390303" tIns="1983708" rIns="390303" bIns="417228" numCol="1" spcCol="1270" anchor="t" anchorCtr="0">
            <a:noAutofit/>
          </a:bodyPr>
          <a:lstStyle/>
          <a:p>
            <a:pPr marL="0" lvl="0" indent="0" algn="ctr" defTabSz="1155700">
              <a:lnSpc>
                <a:spcPct val="90000"/>
              </a:lnSpc>
              <a:spcBef>
                <a:spcPct val="0"/>
              </a:spcBef>
              <a:spcAft>
                <a:spcPct val="35000"/>
              </a:spcAft>
              <a:buNone/>
            </a:pPr>
            <a:r>
              <a:rPr lang="en-US" sz="2800" kern="1200" dirty="0"/>
              <a:t>Mark each saving ordinance.</a:t>
            </a:r>
          </a:p>
        </p:txBody>
      </p:sp>
      <p:sp>
        <p:nvSpPr>
          <p:cNvPr id="22" name="Freeform: Shape 21">
            <a:extLst>
              <a:ext uri="{FF2B5EF4-FFF2-40B4-BE49-F238E27FC236}">
                <a16:creationId xmlns:a16="http://schemas.microsoft.com/office/drawing/2014/main" id="{E2C07B99-BB2C-497E-82D4-22A5DE200572}"/>
              </a:ext>
            </a:extLst>
          </p:cNvPr>
          <p:cNvSpPr/>
          <p:nvPr/>
        </p:nvSpPr>
        <p:spPr>
          <a:xfrm>
            <a:off x="8196712" y="2260758"/>
            <a:ext cx="1305401" cy="1305401"/>
          </a:xfrm>
          <a:custGeom>
            <a:avLst/>
            <a:gdLst>
              <a:gd name="connsiteX0" fmla="*/ 0 w 1305401"/>
              <a:gd name="connsiteY0" fmla="*/ 652701 h 1305401"/>
              <a:gd name="connsiteX1" fmla="*/ 652701 w 1305401"/>
              <a:gd name="connsiteY1" fmla="*/ 0 h 1305401"/>
              <a:gd name="connsiteX2" fmla="*/ 1305402 w 1305401"/>
              <a:gd name="connsiteY2" fmla="*/ 652701 h 1305401"/>
              <a:gd name="connsiteX3" fmla="*/ 652701 w 1305401"/>
              <a:gd name="connsiteY3" fmla="*/ 1305402 h 1305401"/>
              <a:gd name="connsiteX4" fmla="*/ 0 w 1305401"/>
              <a:gd name="connsiteY4" fmla="*/ 652701 h 1305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01" h="1305401">
                <a:moveTo>
                  <a:pt x="0" y="652701"/>
                </a:moveTo>
                <a:cubicBezTo>
                  <a:pt x="0" y="292224"/>
                  <a:pt x="292224" y="0"/>
                  <a:pt x="652701" y="0"/>
                </a:cubicBezTo>
                <a:cubicBezTo>
                  <a:pt x="1013178" y="0"/>
                  <a:pt x="1305402" y="292224"/>
                  <a:pt x="1305402" y="652701"/>
                </a:cubicBezTo>
                <a:cubicBezTo>
                  <a:pt x="1305402" y="1013178"/>
                  <a:pt x="1013178" y="1305402"/>
                  <a:pt x="652701" y="1305402"/>
                </a:cubicBezTo>
                <a:cubicBezTo>
                  <a:pt x="292224" y="1305402"/>
                  <a:pt x="0" y="1013178"/>
                  <a:pt x="0" y="652701"/>
                </a:cubicBezTo>
                <a:close/>
              </a:path>
            </a:pathLst>
          </a:custGeom>
        </p:spPr>
        <p:style>
          <a:lnRef idx="1">
            <a:schemeClr val="accent2">
              <a:hueOff val="-970242"/>
              <a:satOff val="-55952"/>
              <a:lumOff val="5752"/>
              <a:alphaOff val="0"/>
            </a:schemeClr>
          </a:lnRef>
          <a:fillRef idx="3">
            <a:schemeClr val="accent2">
              <a:hueOff val="-970242"/>
              <a:satOff val="-55952"/>
              <a:lumOff val="5752"/>
              <a:alphaOff val="0"/>
            </a:schemeClr>
          </a:fillRef>
          <a:effectRef idx="2">
            <a:schemeClr val="accent2">
              <a:hueOff val="-970242"/>
              <a:satOff val="-55952"/>
              <a:lumOff val="5752"/>
              <a:alphaOff val="0"/>
            </a:schemeClr>
          </a:effectRef>
          <a:fontRef idx="minor">
            <a:schemeClr val="lt1"/>
          </a:fontRef>
        </p:style>
        <p:txBody>
          <a:bodyPr spcFirstLastPara="0" vert="horz" wrap="square" lIns="292946" tIns="203872" rIns="292946" bIns="203872" numCol="1" spcCol="1270" anchor="ctr" anchorCtr="0">
            <a:noAutofit/>
          </a:bodyPr>
          <a:lstStyle/>
          <a:p>
            <a:pPr marL="0" lvl="0" indent="0" algn="ctr" defTabSz="2133600">
              <a:lnSpc>
                <a:spcPct val="90000"/>
              </a:lnSpc>
              <a:spcBef>
                <a:spcPct val="0"/>
              </a:spcBef>
              <a:spcAft>
                <a:spcPct val="35000"/>
              </a:spcAft>
              <a:buNone/>
            </a:pPr>
            <a:r>
              <a:rPr lang="en-US" sz="4800" kern="1200"/>
              <a:t>2</a:t>
            </a:r>
          </a:p>
        </p:txBody>
      </p:sp>
      <p:sp>
        <p:nvSpPr>
          <p:cNvPr id="24" name="Rectangle 23">
            <a:extLst>
              <a:ext uri="{FF2B5EF4-FFF2-40B4-BE49-F238E27FC236}">
                <a16:creationId xmlns:a16="http://schemas.microsoft.com/office/drawing/2014/main" id="{C33D7EEB-3F1C-48BE-BC09-6C80AA25FC40}"/>
              </a:ext>
            </a:extLst>
          </p:cNvPr>
          <p:cNvSpPr/>
          <p:nvPr/>
        </p:nvSpPr>
        <p:spPr>
          <a:xfrm>
            <a:off x="6346310" y="6176891"/>
            <a:ext cx="5006206" cy="72"/>
          </a:xfrm>
          <a:prstGeom prst="rect">
            <a:avLst/>
          </a:prstGeom>
        </p:spPr>
        <p:style>
          <a:lnRef idx="1">
            <a:schemeClr val="accent2">
              <a:hueOff val="-1455363"/>
              <a:satOff val="-83928"/>
              <a:lumOff val="8628"/>
              <a:alphaOff val="0"/>
            </a:schemeClr>
          </a:lnRef>
          <a:fillRef idx="3">
            <a:schemeClr val="accent2">
              <a:hueOff val="-1455363"/>
              <a:satOff val="-83928"/>
              <a:lumOff val="8628"/>
              <a:alphaOff val="0"/>
            </a:schemeClr>
          </a:fillRef>
          <a:effectRef idx="2">
            <a:schemeClr val="accent2">
              <a:hueOff val="-1455363"/>
              <a:satOff val="-83928"/>
              <a:lumOff val="8628"/>
              <a:alphaOff val="0"/>
            </a:schemeClr>
          </a:effectRef>
          <a:fontRef idx="minor">
            <a:schemeClr val="lt1"/>
          </a:fontRef>
        </p:style>
      </p:sp>
    </p:spTree>
    <p:extLst>
      <p:ext uri="{BB962C8B-B14F-4D97-AF65-F5344CB8AC3E}">
        <p14:creationId xmlns:p14="http://schemas.microsoft.com/office/powerpoint/2010/main" val="154488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barn(inVertical)">
                                      <p:cBhvr>
                                        <p:cTn id="1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E4E7-E541-4FA5-BDB1-E6E834761D19}"/>
              </a:ext>
            </a:extLst>
          </p:cNvPr>
          <p:cNvSpPr>
            <a:spLocks noGrp="1"/>
          </p:cNvSpPr>
          <p:nvPr>
            <p:ph type="title"/>
          </p:nvPr>
        </p:nvSpPr>
        <p:spPr>
          <a:xfrm>
            <a:off x="838200" y="500062"/>
            <a:ext cx="10515600" cy="1325563"/>
          </a:xfrm>
        </p:spPr>
        <p:txBody>
          <a:bodyPr/>
          <a:lstStyle/>
          <a:p>
            <a:r>
              <a:rPr lang="en-US" b="1" dirty="0">
                <a:solidFill>
                  <a:srgbClr val="1D454F"/>
                </a:solidFill>
              </a:rPr>
              <a:t>Name the saving ordinances found in paragraphs 7.3 through 7.5</a:t>
            </a:r>
          </a:p>
        </p:txBody>
      </p:sp>
      <p:sp>
        <p:nvSpPr>
          <p:cNvPr id="3" name="Content Placeholder 2">
            <a:extLst>
              <a:ext uri="{FF2B5EF4-FFF2-40B4-BE49-F238E27FC236}">
                <a16:creationId xmlns:a16="http://schemas.microsoft.com/office/drawing/2014/main" id="{609E2CEE-5187-47AB-9E03-3B79F4C072CA}"/>
              </a:ext>
            </a:extLst>
          </p:cNvPr>
          <p:cNvSpPr>
            <a:spLocks noGrp="1"/>
          </p:cNvSpPr>
          <p:nvPr>
            <p:ph idx="1"/>
          </p:nvPr>
        </p:nvSpPr>
        <p:spPr>
          <a:xfrm>
            <a:off x="1587260" y="1825625"/>
            <a:ext cx="9766539" cy="4351338"/>
          </a:xfrm>
        </p:spPr>
        <p:txBody>
          <a:bodyPr>
            <a:normAutofit/>
          </a:bodyPr>
          <a:lstStyle/>
          <a:p>
            <a:endParaRPr lang="en-US" sz="3200" dirty="0"/>
          </a:p>
          <a:p>
            <a:r>
              <a:rPr lang="en-US" sz="3200" dirty="0"/>
              <a:t>Baptism, </a:t>
            </a:r>
          </a:p>
          <a:p>
            <a:r>
              <a:rPr lang="en-US" sz="3200" dirty="0"/>
              <a:t>Receiving the gift of the holy ghost, </a:t>
            </a:r>
          </a:p>
          <a:p>
            <a:r>
              <a:rPr lang="en-US" sz="3200" dirty="0"/>
              <a:t>Ordination to the Melchizedekian priesthood (for men), </a:t>
            </a:r>
          </a:p>
          <a:p>
            <a:r>
              <a:rPr lang="en-US" sz="3200" dirty="0"/>
              <a:t>The temple endowment, </a:t>
            </a:r>
          </a:p>
          <a:p>
            <a:r>
              <a:rPr lang="en-US" sz="3200" dirty="0"/>
              <a:t>The temple sealing.</a:t>
            </a:r>
          </a:p>
        </p:txBody>
      </p:sp>
      <p:sp>
        <p:nvSpPr>
          <p:cNvPr id="4" name="TextBox 3">
            <a:extLst>
              <a:ext uri="{FF2B5EF4-FFF2-40B4-BE49-F238E27FC236}">
                <a16:creationId xmlns:a16="http://schemas.microsoft.com/office/drawing/2014/main" id="{2EC6544F-6638-4A8B-B0A9-29C65CE68AEF}"/>
              </a:ext>
            </a:extLst>
          </p:cNvPr>
          <p:cNvSpPr txBox="1"/>
          <p:nvPr/>
        </p:nvSpPr>
        <p:spPr>
          <a:xfrm>
            <a:off x="838200" y="5443268"/>
            <a:ext cx="10515600" cy="954107"/>
          </a:xfrm>
          <a:prstGeom prst="rect">
            <a:avLst/>
          </a:prstGeom>
          <a:solidFill>
            <a:srgbClr val="265C6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Without these saving ordinances we cannot become like our Heavenly Father or return to live in His presence eternally.</a:t>
            </a:r>
          </a:p>
        </p:txBody>
      </p:sp>
    </p:spTree>
    <p:extLst>
      <p:ext uri="{BB962C8B-B14F-4D97-AF65-F5344CB8AC3E}">
        <p14:creationId xmlns:p14="http://schemas.microsoft.com/office/powerpoint/2010/main" val="242473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left)">
                                      <p:cBhvr>
                                        <p:cTn id="13" dur="500"/>
                                        <p:tgtEl>
                                          <p:spTgt spid="3">
                                            <p:txEl>
                                              <p:pRg st="3" end="3"/>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500"/>
                                        <p:tgtEl>
                                          <p:spTgt spid="3">
                                            <p:txEl>
                                              <p:pRg st="4" end="4"/>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left)">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0F87294-CE00-42F9-8A2C-4AA05424F803}"/>
              </a:ext>
            </a:extLst>
          </p:cNvPr>
          <p:cNvSpPr>
            <a:spLocks noGrp="1"/>
          </p:cNvSpPr>
          <p:nvPr>
            <p:ph type="title"/>
          </p:nvPr>
        </p:nvSpPr>
        <p:spPr>
          <a:xfrm>
            <a:off x="4321815" y="1598468"/>
            <a:ext cx="7746742" cy="1606894"/>
          </a:xfrm>
        </p:spPr>
        <p:txBody>
          <a:bodyPr>
            <a:normAutofit/>
          </a:bodyPr>
          <a:lstStyle/>
          <a:p>
            <a:r>
              <a:rPr lang="en-US" sz="4000" b="1" dirty="0"/>
              <a:t>Which doctrinal mastery passage helps teach this truth?</a:t>
            </a:r>
          </a:p>
        </p:txBody>
      </p:sp>
      <p:pic>
        <p:nvPicPr>
          <p:cNvPr id="6" name="Picture 5" descr="A close up of a logo&#10;&#10;Description generated with very high confidence">
            <a:extLst>
              <a:ext uri="{FF2B5EF4-FFF2-40B4-BE49-F238E27FC236}">
                <a16:creationId xmlns:a16="http://schemas.microsoft.com/office/drawing/2014/main" id="{929EDB25-4103-4CBE-AF9C-D88C4C9B3781}"/>
              </a:ext>
            </a:extLst>
          </p:cNvPr>
          <p:cNvPicPr>
            <a:picLocks noChangeAspect="1"/>
          </p:cNvPicPr>
          <p:nvPr/>
        </p:nvPicPr>
        <p:blipFill rotWithShape="1">
          <a:blip r:embed="rId2">
            <a:extLst>
              <a:ext uri="{28A0092B-C50C-407E-A947-70E740481C1C}">
                <a14:useLocalDpi xmlns:a14="http://schemas.microsoft.com/office/drawing/2010/main" val="0"/>
              </a:ext>
            </a:extLst>
          </a:blip>
          <a:srcRect l="6509" t="4819" r="5991" b="5543"/>
          <a:stretch/>
        </p:blipFill>
        <p:spPr>
          <a:xfrm>
            <a:off x="327834" y="1157370"/>
            <a:ext cx="3425957" cy="45432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8" name="Content Placeholder 2">
            <a:extLst>
              <a:ext uri="{FF2B5EF4-FFF2-40B4-BE49-F238E27FC236}">
                <a16:creationId xmlns:a16="http://schemas.microsoft.com/office/drawing/2014/main" id="{FFFFFB5E-8C3A-4658-AA4B-98CDBBCA5AF0}"/>
              </a:ext>
            </a:extLst>
          </p:cNvPr>
          <p:cNvSpPr>
            <a:spLocks noGrp="1"/>
          </p:cNvSpPr>
          <p:nvPr>
            <p:ph idx="1"/>
          </p:nvPr>
        </p:nvSpPr>
        <p:spPr>
          <a:xfrm>
            <a:off x="4445258" y="3182351"/>
            <a:ext cx="7746742" cy="4154361"/>
          </a:xfrm>
        </p:spPr>
        <p:txBody>
          <a:bodyPr>
            <a:normAutofit/>
          </a:bodyPr>
          <a:lstStyle/>
          <a:p>
            <a:pPr marL="0" indent="0" fontAlgn="base">
              <a:buNone/>
            </a:pPr>
            <a:r>
              <a:rPr lang="en-US" sz="2400" b="1" dirty="0"/>
              <a:t>D&amp;C 84:20–22</a:t>
            </a:r>
          </a:p>
          <a:p>
            <a:pPr marL="0" indent="0" fontAlgn="base">
              <a:buNone/>
            </a:pPr>
            <a:r>
              <a:rPr lang="en-US" sz="2000" b="1" dirty="0"/>
              <a:t>20 </a:t>
            </a:r>
            <a:r>
              <a:rPr lang="en-US" sz="2000" dirty="0"/>
              <a:t>Therefore, in the ordinances thereof, the power of godliness is manifest.</a:t>
            </a:r>
          </a:p>
          <a:p>
            <a:pPr marL="0" indent="0" fontAlgn="base">
              <a:buNone/>
            </a:pPr>
            <a:r>
              <a:rPr lang="en-US" sz="2000" b="1" dirty="0"/>
              <a:t>21 </a:t>
            </a:r>
            <a:r>
              <a:rPr lang="en-US" sz="2000" dirty="0"/>
              <a:t>And without the ordinances thereof, and the authority of the priesthood, the power of godliness is not manifest unto men in the flesh;</a:t>
            </a:r>
          </a:p>
          <a:p>
            <a:pPr marL="0" indent="0" fontAlgn="base">
              <a:buNone/>
            </a:pPr>
            <a:r>
              <a:rPr lang="en-US" sz="2000" b="1" dirty="0"/>
              <a:t>22 </a:t>
            </a:r>
            <a:r>
              <a:rPr lang="en-US" sz="2000" dirty="0"/>
              <a:t>For without this no man can see the face of God, even the Father, and live.</a:t>
            </a:r>
          </a:p>
        </p:txBody>
      </p:sp>
      <p:sp>
        <p:nvSpPr>
          <p:cNvPr id="11" name="Rectangle: Rounded Corners 10">
            <a:extLst>
              <a:ext uri="{FF2B5EF4-FFF2-40B4-BE49-F238E27FC236}">
                <a16:creationId xmlns:a16="http://schemas.microsoft.com/office/drawing/2014/main" id="{12956004-71AE-4787-B06A-DF2015B89212}"/>
              </a:ext>
            </a:extLst>
          </p:cNvPr>
          <p:cNvSpPr/>
          <p:nvPr/>
        </p:nvSpPr>
        <p:spPr>
          <a:xfrm>
            <a:off x="200060" y="3775295"/>
            <a:ext cx="4011530" cy="1258432"/>
          </a:xfrm>
          <a:prstGeom prst="roundRect">
            <a:avLst/>
          </a:prstGeom>
          <a:solidFill>
            <a:srgbClr val="265C6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Please mark these verses in your scriptures</a:t>
            </a:r>
          </a:p>
        </p:txBody>
      </p:sp>
      <p:sp>
        <p:nvSpPr>
          <p:cNvPr id="3" name="Rectangle 2">
            <a:extLst>
              <a:ext uri="{FF2B5EF4-FFF2-40B4-BE49-F238E27FC236}">
                <a16:creationId xmlns:a16="http://schemas.microsoft.com/office/drawing/2014/main" id="{C89CFB53-D2FF-4294-A3BB-198CD684E1C9}"/>
              </a:ext>
            </a:extLst>
          </p:cNvPr>
          <p:cNvSpPr/>
          <p:nvPr/>
        </p:nvSpPr>
        <p:spPr>
          <a:xfrm>
            <a:off x="4211590" y="314539"/>
            <a:ext cx="7746742" cy="1384995"/>
          </a:xfrm>
          <a:prstGeom prst="rect">
            <a:avLst/>
          </a:prstGeom>
        </p:spPr>
        <p:txBody>
          <a:bodyPr wrap="square">
            <a:spAutoFit/>
          </a:bodyPr>
          <a:lstStyle/>
          <a:p>
            <a:pPr algn="ctr"/>
            <a:r>
              <a:rPr lang="en-US" sz="2800" b="1" dirty="0">
                <a:effectLst>
                  <a:outerShdw blurRad="38100" dist="38100" dir="2700000" algn="tl">
                    <a:srgbClr val="000000">
                      <a:alpha val="43137"/>
                    </a:srgbClr>
                  </a:outerShdw>
                </a:effectLst>
              </a:rPr>
              <a:t>Without these saving ordinances we cannot become like our Heavenly Father or return to live in His presence eternally.</a:t>
            </a:r>
          </a:p>
        </p:txBody>
      </p:sp>
      <p:sp>
        <p:nvSpPr>
          <p:cNvPr id="4" name="Rectangle 3">
            <a:extLst>
              <a:ext uri="{FF2B5EF4-FFF2-40B4-BE49-F238E27FC236}">
                <a16:creationId xmlns:a16="http://schemas.microsoft.com/office/drawing/2014/main" id="{DB57499A-E7E7-4080-8D2B-B4B5C9341084}"/>
              </a:ext>
            </a:extLst>
          </p:cNvPr>
          <p:cNvSpPr/>
          <p:nvPr/>
        </p:nvSpPr>
        <p:spPr>
          <a:xfrm>
            <a:off x="4475465" y="5712361"/>
            <a:ext cx="7593092" cy="923330"/>
          </a:xfrm>
          <a:prstGeom prst="rect">
            <a:avLst/>
          </a:prstGeom>
        </p:spPr>
        <p:txBody>
          <a:bodyPr wrap="square">
            <a:spAutoFit/>
          </a:bodyPr>
          <a:lstStyle/>
          <a:p>
            <a:pPr fontAlgn="base"/>
            <a:r>
              <a:rPr lang="en-US" dirty="0"/>
              <a:t>According to these verses, what is shown in the ordinances of the Melchizedek Priesthood?</a:t>
            </a:r>
          </a:p>
          <a:p>
            <a:pPr fontAlgn="base"/>
            <a:r>
              <a:rPr lang="en-US" dirty="0"/>
              <a:t>What do you think the phrase “the power of godliness” means?</a:t>
            </a:r>
          </a:p>
        </p:txBody>
      </p:sp>
    </p:spTree>
    <p:extLst>
      <p:ext uri="{BB962C8B-B14F-4D97-AF65-F5344CB8AC3E}">
        <p14:creationId xmlns:p14="http://schemas.microsoft.com/office/powerpoint/2010/main" val="26574882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8">
                                            <p:txEl>
                                              <p:pRg st="1" end="1"/>
                                            </p:txEl>
                                          </p:spTgt>
                                        </p:tgtEl>
                                        <p:attrNameLst>
                                          <p:attrName>style.visibility</p:attrName>
                                        </p:attrNameLst>
                                      </p:cBhvr>
                                      <p:to>
                                        <p:strVal val="visible"/>
                                      </p:to>
                                    </p:set>
                                    <p:animEffect transition="in" filter="fade">
                                      <p:cBhvr>
                                        <p:cTn id="9" dur="500"/>
                                        <p:tgtEl>
                                          <p:spTgt spid="18">
                                            <p:txEl>
                                              <p:pRg st="1" end="1"/>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18">
                                            <p:txEl>
                                              <p:pRg st="2" end="2"/>
                                            </p:txEl>
                                          </p:spTgt>
                                        </p:tgtEl>
                                        <p:attrNameLst>
                                          <p:attrName>style.visibility</p:attrName>
                                        </p:attrNameLst>
                                      </p:cBhvr>
                                      <p:to>
                                        <p:strVal val="visible"/>
                                      </p:to>
                                    </p:set>
                                    <p:animEffect transition="in" filter="fade">
                                      <p:cBhvr>
                                        <p:cTn id="12" dur="500"/>
                                        <p:tgtEl>
                                          <p:spTgt spid="18">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xEl>
                                              <p:pRg st="3" end="3"/>
                                            </p:txEl>
                                          </p:spTgt>
                                        </p:tgtEl>
                                        <p:attrNameLst>
                                          <p:attrName>style.visibility</p:attrName>
                                        </p:attrNameLst>
                                      </p:cBhvr>
                                      <p:to>
                                        <p:strVal val="visible"/>
                                      </p:to>
                                    </p:set>
                                    <p:animEffect transition="in" filter="fade">
                                      <p:cBhvr>
                                        <p:cTn id="15" dur="500"/>
                                        <p:tgtEl>
                                          <p:spTgt spid="18">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Content Placeholder 4" descr="A person wearing a suit and tie&#10;&#10;Description generated with very high confidence">
            <a:extLst>
              <a:ext uri="{FF2B5EF4-FFF2-40B4-BE49-F238E27FC236}">
                <a16:creationId xmlns:a16="http://schemas.microsoft.com/office/drawing/2014/main" id="{B71401EB-F681-4C2C-8E64-085F55DC3818}"/>
              </a:ext>
            </a:extLst>
          </p:cNvPr>
          <p:cNvPicPr>
            <a:picLocks noChangeAspect="1"/>
          </p:cNvPicPr>
          <p:nvPr/>
        </p:nvPicPr>
        <p:blipFill rotWithShape="1">
          <a:blip r:embed="rId2">
            <a:extLst>
              <a:ext uri="{28A0092B-C50C-407E-A947-70E740481C1C}">
                <a14:useLocalDpi xmlns:a14="http://schemas.microsoft.com/office/drawing/2010/main" val="0"/>
              </a:ext>
            </a:extLst>
          </a:blip>
          <a:srcRect l="9465" r="11660" b="12632"/>
          <a:stretch/>
        </p:blipFill>
        <p:spPr>
          <a:xfrm>
            <a:off x="707366" y="894527"/>
            <a:ext cx="2405290" cy="33303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Content Placeholder 9">
            <a:extLst>
              <a:ext uri="{FF2B5EF4-FFF2-40B4-BE49-F238E27FC236}">
                <a16:creationId xmlns:a16="http://schemas.microsoft.com/office/drawing/2014/main" id="{F8D42851-A052-4255-A2B0-33EDB6CA5B00}"/>
              </a:ext>
            </a:extLst>
          </p:cNvPr>
          <p:cNvSpPr>
            <a:spLocks noGrp="1"/>
          </p:cNvSpPr>
          <p:nvPr>
            <p:ph idx="1"/>
          </p:nvPr>
        </p:nvSpPr>
        <p:spPr>
          <a:xfrm>
            <a:off x="4748503" y="149466"/>
            <a:ext cx="7346777" cy="5909466"/>
          </a:xfrm>
        </p:spPr>
        <p:txBody>
          <a:bodyPr>
            <a:normAutofit fontScale="92500"/>
          </a:bodyPr>
          <a:lstStyle/>
          <a:p>
            <a:pPr marL="0" indent="0" defTabSz="457200" fontAlgn="base">
              <a:lnSpc>
                <a:spcPct val="110000"/>
              </a:lnSpc>
              <a:spcBef>
                <a:spcPts val="0"/>
              </a:spcBef>
              <a:spcAft>
                <a:spcPts val="1800"/>
              </a:spcAft>
              <a:buNone/>
            </a:pPr>
            <a:r>
              <a:rPr lang="en-US" sz="2400" dirty="0"/>
              <a:t>	“Our covenant commitment to Him permits our Heavenly Father to let His divine influence, ‘the power of godliness’ (D&amp;C 84:20), flow into our lives. He can do that because by our participation in priesthood ordinances we exercise our agency and elect to receive it. Our participation in those ordinances also demonstrates that we are prepared to accept the additional responsibility that comes with added light and spiritual power.</a:t>
            </a:r>
          </a:p>
          <a:p>
            <a:pPr marL="0" indent="0" defTabSz="457200" fontAlgn="base">
              <a:lnSpc>
                <a:spcPct val="110000"/>
              </a:lnSpc>
              <a:spcBef>
                <a:spcPts val="0"/>
              </a:spcBef>
              <a:spcAft>
                <a:spcPts val="1800"/>
              </a:spcAft>
              <a:buNone/>
            </a:pPr>
            <a:r>
              <a:rPr lang="en-US" sz="2400" dirty="0"/>
              <a:t>	“In all the ordinances, especially those of the temple, we are endowed with power from on high. This ‘power of godliness’ comes in the person and by the influence of the Holy Ghost. The gift of the Holy Ghost is part of the new and everlasting covenant. It is an essential part of our baptism, the baptism of the Spirit. It is the messenger of grace by which the blood of Christ is applied to take away our sins and sanctify us.</a:t>
            </a:r>
          </a:p>
        </p:txBody>
      </p:sp>
      <p:sp>
        <p:nvSpPr>
          <p:cNvPr id="6" name="Rectangle 5">
            <a:extLst>
              <a:ext uri="{FF2B5EF4-FFF2-40B4-BE49-F238E27FC236}">
                <a16:creationId xmlns:a16="http://schemas.microsoft.com/office/drawing/2014/main" id="{374BC6B1-1F6A-4EA2-A18E-B7AB717C9EE5}"/>
              </a:ext>
            </a:extLst>
          </p:cNvPr>
          <p:cNvSpPr/>
          <p:nvPr/>
        </p:nvSpPr>
        <p:spPr>
          <a:xfrm rot="21260392">
            <a:off x="750564" y="4281129"/>
            <a:ext cx="3605840" cy="523220"/>
          </a:xfrm>
          <a:prstGeom prst="rect">
            <a:avLst/>
          </a:prstGeom>
        </p:spPr>
        <p:txBody>
          <a:bodyPr wrap="square">
            <a:spAutoFit/>
          </a:bodyPr>
          <a:lstStyle/>
          <a:p>
            <a:r>
              <a:rPr lang="en-US" sz="1400" dirty="0">
                <a:solidFill>
                  <a:schemeClr val="tx1">
                    <a:lumMod val="50000"/>
                  </a:schemeClr>
                </a:solidFill>
              </a:rPr>
              <a:t>(D. Todd Christofferson, “The Power of Covenants,” </a:t>
            </a:r>
            <a:r>
              <a:rPr lang="en-US" sz="1400" i="1" dirty="0">
                <a:solidFill>
                  <a:schemeClr val="tx1">
                    <a:lumMod val="50000"/>
                  </a:schemeClr>
                </a:solidFill>
              </a:rPr>
              <a:t>Ensign</a:t>
            </a:r>
            <a:r>
              <a:rPr lang="en-US" sz="1400" dirty="0">
                <a:solidFill>
                  <a:schemeClr val="tx1">
                    <a:lumMod val="50000"/>
                  </a:schemeClr>
                </a:solidFill>
              </a:rPr>
              <a:t> or </a:t>
            </a:r>
            <a:r>
              <a:rPr lang="en-US" sz="1400" i="1" dirty="0">
                <a:solidFill>
                  <a:schemeClr val="tx1">
                    <a:lumMod val="50000"/>
                  </a:schemeClr>
                </a:solidFill>
              </a:rPr>
              <a:t>Liahona,</a:t>
            </a:r>
            <a:r>
              <a:rPr lang="en-US" sz="1400" dirty="0">
                <a:solidFill>
                  <a:schemeClr val="tx1">
                    <a:lumMod val="50000"/>
                  </a:schemeClr>
                </a:solidFill>
              </a:rPr>
              <a:t> May 2009, 22)</a:t>
            </a:r>
          </a:p>
        </p:txBody>
      </p:sp>
      <p:sp>
        <p:nvSpPr>
          <p:cNvPr id="9" name="Content Placeholder 2">
            <a:extLst>
              <a:ext uri="{FF2B5EF4-FFF2-40B4-BE49-F238E27FC236}">
                <a16:creationId xmlns:a16="http://schemas.microsoft.com/office/drawing/2014/main" id="{26166B7E-DF0B-42AB-995C-C70230FD2CB1}"/>
              </a:ext>
            </a:extLst>
          </p:cNvPr>
          <p:cNvSpPr txBox="1">
            <a:spLocks/>
          </p:cNvSpPr>
          <p:nvPr/>
        </p:nvSpPr>
        <p:spPr>
          <a:xfrm>
            <a:off x="96719" y="5119429"/>
            <a:ext cx="3533171" cy="1521962"/>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spcBef>
                <a:spcPts val="0"/>
              </a:spcBef>
              <a:spcAft>
                <a:spcPts val="1800"/>
              </a:spcAft>
              <a:buFont typeface="Arial" panose="020B0604020202020204" pitchFamily="34" charset="0"/>
              <a:buNone/>
            </a:pPr>
            <a:r>
              <a:rPr lang="en-US" sz="2000">
                <a:solidFill>
                  <a:schemeClr val="bg1"/>
                </a:solidFill>
              </a:rPr>
              <a:t>According to Elder Christofferson, what is the power of godliness? </a:t>
            </a:r>
          </a:p>
          <a:p>
            <a:pPr marL="0" indent="0" fontAlgn="base">
              <a:lnSpc>
                <a:spcPct val="100000"/>
              </a:lnSpc>
              <a:spcBef>
                <a:spcPts val="0"/>
              </a:spcBef>
              <a:spcAft>
                <a:spcPts val="1800"/>
              </a:spcAft>
              <a:buFont typeface="Arial" panose="020B0604020202020204" pitchFamily="34" charset="0"/>
              <a:buNone/>
            </a:pPr>
            <a:r>
              <a:rPr lang="en-US" sz="2000">
                <a:solidFill>
                  <a:schemeClr val="bg1"/>
                </a:solidFill>
              </a:rPr>
              <a:t>In Elder Christofferson’s words, what can help us invite God’s divine influence into our lives? </a:t>
            </a:r>
            <a:endParaRPr lang="en-US" sz="2000" dirty="0">
              <a:solidFill>
                <a:schemeClr val="bg1"/>
              </a:solidFill>
            </a:endParaRPr>
          </a:p>
        </p:txBody>
      </p:sp>
    </p:spTree>
    <p:extLst>
      <p:ext uri="{BB962C8B-B14F-4D97-AF65-F5344CB8AC3E}">
        <p14:creationId xmlns:p14="http://schemas.microsoft.com/office/powerpoint/2010/main" val="38753975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down)">
                                      <p:cBhvr>
                                        <p:cTn id="1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D46682-F059-4E56-8D5E-070DAA14D480}"/>
              </a:ext>
            </a:extLst>
          </p:cNvPr>
          <p:cNvSpPr>
            <a:spLocks noGrp="1"/>
          </p:cNvSpPr>
          <p:nvPr>
            <p:ph type="title"/>
          </p:nvPr>
        </p:nvSpPr>
        <p:spPr>
          <a:xfrm>
            <a:off x="943277" y="712269"/>
            <a:ext cx="3370998" cy="5502264"/>
          </a:xfrm>
        </p:spPr>
        <p:txBody>
          <a:bodyPr>
            <a:normAutofit/>
          </a:bodyPr>
          <a:lstStyle/>
          <a:p>
            <a:r>
              <a:rPr lang="en-US" sz="3700" b="1" dirty="0">
                <a:solidFill>
                  <a:srgbClr val="FFFFFF"/>
                </a:solidFill>
              </a:rPr>
              <a:t>Paragraphs 7.7 through 7.9 in the </a:t>
            </a:r>
            <a:r>
              <a:rPr lang="en-US" sz="3700" b="1" i="1" dirty="0">
                <a:solidFill>
                  <a:srgbClr val="FFFFFF"/>
                </a:solidFill>
              </a:rPr>
              <a:t>Doctrinal Mastery Core Document and</a:t>
            </a:r>
            <a:r>
              <a:rPr lang="en-US" sz="3700" b="1" dirty="0">
                <a:solidFill>
                  <a:srgbClr val="FFFFFF"/>
                </a:solidFill>
              </a:rPr>
              <a:t> look for how, when, and where covenants are made. </a:t>
            </a:r>
          </a:p>
        </p:txBody>
      </p:sp>
      <p:cxnSp>
        <p:nvCxnSpPr>
          <p:cNvPr id="22" name="Straight Connector 21">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7" name="Straight Connector 6">
            <a:extLst>
              <a:ext uri="{FF2B5EF4-FFF2-40B4-BE49-F238E27FC236}">
                <a16:creationId xmlns:a16="http://schemas.microsoft.com/office/drawing/2014/main" id="{D90FBB8B-0277-41B5-B2D3-1C88282A605B}"/>
              </a:ext>
            </a:extLst>
          </p:cNvPr>
          <p:cNvSpPr/>
          <p:nvPr/>
        </p:nvSpPr>
        <p:spPr>
          <a:xfrm>
            <a:off x="4924425" y="481762"/>
            <a:ext cx="7067550" cy="0"/>
          </a:xfrm>
          <a:prstGeom prst="line">
            <a:avLst/>
          </a:prstGeom>
          <a:ln w="28575">
            <a:solidFill>
              <a:schemeClr val="accent2"/>
            </a:solidFill>
          </a:ln>
        </p:spPr>
        <p:style>
          <a:lnRef idx="1">
            <a:schemeClr val="accent2">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808E146B-00D5-4C2A-B71F-46D3C9C7DDBE}"/>
              </a:ext>
            </a:extLst>
          </p:cNvPr>
          <p:cNvSpPr/>
          <p:nvPr/>
        </p:nvSpPr>
        <p:spPr>
          <a:xfrm>
            <a:off x="4924425" y="481762"/>
            <a:ext cx="7067550" cy="1227472"/>
          </a:xfrm>
          <a:custGeom>
            <a:avLst/>
            <a:gdLst>
              <a:gd name="connsiteX0" fmla="*/ 0 w 7067550"/>
              <a:gd name="connsiteY0" fmla="*/ 0 h 1227472"/>
              <a:gd name="connsiteX1" fmla="*/ 7067550 w 7067550"/>
              <a:gd name="connsiteY1" fmla="*/ 0 h 1227472"/>
              <a:gd name="connsiteX2" fmla="*/ 7067550 w 7067550"/>
              <a:gd name="connsiteY2" fmla="*/ 1227472 h 1227472"/>
              <a:gd name="connsiteX3" fmla="*/ 0 w 7067550"/>
              <a:gd name="connsiteY3" fmla="*/ 1227472 h 1227472"/>
              <a:gd name="connsiteX4" fmla="*/ 0 w 7067550"/>
              <a:gd name="connsiteY4" fmla="*/ 0 h 1227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7550" h="1227472">
                <a:moveTo>
                  <a:pt x="0" y="0"/>
                </a:moveTo>
                <a:lnTo>
                  <a:pt x="7067550" y="0"/>
                </a:lnTo>
                <a:lnTo>
                  <a:pt x="7067550" y="1227472"/>
                </a:lnTo>
                <a:lnTo>
                  <a:pt x="0" y="12274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kern="1200" dirty="0">
                <a:effectLst/>
              </a:rPr>
              <a:t>What key statement of doctrine in paragraph 7.7 describes how covenants are made? </a:t>
            </a:r>
          </a:p>
        </p:txBody>
      </p:sp>
      <p:sp>
        <p:nvSpPr>
          <p:cNvPr id="9" name="Straight Connector 8">
            <a:extLst>
              <a:ext uri="{FF2B5EF4-FFF2-40B4-BE49-F238E27FC236}">
                <a16:creationId xmlns:a16="http://schemas.microsoft.com/office/drawing/2014/main" id="{45181275-AFDE-4B48-A266-BBD5397FA959}"/>
              </a:ext>
            </a:extLst>
          </p:cNvPr>
          <p:cNvSpPr/>
          <p:nvPr/>
        </p:nvSpPr>
        <p:spPr>
          <a:xfrm>
            <a:off x="4924425" y="1709235"/>
            <a:ext cx="7067550" cy="0"/>
          </a:xfrm>
          <a:prstGeom prst="line">
            <a:avLst/>
          </a:prstGeom>
          <a:ln w="28575"/>
        </p:spPr>
        <p:style>
          <a:lnRef idx="1">
            <a:schemeClr val="accent3">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11" name="Freeform: Shape 10">
            <a:extLst>
              <a:ext uri="{FF2B5EF4-FFF2-40B4-BE49-F238E27FC236}">
                <a16:creationId xmlns:a16="http://schemas.microsoft.com/office/drawing/2014/main" id="{9384BDBD-778A-4B72-B54D-BC3B3A6787FF}"/>
              </a:ext>
            </a:extLst>
          </p:cNvPr>
          <p:cNvSpPr/>
          <p:nvPr/>
        </p:nvSpPr>
        <p:spPr>
          <a:xfrm>
            <a:off x="4924425" y="1709235"/>
            <a:ext cx="7067550" cy="1227472"/>
          </a:xfrm>
          <a:custGeom>
            <a:avLst/>
            <a:gdLst>
              <a:gd name="connsiteX0" fmla="*/ 0 w 7067550"/>
              <a:gd name="connsiteY0" fmla="*/ 0 h 1227472"/>
              <a:gd name="connsiteX1" fmla="*/ 7067550 w 7067550"/>
              <a:gd name="connsiteY1" fmla="*/ 0 h 1227472"/>
              <a:gd name="connsiteX2" fmla="*/ 7067550 w 7067550"/>
              <a:gd name="connsiteY2" fmla="*/ 1227472 h 1227472"/>
              <a:gd name="connsiteX3" fmla="*/ 0 w 7067550"/>
              <a:gd name="connsiteY3" fmla="*/ 1227472 h 1227472"/>
              <a:gd name="connsiteX4" fmla="*/ 0 w 7067550"/>
              <a:gd name="connsiteY4" fmla="*/ 0 h 1227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7550" h="1227472">
                <a:moveTo>
                  <a:pt x="0" y="0"/>
                </a:moveTo>
                <a:lnTo>
                  <a:pt x="7067550" y="0"/>
                </a:lnTo>
                <a:lnTo>
                  <a:pt x="7067550" y="1227472"/>
                </a:lnTo>
                <a:lnTo>
                  <a:pt x="0" y="1227472"/>
                </a:lnTo>
                <a:lnTo>
                  <a:pt x="0" y="0"/>
                </a:lnTo>
                <a:close/>
              </a:path>
            </a:pathLst>
          </a:custGeom>
          <a:ln w="28575"/>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kern="1200" dirty="0">
                <a:effectLst/>
              </a:rPr>
              <a:t>According to paragraph 7.8, what is the relationship between saving ordinances and covenants?</a:t>
            </a:r>
          </a:p>
        </p:txBody>
      </p:sp>
      <p:sp>
        <p:nvSpPr>
          <p:cNvPr id="13" name="Straight Connector 12">
            <a:extLst>
              <a:ext uri="{FF2B5EF4-FFF2-40B4-BE49-F238E27FC236}">
                <a16:creationId xmlns:a16="http://schemas.microsoft.com/office/drawing/2014/main" id="{7567DEC3-63B5-497B-A51C-0A08AEC12C7E}"/>
              </a:ext>
            </a:extLst>
          </p:cNvPr>
          <p:cNvSpPr/>
          <p:nvPr/>
        </p:nvSpPr>
        <p:spPr>
          <a:xfrm>
            <a:off x="4924425" y="2936707"/>
            <a:ext cx="7067550" cy="0"/>
          </a:xfrm>
          <a:prstGeom prst="line">
            <a:avLst/>
          </a:prstGeom>
          <a:ln w="28575"/>
        </p:spPr>
        <p:style>
          <a:lnRef idx="1">
            <a:schemeClr val="accent4">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16" name="Freeform: Shape 15">
            <a:extLst>
              <a:ext uri="{FF2B5EF4-FFF2-40B4-BE49-F238E27FC236}">
                <a16:creationId xmlns:a16="http://schemas.microsoft.com/office/drawing/2014/main" id="{EB48DB60-B5D8-460F-9E52-EFEB167B4E64}"/>
              </a:ext>
            </a:extLst>
          </p:cNvPr>
          <p:cNvSpPr/>
          <p:nvPr/>
        </p:nvSpPr>
        <p:spPr>
          <a:xfrm>
            <a:off x="4924425" y="2936707"/>
            <a:ext cx="7067550" cy="1227472"/>
          </a:xfrm>
          <a:custGeom>
            <a:avLst/>
            <a:gdLst>
              <a:gd name="connsiteX0" fmla="*/ 0 w 7067550"/>
              <a:gd name="connsiteY0" fmla="*/ 0 h 1227472"/>
              <a:gd name="connsiteX1" fmla="*/ 7067550 w 7067550"/>
              <a:gd name="connsiteY1" fmla="*/ 0 h 1227472"/>
              <a:gd name="connsiteX2" fmla="*/ 7067550 w 7067550"/>
              <a:gd name="connsiteY2" fmla="*/ 1227472 h 1227472"/>
              <a:gd name="connsiteX3" fmla="*/ 0 w 7067550"/>
              <a:gd name="connsiteY3" fmla="*/ 1227472 h 1227472"/>
              <a:gd name="connsiteX4" fmla="*/ 0 w 7067550"/>
              <a:gd name="connsiteY4" fmla="*/ 0 h 1227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7550" h="1227472">
                <a:moveTo>
                  <a:pt x="0" y="0"/>
                </a:moveTo>
                <a:lnTo>
                  <a:pt x="7067550" y="0"/>
                </a:lnTo>
                <a:lnTo>
                  <a:pt x="7067550" y="1227472"/>
                </a:lnTo>
                <a:lnTo>
                  <a:pt x="0" y="12274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kern="1200" dirty="0">
                <a:effectLst/>
              </a:rPr>
              <a:t>What do we covenant to do when we receive the ordinance of baptism? </a:t>
            </a:r>
          </a:p>
        </p:txBody>
      </p:sp>
      <p:sp>
        <p:nvSpPr>
          <p:cNvPr id="17" name="Straight Connector 16">
            <a:extLst>
              <a:ext uri="{FF2B5EF4-FFF2-40B4-BE49-F238E27FC236}">
                <a16:creationId xmlns:a16="http://schemas.microsoft.com/office/drawing/2014/main" id="{A2C25E02-39B3-49A0-A188-35154B302199}"/>
              </a:ext>
            </a:extLst>
          </p:cNvPr>
          <p:cNvSpPr/>
          <p:nvPr/>
        </p:nvSpPr>
        <p:spPr>
          <a:xfrm>
            <a:off x="4924425" y="4164180"/>
            <a:ext cx="7067550" cy="0"/>
          </a:xfrm>
          <a:prstGeom prst="line">
            <a:avLst/>
          </a:prstGeom>
          <a:ln w="28575">
            <a:solidFill>
              <a:schemeClr val="accent5"/>
            </a:solidFill>
          </a:ln>
        </p:spPr>
        <p:style>
          <a:lnRef idx="1">
            <a:schemeClr val="accent5">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18" name="Freeform: Shape 17">
            <a:extLst>
              <a:ext uri="{FF2B5EF4-FFF2-40B4-BE49-F238E27FC236}">
                <a16:creationId xmlns:a16="http://schemas.microsoft.com/office/drawing/2014/main" id="{9C9A6443-CE1B-4F66-B81B-3C37D9F17916}"/>
              </a:ext>
            </a:extLst>
          </p:cNvPr>
          <p:cNvSpPr/>
          <p:nvPr/>
        </p:nvSpPr>
        <p:spPr>
          <a:xfrm>
            <a:off x="4924425" y="4164180"/>
            <a:ext cx="7067550" cy="1227472"/>
          </a:xfrm>
          <a:custGeom>
            <a:avLst/>
            <a:gdLst>
              <a:gd name="connsiteX0" fmla="*/ 0 w 7067550"/>
              <a:gd name="connsiteY0" fmla="*/ 0 h 1227472"/>
              <a:gd name="connsiteX1" fmla="*/ 7067550 w 7067550"/>
              <a:gd name="connsiteY1" fmla="*/ 0 h 1227472"/>
              <a:gd name="connsiteX2" fmla="*/ 7067550 w 7067550"/>
              <a:gd name="connsiteY2" fmla="*/ 1227472 h 1227472"/>
              <a:gd name="connsiteX3" fmla="*/ 0 w 7067550"/>
              <a:gd name="connsiteY3" fmla="*/ 1227472 h 1227472"/>
              <a:gd name="connsiteX4" fmla="*/ 0 w 7067550"/>
              <a:gd name="connsiteY4" fmla="*/ 0 h 1227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7550" h="1227472">
                <a:moveTo>
                  <a:pt x="0" y="0"/>
                </a:moveTo>
                <a:lnTo>
                  <a:pt x="7067550" y="0"/>
                </a:lnTo>
                <a:lnTo>
                  <a:pt x="7067550" y="1227472"/>
                </a:lnTo>
                <a:lnTo>
                  <a:pt x="0" y="12274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kern="1200" dirty="0">
                <a:effectLst/>
              </a:rPr>
              <a:t>What blessings does God promise to give us if we keep our baptismal covenant</a:t>
            </a:r>
            <a:r>
              <a:rPr lang="en-US" sz="2500" b="0" kern="1200" dirty="0"/>
              <a:t>?</a:t>
            </a:r>
            <a:r>
              <a:rPr lang="en-US" sz="2500" b="0" kern="1200" dirty="0">
                <a:effectLst>
                  <a:outerShdw blurRad="38100" dist="38100" dir="2700000" algn="tl">
                    <a:srgbClr val="000000">
                      <a:alpha val="43137"/>
                    </a:srgbClr>
                  </a:outerShdw>
                </a:effectLst>
              </a:rPr>
              <a:t> </a:t>
            </a:r>
          </a:p>
        </p:txBody>
      </p:sp>
      <p:sp>
        <p:nvSpPr>
          <p:cNvPr id="19" name="Straight Connector 18">
            <a:extLst>
              <a:ext uri="{FF2B5EF4-FFF2-40B4-BE49-F238E27FC236}">
                <a16:creationId xmlns:a16="http://schemas.microsoft.com/office/drawing/2014/main" id="{EB881C00-9CC2-4BBD-8AE2-59FE73958C3B}"/>
              </a:ext>
            </a:extLst>
          </p:cNvPr>
          <p:cNvSpPr/>
          <p:nvPr/>
        </p:nvSpPr>
        <p:spPr>
          <a:xfrm>
            <a:off x="4924425" y="5391652"/>
            <a:ext cx="7067550" cy="0"/>
          </a:xfrm>
          <a:prstGeom prst="line">
            <a:avLst/>
          </a:prstGeom>
          <a:ln w="28575"/>
        </p:spPr>
        <p:style>
          <a:lnRef idx="1">
            <a:schemeClr val="accent6">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sp>
        <p:nvSpPr>
          <p:cNvPr id="21" name="Freeform: Shape 20">
            <a:extLst>
              <a:ext uri="{FF2B5EF4-FFF2-40B4-BE49-F238E27FC236}">
                <a16:creationId xmlns:a16="http://schemas.microsoft.com/office/drawing/2014/main" id="{E22F7443-A1BE-42E4-A3A9-B3CD03A966F4}"/>
              </a:ext>
            </a:extLst>
          </p:cNvPr>
          <p:cNvSpPr/>
          <p:nvPr/>
        </p:nvSpPr>
        <p:spPr>
          <a:xfrm>
            <a:off x="4924425" y="5391652"/>
            <a:ext cx="7067550" cy="1227472"/>
          </a:xfrm>
          <a:custGeom>
            <a:avLst/>
            <a:gdLst>
              <a:gd name="connsiteX0" fmla="*/ 0 w 7067550"/>
              <a:gd name="connsiteY0" fmla="*/ 0 h 1227472"/>
              <a:gd name="connsiteX1" fmla="*/ 7067550 w 7067550"/>
              <a:gd name="connsiteY1" fmla="*/ 0 h 1227472"/>
              <a:gd name="connsiteX2" fmla="*/ 7067550 w 7067550"/>
              <a:gd name="connsiteY2" fmla="*/ 1227472 h 1227472"/>
              <a:gd name="connsiteX3" fmla="*/ 0 w 7067550"/>
              <a:gd name="connsiteY3" fmla="*/ 1227472 h 1227472"/>
              <a:gd name="connsiteX4" fmla="*/ 0 w 7067550"/>
              <a:gd name="connsiteY4" fmla="*/ 0 h 1227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7550" h="1227472">
                <a:moveTo>
                  <a:pt x="0" y="0"/>
                </a:moveTo>
                <a:lnTo>
                  <a:pt x="7067550" y="0"/>
                </a:lnTo>
                <a:lnTo>
                  <a:pt x="7067550" y="1227472"/>
                </a:lnTo>
                <a:lnTo>
                  <a:pt x="0" y="12274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kern="1200" dirty="0">
                <a:effectLst/>
              </a:rPr>
              <a:t>How can knowing the specific blessings the Lord has promised us help us want to keep our covenants?</a:t>
            </a:r>
          </a:p>
        </p:txBody>
      </p:sp>
    </p:spTree>
    <p:extLst>
      <p:ext uri="{BB962C8B-B14F-4D97-AF65-F5344CB8AC3E}">
        <p14:creationId xmlns:p14="http://schemas.microsoft.com/office/powerpoint/2010/main" val="331063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8"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4D646-4192-4D09-9DFB-297A73A85755}"/>
              </a:ext>
            </a:extLst>
          </p:cNvPr>
          <p:cNvSpPr>
            <a:spLocks noGrp="1"/>
          </p:cNvSpPr>
          <p:nvPr>
            <p:ph type="title"/>
          </p:nvPr>
        </p:nvSpPr>
        <p:spPr>
          <a:xfrm>
            <a:off x="838200" y="365125"/>
            <a:ext cx="10515600" cy="1325563"/>
          </a:xfrm>
        </p:spPr>
        <p:txBody>
          <a:bodyPr>
            <a:normAutofit/>
          </a:bodyPr>
          <a:lstStyle/>
          <a:p>
            <a:r>
              <a:rPr lang="en-US" sz="5400" b="1" dirty="0"/>
              <a:t>Assignment:</a:t>
            </a:r>
          </a:p>
        </p:txBody>
      </p:sp>
      <p:sp>
        <p:nvSpPr>
          <p:cNvPr id="17" name="Freeform: Shape 16">
            <a:extLst>
              <a:ext uri="{FF2B5EF4-FFF2-40B4-BE49-F238E27FC236}">
                <a16:creationId xmlns:a16="http://schemas.microsoft.com/office/drawing/2014/main" id="{B432C80E-6285-4D77-91CA-AE5CEDA37D44}"/>
              </a:ext>
            </a:extLst>
          </p:cNvPr>
          <p:cNvSpPr/>
          <p:nvPr/>
        </p:nvSpPr>
        <p:spPr>
          <a:xfrm>
            <a:off x="839483" y="1825625"/>
            <a:ext cx="5006206" cy="4351338"/>
          </a:xfrm>
          <a:custGeom>
            <a:avLst/>
            <a:gdLst>
              <a:gd name="connsiteX0" fmla="*/ 0 w 5006206"/>
              <a:gd name="connsiteY0" fmla="*/ 0 h 4351338"/>
              <a:gd name="connsiteX1" fmla="*/ 5006206 w 5006206"/>
              <a:gd name="connsiteY1" fmla="*/ 0 h 4351338"/>
              <a:gd name="connsiteX2" fmla="*/ 5006206 w 5006206"/>
              <a:gd name="connsiteY2" fmla="*/ 4351338 h 4351338"/>
              <a:gd name="connsiteX3" fmla="*/ 0 w 5006206"/>
              <a:gd name="connsiteY3" fmla="*/ 4351338 h 4351338"/>
              <a:gd name="connsiteX4" fmla="*/ 0 w 5006206"/>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6206" h="4351338">
                <a:moveTo>
                  <a:pt x="0" y="0"/>
                </a:moveTo>
                <a:lnTo>
                  <a:pt x="5006206" y="0"/>
                </a:lnTo>
                <a:lnTo>
                  <a:pt x="5006206" y="4351338"/>
                </a:lnTo>
                <a:lnTo>
                  <a:pt x="0" y="4351338"/>
                </a:lnTo>
                <a:lnTo>
                  <a:pt x="0" y="0"/>
                </a:lnTo>
                <a:close/>
              </a:path>
            </a:pathLst>
          </a:custGeom>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90303" tIns="1983708" rIns="390303" bIns="417228" numCol="1" spcCol="1270" anchor="t" anchorCtr="0">
            <a:noAutofit/>
          </a:bodyPr>
          <a:lstStyle/>
          <a:p>
            <a:pPr lvl="0" algn="ctr" defTabSz="1155700">
              <a:lnSpc>
                <a:spcPct val="90000"/>
              </a:lnSpc>
              <a:spcBef>
                <a:spcPct val="0"/>
              </a:spcBef>
              <a:spcAft>
                <a:spcPct val="35000"/>
              </a:spcAft>
            </a:pPr>
            <a:r>
              <a:rPr lang="en-US" sz="2800" dirty="0"/>
              <a:t>Review paragraph 7.7 in the </a:t>
            </a:r>
            <a:r>
              <a:rPr lang="en-US" sz="2800" i="1" dirty="0"/>
              <a:t>Doctrinal Mastery Core Document.</a:t>
            </a:r>
            <a:endParaRPr lang="en-US" sz="2800" kern="1200" dirty="0"/>
          </a:p>
        </p:txBody>
      </p:sp>
      <p:sp>
        <p:nvSpPr>
          <p:cNvPr id="18" name="Freeform: Shape 17">
            <a:extLst>
              <a:ext uri="{FF2B5EF4-FFF2-40B4-BE49-F238E27FC236}">
                <a16:creationId xmlns:a16="http://schemas.microsoft.com/office/drawing/2014/main" id="{400683DE-3CD3-4E3D-9087-CA346F2539AC}"/>
              </a:ext>
            </a:extLst>
          </p:cNvPr>
          <p:cNvSpPr/>
          <p:nvPr/>
        </p:nvSpPr>
        <p:spPr>
          <a:xfrm>
            <a:off x="2689885" y="2260758"/>
            <a:ext cx="1305401" cy="1305401"/>
          </a:xfrm>
          <a:custGeom>
            <a:avLst/>
            <a:gdLst>
              <a:gd name="connsiteX0" fmla="*/ 0 w 1305401"/>
              <a:gd name="connsiteY0" fmla="*/ 652701 h 1305401"/>
              <a:gd name="connsiteX1" fmla="*/ 652701 w 1305401"/>
              <a:gd name="connsiteY1" fmla="*/ 0 h 1305401"/>
              <a:gd name="connsiteX2" fmla="*/ 1305402 w 1305401"/>
              <a:gd name="connsiteY2" fmla="*/ 652701 h 1305401"/>
              <a:gd name="connsiteX3" fmla="*/ 652701 w 1305401"/>
              <a:gd name="connsiteY3" fmla="*/ 1305402 h 1305401"/>
              <a:gd name="connsiteX4" fmla="*/ 0 w 1305401"/>
              <a:gd name="connsiteY4" fmla="*/ 652701 h 1305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01" h="1305401">
                <a:moveTo>
                  <a:pt x="0" y="652701"/>
                </a:moveTo>
                <a:cubicBezTo>
                  <a:pt x="0" y="292224"/>
                  <a:pt x="292224" y="0"/>
                  <a:pt x="652701" y="0"/>
                </a:cubicBezTo>
                <a:cubicBezTo>
                  <a:pt x="1013178" y="0"/>
                  <a:pt x="1305402" y="292224"/>
                  <a:pt x="1305402" y="652701"/>
                </a:cubicBezTo>
                <a:cubicBezTo>
                  <a:pt x="1305402" y="1013178"/>
                  <a:pt x="1013178" y="1305402"/>
                  <a:pt x="652701" y="1305402"/>
                </a:cubicBezTo>
                <a:cubicBezTo>
                  <a:pt x="292224" y="1305402"/>
                  <a:pt x="0" y="1013178"/>
                  <a:pt x="0" y="652701"/>
                </a:cubicBezTo>
                <a:close/>
              </a:path>
            </a:pathLst>
          </a:custGeom>
        </p:spPr>
        <p:style>
          <a:lnRef idx="1">
            <a:schemeClr val="accent2">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92946" tIns="203872" rIns="292946" bIns="203872" numCol="1" spcCol="1270" anchor="ctr" anchorCtr="0">
            <a:noAutofit/>
          </a:bodyPr>
          <a:lstStyle/>
          <a:p>
            <a:pPr marL="0" lvl="0" indent="0" algn="ctr" defTabSz="2133600">
              <a:lnSpc>
                <a:spcPct val="90000"/>
              </a:lnSpc>
              <a:spcBef>
                <a:spcPct val="0"/>
              </a:spcBef>
              <a:spcAft>
                <a:spcPct val="35000"/>
              </a:spcAft>
              <a:buNone/>
            </a:pPr>
            <a:r>
              <a:rPr lang="en-US" sz="4800" kern="1200"/>
              <a:t>1</a:t>
            </a:r>
          </a:p>
        </p:txBody>
      </p:sp>
      <p:sp>
        <p:nvSpPr>
          <p:cNvPr id="19" name="Rectangle 18">
            <a:extLst>
              <a:ext uri="{FF2B5EF4-FFF2-40B4-BE49-F238E27FC236}">
                <a16:creationId xmlns:a16="http://schemas.microsoft.com/office/drawing/2014/main" id="{04CD8233-EB79-4BC4-9577-513B21ED1C6D}"/>
              </a:ext>
            </a:extLst>
          </p:cNvPr>
          <p:cNvSpPr/>
          <p:nvPr/>
        </p:nvSpPr>
        <p:spPr>
          <a:xfrm>
            <a:off x="839483" y="6176891"/>
            <a:ext cx="5006206" cy="72"/>
          </a:xfrm>
          <a:prstGeom prst="rect">
            <a:avLst/>
          </a:prstGeom>
        </p:spPr>
        <p:style>
          <a:lnRef idx="1">
            <a:schemeClr val="accent2">
              <a:hueOff val="-485121"/>
              <a:satOff val="-27976"/>
              <a:lumOff val="2876"/>
              <a:alphaOff val="0"/>
            </a:schemeClr>
          </a:lnRef>
          <a:fillRef idx="3">
            <a:schemeClr val="accent2">
              <a:hueOff val="-485121"/>
              <a:satOff val="-27976"/>
              <a:lumOff val="2876"/>
              <a:alphaOff val="0"/>
            </a:schemeClr>
          </a:fillRef>
          <a:effectRef idx="2">
            <a:schemeClr val="accent2">
              <a:hueOff val="-485121"/>
              <a:satOff val="-27976"/>
              <a:lumOff val="2876"/>
              <a:alphaOff val="0"/>
            </a:schemeClr>
          </a:effectRef>
          <a:fontRef idx="minor">
            <a:schemeClr val="lt1"/>
          </a:fontRef>
        </p:style>
      </p:sp>
      <p:sp>
        <p:nvSpPr>
          <p:cNvPr id="20" name="Freeform: Shape 19">
            <a:extLst>
              <a:ext uri="{FF2B5EF4-FFF2-40B4-BE49-F238E27FC236}">
                <a16:creationId xmlns:a16="http://schemas.microsoft.com/office/drawing/2014/main" id="{F1A83365-D9A9-42D6-8C1B-70BB6C7ED331}"/>
              </a:ext>
            </a:extLst>
          </p:cNvPr>
          <p:cNvSpPr/>
          <p:nvPr/>
        </p:nvSpPr>
        <p:spPr>
          <a:xfrm>
            <a:off x="6346310" y="1825625"/>
            <a:ext cx="5006206" cy="4351338"/>
          </a:xfrm>
          <a:custGeom>
            <a:avLst/>
            <a:gdLst>
              <a:gd name="connsiteX0" fmla="*/ 0 w 5006206"/>
              <a:gd name="connsiteY0" fmla="*/ 0 h 4351338"/>
              <a:gd name="connsiteX1" fmla="*/ 5006206 w 5006206"/>
              <a:gd name="connsiteY1" fmla="*/ 0 h 4351338"/>
              <a:gd name="connsiteX2" fmla="*/ 5006206 w 5006206"/>
              <a:gd name="connsiteY2" fmla="*/ 4351338 h 4351338"/>
              <a:gd name="connsiteX3" fmla="*/ 0 w 5006206"/>
              <a:gd name="connsiteY3" fmla="*/ 4351338 h 4351338"/>
              <a:gd name="connsiteX4" fmla="*/ 0 w 5006206"/>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6206" h="4351338">
                <a:moveTo>
                  <a:pt x="0" y="0"/>
                </a:moveTo>
                <a:lnTo>
                  <a:pt x="5006206" y="0"/>
                </a:lnTo>
                <a:lnTo>
                  <a:pt x="5006206" y="4351338"/>
                </a:lnTo>
                <a:lnTo>
                  <a:pt x="0" y="4351338"/>
                </a:lnTo>
                <a:lnTo>
                  <a:pt x="0" y="0"/>
                </a:lnTo>
                <a:close/>
              </a:path>
            </a:pathLst>
          </a:custGeom>
        </p:spPr>
        <p:style>
          <a:lnRef idx="1">
            <a:schemeClr val="accent2">
              <a:tint val="40000"/>
              <a:alpha val="90000"/>
              <a:hueOff val="-849226"/>
              <a:satOff val="-75346"/>
              <a:lumOff val="-769"/>
              <a:alphaOff val="0"/>
            </a:schemeClr>
          </a:lnRef>
          <a:fillRef idx="1">
            <a:schemeClr val="accent2">
              <a:tint val="40000"/>
              <a:alpha val="90000"/>
              <a:hueOff val="-849226"/>
              <a:satOff val="-75346"/>
              <a:lumOff val="-769"/>
              <a:alphaOff val="0"/>
            </a:schemeClr>
          </a:fillRef>
          <a:effectRef idx="0">
            <a:schemeClr val="accent2">
              <a:tint val="40000"/>
              <a:alpha val="90000"/>
              <a:hueOff val="-849226"/>
              <a:satOff val="-75346"/>
              <a:lumOff val="-769"/>
              <a:alphaOff val="0"/>
            </a:schemeClr>
          </a:effectRef>
          <a:fontRef idx="minor">
            <a:schemeClr val="dk1">
              <a:hueOff val="0"/>
              <a:satOff val="0"/>
              <a:lumOff val="0"/>
              <a:alphaOff val="0"/>
            </a:schemeClr>
          </a:fontRef>
        </p:style>
        <p:txBody>
          <a:bodyPr spcFirstLastPara="0" vert="horz" wrap="square" lIns="390303" tIns="1983708" rIns="390303" bIns="417228" numCol="1" spcCol="1270" anchor="t" anchorCtr="0">
            <a:noAutofit/>
          </a:bodyPr>
          <a:lstStyle/>
          <a:p>
            <a:pPr lvl="0" algn="ctr" defTabSz="1155700">
              <a:lnSpc>
                <a:spcPct val="90000"/>
              </a:lnSpc>
              <a:spcBef>
                <a:spcPct val="0"/>
              </a:spcBef>
              <a:spcAft>
                <a:spcPct val="35000"/>
              </a:spcAft>
            </a:pPr>
            <a:r>
              <a:rPr lang="en-US" sz="2800" dirty="0"/>
              <a:t>Turn to </a:t>
            </a:r>
            <a:r>
              <a:rPr lang="en-US" sz="2800" u="sng" dirty="0"/>
              <a:t>Doctrine and</a:t>
            </a:r>
            <a:r>
              <a:rPr lang="en-US" sz="2800" dirty="0"/>
              <a:t> </a:t>
            </a:r>
            <a:r>
              <a:rPr lang="en-US" sz="2800" u="sng" dirty="0"/>
              <a:t>Covenants 82:10</a:t>
            </a:r>
            <a:r>
              <a:rPr lang="en-US" sz="2800" dirty="0"/>
              <a:t>. Mark this doctrinal mastery passage in a distinctive way in your scriptures.</a:t>
            </a:r>
            <a:endParaRPr lang="en-US" sz="2800" kern="1200" dirty="0"/>
          </a:p>
        </p:txBody>
      </p:sp>
      <p:sp>
        <p:nvSpPr>
          <p:cNvPr id="22" name="Freeform: Shape 21">
            <a:extLst>
              <a:ext uri="{FF2B5EF4-FFF2-40B4-BE49-F238E27FC236}">
                <a16:creationId xmlns:a16="http://schemas.microsoft.com/office/drawing/2014/main" id="{E2C07B99-BB2C-497E-82D4-22A5DE200572}"/>
              </a:ext>
            </a:extLst>
          </p:cNvPr>
          <p:cNvSpPr/>
          <p:nvPr/>
        </p:nvSpPr>
        <p:spPr>
          <a:xfrm>
            <a:off x="8196712" y="2260758"/>
            <a:ext cx="1305401" cy="1305401"/>
          </a:xfrm>
          <a:custGeom>
            <a:avLst/>
            <a:gdLst>
              <a:gd name="connsiteX0" fmla="*/ 0 w 1305401"/>
              <a:gd name="connsiteY0" fmla="*/ 652701 h 1305401"/>
              <a:gd name="connsiteX1" fmla="*/ 652701 w 1305401"/>
              <a:gd name="connsiteY1" fmla="*/ 0 h 1305401"/>
              <a:gd name="connsiteX2" fmla="*/ 1305402 w 1305401"/>
              <a:gd name="connsiteY2" fmla="*/ 652701 h 1305401"/>
              <a:gd name="connsiteX3" fmla="*/ 652701 w 1305401"/>
              <a:gd name="connsiteY3" fmla="*/ 1305402 h 1305401"/>
              <a:gd name="connsiteX4" fmla="*/ 0 w 1305401"/>
              <a:gd name="connsiteY4" fmla="*/ 652701 h 1305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01" h="1305401">
                <a:moveTo>
                  <a:pt x="0" y="652701"/>
                </a:moveTo>
                <a:cubicBezTo>
                  <a:pt x="0" y="292224"/>
                  <a:pt x="292224" y="0"/>
                  <a:pt x="652701" y="0"/>
                </a:cubicBezTo>
                <a:cubicBezTo>
                  <a:pt x="1013178" y="0"/>
                  <a:pt x="1305402" y="292224"/>
                  <a:pt x="1305402" y="652701"/>
                </a:cubicBezTo>
                <a:cubicBezTo>
                  <a:pt x="1305402" y="1013178"/>
                  <a:pt x="1013178" y="1305402"/>
                  <a:pt x="652701" y="1305402"/>
                </a:cubicBezTo>
                <a:cubicBezTo>
                  <a:pt x="292224" y="1305402"/>
                  <a:pt x="0" y="1013178"/>
                  <a:pt x="0" y="652701"/>
                </a:cubicBezTo>
                <a:close/>
              </a:path>
            </a:pathLst>
          </a:custGeom>
          <a:solidFill>
            <a:schemeClr val="accent1"/>
          </a:solidFill>
        </p:spPr>
        <p:style>
          <a:lnRef idx="1">
            <a:schemeClr val="accent2">
              <a:hueOff val="-970242"/>
              <a:satOff val="-55952"/>
              <a:lumOff val="5752"/>
              <a:alphaOff val="0"/>
            </a:schemeClr>
          </a:lnRef>
          <a:fillRef idx="3">
            <a:schemeClr val="accent2">
              <a:hueOff val="-970242"/>
              <a:satOff val="-55952"/>
              <a:lumOff val="5752"/>
              <a:alphaOff val="0"/>
            </a:schemeClr>
          </a:fillRef>
          <a:effectRef idx="2">
            <a:schemeClr val="accent2">
              <a:hueOff val="-970242"/>
              <a:satOff val="-55952"/>
              <a:lumOff val="5752"/>
              <a:alphaOff val="0"/>
            </a:schemeClr>
          </a:effectRef>
          <a:fontRef idx="minor">
            <a:schemeClr val="lt1"/>
          </a:fontRef>
        </p:style>
        <p:txBody>
          <a:bodyPr spcFirstLastPara="0" vert="horz" wrap="square" lIns="292946" tIns="203872" rIns="292946" bIns="203872" numCol="1" spcCol="1270" anchor="ctr" anchorCtr="0">
            <a:noAutofit/>
          </a:bodyPr>
          <a:lstStyle/>
          <a:p>
            <a:pPr marL="0" lvl="0" indent="0" algn="ctr" defTabSz="2133600">
              <a:lnSpc>
                <a:spcPct val="90000"/>
              </a:lnSpc>
              <a:spcBef>
                <a:spcPct val="0"/>
              </a:spcBef>
              <a:spcAft>
                <a:spcPct val="35000"/>
              </a:spcAft>
              <a:buNone/>
            </a:pPr>
            <a:r>
              <a:rPr lang="en-US" sz="4800" kern="1200"/>
              <a:t>2</a:t>
            </a:r>
          </a:p>
        </p:txBody>
      </p:sp>
      <p:sp>
        <p:nvSpPr>
          <p:cNvPr id="24" name="Rectangle 23">
            <a:extLst>
              <a:ext uri="{FF2B5EF4-FFF2-40B4-BE49-F238E27FC236}">
                <a16:creationId xmlns:a16="http://schemas.microsoft.com/office/drawing/2014/main" id="{C33D7EEB-3F1C-48BE-BC09-6C80AA25FC40}"/>
              </a:ext>
            </a:extLst>
          </p:cNvPr>
          <p:cNvSpPr/>
          <p:nvPr/>
        </p:nvSpPr>
        <p:spPr>
          <a:xfrm>
            <a:off x="6346310" y="6176891"/>
            <a:ext cx="5006206" cy="72"/>
          </a:xfrm>
          <a:prstGeom prst="rect">
            <a:avLst/>
          </a:prstGeom>
        </p:spPr>
        <p:style>
          <a:lnRef idx="1">
            <a:schemeClr val="accent2">
              <a:hueOff val="-1455363"/>
              <a:satOff val="-83928"/>
              <a:lumOff val="8628"/>
              <a:alphaOff val="0"/>
            </a:schemeClr>
          </a:lnRef>
          <a:fillRef idx="3">
            <a:schemeClr val="accent2">
              <a:hueOff val="-1455363"/>
              <a:satOff val="-83928"/>
              <a:lumOff val="8628"/>
              <a:alphaOff val="0"/>
            </a:schemeClr>
          </a:fillRef>
          <a:effectRef idx="2">
            <a:schemeClr val="accent2">
              <a:hueOff val="-1455363"/>
              <a:satOff val="-83928"/>
              <a:lumOff val="8628"/>
              <a:alphaOff val="0"/>
            </a:schemeClr>
          </a:effectRef>
          <a:fontRef idx="minor">
            <a:schemeClr val="lt1"/>
          </a:fontRef>
        </p:style>
      </p:sp>
    </p:spTree>
    <p:extLst>
      <p:ext uri="{BB962C8B-B14F-4D97-AF65-F5344CB8AC3E}">
        <p14:creationId xmlns:p14="http://schemas.microsoft.com/office/powerpoint/2010/main" val="42579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barn(inVertical)">
                                      <p:cBhvr>
                                        <p:cTn id="1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566</Words>
  <Application>Microsoft Office PowerPoint</Application>
  <PresentationFormat>Widescreen</PresentationFormat>
  <Paragraphs>65</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Doctrinal Mastery</vt:lpstr>
      <vt:lpstr>PowerPoint Presentation</vt:lpstr>
      <vt:lpstr>PowerPoint Presentation</vt:lpstr>
      <vt:lpstr>Assignment:</vt:lpstr>
      <vt:lpstr>Name the saving ordinances found in paragraphs 7.3 through 7.5</vt:lpstr>
      <vt:lpstr>Which doctrinal mastery passage helps teach this truth?</vt:lpstr>
      <vt:lpstr>PowerPoint Presentation</vt:lpstr>
      <vt:lpstr>Paragraphs 7.7 through 7.9 in the Doctrinal Mastery Core Document and look for how, when, and where covenants are made. </vt:lpstr>
      <vt:lpstr>Assignment:</vt:lpstr>
      <vt:lpstr>PowerPoint Presentation</vt:lpstr>
      <vt:lpstr>PowerPoint Presentation</vt:lpstr>
      <vt:lpstr>PowerPoint Presentation</vt:lpstr>
      <vt:lpstr>Who will share a thought or experience?</vt:lpstr>
      <vt:lpstr>Doctrinal Mastery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Doctrinal Mastery</dc:title>
  <dc:creator>Deborah Cole</dc:creator>
  <cp:lastModifiedBy>Eric Richards</cp:lastModifiedBy>
  <cp:revision>4</cp:revision>
  <dcterms:created xsi:type="dcterms:W3CDTF">2018-08-09T22:36:42Z</dcterms:created>
  <dcterms:modified xsi:type="dcterms:W3CDTF">2018-08-10T17:48:00Z</dcterms:modified>
</cp:coreProperties>
</file>