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61" r:id="rId5"/>
    <p:sldId id="262" r:id="rId6"/>
    <p:sldId id="264"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autoAdjust="0"/>
    <p:restoredTop sz="94683" autoAdjust="0"/>
  </p:normalViewPr>
  <p:slideViewPr>
    <p:cSldViewPr snapToGrid="0" snapToObjects="1">
      <p:cViewPr varScale="1">
        <p:scale>
          <a:sx n="65" d="100"/>
          <a:sy n="65" d="100"/>
        </p:scale>
        <p:origin x="1320"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F5228B4F-7C80-FD48-9069-C42C78485378}" type="datetimeFigureOut">
              <a:rPr lang="en-US" smtClean="0"/>
              <a:t>8/10/2018</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BF2D6344-5287-A64E-845F-79BA985665AB}" type="slidenum">
              <a:rPr lang="en-US" smtClean="0"/>
              <a:t>‹#›</a:t>
            </a:fld>
            <a:endParaRPr lang="en-US"/>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99041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28B4F-7C80-FD48-9069-C42C78485378}"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6344-5287-A64E-845F-79BA985665AB}" type="slidenum">
              <a:rPr lang="en-US" smtClean="0"/>
              <a:t>‹#›</a:t>
            </a:fld>
            <a:endParaRPr lang="en-US"/>
          </a:p>
        </p:txBody>
      </p:sp>
    </p:spTree>
    <p:extLst>
      <p:ext uri="{BB962C8B-B14F-4D97-AF65-F5344CB8AC3E}">
        <p14:creationId xmlns:p14="http://schemas.microsoft.com/office/powerpoint/2010/main" val="3285960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28B4F-7C80-FD48-9069-C42C78485378}"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6344-5287-A64E-845F-79BA985665AB}" type="slidenum">
              <a:rPr lang="en-US" smtClean="0"/>
              <a:t>‹#›</a:t>
            </a:fld>
            <a:endParaRPr lang="en-US"/>
          </a:p>
        </p:txBody>
      </p:sp>
    </p:spTree>
    <p:extLst>
      <p:ext uri="{BB962C8B-B14F-4D97-AF65-F5344CB8AC3E}">
        <p14:creationId xmlns:p14="http://schemas.microsoft.com/office/powerpoint/2010/main" val="119464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228B4F-7C80-FD48-9069-C42C78485378}"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6344-5287-A64E-845F-79BA985665AB}" type="slidenum">
              <a:rPr lang="en-US" smtClean="0"/>
              <a:t>‹#›</a:t>
            </a:fld>
            <a:endParaRPr lang="en-US"/>
          </a:p>
        </p:txBody>
      </p:sp>
    </p:spTree>
    <p:extLst>
      <p:ext uri="{BB962C8B-B14F-4D97-AF65-F5344CB8AC3E}">
        <p14:creationId xmlns:p14="http://schemas.microsoft.com/office/powerpoint/2010/main" val="1712889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F5228B4F-7C80-FD48-9069-C42C78485378}" type="datetimeFigureOut">
              <a:rPr lang="en-US" smtClean="0"/>
              <a:t>8/10/2018</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BF2D6344-5287-A64E-845F-79BA985665AB}" type="slidenum">
              <a:rPr lang="en-US" smtClean="0"/>
              <a:t>‹#›</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035891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228B4F-7C80-FD48-9069-C42C78485378}" type="datetimeFigureOut">
              <a:rPr lang="en-US" smtClean="0"/>
              <a:t>8/10/2018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D6344-5287-A64E-845F-79BA985665AB}" type="slidenum">
              <a:rPr lang="en-US" smtClean="0"/>
              <a:t>‹#›</a:t>
            </a:fld>
            <a:endParaRPr lang="en-US"/>
          </a:p>
        </p:txBody>
      </p:sp>
    </p:spTree>
    <p:extLst>
      <p:ext uri="{BB962C8B-B14F-4D97-AF65-F5344CB8AC3E}">
        <p14:creationId xmlns:p14="http://schemas.microsoft.com/office/powerpoint/2010/main" val="216058075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228B4F-7C80-FD48-9069-C42C78485378}" type="datetimeFigureOut">
              <a:rPr lang="en-US" smtClean="0"/>
              <a:t>8/10/2018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2D6344-5287-A64E-845F-79BA985665AB}" type="slidenum">
              <a:rPr lang="en-US" smtClean="0"/>
              <a:t>‹#›</a:t>
            </a:fld>
            <a:endParaRPr lang="en-US"/>
          </a:p>
        </p:txBody>
      </p:sp>
    </p:spTree>
    <p:extLst>
      <p:ext uri="{BB962C8B-B14F-4D97-AF65-F5344CB8AC3E}">
        <p14:creationId xmlns:p14="http://schemas.microsoft.com/office/powerpoint/2010/main" val="2664670973"/>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228B4F-7C80-FD48-9069-C42C78485378}" type="datetimeFigureOut">
              <a:rPr lang="en-US" smtClean="0"/>
              <a:t>8/10/2018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2D6344-5287-A64E-845F-79BA985665AB}" type="slidenum">
              <a:rPr lang="en-US" smtClean="0"/>
              <a:t>‹#›</a:t>
            </a:fld>
            <a:endParaRPr lang="en-US"/>
          </a:p>
        </p:txBody>
      </p:sp>
    </p:spTree>
    <p:extLst>
      <p:ext uri="{BB962C8B-B14F-4D97-AF65-F5344CB8AC3E}">
        <p14:creationId xmlns:p14="http://schemas.microsoft.com/office/powerpoint/2010/main" val="3217811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28B4F-7C80-FD48-9069-C42C78485378}" type="datetimeFigureOut">
              <a:rPr lang="en-US" smtClean="0"/>
              <a:t>8/10/2018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2D6344-5287-A64E-845F-79BA985665AB}" type="slidenum">
              <a:rPr lang="en-US" smtClean="0"/>
              <a:t>‹#›</a:t>
            </a:fld>
            <a:endParaRPr lang="en-US"/>
          </a:p>
        </p:txBody>
      </p:sp>
    </p:spTree>
    <p:extLst>
      <p:ext uri="{BB962C8B-B14F-4D97-AF65-F5344CB8AC3E}">
        <p14:creationId xmlns:p14="http://schemas.microsoft.com/office/powerpoint/2010/main" val="875820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3789" y="6375679"/>
            <a:ext cx="925016" cy="348462"/>
          </a:xfrm>
        </p:spPr>
        <p:txBody>
          <a:bodyPr/>
          <a:lstStyle/>
          <a:p>
            <a:fld id="{F5228B4F-7C80-FD48-9069-C42C78485378}" type="datetimeFigureOut">
              <a:rPr lang="en-US" smtClean="0"/>
              <a:t>8/10/2018</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68261" y="6375679"/>
            <a:ext cx="924342" cy="345796"/>
          </a:xfrm>
        </p:spPr>
        <p:txBody>
          <a:bodyPr/>
          <a:lstStyle/>
          <a:p>
            <a:fld id="{BF2D6344-5287-A64E-845F-79BA985665AB}" type="slidenum">
              <a:rPr lang="en-US" smtClean="0"/>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583910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4463" y="6375679"/>
            <a:ext cx="924342" cy="348462"/>
          </a:xfrm>
        </p:spPr>
        <p:txBody>
          <a:bodyPr/>
          <a:lstStyle/>
          <a:p>
            <a:fld id="{F5228B4F-7C80-FD48-9069-C42C78485378}" type="datetimeFigureOut">
              <a:rPr lang="en-US" smtClean="0"/>
              <a:t>8/10/2018</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56153" y="6375679"/>
            <a:ext cx="947460" cy="345796"/>
          </a:xfrm>
        </p:spPr>
        <p:txBody>
          <a:bodyPr/>
          <a:lstStyle/>
          <a:p>
            <a:fld id="{BF2D6344-5287-A64E-845F-79BA985665AB}" type="slidenum">
              <a:rPr lang="en-US" smtClean="0"/>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2543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F5228B4F-7C80-FD48-9069-C42C78485378}" type="datetimeFigureOut">
              <a:rPr lang="en-US" smtClean="0"/>
              <a:t>8/10/2018</a:t>
            </a:fld>
            <a:endParaRPr lang="en-US"/>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BF2D6344-5287-A64E-845F-79BA985665AB}" type="slidenum">
              <a:rPr lang="en-US" smtClean="0"/>
              <a:t>‹#›</a:t>
            </a:fld>
            <a:endParaRPr lang="en-US"/>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1883363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31" name="Rectangle 70">
            <a:extLst>
              <a:ext uri="{FF2B5EF4-FFF2-40B4-BE49-F238E27FC236}">
                <a16:creationId xmlns:a16="http://schemas.microsoft.com/office/drawing/2014/main" id="{D0813576-D302-42B7-A3EC-A272625CCA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55528" y="4242032"/>
            <a:ext cx="7705873" cy="1734497"/>
          </a:xfrm>
        </p:spPr>
        <p:txBody>
          <a:bodyPr anchor="t">
            <a:normAutofit/>
          </a:bodyPr>
          <a:lstStyle/>
          <a:p>
            <a:r>
              <a:rPr lang="en-US" sz="5800" dirty="0"/>
              <a:t>Prophets and Revelation	</a:t>
            </a:r>
          </a:p>
        </p:txBody>
      </p:sp>
      <p:sp>
        <p:nvSpPr>
          <p:cNvPr id="3" name="Subtitle 2"/>
          <p:cNvSpPr>
            <a:spLocks noGrp="1"/>
          </p:cNvSpPr>
          <p:nvPr>
            <p:ph type="subTitle" idx="1"/>
          </p:nvPr>
        </p:nvSpPr>
        <p:spPr>
          <a:xfrm>
            <a:off x="955528" y="5976530"/>
            <a:ext cx="7705873" cy="396484"/>
          </a:xfrm>
        </p:spPr>
        <p:txBody>
          <a:bodyPr>
            <a:normAutofit/>
          </a:bodyPr>
          <a:lstStyle/>
          <a:p>
            <a:r>
              <a:rPr lang="en-US">
                <a:solidFill>
                  <a:schemeClr val="tx1"/>
                </a:solidFill>
              </a:rPr>
              <a:t>Part 3</a:t>
            </a:r>
          </a:p>
        </p:txBody>
      </p:sp>
      <p:sp>
        <p:nvSpPr>
          <p:cNvPr id="1032" name="Freeform 6">
            <a:extLst>
              <a:ext uri="{FF2B5EF4-FFF2-40B4-BE49-F238E27FC236}">
                <a16:creationId xmlns:a16="http://schemas.microsoft.com/office/drawing/2014/main" id="{1D25BAD6-AA7B-43BE-870A-D587E51BE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664368"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pic>
        <p:nvPicPr>
          <p:cNvPr id="1026" name="Picture 2" descr="Image result for prophets and revelation lds">
            <a:extLst>
              <a:ext uri="{FF2B5EF4-FFF2-40B4-BE49-F238E27FC236}">
                <a16:creationId xmlns:a16="http://schemas.microsoft.com/office/drawing/2014/main" id="{A84C39BD-A5B5-4BDB-BC8C-2DD2B98B63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548" y="643464"/>
            <a:ext cx="4907832" cy="32759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831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REVIEW: Acquiring Spiritual Knowledge</a:t>
            </a:r>
          </a:p>
        </p:txBody>
      </p:sp>
      <p:sp>
        <p:nvSpPr>
          <p:cNvPr id="3" name="Content Placeholder 2"/>
          <p:cNvSpPr>
            <a:spLocks noGrp="1"/>
          </p:cNvSpPr>
          <p:nvPr>
            <p:ph idx="1"/>
          </p:nvPr>
        </p:nvSpPr>
        <p:spPr/>
        <p:txBody>
          <a:bodyPr/>
          <a:lstStyle/>
          <a:p>
            <a:r>
              <a:rPr lang="en-US" dirty="0"/>
              <a:t>What are the three principles from the “Acquiring Spiritual Knowledge” section of the DM Core Document?</a:t>
            </a:r>
          </a:p>
          <a:p>
            <a:pPr marL="914400" lvl="1" indent="-514350">
              <a:buFont typeface="+mj-lt"/>
              <a:buAutoNum type="arabicPeriod"/>
            </a:pPr>
            <a:r>
              <a:rPr lang="en-US" dirty="0"/>
              <a:t>Act in Faith</a:t>
            </a:r>
          </a:p>
          <a:p>
            <a:pPr marL="914400" lvl="1" indent="-514350">
              <a:buFont typeface="+mj-lt"/>
              <a:buAutoNum type="arabicPeriod"/>
            </a:pPr>
            <a:r>
              <a:rPr lang="en-US" dirty="0"/>
              <a:t>Examine concepts and questions with an eternal perspective</a:t>
            </a:r>
          </a:p>
          <a:p>
            <a:pPr marL="914400" lvl="1" indent="-514350">
              <a:buFont typeface="+mj-lt"/>
              <a:buAutoNum type="arabicPeriod"/>
            </a:pPr>
            <a:r>
              <a:rPr lang="en-US" dirty="0"/>
              <a:t>Seek further understanding through divinely appointed sources. </a:t>
            </a:r>
          </a:p>
        </p:txBody>
      </p:sp>
    </p:spTree>
    <p:extLst>
      <p:ext uri="{BB962C8B-B14F-4D97-AF65-F5344CB8AC3E}">
        <p14:creationId xmlns:p14="http://schemas.microsoft.com/office/powerpoint/2010/main" val="408351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374BD3A9-25D1-4691-BE05-149182EC4C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5" name="Freeform 10">
            <a:extLst>
              <a:ext uri="{FF2B5EF4-FFF2-40B4-BE49-F238E27FC236}">
                <a16:creationId xmlns:a16="http://schemas.microsoft.com/office/drawing/2014/main" id="{8D49CF1A-01DD-4115-A6BB-CFA8F70453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56769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2" name="Title 1"/>
          <p:cNvSpPr>
            <a:spLocks noGrp="1"/>
          </p:cNvSpPr>
          <p:nvPr>
            <p:ph type="title"/>
          </p:nvPr>
        </p:nvSpPr>
        <p:spPr>
          <a:xfrm>
            <a:off x="565608" y="484631"/>
            <a:ext cx="4755389" cy="1638469"/>
          </a:xfrm>
        </p:spPr>
        <p:txBody>
          <a:bodyPr>
            <a:normAutofit/>
          </a:bodyPr>
          <a:lstStyle/>
          <a:p>
            <a:r>
              <a:rPr lang="en-US" dirty="0"/>
              <a:t>Practice</a:t>
            </a:r>
          </a:p>
        </p:txBody>
      </p:sp>
      <p:sp>
        <p:nvSpPr>
          <p:cNvPr id="77" name="Rectangle 76">
            <a:extLst>
              <a:ext uri="{FF2B5EF4-FFF2-40B4-BE49-F238E27FC236}">
                <a16:creationId xmlns:a16="http://schemas.microsoft.com/office/drawing/2014/main" id="{5FDAFA16-9D2D-4BEC-89D0-B4EABEE911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565608" y="1194443"/>
            <a:ext cx="4729732" cy="3930227"/>
          </a:xfrm>
        </p:spPr>
        <p:txBody>
          <a:bodyPr>
            <a:normAutofit/>
          </a:bodyPr>
          <a:lstStyle/>
          <a:p>
            <a:pPr marL="0" indent="0">
              <a:buNone/>
            </a:pPr>
            <a:r>
              <a:rPr lang="en-US" dirty="0">
                <a:solidFill>
                  <a:schemeClr val="tx1"/>
                </a:solidFill>
              </a:rPr>
              <a:t>John is searching online for information about the Church in preparation for an Aaronic Priesthood quorum lesson. He finds a website that contains a comment from a past Church leader that seems to contradict what current Church leaders are saying. After this experience, John approaches you and asks, “It seems like some statements from Church leaders contradict one another. If prophets speak for God, why don’t they always agree?” </a:t>
            </a:r>
          </a:p>
        </p:txBody>
      </p:sp>
      <p:pic>
        <p:nvPicPr>
          <p:cNvPr id="3076" name="Picture 4" descr="Image result for cartoon boy png">
            <a:extLst>
              <a:ext uri="{FF2B5EF4-FFF2-40B4-BE49-F238E27FC236}">
                <a16:creationId xmlns:a16="http://schemas.microsoft.com/office/drawing/2014/main" id="{3745A1C0-49B2-470A-AB4E-AF1FC3554F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8090" y="841796"/>
            <a:ext cx="2742436" cy="517440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99EBF8E-BA1D-42B4-8B4F-E50F5BA9541E}"/>
              </a:ext>
            </a:extLst>
          </p:cNvPr>
          <p:cNvSpPr/>
          <p:nvPr/>
        </p:nvSpPr>
        <p:spPr>
          <a:xfrm>
            <a:off x="277367" y="4889060"/>
            <a:ext cx="5562994" cy="2308324"/>
          </a:xfrm>
          <a:prstGeom prst="rect">
            <a:avLst/>
          </a:prstGeom>
        </p:spPr>
        <p:txBody>
          <a:bodyPr wrap="square">
            <a:spAutoFit/>
          </a:bodyPr>
          <a:lstStyle/>
          <a:p>
            <a:r>
              <a:rPr lang="en-US" b="1" dirty="0"/>
              <a:t>How could you help John act in faith in seeking answers to his questions?</a:t>
            </a:r>
          </a:p>
          <a:p>
            <a:r>
              <a:rPr lang="en-US" b="1" dirty="0"/>
              <a:t>How could John’s testimony of prophets help him resolve this concern?</a:t>
            </a:r>
          </a:p>
          <a:p>
            <a:r>
              <a:rPr lang="en-US" b="1" dirty="0"/>
              <a:t>How do you think you could help John examine his question with an eternal perspective? </a:t>
            </a:r>
          </a:p>
          <a:p>
            <a:endParaRPr lang="en-US" b="1" dirty="0"/>
          </a:p>
          <a:p>
            <a:r>
              <a:rPr lang="en-US" b="1" dirty="0"/>
              <a:t> </a:t>
            </a:r>
          </a:p>
        </p:txBody>
      </p:sp>
    </p:spTree>
    <p:extLst>
      <p:ext uri="{BB962C8B-B14F-4D97-AF65-F5344CB8AC3E}">
        <p14:creationId xmlns:p14="http://schemas.microsoft.com/office/powerpoint/2010/main" val="64980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96795" y="382385"/>
            <a:ext cx="4751503" cy="1492132"/>
          </a:xfrm>
        </p:spPr>
        <p:txBody>
          <a:bodyPr>
            <a:normAutofit/>
          </a:bodyPr>
          <a:lstStyle/>
          <a:p>
            <a:r>
              <a:rPr lang="en-US" sz="4700"/>
              <a:t>Elder D. Todd </a:t>
            </a:r>
            <a:r>
              <a:rPr lang="en-US" sz="4700" err="1"/>
              <a:t>Christofferson</a:t>
            </a:r>
            <a:endParaRPr lang="en-US" sz="4700"/>
          </a:p>
        </p:txBody>
      </p:sp>
      <p:pic>
        <p:nvPicPr>
          <p:cNvPr id="4098" name="Picture 2" descr="Image result for d todd christofferson">
            <a:extLst>
              <a:ext uri="{FF2B5EF4-FFF2-40B4-BE49-F238E27FC236}">
                <a16:creationId xmlns:a16="http://schemas.microsoft.com/office/drawing/2014/main" id="{B7838432-16A5-481B-B01C-53B4320083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811" r="26812" b="1"/>
          <a:stretch/>
        </p:blipFill>
        <p:spPr bwMode="auto">
          <a:xfrm>
            <a:off x="516325" y="-9525"/>
            <a:ext cx="3097367" cy="6867525"/>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6">
            <a:extLst>
              <a:ext uri="{FF2B5EF4-FFF2-40B4-BE49-F238E27FC236}">
                <a16:creationId xmlns:a16="http://schemas.microsoft.com/office/drawing/2014/main" id="{5402222E-F041-43A0-81BC-1B3F2EF765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664368"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3" name="Content Placeholder 2"/>
          <p:cNvSpPr>
            <a:spLocks noGrp="1"/>
          </p:cNvSpPr>
          <p:nvPr>
            <p:ph idx="1"/>
          </p:nvPr>
        </p:nvSpPr>
        <p:spPr>
          <a:xfrm>
            <a:off x="3896795" y="1759974"/>
            <a:ext cx="4893244" cy="5098025"/>
          </a:xfrm>
        </p:spPr>
        <p:txBody>
          <a:bodyPr>
            <a:normAutofit lnSpcReduction="10000"/>
          </a:bodyPr>
          <a:lstStyle/>
          <a:p>
            <a:pPr marL="0" indent="0">
              <a:lnSpc>
                <a:spcPct val="100000"/>
              </a:lnSpc>
              <a:buNone/>
            </a:pPr>
            <a:r>
              <a:rPr lang="en-US" sz="2400" dirty="0"/>
              <a:t>“It should be remembered that not every statement made by a Church leader, past or present, necessarily constitutes doctrine. It is commonly understood in the Church that a statement made by one leader on a single occasion often represents a personal, though well-considered, opinion, not meant to be official or binding for the whole Church. The Prophet Joseph Smith taught that ‘a prophet is a prophet only when he [is] acting as such’ </a:t>
            </a:r>
            <a:r>
              <a:rPr lang="en-US" sz="1800" dirty="0"/>
              <a:t>[in </a:t>
            </a:r>
            <a:r>
              <a:rPr lang="en-US" sz="1800" i="1" dirty="0"/>
              <a:t>History of the Church</a:t>
            </a:r>
            <a:r>
              <a:rPr lang="en-US" sz="1800" dirty="0"/>
              <a:t>, 5:265]” (“The Doctrine of Christ,” Ensign or Liahona, May 2012, 88).</a:t>
            </a:r>
          </a:p>
        </p:txBody>
      </p:sp>
      <p:sp>
        <p:nvSpPr>
          <p:cNvPr id="73" name="Rectangle 72">
            <a:extLst>
              <a:ext uri="{FF2B5EF4-FFF2-40B4-BE49-F238E27FC236}">
                <a16:creationId xmlns:a16="http://schemas.microsoft.com/office/drawing/2014/main" id="{B80D28A2-8EA4-4EF0-9056-3BDAA7290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77366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96795" y="382385"/>
            <a:ext cx="4751503" cy="1492132"/>
          </a:xfrm>
        </p:spPr>
        <p:txBody>
          <a:bodyPr>
            <a:normAutofit/>
          </a:bodyPr>
          <a:lstStyle/>
          <a:p>
            <a:r>
              <a:rPr lang="en-US" dirty="0"/>
              <a:t>Elder Neil L. Andersen</a:t>
            </a:r>
          </a:p>
        </p:txBody>
      </p:sp>
      <p:pic>
        <p:nvPicPr>
          <p:cNvPr id="5122" name="Picture 2" descr="Image result for elder neil l andersen">
            <a:extLst>
              <a:ext uri="{FF2B5EF4-FFF2-40B4-BE49-F238E27FC236}">
                <a16:creationId xmlns:a16="http://schemas.microsoft.com/office/drawing/2014/main" id="{4901A69B-84A9-4E86-8E5E-2BBA2373683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905" r="25719" b="1"/>
          <a:stretch/>
        </p:blipFill>
        <p:spPr bwMode="auto">
          <a:xfrm>
            <a:off x="516325" y="-9525"/>
            <a:ext cx="3097367" cy="6867525"/>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6">
            <a:extLst>
              <a:ext uri="{FF2B5EF4-FFF2-40B4-BE49-F238E27FC236}">
                <a16:creationId xmlns:a16="http://schemas.microsoft.com/office/drawing/2014/main" id="{5402222E-F041-43A0-81BC-1B3F2EF765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664368"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3" name="Content Placeholder 2"/>
          <p:cNvSpPr>
            <a:spLocks noGrp="1"/>
          </p:cNvSpPr>
          <p:nvPr>
            <p:ph idx="1"/>
          </p:nvPr>
        </p:nvSpPr>
        <p:spPr>
          <a:xfrm>
            <a:off x="3896795" y="1995949"/>
            <a:ext cx="4883411" cy="4630994"/>
          </a:xfrm>
        </p:spPr>
        <p:txBody>
          <a:bodyPr>
            <a:normAutofit lnSpcReduction="10000"/>
          </a:bodyPr>
          <a:lstStyle/>
          <a:p>
            <a:pPr marL="0" indent="0">
              <a:lnSpc>
                <a:spcPct val="100000"/>
              </a:lnSpc>
              <a:buNone/>
            </a:pPr>
            <a:r>
              <a:rPr lang="en-US" sz="2400" dirty="0"/>
              <a:t>“A few question their faith when they find a statement made by a Church leader decades ago that seems incongruent [inconsistent] with our doctrine. There is an important principle that governs the doctrine of the Church. The doctrine is taught by all 15 members of the First Presidency and Quorum of the Twelve. It is not hidden in an obscure paragraph of one talk. True principles are taught frequently and by many. Our doctrine is not difficult to find” </a:t>
            </a:r>
            <a:r>
              <a:rPr lang="en-US" sz="1700" dirty="0"/>
              <a:t>(Trial of Your Faith,” Ensign or Liahona, Nov. 2012, 41). </a:t>
            </a:r>
          </a:p>
        </p:txBody>
      </p:sp>
      <p:sp>
        <p:nvSpPr>
          <p:cNvPr id="73" name="Rectangle 72">
            <a:extLst>
              <a:ext uri="{FF2B5EF4-FFF2-40B4-BE49-F238E27FC236}">
                <a16:creationId xmlns:a16="http://schemas.microsoft.com/office/drawing/2014/main" id="{B80D28A2-8EA4-4EF0-9056-3BDAA7290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Rectangle 3">
            <a:extLst>
              <a:ext uri="{FF2B5EF4-FFF2-40B4-BE49-F238E27FC236}">
                <a16:creationId xmlns:a16="http://schemas.microsoft.com/office/drawing/2014/main" id="{AB157875-54CB-4CDF-A66E-6E9C24CF0958}"/>
              </a:ext>
            </a:extLst>
          </p:cNvPr>
          <p:cNvSpPr/>
          <p:nvPr/>
        </p:nvSpPr>
        <p:spPr>
          <a:xfrm>
            <a:off x="0" y="4588810"/>
            <a:ext cx="3613692" cy="1631216"/>
          </a:xfrm>
          <a:prstGeom prst="rect">
            <a:avLst/>
          </a:prstGeom>
          <a:solidFill>
            <a:srgbClr val="660033">
              <a:alpha val="65098"/>
            </a:srgbClr>
          </a:solidFill>
        </p:spPr>
        <p:txBody>
          <a:bodyPr wrap="square">
            <a:spAutoFit/>
          </a:bodyPr>
          <a:lstStyle/>
          <a:p>
            <a:r>
              <a:rPr lang="en-US" sz="2000" dirty="0">
                <a:solidFill>
                  <a:schemeClr val="bg1"/>
                </a:solidFill>
                <a:effectLst>
                  <a:outerShdw blurRad="38100" dist="38100" dir="2700000" algn="tl">
                    <a:srgbClr val="000000">
                      <a:alpha val="43137"/>
                    </a:srgbClr>
                  </a:outerShdw>
                </a:effectLst>
              </a:rPr>
              <a:t>How could these statements help John with his concern?</a:t>
            </a:r>
          </a:p>
          <a:p>
            <a:r>
              <a:rPr lang="en-US" sz="2000" dirty="0">
                <a:solidFill>
                  <a:schemeClr val="bg1"/>
                </a:solidFill>
                <a:effectLst>
                  <a:outerShdw blurRad="38100" dist="38100" dir="2700000" algn="tl">
                    <a:srgbClr val="000000">
                      <a:alpha val="43137"/>
                    </a:srgbClr>
                  </a:outerShdw>
                </a:effectLst>
              </a:rPr>
              <a:t>What other divinely appointed sources could help John with his question?</a:t>
            </a:r>
          </a:p>
        </p:txBody>
      </p:sp>
    </p:spTree>
    <p:extLst>
      <p:ext uri="{BB962C8B-B14F-4D97-AF65-F5344CB8AC3E}">
        <p14:creationId xmlns:p14="http://schemas.microsoft.com/office/powerpoint/2010/main" val="1251419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31" name="Rectangle 70">
            <a:extLst>
              <a:ext uri="{FF2B5EF4-FFF2-40B4-BE49-F238E27FC236}">
                <a16:creationId xmlns:a16="http://schemas.microsoft.com/office/drawing/2014/main" id="{D0813576-D302-42B7-A3EC-A272625CCA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55528" y="4242032"/>
            <a:ext cx="7705873" cy="1734497"/>
          </a:xfrm>
        </p:spPr>
        <p:txBody>
          <a:bodyPr anchor="t">
            <a:normAutofit/>
          </a:bodyPr>
          <a:lstStyle/>
          <a:p>
            <a:r>
              <a:rPr lang="en-US" sz="5800" dirty="0"/>
              <a:t>Prophets and Revelation	</a:t>
            </a:r>
          </a:p>
        </p:txBody>
      </p:sp>
      <p:sp>
        <p:nvSpPr>
          <p:cNvPr id="3" name="Subtitle 2"/>
          <p:cNvSpPr>
            <a:spLocks noGrp="1"/>
          </p:cNvSpPr>
          <p:nvPr>
            <p:ph type="subTitle" idx="1"/>
          </p:nvPr>
        </p:nvSpPr>
        <p:spPr>
          <a:xfrm>
            <a:off x="955528" y="5976530"/>
            <a:ext cx="7705873" cy="396484"/>
          </a:xfrm>
        </p:spPr>
        <p:txBody>
          <a:bodyPr>
            <a:normAutofit/>
          </a:bodyPr>
          <a:lstStyle/>
          <a:p>
            <a:r>
              <a:rPr lang="en-US">
                <a:solidFill>
                  <a:schemeClr val="tx1"/>
                </a:solidFill>
              </a:rPr>
              <a:t>Part 3</a:t>
            </a:r>
          </a:p>
        </p:txBody>
      </p:sp>
      <p:sp>
        <p:nvSpPr>
          <p:cNvPr id="1032" name="Freeform 6">
            <a:extLst>
              <a:ext uri="{FF2B5EF4-FFF2-40B4-BE49-F238E27FC236}">
                <a16:creationId xmlns:a16="http://schemas.microsoft.com/office/drawing/2014/main" id="{1D25BAD6-AA7B-43BE-870A-D587E51BE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664368"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pic>
        <p:nvPicPr>
          <p:cNvPr id="1026" name="Picture 2" descr="Image result for prophets and revelation lds">
            <a:extLst>
              <a:ext uri="{FF2B5EF4-FFF2-40B4-BE49-F238E27FC236}">
                <a16:creationId xmlns:a16="http://schemas.microsoft.com/office/drawing/2014/main" id="{A84C39BD-A5B5-4BDB-BC8C-2DD2B98B63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548" y="643464"/>
            <a:ext cx="4907832" cy="32759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248957"/>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otalTime>1</TotalTime>
  <Words>420</Words>
  <Application>Microsoft Office PowerPoint</Application>
  <PresentationFormat>On-screen Show (4:3)</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Gill Sans MT</vt:lpstr>
      <vt:lpstr>Impact</vt:lpstr>
      <vt:lpstr>Badge</vt:lpstr>
      <vt:lpstr>Prophets and Revelation </vt:lpstr>
      <vt:lpstr>REVIEW: Acquiring Spiritual Knowledge</vt:lpstr>
      <vt:lpstr>Practice</vt:lpstr>
      <vt:lpstr>Elder D. Todd Christofferson</vt:lpstr>
      <vt:lpstr>Elder Neil L. Andersen</vt:lpstr>
      <vt:lpstr>Prophets and Revelation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Prophets and Revelation </dc:title>
  <dc:creator>Eric Richards</dc:creator>
  <cp:lastModifiedBy>Eric Richards</cp:lastModifiedBy>
  <cp:revision>1</cp:revision>
  <dcterms:created xsi:type="dcterms:W3CDTF">2018-08-10T17:37:59Z</dcterms:created>
  <dcterms:modified xsi:type="dcterms:W3CDTF">2018-08-10T17:39:51Z</dcterms:modified>
</cp:coreProperties>
</file>