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1" r:id="rId4"/>
    <p:sldId id="261" r:id="rId5"/>
    <p:sldId id="272" r:id="rId6"/>
    <p:sldId id="270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60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F44D-63BF-E44A-837C-DB57B39E36A5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B0C0-F562-3940-9239-A9F9F4CC0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27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F44D-63BF-E44A-837C-DB57B39E36A5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B0C0-F562-3940-9239-A9F9F4CC0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55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F44D-63BF-E44A-837C-DB57B39E36A5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B0C0-F562-3940-9239-A9F9F4CC0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2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F44D-63BF-E44A-837C-DB57B39E36A5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B0C0-F562-3940-9239-A9F9F4CC0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6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F44D-63BF-E44A-837C-DB57B39E36A5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B0C0-F562-3940-9239-A9F9F4CC0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57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F44D-63BF-E44A-837C-DB57B39E36A5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B0C0-F562-3940-9239-A9F9F4CC0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3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F44D-63BF-E44A-837C-DB57B39E36A5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B0C0-F562-3940-9239-A9F9F4CC0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4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F44D-63BF-E44A-837C-DB57B39E36A5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B0C0-F562-3940-9239-A9F9F4CC0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8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F44D-63BF-E44A-837C-DB57B39E36A5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B0C0-F562-3940-9239-A9F9F4CC0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F44D-63BF-E44A-837C-DB57B39E36A5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B0C0-F562-3940-9239-A9F9F4CC0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35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F44D-63BF-E44A-837C-DB57B39E36A5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B0C0-F562-3940-9239-A9F9F4CC0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6F44D-63BF-E44A-837C-DB57B39E36A5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1B0C0-F562-3940-9239-A9F9F4CC0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32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pic>
        <p:nvPicPr>
          <p:cNvPr id="1026" name="Picture 2" descr="Image result for prophets and revelation">
            <a:extLst>
              <a:ext uri="{FF2B5EF4-FFF2-40B4-BE49-F238E27FC236}">
                <a16:creationId xmlns:a16="http://schemas.microsoft.com/office/drawing/2014/main" id="{699021E3-1F10-4F92-8666-A32A0DA919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90"/>
          <a:stretch/>
        </p:blipFill>
        <p:spPr bwMode="auto">
          <a:xfrm>
            <a:off x="1920875" y="174522"/>
            <a:ext cx="5302250" cy="650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762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sustain prophet">
            <a:extLst>
              <a:ext uri="{FF2B5EF4-FFF2-40B4-BE49-F238E27FC236}">
                <a16:creationId xmlns:a16="http://schemas.microsoft.com/office/drawing/2014/main" id="{9B1DE42C-E0EF-44A6-A030-DE8F1735DD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98" b="-2"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E862BE82-D00D-42C1-BF16-93AA37870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4206915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F6D92C2D-1D3D-4974-918C-06579FB35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749" y="-2"/>
            <a:ext cx="4081393" cy="5654940"/>
          </a:xfrm>
          <a:custGeom>
            <a:avLst/>
            <a:gdLst>
              <a:gd name="connsiteX0" fmla="*/ 0 w 5441859"/>
              <a:gd name="connsiteY0" fmla="*/ 0 h 5654940"/>
              <a:gd name="connsiteX1" fmla="*/ 4400492 w 5441859"/>
              <a:gd name="connsiteY1" fmla="*/ 0 h 5654940"/>
              <a:gd name="connsiteX2" fmla="*/ 4484767 w 5441859"/>
              <a:gd name="connsiteY2" fmla="*/ 76595 h 5654940"/>
              <a:gd name="connsiteX3" fmla="*/ 5441859 w 5441859"/>
              <a:gd name="connsiteY3" fmla="*/ 2387221 h 5654940"/>
              <a:gd name="connsiteX4" fmla="*/ 2174140 w 5441859"/>
              <a:gd name="connsiteY4" fmla="*/ 5654940 h 5654940"/>
              <a:gd name="connsiteX5" fmla="*/ 156693 w 5441859"/>
              <a:gd name="connsiteY5" fmla="*/ 4957981 h 5654940"/>
              <a:gd name="connsiteX6" fmla="*/ 0 w 5441859"/>
              <a:gd name="connsiteY6" fmla="*/ 4820612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0" y="0"/>
                </a:moveTo>
                <a:lnTo>
                  <a:pt x="4400492" y="0"/>
                </a:lnTo>
                <a:lnTo>
                  <a:pt x="4484767" y="76595"/>
                </a:lnTo>
                <a:cubicBezTo>
                  <a:pt x="5076108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181" y="1774372"/>
            <a:ext cx="3046982" cy="275408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800" dirty="0"/>
              <a:t>What do you think in means to sustain the prophet?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92C51C-37D9-4E7D-BD4F-5CF4DCE84BB6}"/>
              </a:ext>
            </a:extLst>
          </p:cNvPr>
          <p:cNvSpPr/>
          <p:nvPr/>
        </p:nvSpPr>
        <p:spPr>
          <a:xfrm>
            <a:off x="3996813" y="3547873"/>
            <a:ext cx="5147187" cy="3231654"/>
          </a:xfrm>
          <a:prstGeom prst="rect">
            <a:avLst/>
          </a:prstGeom>
          <a:solidFill>
            <a:srgbClr val="FF7C80">
              <a:alpha val="78824"/>
            </a:srgbClr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“Our sustaining of prophets is a personal commitment that we will do our utmost to uphold their prophetic priorities. Our sustaining is an oath-like indication that we recognize their calling as prophet to be legitimate and binding upon us.” </a:t>
            </a:r>
            <a:r>
              <a:rPr lang="en-US" dirty="0"/>
              <a:t>(Russell M. Nelson, “Sustaining the Prophets,” Ensign or Liahona, Nov. 2014, 75)</a:t>
            </a:r>
          </a:p>
        </p:txBody>
      </p:sp>
    </p:spTree>
    <p:extLst>
      <p:ext uri="{BB962C8B-B14F-4D97-AF65-F5344CB8AC3E}">
        <p14:creationId xmlns:p14="http://schemas.microsoft.com/office/powerpoint/2010/main" val="298455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262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54" name="Picture 10" descr="Image result for partnership">
            <a:extLst>
              <a:ext uri="{FF2B5EF4-FFF2-40B4-BE49-F238E27FC236}">
                <a16:creationId xmlns:a16="http://schemas.microsoft.com/office/drawing/2014/main" id="{941A9D02-288D-4625-AB58-1AF75B736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954913"/>
            <a:ext cx="8178799" cy="494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571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720090" y="0"/>
            <a:ext cx="8413995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065186" y="0"/>
            <a:ext cx="8078814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95" y="-481"/>
            <a:ext cx="7294715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Prophets and Revelation</a:t>
            </a:r>
          </a:p>
        </p:txBody>
      </p:sp>
      <p:pic>
        <p:nvPicPr>
          <p:cNvPr id="4" name="Picture 4" descr="Image result for prophets and revelation lds">
            <a:extLst>
              <a:ext uri="{FF2B5EF4-FFF2-40B4-BE49-F238E27FC236}">
                <a16:creationId xmlns:a16="http://schemas.microsoft.com/office/drawing/2014/main" id="{9D82F14C-50B5-404E-B24F-45F7760AB1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6" r="12173" b="1"/>
          <a:stretch/>
        </p:blipFill>
        <p:spPr bwMode="auto">
          <a:xfrm>
            <a:off x="360045" y="2431931"/>
            <a:ext cx="2569467" cy="199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9512" y="1071256"/>
            <a:ext cx="6017843" cy="578674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Read paragraph 5.3 in the Doctrinal Mastery Core Document looking for what this paragraph teaches about sustaining the prophet.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What do we sustain the President of the Church as?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Which sentence in this paragraph explains the blessings we receive from sustaining the prophet?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Mark the following key statement of doctrine in your copy of the </a:t>
            </a:r>
            <a:r>
              <a:rPr lang="en-US" sz="2400" i="1" dirty="0"/>
              <a:t>Doctrinal Mastery Core Document</a:t>
            </a:r>
            <a:r>
              <a:rPr lang="en-US" sz="2400" dirty="0"/>
              <a:t>: If we faithfully receive and obey the teachings of the President of the Church, God will bless us to overcome deception and evil.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What do you think it means to “receive and obey the teachings of the President of the Church”?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Which doctrinal mastery passage helps teach this truth?</a:t>
            </a:r>
          </a:p>
        </p:txBody>
      </p:sp>
    </p:spTree>
    <p:extLst>
      <p:ext uri="{BB962C8B-B14F-4D97-AF65-F5344CB8AC3E}">
        <p14:creationId xmlns:p14="http://schemas.microsoft.com/office/powerpoint/2010/main" val="3429821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7" name="Picture 2" descr="Image result for part II">
            <a:extLst>
              <a:ext uri="{FF2B5EF4-FFF2-40B4-BE49-F238E27FC236}">
                <a16:creationId xmlns:a16="http://schemas.microsoft.com/office/drawing/2014/main" id="{CA8480C2-217B-40BD-AB86-DBFA7582B44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466" y="643467"/>
            <a:ext cx="5571066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561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720090" y="0"/>
            <a:ext cx="8413995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065186" y="0"/>
            <a:ext cx="8078814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95" y="-481"/>
            <a:ext cx="7294715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Prophets and Revelation</a:t>
            </a:r>
          </a:p>
        </p:txBody>
      </p:sp>
      <p:pic>
        <p:nvPicPr>
          <p:cNvPr id="4" name="Picture 4" descr="Image result for prophets and revelation lds">
            <a:extLst>
              <a:ext uri="{FF2B5EF4-FFF2-40B4-BE49-F238E27FC236}">
                <a16:creationId xmlns:a16="http://schemas.microsoft.com/office/drawing/2014/main" id="{9D82F14C-50B5-404E-B24F-45F7760AB1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6" r="12173" b="1"/>
          <a:stretch/>
        </p:blipFill>
        <p:spPr bwMode="auto">
          <a:xfrm>
            <a:off x="360045" y="2431931"/>
            <a:ext cx="2569467" cy="199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9512" y="1071256"/>
            <a:ext cx="6116165" cy="5786743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Read and Discuss Doctrine and Covenants 21:4-6</a:t>
            </a:r>
          </a:p>
          <a:p>
            <a:r>
              <a:rPr lang="en-US" sz="2400" dirty="0"/>
              <a:t>How should we receive a prophet’s words?</a:t>
            </a:r>
          </a:p>
          <a:p>
            <a:r>
              <a:rPr lang="en-US" sz="2400" dirty="0"/>
              <a:t>How will this help us overcome deception and evil?</a:t>
            </a:r>
          </a:p>
          <a:p>
            <a:r>
              <a:rPr lang="en-US" sz="2400" dirty="0"/>
              <a:t>Why do you think patience and faith are required to receive the blessings the Lord promises to those who obey a prophet?</a:t>
            </a:r>
          </a:p>
          <a:p>
            <a:r>
              <a:rPr lang="en-US" sz="2400" dirty="0"/>
              <a:t>What do you think it means that the Lord will “disperse the powers of darkness from before [us]” (D&amp;C 21:6) as we follow His prophet? </a:t>
            </a:r>
          </a:p>
          <a:p>
            <a:r>
              <a:rPr lang="en-US" sz="2400" dirty="0"/>
              <a:t>If you were somewhere very dark, such as inside a cave, what difference would having even a small flashlight make?</a:t>
            </a:r>
          </a:p>
          <a:p>
            <a:r>
              <a:rPr lang="en-US" sz="2400" dirty="0"/>
              <a:t>How can following a prophet help us remove spiritual darkness from our lives?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10895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journal lds">
            <a:extLst>
              <a:ext uri="{FF2B5EF4-FFF2-40B4-BE49-F238E27FC236}">
                <a16:creationId xmlns:a16="http://schemas.microsoft.com/office/drawing/2014/main" id="{4F3DABF2-0ADF-4000-AA35-AC664675E5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9" b="18414"/>
          <a:stretch/>
        </p:blipFill>
        <p:spPr bwMode="auto">
          <a:xfrm>
            <a:off x="20" y="10"/>
            <a:ext cx="9143980" cy="466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70">
            <a:extLst>
              <a:ext uri="{FF2B5EF4-FFF2-40B4-BE49-F238E27FC236}">
                <a16:creationId xmlns:a16="http://schemas.microsoft.com/office/drawing/2014/main" id="{EE09A529-E47C-4634-BB98-0A9526C372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7" name="Oval 72">
            <a:extLst>
              <a:ext uri="{FF2B5EF4-FFF2-40B4-BE49-F238E27FC236}">
                <a16:creationId xmlns:a16="http://schemas.microsoft.com/office/drawing/2014/main" id="{569C1A01-6FB5-43CE-ADCC-936728ACA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2200" y="4388303"/>
            <a:ext cx="618067" cy="70298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748" y="4551037"/>
            <a:ext cx="1805155" cy="1509931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000000"/>
                </a:solidFill>
              </a:rPr>
              <a:t>Journal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7394" y="4551037"/>
            <a:ext cx="6361471" cy="2203724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What are some blessing you have received by sustaining the prophet?</a:t>
            </a:r>
          </a:p>
          <a:p>
            <a:r>
              <a:rPr lang="en-US" sz="2400" dirty="0">
                <a:solidFill>
                  <a:srgbClr val="000000"/>
                </a:solidFill>
              </a:rPr>
              <a:t>What are you currently doing to sustain and follow the prophet and how might you do that better? </a:t>
            </a:r>
          </a:p>
        </p:txBody>
      </p:sp>
    </p:spTree>
    <p:extLst>
      <p:ext uri="{BB962C8B-B14F-4D97-AF65-F5344CB8AC3E}">
        <p14:creationId xmlns:p14="http://schemas.microsoft.com/office/powerpoint/2010/main" val="1096847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pic>
        <p:nvPicPr>
          <p:cNvPr id="1026" name="Picture 2" descr="Image result for prophets and revelation">
            <a:extLst>
              <a:ext uri="{FF2B5EF4-FFF2-40B4-BE49-F238E27FC236}">
                <a16:creationId xmlns:a16="http://schemas.microsoft.com/office/drawing/2014/main" id="{699021E3-1F10-4F92-8666-A32A0DA919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90"/>
          <a:stretch/>
        </p:blipFill>
        <p:spPr bwMode="auto">
          <a:xfrm>
            <a:off x="1920875" y="174522"/>
            <a:ext cx="5302250" cy="650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352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351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Prophets and Revelation</vt:lpstr>
      <vt:lpstr>PowerPoint Presentation</vt:lpstr>
      <vt:lpstr>Prophets and Revelation</vt:lpstr>
      <vt:lpstr>Journal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Richards</dc:creator>
  <cp:lastModifiedBy>Eric Richards</cp:lastModifiedBy>
  <cp:revision>4</cp:revision>
  <dcterms:created xsi:type="dcterms:W3CDTF">2018-08-10T16:58:12Z</dcterms:created>
  <dcterms:modified xsi:type="dcterms:W3CDTF">2018-08-10T17:07:06Z</dcterms:modified>
</cp:coreProperties>
</file>