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2" r:id="rId5"/>
    <p:sldId id="260" r:id="rId6"/>
    <p:sldId id="261" r:id="rId7"/>
    <p:sldId id="263" r:id="rId8"/>
    <p:sldId id="264" r:id="rId9"/>
    <p:sldId id="265" r:id="rId10"/>
    <p:sldId id="266" r:id="rId11"/>
    <p:sldId id="267"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69" d="100"/>
          <a:sy n="69" d="100"/>
        </p:scale>
        <p:origin x="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8/13/2018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8/13/2018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8/13/2018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ds.org/general-conference/2017/04/called-to-the-work?lang=eng&amp;para=p9,23,32#p9" TargetMode="External"/><Relationship Id="rId2" Type="http://schemas.openxmlformats.org/officeDocument/2006/relationships/hyperlink" Target="https://www.lds.org/church/leader/david-a-bednar?lang=eng" TargetMode="External"/><Relationship Id="rId1" Type="http://schemas.openxmlformats.org/officeDocument/2006/relationships/slideLayout" Target="../slideLayouts/slideLayout3.xml"/><Relationship Id="rId5" Type="http://schemas.openxmlformats.org/officeDocument/2006/relationships/hyperlink" Target="http://www.flickr.com/photos/moregoodfoundation/5135999664/"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ijboudreaux.com/category/devotional-quotes/" TargetMode="External"/><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hyperlink" Target="http://jsmith.cis.byuh.edu/books/a-primer-on-communication-studies/s12-04-speaking-via-electronic-media.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n.m.wikipedia.org/wiki/Russell_M._Nelson"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lds.org/scriptures/ot/amos/3.7?lang=eng#6" TargetMode="External"/><Relationship Id="rId7" Type="http://schemas.openxmlformats.org/officeDocument/2006/relationships/hyperlink" Target="https://www.lds.org/scriptures/nt/eph/4.11-14?lang=eng#10" TargetMode="External"/><Relationship Id="rId2" Type="http://schemas.openxmlformats.org/officeDocument/2006/relationships/hyperlink" Target="https://www.lds.org/scriptures/ot/jer/1.4-5?lang=eng#3" TargetMode="External"/><Relationship Id="rId1" Type="http://schemas.openxmlformats.org/officeDocument/2006/relationships/slideLayout" Target="../slideLayouts/slideLayout11.xml"/><Relationship Id="rId6" Type="http://schemas.openxmlformats.org/officeDocument/2006/relationships/hyperlink" Target="https://www.lds.org/scriptures/ot/ezek/3.16-17?lang=eng#15" TargetMode="External"/><Relationship Id="rId5" Type="http://schemas.openxmlformats.org/officeDocument/2006/relationships/hyperlink" Target="https://www.lds.org/scriptures/dc-testament/dc/1.37-38?lang=eng#36" TargetMode="External"/><Relationship Id="rId4" Type="http://schemas.openxmlformats.org/officeDocument/2006/relationships/hyperlink" Target="https://www.lds.org/scriptures/nt/john/15.16?lang=eng#1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lds.org/broadcasts/article/worldwide-devotionals/2016/01/becoming-true-millennials" TargetMode="External"/><Relationship Id="rId2" Type="http://schemas.openxmlformats.org/officeDocument/2006/relationships/hyperlink" Target="https://www.lds.org/church/leader/russell-m-nelson?lang=eng" TargetMode="Externa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ounded Rectangle 16">
            <a:extLst>
              <a:ext uri="{FF2B5EF4-FFF2-40B4-BE49-F238E27FC236}">
                <a16:creationId xmlns:a16="http://schemas.microsoft.com/office/drawing/2014/main" id="{C9F832F7-01DF-4B61-A3AE-C86DF820A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002" y="564808"/>
            <a:ext cx="8884604" cy="3599352"/>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18">
            <a:extLst>
              <a:ext uri="{FF2B5EF4-FFF2-40B4-BE49-F238E27FC236}">
                <a16:creationId xmlns:a16="http://schemas.microsoft.com/office/drawing/2014/main" id="{DF04CCCA-6F0F-4FF9-9FB3-61BC8C0DA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59707-72A9-49A0-B901-52E424930FC3}"/>
              </a:ext>
            </a:extLst>
          </p:cNvPr>
          <p:cNvSpPr>
            <a:spLocks noGrp="1"/>
          </p:cNvSpPr>
          <p:nvPr>
            <p:ph type="ctrTitle"/>
          </p:nvPr>
        </p:nvSpPr>
        <p:spPr>
          <a:xfrm>
            <a:off x="810001" y="4817533"/>
            <a:ext cx="10572000" cy="779529"/>
          </a:xfrm>
        </p:spPr>
        <p:txBody>
          <a:bodyPr>
            <a:normAutofit/>
          </a:bodyPr>
          <a:lstStyle/>
          <a:p>
            <a:r>
              <a:rPr lang="en-US" sz="4000"/>
              <a:t>Prophets and Revelation</a:t>
            </a:r>
          </a:p>
        </p:txBody>
      </p:sp>
      <p:sp>
        <p:nvSpPr>
          <p:cNvPr id="3" name="Subtitle 2">
            <a:extLst>
              <a:ext uri="{FF2B5EF4-FFF2-40B4-BE49-F238E27FC236}">
                <a16:creationId xmlns:a16="http://schemas.microsoft.com/office/drawing/2014/main" id="{844A43CE-4C67-4460-805D-7247F1B7B8CF}"/>
              </a:ext>
            </a:extLst>
          </p:cNvPr>
          <p:cNvSpPr>
            <a:spLocks noGrp="1"/>
          </p:cNvSpPr>
          <p:nvPr>
            <p:ph type="subTitle" idx="1"/>
          </p:nvPr>
        </p:nvSpPr>
        <p:spPr>
          <a:xfrm>
            <a:off x="810001" y="5594110"/>
            <a:ext cx="10572000" cy="434974"/>
          </a:xfrm>
        </p:spPr>
        <p:txBody>
          <a:bodyPr>
            <a:normAutofit/>
          </a:bodyPr>
          <a:lstStyle/>
          <a:p>
            <a:r>
              <a:rPr lang="en-US" dirty="0"/>
              <a:t>Doctrinal Mastery</a:t>
            </a:r>
          </a:p>
        </p:txBody>
      </p:sp>
      <p:pic>
        <p:nvPicPr>
          <p:cNvPr id="1026" name="Picture 2" descr="Image result for president nelson">
            <a:extLst>
              <a:ext uri="{FF2B5EF4-FFF2-40B4-BE49-F238E27FC236}">
                <a16:creationId xmlns:a16="http://schemas.microsoft.com/office/drawing/2014/main" id="{156D93B6-171A-4519-A639-799F11F294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31" r="-2" b="32639"/>
          <a:stretch/>
        </p:blipFill>
        <p:spPr bwMode="auto">
          <a:xfrm>
            <a:off x="1150011" y="891628"/>
            <a:ext cx="8204586" cy="294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60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B57854-4DAF-46CB-99F1-15940FAFC134}"/>
              </a:ext>
            </a:extLst>
          </p:cNvPr>
          <p:cNvSpPr>
            <a:spLocks noGrp="1"/>
          </p:cNvSpPr>
          <p:nvPr>
            <p:ph type="body" idx="1"/>
          </p:nvPr>
        </p:nvSpPr>
        <p:spPr>
          <a:xfrm>
            <a:off x="166255" y="5281201"/>
            <a:ext cx="11822545" cy="1297365"/>
          </a:xfrm>
        </p:spPr>
        <p:txBody>
          <a:bodyPr/>
          <a:lstStyle/>
          <a:p>
            <a:r>
              <a:rPr lang="en-US" sz="2800" dirty="0"/>
              <a:t>Besides mission calls, how are members of the Church today blessed by the revelation God gives to His prophets and apostles?</a:t>
            </a:r>
          </a:p>
        </p:txBody>
      </p:sp>
      <p:sp>
        <p:nvSpPr>
          <p:cNvPr id="8" name="TextBox 7">
            <a:extLst>
              <a:ext uri="{FF2B5EF4-FFF2-40B4-BE49-F238E27FC236}">
                <a16:creationId xmlns:a16="http://schemas.microsoft.com/office/drawing/2014/main" id="{D6F3E309-1234-4134-89EA-26F23A152399}"/>
              </a:ext>
            </a:extLst>
          </p:cNvPr>
          <p:cNvSpPr txBox="1"/>
          <p:nvPr/>
        </p:nvSpPr>
        <p:spPr>
          <a:xfrm>
            <a:off x="548640" y="279434"/>
            <a:ext cx="8305800" cy="4401205"/>
          </a:xfrm>
          <a:prstGeom prst="rect">
            <a:avLst/>
          </a:prstGeom>
          <a:noFill/>
        </p:spPr>
        <p:txBody>
          <a:bodyPr wrap="square" rtlCol="0">
            <a:spAutoFit/>
          </a:bodyPr>
          <a:lstStyle/>
          <a:p>
            <a:pPr fontAlgn="base"/>
            <a:r>
              <a:rPr lang="en-US" sz="2000" dirty="0">
                <a:effectLst>
                  <a:outerShdw blurRad="38100" dist="38100" dir="2700000" algn="tl">
                    <a:srgbClr val="000000">
                      <a:alpha val="43137"/>
                    </a:srgbClr>
                  </a:outerShdw>
                </a:effectLst>
                <a:latin typeface="DistrictThin"/>
              </a:rPr>
              <a:t>“Each mission call and assignment, or a later reassignment, is the result of revelation through the Lord’s servants. A call to the work comes from God through the President of the Church. An assignment to one of the more than 400 missions presently operating around the world comes from God through a member of the Quorum of the Twelve Apostles, acting with the authorization of the Lord’s living prophet. The spiritual gifts of prophecy and revelation attend all mission calls and assignments. …</a:t>
            </a:r>
          </a:p>
          <a:p>
            <a:pPr fontAlgn="base"/>
            <a:r>
              <a:rPr lang="en-US" sz="2000" dirty="0">
                <a:effectLst>
                  <a:outerShdw blurRad="38100" dist="38100" dir="2700000" algn="tl">
                    <a:srgbClr val="000000">
                      <a:alpha val="43137"/>
                    </a:srgbClr>
                  </a:outerShdw>
                </a:effectLst>
                <a:latin typeface="DistrictThin"/>
              </a:rPr>
              <a:t>“… For the Twelve, nothing affirms the reality of ongoing latter-day revelation more powerfully than seeking to discern the Lord’s will as we fulfill our responsibility to assign missionaries to their respective fields of labor. I witness that the Savior knows and is mindful of each of us one by one and name by name. …I promise that the spiritual gift of revelation will attend your call to the work of proclaiming the gospel and your assignment to a specific field or fields of labor”</a:t>
            </a:r>
            <a:r>
              <a:rPr lang="en-US" dirty="0">
                <a:effectLst>
                  <a:outerShdw blurRad="38100" dist="38100" dir="2700000" algn="tl">
                    <a:srgbClr val="000000">
                      <a:alpha val="43137"/>
                    </a:srgbClr>
                  </a:outerShdw>
                </a:effectLst>
                <a:latin typeface="DistrictThin"/>
              </a:rPr>
              <a:t> </a:t>
            </a:r>
            <a:r>
              <a:rPr lang="en-US" sz="1400" dirty="0">
                <a:effectLst>
                  <a:outerShdw blurRad="38100" dist="38100" dir="2700000" algn="tl">
                    <a:srgbClr val="000000">
                      <a:alpha val="43137"/>
                    </a:srgbClr>
                  </a:outerShdw>
                </a:effectLst>
                <a:latin typeface="DistrictThin"/>
              </a:rPr>
              <a:t>(</a:t>
            </a:r>
            <a:r>
              <a:rPr lang="en-US" sz="1400" dirty="0">
                <a:effectLst>
                  <a:outerShdw blurRad="38100" dist="38100" dir="2700000" algn="tl">
                    <a:srgbClr val="000000">
                      <a:alpha val="43137"/>
                    </a:srgbClr>
                  </a:outerShdw>
                </a:effectLst>
                <a:latin typeface="DistrictThin"/>
                <a:hlinkClick r:id="rId2">
                  <a:extLst>
                    <a:ext uri="{A12FA001-AC4F-418D-AE19-62706E023703}">
                      <ahyp:hlinkClr xmlns:ahyp="http://schemas.microsoft.com/office/drawing/2018/hyperlinkcolor" val="tx"/>
                    </a:ext>
                  </a:extLst>
                </a:hlinkClick>
              </a:rPr>
              <a:t>David A. Bednar</a:t>
            </a:r>
            <a:r>
              <a:rPr lang="en-US" sz="1400" dirty="0">
                <a:effectLst>
                  <a:outerShdw blurRad="38100" dist="38100" dir="2700000" algn="tl">
                    <a:srgbClr val="000000">
                      <a:alpha val="43137"/>
                    </a:srgbClr>
                  </a:outerShdw>
                </a:effectLst>
                <a:latin typeface="DistrictThin"/>
              </a:rPr>
              <a:t>, </a:t>
            </a:r>
            <a:r>
              <a:rPr lang="en-US" sz="1400" dirty="0">
                <a:effectLst>
                  <a:outerShdw blurRad="38100" dist="38100" dir="2700000" algn="tl">
                    <a:srgbClr val="000000">
                      <a:alpha val="43137"/>
                    </a:srgbClr>
                  </a:outerShdw>
                </a:effectLst>
                <a:latin typeface="DistrictThin"/>
                <a:hlinkClick r:id="rId3">
                  <a:extLst>
                    <a:ext uri="{A12FA001-AC4F-418D-AE19-62706E023703}">
                      <ahyp:hlinkClr xmlns:ahyp="http://schemas.microsoft.com/office/drawing/2018/hyperlinkcolor" val="tx"/>
                    </a:ext>
                  </a:extLst>
                </a:hlinkClick>
              </a:rPr>
              <a:t>“Called to the Work,”</a:t>
            </a:r>
            <a:r>
              <a:rPr lang="en-US" sz="1400" dirty="0">
                <a:effectLst>
                  <a:outerShdw blurRad="38100" dist="38100" dir="2700000" algn="tl">
                    <a:srgbClr val="000000">
                      <a:alpha val="43137"/>
                    </a:srgbClr>
                  </a:outerShdw>
                </a:effectLst>
                <a:latin typeface="DistrictThin"/>
              </a:rPr>
              <a:t> </a:t>
            </a:r>
            <a:r>
              <a:rPr lang="en-US" sz="1400" i="1" dirty="0">
                <a:effectLst>
                  <a:outerShdw blurRad="38100" dist="38100" dir="2700000" algn="tl">
                    <a:srgbClr val="000000">
                      <a:alpha val="43137"/>
                    </a:srgbClr>
                  </a:outerShdw>
                </a:effectLst>
                <a:latin typeface="DistrictThin"/>
              </a:rPr>
              <a:t>Ensign</a:t>
            </a:r>
            <a:r>
              <a:rPr lang="en-US" sz="1400" dirty="0">
                <a:effectLst>
                  <a:outerShdw blurRad="38100" dist="38100" dir="2700000" algn="tl">
                    <a:srgbClr val="000000">
                      <a:alpha val="43137"/>
                    </a:srgbClr>
                  </a:outerShdw>
                </a:effectLst>
                <a:latin typeface="DistrictThin"/>
              </a:rPr>
              <a:t> or </a:t>
            </a:r>
            <a:r>
              <a:rPr lang="en-US" sz="1400" i="1" dirty="0">
                <a:effectLst>
                  <a:outerShdw blurRad="38100" dist="38100" dir="2700000" algn="tl">
                    <a:srgbClr val="000000">
                      <a:alpha val="43137"/>
                    </a:srgbClr>
                  </a:outerShdw>
                </a:effectLst>
                <a:latin typeface="DistrictThin"/>
              </a:rPr>
              <a:t>Liahona,</a:t>
            </a:r>
            <a:r>
              <a:rPr lang="en-US" sz="1400" dirty="0">
                <a:effectLst>
                  <a:outerShdw blurRad="38100" dist="38100" dir="2700000" algn="tl">
                    <a:srgbClr val="000000">
                      <a:alpha val="43137"/>
                    </a:srgbClr>
                  </a:outerShdw>
                </a:effectLst>
                <a:latin typeface="DistrictThin"/>
              </a:rPr>
              <a:t> May 2017, 68–70).</a:t>
            </a:r>
            <a:endParaRPr lang="en-US" dirty="0">
              <a:effectLst>
                <a:outerShdw blurRad="38100" dist="38100" dir="2700000" algn="tl">
                  <a:srgbClr val="000000">
                    <a:alpha val="43137"/>
                  </a:srgbClr>
                </a:outerShdw>
              </a:effectLst>
              <a:latin typeface="DistrictThin"/>
            </a:endParaRPr>
          </a:p>
        </p:txBody>
      </p:sp>
      <p:pic>
        <p:nvPicPr>
          <p:cNvPr id="12" name="Picture 11">
            <a:extLst>
              <a:ext uri="{FF2B5EF4-FFF2-40B4-BE49-F238E27FC236}">
                <a16:creationId xmlns:a16="http://schemas.microsoft.com/office/drawing/2014/main" id="{7563AD10-06F9-4160-BE58-87217423965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154419" y="603730"/>
            <a:ext cx="2017242" cy="2825270"/>
          </a:xfrm>
          <a:prstGeom prst="rect">
            <a:avLst/>
          </a:prstGeom>
        </p:spPr>
      </p:pic>
    </p:spTree>
    <p:extLst>
      <p:ext uri="{BB962C8B-B14F-4D97-AF65-F5344CB8AC3E}">
        <p14:creationId xmlns:p14="http://schemas.microsoft.com/office/powerpoint/2010/main" val="3092438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DB870E-035A-4F39-865F-8AB84F8164C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92425" y="3226234"/>
            <a:ext cx="5203716" cy="3326966"/>
          </a:xfrm>
          <a:prstGeom prst="rect">
            <a:avLst/>
          </a:prstGeom>
        </p:spPr>
      </p:pic>
      <p:sp>
        <p:nvSpPr>
          <p:cNvPr id="2" name="Title 1">
            <a:extLst>
              <a:ext uri="{FF2B5EF4-FFF2-40B4-BE49-F238E27FC236}">
                <a16:creationId xmlns:a16="http://schemas.microsoft.com/office/drawing/2014/main" id="{0A74904D-9904-433E-BB91-2A4197E63204}"/>
              </a:ext>
            </a:extLst>
          </p:cNvPr>
          <p:cNvSpPr>
            <a:spLocks noGrp="1"/>
          </p:cNvSpPr>
          <p:nvPr>
            <p:ph type="title"/>
          </p:nvPr>
        </p:nvSpPr>
        <p:spPr/>
        <p:txBody>
          <a:bodyPr/>
          <a:lstStyle/>
          <a:p>
            <a:r>
              <a:rPr lang="en-US" b="0" dirty="0"/>
              <a:t>How have you personally been affected by prophetic revelation?</a:t>
            </a:r>
            <a:endParaRPr lang="en-US" dirty="0"/>
          </a:p>
        </p:txBody>
      </p:sp>
    </p:spTree>
    <p:extLst>
      <p:ext uri="{BB962C8B-B14F-4D97-AF65-F5344CB8AC3E}">
        <p14:creationId xmlns:p14="http://schemas.microsoft.com/office/powerpoint/2010/main" val="1014486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ounded Rectangle 16">
            <a:extLst>
              <a:ext uri="{FF2B5EF4-FFF2-40B4-BE49-F238E27FC236}">
                <a16:creationId xmlns:a16="http://schemas.microsoft.com/office/drawing/2014/main" id="{C9F832F7-01DF-4B61-A3AE-C86DF820A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002" y="564808"/>
            <a:ext cx="8884604" cy="3599352"/>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18">
            <a:extLst>
              <a:ext uri="{FF2B5EF4-FFF2-40B4-BE49-F238E27FC236}">
                <a16:creationId xmlns:a16="http://schemas.microsoft.com/office/drawing/2014/main" id="{DF04CCCA-6F0F-4FF9-9FB3-61BC8C0DA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59707-72A9-49A0-B901-52E424930FC3}"/>
              </a:ext>
            </a:extLst>
          </p:cNvPr>
          <p:cNvSpPr>
            <a:spLocks noGrp="1"/>
          </p:cNvSpPr>
          <p:nvPr>
            <p:ph type="ctrTitle"/>
          </p:nvPr>
        </p:nvSpPr>
        <p:spPr>
          <a:xfrm>
            <a:off x="810001" y="4817533"/>
            <a:ext cx="10572000" cy="779529"/>
          </a:xfrm>
        </p:spPr>
        <p:txBody>
          <a:bodyPr>
            <a:normAutofit/>
          </a:bodyPr>
          <a:lstStyle/>
          <a:p>
            <a:r>
              <a:rPr lang="en-US" sz="4000"/>
              <a:t>Prophets and Revelation</a:t>
            </a:r>
          </a:p>
        </p:txBody>
      </p:sp>
      <p:sp>
        <p:nvSpPr>
          <p:cNvPr id="3" name="Subtitle 2">
            <a:extLst>
              <a:ext uri="{FF2B5EF4-FFF2-40B4-BE49-F238E27FC236}">
                <a16:creationId xmlns:a16="http://schemas.microsoft.com/office/drawing/2014/main" id="{844A43CE-4C67-4460-805D-7247F1B7B8CF}"/>
              </a:ext>
            </a:extLst>
          </p:cNvPr>
          <p:cNvSpPr>
            <a:spLocks noGrp="1"/>
          </p:cNvSpPr>
          <p:nvPr>
            <p:ph type="subTitle" idx="1"/>
          </p:nvPr>
        </p:nvSpPr>
        <p:spPr>
          <a:xfrm>
            <a:off x="810001" y="5594110"/>
            <a:ext cx="10572000" cy="434974"/>
          </a:xfrm>
        </p:spPr>
        <p:txBody>
          <a:bodyPr>
            <a:normAutofit/>
          </a:bodyPr>
          <a:lstStyle/>
          <a:p>
            <a:r>
              <a:rPr lang="en-US" dirty="0"/>
              <a:t>Doctrinal Mastery</a:t>
            </a:r>
          </a:p>
        </p:txBody>
      </p:sp>
      <p:pic>
        <p:nvPicPr>
          <p:cNvPr id="1026" name="Picture 2" descr="Image result for president nelson">
            <a:extLst>
              <a:ext uri="{FF2B5EF4-FFF2-40B4-BE49-F238E27FC236}">
                <a16:creationId xmlns:a16="http://schemas.microsoft.com/office/drawing/2014/main" id="{156D93B6-171A-4519-A639-799F11F294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31" r="-2" b="32639"/>
          <a:stretch/>
        </p:blipFill>
        <p:spPr bwMode="auto">
          <a:xfrm>
            <a:off x="1150011" y="891628"/>
            <a:ext cx="8204586" cy="294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799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9277119-B941-4A45-9322-FA2BC135D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DFDB457D-F372-428B-A10D-41080EF93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FE4BDD8A-E2D3-446F-BF8E-2C8464DA1C65}"/>
              </a:ext>
            </a:extLst>
          </p:cNvPr>
          <p:cNvSpPr>
            <a:spLocks noGrp="1"/>
          </p:cNvSpPr>
          <p:nvPr>
            <p:ph type="body" idx="1"/>
          </p:nvPr>
        </p:nvSpPr>
        <p:spPr>
          <a:xfrm>
            <a:off x="7941308" y="233681"/>
            <a:ext cx="4057651" cy="6476682"/>
          </a:xfrm>
        </p:spPr>
        <p:txBody>
          <a:bodyPr vert="horz" lIns="91440" tIns="45720" rIns="91440" bIns="45720" rtlCol="0" anchor="b">
            <a:noAutofit/>
          </a:bodyPr>
          <a:lstStyle/>
          <a:p>
            <a:pPr algn="l">
              <a:lnSpc>
                <a:spcPct val="90000"/>
              </a:lnSpc>
            </a:pPr>
            <a:r>
              <a:rPr lang="en-US" sz="2400" kern="1200" dirty="0">
                <a:solidFill>
                  <a:srgbClr val="FFFFFF"/>
                </a:solidFill>
                <a:effectLst>
                  <a:outerShdw blurRad="38100" dist="38100" dir="2700000" algn="tl">
                    <a:srgbClr val="000000">
                      <a:alpha val="43137"/>
                    </a:srgbClr>
                  </a:outerShdw>
                </a:effectLst>
                <a:latin typeface="+mn-lt"/>
                <a:ea typeface="+mn-ea"/>
                <a:cs typeface="+mn-cs"/>
              </a:rPr>
              <a:t>What are some people or groups throughout the world that have a spokesperson?</a:t>
            </a:r>
          </a:p>
          <a:p>
            <a:pPr algn="l">
              <a:lnSpc>
                <a:spcPct val="90000"/>
              </a:lnSpc>
            </a:pPr>
            <a:r>
              <a:rPr lang="en-US" sz="2400" kern="1200" dirty="0">
                <a:solidFill>
                  <a:srgbClr val="FFFFFF"/>
                </a:solidFill>
                <a:effectLst>
                  <a:outerShdw blurRad="38100" dist="38100" dir="2700000" algn="tl">
                    <a:srgbClr val="000000">
                      <a:alpha val="43137"/>
                    </a:srgbClr>
                  </a:outerShdw>
                </a:effectLst>
                <a:latin typeface="+mn-lt"/>
                <a:ea typeface="+mn-ea"/>
                <a:cs typeface="+mn-cs"/>
              </a:rPr>
              <a:t>What reasons can you think of for why these people or groups would have a spokesperson?</a:t>
            </a:r>
            <a:br>
              <a:rPr lang="en-US" sz="2400" kern="1200" dirty="0">
                <a:solidFill>
                  <a:srgbClr val="FFFFFF"/>
                </a:solidFill>
                <a:effectLst>
                  <a:outerShdw blurRad="38100" dist="38100" dir="2700000" algn="tl">
                    <a:srgbClr val="000000">
                      <a:alpha val="43137"/>
                    </a:srgbClr>
                  </a:outerShdw>
                </a:effectLst>
                <a:latin typeface="+mn-lt"/>
                <a:ea typeface="+mn-ea"/>
                <a:cs typeface="+mn-cs"/>
              </a:rPr>
            </a:br>
            <a:br>
              <a:rPr lang="en-US" sz="2400" kern="1200" dirty="0">
                <a:solidFill>
                  <a:srgbClr val="FFFFFF"/>
                </a:solidFill>
                <a:effectLst>
                  <a:outerShdw blurRad="38100" dist="38100" dir="2700000" algn="tl">
                    <a:srgbClr val="000000">
                      <a:alpha val="43137"/>
                    </a:srgbClr>
                  </a:outerShdw>
                </a:effectLst>
                <a:latin typeface="+mn-lt"/>
                <a:ea typeface="+mn-ea"/>
                <a:cs typeface="+mn-cs"/>
              </a:rPr>
            </a:br>
            <a:r>
              <a:rPr lang="en-US" sz="2400" kern="1200" dirty="0">
                <a:solidFill>
                  <a:srgbClr val="FFFFFF"/>
                </a:solidFill>
                <a:effectLst>
                  <a:outerShdw blurRad="38100" dist="38100" dir="2700000" algn="tl">
                    <a:srgbClr val="000000">
                      <a:alpha val="43137"/>
                    </a:srgbClr>
                  </a:outerShdw>
                </a:effectLst>
                <a:latin typeface="+mn-lt"/>
                <a:ea typeface="+mn-ea"/>
                <a:cs typeface="+mn-cs"/>
              </a:rPr>
              <a:t>What are some reasons why God might have a spokesperson?</a:t>
            </a:r>
            <a:br>
              <a:rPr lang="en-US" sz="2400" kern="1200" dirty="0">
                <a:solidFill>
                  <a:srgbClr val="FFFFFF"/>
                </a:solidFill>
                <a:effectLst>
                  <a:outerShdw blurRad="38100" dist="38100" dir="2700000" algn="tl">
                    <a:srgbClr val="000000">
                      <a:alpha val="43137"/>
                    </a:srgbClr>
                  </a:outerShdw>
                </a:effectLst>
                <a:latin typeface="+mn-lt"/>
                <a:ea typeface="+mn-ea"/>
                <a:cs typeface="+mn-cs"/>
              </a:rPr>
            </a:br>
            <a:br>
              <a:rPr lang="en-US" sz="2400" kern="1200" dirty="0">
                <a:solidFill>
                  <a:srgbClr val="FFFFFF"/>
                </a:solidFill>
                <a:effectLst>
                  <a:outerShdw blurRad="38100" dist="38100" dir="2700000" algn="tl">
                    <a:srgbClr val="000000">
                      <a:alpha val="43137"/>
                    </a:srgbClr>
                  </a:outerShdw>
                </a:effectLst>
                <a:latin typeface="+mn-lt"/>
                <a:ea typeface="+mn-ea"/>
                <a:cs typeface="+mn-cs"/>
              </a:rPr>
            </a:br>
            <a:r>
              <a:rPr lang="en-US" sz="2400" kern="1200" dirty="0">
                <a:solidFill>
                  <a:srgbClr val="FFFFFF"/>
                </a:solidFill>
                <a:effectLst>
                  <a:outerShdw blurRad="38100" dist="38100" dir="2700000" algn="tl">
                    <a:srgbClr val="000000">
                      <a:alpha val="43137"/>
                    </a:srgbClr>
                  </a:outerShdw>
                </a:effectLst>
                <a:latin typeface="+mn-lt"/>
                <a:ea typeface="+mn-ea"/>
                <a:cs typeface="+mn-cs"/>
              </a:rPr>
              <a:t>What do we call those who speak for God on earth?</a:t>
            </a:r>
            <a:br>
              <a:rPr lang="en-US" sz="2400" kern="1200" dirty="0">
                <a:solidFill>
                  <a:srgbClr val="FFFFFF"/>
                </a:solidFill>
                <a:effectLst>
                  <a:outerShdw blurRad="38100" dist="38100" dir="2700000" algn="tl">
                    <a:srgbClr val="000000">
                      <a:alpha val="43137"/>
                    </a:srgbClr>
                  </a:outerShdw>
                </a:effectLst>
                <a:latin typeface="+mn-lt"/>
                <a:ea typeface="+mn-ea"/>
                <a:cs typeface="+mn-cs"/>
              </a:rPr>
            </a:br>
            <a:endParaRPr lang="en-US" sz="2400" kern="1200" dirty="0">
              <a:solidFill>
                <a:srgbClr val="FFFFFF"/>
              </a:solidFill>
              <a:effectLst>
                <a:outerShdw blurRad="38100" dist="38100" dir="2700000" algn="tl">
                  <a:srgbClr val="000000">
                    <a:alpha val="43137"/>
                  </a:srgbClr>
                </a:outerShdw>
              </a:effectLst>
              <a:latin typeface="+mn-lt"/>
              <a:ea typeface="+mn-ea"/>
              <a:cs typeface="+mn-cs"/>
            </a:endParaRPr>
          </a:p>
        </p:txBody>
      </p:sp>
      <p:pic>
        <p:nvPicPr>
          <p:cNvPr id="5" name="Picture 4">
            <a:extLst>
              <a:ext uri="{FF2B5EF4-FFF2-40B4-BE49-F238E27FC236}">
                <a16:creationId xmlns:a16="http://schemas.microsoft.com/office/drawing/2014/main" id="{E5EA826B-86BE-4B32-AC9D-6A9EFBECF86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3467" y="1305295"/>
            <a:ext cx="6268060" cy="4074239"/>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71147303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F47DF2-C622-4420-8230-60638ED55FBF}"/>
              </a:ext>
            </a:extLst>
          </p:cNvPr>
          <p:cNvSpPr>
            <a:spLocks noGrp="1"/>
          </p:cNvSpPr>
          <p:nvPr>
            <p:ph type="body" idx="1"/>
          </p:nvPr>
        </p:nvSpPr>
        <p:spPr/>
        <p:txBody>
          <a:bodyPr/>
          <a:lstStyle/>
          <a:p>
            <a:r>
              <a:rPr lang="en-US" dirty="0"/>
              <a:t>Prophets and Revelation</a:t>
            </a:r>
          </a:p>
        </p:txBody>
      </p:sp>
      <p:pic>
        <p:nvPicPr>
          <p:cNvPr id="5" name="Picture 4">
            <a:extLst>
              <a:ext uri="{FF2B5EF4-FFF2-40B4-BE49-F238E27FC236}">
                <a16:creationId xmlns:a16="http://schemas.microsoft.com/office/drawing/2014/main" id="{81FF2407-3CDB-4684-82C9-E71D961208F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 y="10804"/>
            <a:ext cx="3269293" cy="4903940"/>
          </a:xfrm>
          <a:prstGeom prst="rect">
            <a:avLst/>
          </a:prstGeom>
        </p:spPr>
      </p:pic>
      <p:sp>
        <p:nvSpPr>
          <p:cNvPr id="6" name="TextBox 5">
            <a:extLst>
              <a:ext uri="{FF2B5EF4-FFF2-40B4-BE49-F238E27FC236}">
                <a16:creationId xmlns:a16="http://schemas.microsoft.com/office/drawing/2014/main" id="{E85F089C-D35B-421F-9FC7-5DBFA7BC4A8E}"/>
              </a:ext>
            </a:extLst>
          </p:cNvPr>
          <p:cNvSpPr txBox="1"/>
          <p:nvPr/>
        </p:nvSpPr>
        <p:spPr>
          <a:xfrm>
            <a:off x="3532340" y="1828512"/>
            <a:ext cx="8659660" cy="1938992"/>
          </a:xfrm>
          <a:prstGeom prst="rect">
            <a:avLst/>
          </a:prstGeom>
          <a:noFill/>
        </p:spPr>
        <p:txBody>
          <a:bodyPr wrap="square" rtlCol="0">
            <a:spAutoFit/>
          </a:bodyPr>
          <a:lstStyle/>
          <a:p>
            <a:r>
              <a:rPr lang="en-US" sz="4000" dirty="0">
                <a:effectLst>
                  <a:outerShdw blurRad="38100" dist="38100" dir="2700000" algn="tl">
                    <a:srgbClr val="000000">
                      <a:alpha val="43137"/>
                    </a:srgbClr>
                  </a:outerShdw>
                </a:effectLst>
              </a:rPr>
              <a:t>How does he qualify to be a spokesperson?</a:t>
            </a:r>
          </a:p>
          <a:p>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04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11C1-D9E5-4E5A-A05D-C403E17D4537}"/>
              </a:ext>
            </a:extLst>
          </p:cNvPr>
          <p:cNvSpPr>
            <a:spLocks noGrp="1"/>
          </p:cNvSpPr>
          <p:nvPr>
            <p:ph type="title"/>
          </p:nvPr>
        </p:nvSpPr>
        <p:spPr/>
        <p:txBody>
          <a:bodyPr/>
          <a:lstStyle/>
          <a:p>
            <a:r>
              <a:rPr lang="en-US" dirty="0"/>
              <a:t>Doctrinal Mastery Core Document</a:t>
            </a:r>
          </a:p>
        </p:txBody>
      </p:sp>
      <p:sp>
        <p:nvSpPr>
          <p:cNvPr id="3" name="Text Placeholder 2">
            <a:extLst>
              <a:ext uri="{FF2B5EF4-FFF2-40B4-BE49-F238E27FC236}">
                <a16:creationId xmlns:a16="http://schemas.microsoft.com/office/drawing/2014/main" id="{5F1893DE-EEE8-4C11-811B-B56772F066F5}"/>
              </a:ext>
            </a:extLst>
          </p:cNvPr>
          <p:cNvSpPr>
            <a:spLocks noGrp="1"/>
          </p:cNvSpPr>
          <p:nvPr>
            <p:ph type="body" idx="1"/>
          </p:nvPr>
        </p:nvSpPr>
        <p:spPr/>
        <p:txBody>
          <a:bodyPr/>
          <a:lstStyle/>
          <a:p>
            <a:r>
              <a:rPr lang="en-US" dirty="0"/>
              <a:t>Read 5.1</a:t>
            </a:r>
          </a:p>
        </p:txBody>
      </p:sp>
      <p:sp>
        <p:nvSpPr>
          <p:cNvPr id="4" name="Text Placeholder 3">
            <a:extLst>
              <a:ext uri="{FF2B5EF4-FFF2-40B4-BE49-F238E27FC236}">
                <a16:creationId xmlns:a16="http://schemas.microsoft.com/office/drawing/2014/main" id="{B3EC8B68-D415-4DC2-AF6B-4A51815BEE78}"/>
              </a:ext>
            </a:extLst>
          </p:cNvPr>
          <p:cNvSpPr>
            <a:spLocks noGrp="1"/>
          </p:cNvSpPr>
          <p:nvPr>
            <p:ph type="body" sz="quarter" idx="16"/>
          </p:nvPr>
        </p:nvSpPr>
        <p:spPr>
          <a:xfrm>
            <a:off x="7278255" y="295565"/>
            <a:ext cx="4655127" cy="5606472"/>
          </a:xfrm>
        </p:spPr>
        <p:txBody>
          <a:bodyPr>
            <a:normAutofit fontScale="92500" lnSpcReduction="10000"/>
          </a:bodyPr>
          <a:lstStyle/>
          <a:p>
            <a:r>
              <a:rPr lang="en-US" sz="2400" dirty="0"/>
              <a:t>A prophet is a person who has been called by God to speak for Him (see </a:t>
            </a:r>
            <a:r>
              <a:rPr lang="en-US" sz="2400" dirty="0">
                <a:hlinkClick r:id="rId2"/>
              </a:rPr>
              <a:t>Jeremiah 1:4–5</a:t>
            </a:r>
            <a:r>
              <a:rPr lang="en-US" sz="2400" dirty="0"/>
              <a:t>; </a:t>
            </a:r>
            <a:r>
              <a:rPr lang="en-US" sz="2400" dirty="0">
                <a:hlinkClick r:id="rId3"/>
              </a:rPr>
              <a:t>Amos 3:7</a:t>
            </a:r>
            <a:r>
              <a:rPr lang="en-US" sz="2400" dirty="0"/>
              <a:t>; </a:t>
            </a:r>
            <a:r>
              <a:rPr lang="en-US" sz="2400" dirty="0">
                <a:hlinkClick r:id="rId4"/>
              </a:rPr>
              <a:t>John 15:16</a:t>
            </a:r>
            <a:r>
              <a:rPr lang="en-US" sz="2400" dirty="0"/>
              <a:t>; </a:t>
            </a:r>
            <a:r>
              <a:rPr lang="en-US" sz="2400" dirty="0">
                <a:hlinkClick r:id="rId5"/>
              </a:rPr>
              <a:t>D&amp;C 1:37–38</a:t>
            </a:r>
            <a:r>
              <a:rPr lang="en-US" sz="2400" dirty="0"/>
              <a:t>). Prophets testify of Jesus Christ and teach His gospel. They make known God’s will and true character. They denounce sin, warn of its consequences, and help us avoid deception (see </a:t>
            </a:r>
            <a:r>
              <a:rPr lang="en-US" sz="2400" dirty="0">
                <a:hlinkClick r:id="rId6"/>
              </a:rPr>
              <a:t>Ezekiel 3:16–17</a:t>
            </a:r>
            <a:r>
              <a:rPr lang="en-US" sz="2400" dirty="0"/>
              <a:t>; </a:t>
            </a:r>
            <a:r>
              <a:rPr lang="en-US" sz="2400" dirty="0">
                <a:hlinkClick r:id="rId7"/>
              </a:rPr>
              <a:t>Ephesians 4:11–14</a:t>
            </a:r>
            <a:r>
              <a:rPr lang="en-US" sz="2400" dirty="0"/>
              <a:t>). At times, they prophesy of future events. Prophets are able to perform these responsibilities because they receive authority and revelation from God.</a:t>
            </a:r>
          </a:p>
        </p:txBody>
      </p:sp>
    </p:spTree>
    <p:extLst>
      <p:ext uri="{BB962C8B-B14F-4D97-AF65-F5344CB8AC3E}">
        <p14:creationId xmlns:p14="http://schemas.microsoft.com/office/powerpoint/2010/main" val="637048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1C5217-BA2A-429A-90AC-A96898C12672}"/>
              </a:ext>
            </a:extLst>
          </p:cNvPr>
          <p:cNvSpPr>
            <a:spLocks noGrp="1"/>
          </p:cNvSpPr>
          <p:nvPr>
            <p:ph type="body" idx="1"/>
          </p:nvPr>
        </p:nvSpPr>
        <p:spPr/>
        <p:txBody>
          <a:bodyPr/>
          <a:lstStyle/>
          <a:p>
            <a:r>
              <a:rPr lang="en-US" sz="3600" dirty="0"/>
              <a:t>READ Doctrine &amp; Covenants 1:37-38</a:t>
            </a:r>
          </a:p>
        </p:txBody>
      </p:sp>
      <p:sp>
        <p:nvSpPr>
          <p:cNvPr id="4" name="Rectangle 3">
            <a:extLst>
              <a:ext uri="{FF2B5EF4-FFF2-40B4-BE49-F238E27FC236}">
                <a16:creationId xmlns:a16="http://schemas.microsoft.com/office/drawing/2014/main" id="{B3E691D1-30F3-4807-A12E-4447B027BC0B}"/>
              </a:ext>
            </a:extLst>
          </p:cNvPr>
          <p:cNvSpPr/>
          <p:nvPr/>
        </p:nvSpPr>
        <p:spPr>
          <a:xfrm>
            <a:off x="628072" y="612339"/>
            <a:ext cx="10743346" cy="4031873"/>
          </a:xfrm>
          <a:prstGeom prst="rect">
            <a:avLst/>
          </a:prstGeom>
        </p:spPr>
        <p:txBody>
          <a:bodyPr wrap="square">
            <a:spAutoFit/>
          </a:bodyPr>
          <a:lstStyle/>
          <a:p>
            <a:pPr marL="342900" indent="-342900">
              <a:buFont typeface="+mj-lt"/>
              <a:buAutoNum type="arabicPeriod"/>
            </a:pPr>
            <a:r>
              <a:rPr lang="en-US" sz="3200" dirty="0">
                <a:effectLst>
                  <a:outerShdw blurRad="38100" dist="38100" dir="2700000" algn="tl">
                    <a:srgbClr val="000000">
                      <a:alpha val="43137"/>
                    </a:srgbClr>
                  </a:outerShdw>
                </a:effectLst>
              </a:rPr>
              <a:t>What do you think it means that the Lord’s words “shall not pass away, but shall all be fulfilled”?</a:t>
            </a:r>
          </a:p>
          <a:p>
            <a:pPr marL="342900" indent="-342900">
              <a:buFont typeface="+mj-lt"/>
              <a:buAutoNum type="arabicPeriod"/>
            </a:pPr>
            <a:r>
              <a:rPr lang="en-US" sz="3200" dirty="0">
                <a:effectLst>
                  <a:outerShdw blurRad="38100" dist="38100" dir="2700000" algn="tl">
                    <a:srgbClr val="000000">
                      <a:alpha val="43137"/>
                    </a:srgbClr>
                  </a:outerShdw>
                </a:effectLst>
              </a:rPr>
              <a:t>Why do you think it is important to understand that when a prophet speaks for the Lord, it is the same as if the Lord were speaking?</a:t>
            </a:r>
          </a:p>
          <a:p>
            <a:pPr marL="342900" indent="-342900">
              <a:buFont typeface="+mj-lt"/>
              <a:buAutoNum type="arabicPeriod"/>
            </a:pPr>
            <a:r>
              <a:rPr lang="en-US" sz="3200" dirty="0">
                <a:effectLst>
                  <a:outerShdw blurRad="38100" dist="38100" dir="2700000" algn="tl">
                    <a:srgbClr val="000000">
                      <a:alpha val="43137"/>
                    </a:srgbClr>
                  </a:outerShdw>
                </a:effectLst>
              </a:rPr>
              <a:t>What effort do you think is required in order for a prophet to obtain the word of the Lord to declare it to the people?</a:t>
            </a:r>
            <a:endParaRPr lang="en-US" sz="3200" dirty="0"/>
          </a:p>
        </p:txBody>
      </p:sp>
    </p:spTree>
    <p:extLst>
      <p:ext uri="{BB962C8B-B14F-4D97-AF65-F5344CB8AC3E}">
        <p14:creationId xmlns:p14="http://schemas.microsoft.com/office/powerpoint/2010/main" val="86581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9ABE93-93CD-4140-924B-860F9BD7D8C6}"/>
              </a:ext>
            </a:extLst>
          </p:cNvPr>
          <p:cNvSpPr>
            <a:spLocks noGrp="1"/>
          </p:cNvSpPr>
          <p:nvPr>
            <p:ph type="body" idx="1"/>
          </p:nvPr>
        </p:nvSpPr>
        <p:spPr/>
        <p:txBody>
          <a:bodyPr/>
          <a:lstStyle/>
          <a:p>
            <a:r>
              <a:rPr lang="en-US" sz="2800" dirty="0"/>
              <a:t>President Russell M. Nelson</a:t>
            </a:r>
          </a:p>
        </p:txBody>
      </p:sp>
      <p:sp>
        <p:nvSpPr>
          <p:cNvPr id="4" name="Rectangle 1">
            <a:extLst>
              <a:ext uri="{FF2B5EF4-FFF2-40B4-BE49-F238E27FC236}">
                <a16:creationId xmlns:a16="http://schemas.microsoft.com/office/drawing/2014/main" id="{A0D259C0-ECA3-4578-97A4-F92D62F4210A}"/>
              </a:ext>
            </a:extLst>
          </p:cNvPr>
          <p:cNvSpPr>
            <a:spLocks noChangeArrowheads="1"/>
          </p:cNvSpPr>
          <p:nvPr/>
        </p:nvSpPr>
        <p:spPr bwMode="auto">
          <a:xfrm>
            <a:off x="1754909" y="-203899"/>
            <a:ext cx="10344727"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effectLst>
                  <a:outerShdw blurRad="38100" dist="38100" dir="2700000" algn="tl">
                    <a:srgbClr val="000000">
                      <a:alpha val="43137"/>
                    </a:srgbClr>
                  </a:outerShdw>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effectLst>
                  <a:outerShdw blurRad="38100" dist="38100" dir="2700000" algn="tl">
                    <a:srgbClr val="000000">
                      <a:alpha val="43137"/>
                    </a:srgbClr>
                  </a:outerShdw>
                </a:effectLst>
                <a:latin typeface="DistrictThin"/>
              </a:rPr>
              <a:t>“We sustain 15 men who are ordained as prophets, seers, and revelators. When a thorny problem arises—and they only seem to get thornier each day—these 15 men wrestle with the issue, trying to see all the ramifications of various courses of action, and they diligently seek to hear the voice of the Lord. After fasting, praying, studying, pondering, and counseling with my Brethren about weighty matters, it is not unusual for me to be awakened during the night with further impressions about issues with which we are concerned. And my Brethren have the same experience.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300" b="0" i="0" u="none" strike="noStrike" cap="none" normalizeH="0" baseline="0" dirty="0">
              <a:ln>
                <a:noFill/>
              </a:ln>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effectLst>
                  <a:outerShdw blurRad="38100" dist="38100" dir="2700000" algn="tl">
                    <a:srgbClr val="000000">
                      <a:alpha val="43137"/>
                    </a:srgbClr>
                  </a:outerShdw>
                </a:effectLst>
                <a:latin typeface="DistrictThin"/>
              </a:rPr>
              <a:t>“The First Presidency and Quorum of the Twelve Apostles counsel together and share all the Lord has directed us to understand and to feel individually and collectively. And then we watch the Lord move upon the President of the Church to proclaim the Lord’s will.</a:t>
            </a:r>
            <a:endParaRPr kumimoji="0" lang="en-US" altLang="en-US" sz="2300" b="0" i="0" u="none" strike="noStrike" cap="none" normalizeH="0" baseline="0" dirty="0">
              <a:ln>
                <a:noFill/>
              </a:ln>
              <a:effectLst>
                <a:outerShdw blurRad="38100" dist="38100" dir="2700000" algn="tl">
                  <a:srgbClr val="000000">
                    <a:alpha val="43137"/>
                  </a:srgbClr>
                </a:outerShdw>
              </a:effectLst>
            </a:endParaRPr>
          </a:p>
        </p:txBody>
      </p:sp>
      <p:pic>
        <p:nvPicPr>
          <p:cNvPr id="1026" name="Picture 2" descr="President Russell M. Nelson">
            <a:extLst>
              <a:ext uri="{FF2B5EF4-FFF2-40B4-BE49-F238E27FC236}">
                <a16:creationId xmlns:a16="http://schemas.microsoft.com/office/drawing/2014/main" id="{B12F146B-9110-48CE-A65E-00ACE79DB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847" y="263787"/>
            <a:ext cx="1293968" cy="176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5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DD103A-FDC2-4218-A5A2-A0677F4ED7D7}"/>
              </a:ext>
            </a:extLst>
          </p:cNvPr>
          <p:cNvSpPr>
            <a:spLocks noGrp="1"/>
          </p:cNvSpPr>
          <p:nvPr>
            <p:ph type="body" idx="1"/>
          </p:nvPr>
        </p:nvSpPr>
        <p:spPr/>
        <p:txBody>
          <a:bodyPr/>
          <a:lstStyle/>
          <a:p>
            <a:r>
              <a:rPr lang="en-US" sz="2800" dirty="0"/>
              <a:t>President Russell M. Nelson</a:t>
            </a:r>
          </a:p>
        </p:txBody>
      </p:sp>
      <p:sp>
        <p:nvSpPr>
          <p:cNvPr id="4" name="TextBox 3">
            <a:extLst>
              <a:ext uri="{FF2B5EF4-FFF2-40B4-BE49-F238E27FC236}">
                <a16:creationId xmlns:a16="http://schemas.microsoft.com/office/drawing/2014/main" id="{F11ABB1C-D81F-4269-BD3C-D7F30F374874}"/>
              </a:ext>
            </a:extLst>
          </p:cNvPr>
          <p:cNvSpPr txBox="1"/>
          <p:nvPr/>
        </p:nvSpPr>
        <p:spPr>
          <a:xfrm>
            <a:off x="1791856" y="92370"/>
            <a:ext cx="10233890" cy="4832092"/>
          </a:xfrm>
          <a:prstGeom prst="rect">
            <a:avLst/>
          </a:prstGeom>
          <a:noFill/>
        </p:spPr>
        <p:txBody>
          <a:bodyPr wrap="square" rtlCol="0">
            <a:spAutoFit/>
          </a:bodyPr>
          <a:lstStyle/>
          <a:p>
            <a:r>
              <a:rPr lang="en-US" sz="2200" dirty="0">
                <a:effectLst>
                  <a:outerShdw blurRad="38100" dist="38100" dir="2700000" algn="tl">
                    <a:srgbClr val="000000">
                      <a:alpha val="43137"/>
                    </a:srgbClr>
                  </a:outerShdw>
                </a:effectLst>
                <a:latin typeface="DistrictThin"/>
              </a:rPr>
              <a:t>“This prophetic process was followed in 2012 with the change in minimum age for missionaries and again with the recent additions to the Church’s handbook, consequent to the legalization of same-sex marriage in some countries. Filled with compassion for all, and especially for the children, we wrestled at length to understand the Lord’s will in this matter. Ever mindful of God’s plan of salvation and of His hope for eternal life for each of His children, we considered countless permutations [variations] and combinations of possible scenarios that could arise. We met repeatedly in the temple in fasting and prayer and sought further direction and inspiration. And then, when the Lord inspired His prophet, President Thomas S. Monson, to declare the mind of the Lord and the will of the Lord, each of us during that sacred moment felt a spiritual confirmation. It was our privilege as Apostles to sustain what had been revealed to President Monson. Revelation from the Lord to His servants is a sacred process. And so is your privilege of receiving personal revelation” </a:t>
            </a:r>
            <a:r>
              <a:rPr lang="en-US" sz="1400" dirty="0">
                <a:effectLst>
                  <a:outerShdw blurRad="38100" dist="38100" dir="2700000" algn="tl">
                    <a:srgbClr val="000000">
                      <a:alpha val="43137"/>
                    </a:srgbClr>
                  </a:outerShdw>
                </a:effectLst>
                <a:latin typeface="DistrictThin"/>
              </a:rPr>
              <a:t>(</a:t>
            </a:r>
            <a:r>
              <a:rPr lang="en-US" sz="1400" dirty="0">
                <a:effectLst>
                  <a:outerShdw blurRad="38100" dist="38100" dir="2700000" algn="tl">
                    <a:srgbClr val="000000">
                      <a:alpha val="43137"/>
                    </a:srgbClr>
                  </a:outerShdw>
                </a:effectLst>
                <a:latin typeface="DistrictThin"/>
                <a:hlinkClick r:id="rId2">
                  <a:extLst>
                    <a:ext uri="{A12FA001-AC4F-418D-AE19-62706E023703}">
                      <ahyp:hlinkClr xmlns:ahyp="http://schemas.microsoft.com/office/drawing/2018/hyperlinkcolor" val="tx"/>
                    </a:ext>
                  </a:extLst>
                </a:hlinkClick>
              </a:rPr>
              <a:t>Russell M. Nelson</a:t>
            </a:r>
            <a:r>
              <a:rPr lang="en-US" sz="1400" dirty="0">
                <a:effectLst>
                  <a:outerShdw blurRad="38100" dist="38100" dir="2700000" algn="tl">
                    <a:srgbClr val="000000">
                      <a:alpha val="43137"/>
                    </a:srgbClr>
                  </a:outerShdw>
                </a:effectLst>
                <a:latin typeface="DistrictThin"/>
              </a:rPr>
              <a:t>, </a:t>
            </a:r>
            <a:r>
              <a:rPr lang="en-US" sz="1400" dirty="0">
                <a:effectLst>
                  <a:outerShdw blurRad="38100" dist="38100" dir="2700000" algn="tl">
                    <a:srgbClr val="000000">
                      <a:alpha val="43137"/>
                    </a:srgbClr>
                  </a:outerShdw>
                </a:effectLst>
                <a:latin typeface="DistrictThin"/>
                <a:hlinkClick r:id="rId3">
                  <a:extLst>
                    <a:ext uri="{A12FA001-AC4F-418D-AE19-62706E023703}">
                      <ahyp:hlinkClr xmlns:ahyp="http://schemas.microsoft.com/office/drawing/2018/hyperlinkcolor" val="tx"/>
                    </a:ext>
                  </a:extLst>
                </a:hlinkClick>
              </a:rPr>
              <a:t>“Becoming True Millennials”</a:t>
            </a:r>
            <a:r>
              <a:rPr lang="en-US" sz="1400" dirty="0">
                <a:effectLst>
                  <a:outerShdw blurRad="38100" dist="38100" dir="2700000" algn="tl">
                    <a:srgbClr val="000000">
                      <a:alpha val="43137"/>
                    </a:srgbClr>
                  </a:outerShdw>
                </a:effectLst>
                <a:latin typeface="DistrictThin"/>
              </a:rPr>
              <a:t> [worldwide devotional for young adults, Jan. 10, 2016], broadcasts.lds.org).</a:t>
            </a:r>
            <a:endParaRPr lang="en-US" sz="2200" dirty="0">
              <a:effectLst>
                <a:outerShdw blurRad="38100" dist="38100" dir="2700000" algn="tl">
                  <a:srgbClr val="000000">
                    <a:alpha val="43137"/>
                  </a:srgbClr>
                </a:outerShdw>
              </a:effectLst>
              <a:latin typeface="DistrictThin"/>
            </a:endParaRPr>
          </a:p>
        </p:txBody>
      </p:sp>
      <p:pic>
        <p:nvPicPr>
          <p:cNvPr id="5" name="Picture 2" descr="President Russell M. Nelson">
            <a:extLst>
              <a:ext uri="{FF2B5EF4-FFF2-40B4-BE49-F238E27FC236}">
                <a16:creationId xmlns:a16="http://schemas.microsoft.com/office/drawing/2014/main" id="{358EDA4A-862E-45D1-916A-389A17EA48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847" y="263787"/>
            <a:ext cx="1293968" cy="176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598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42DC0-9896-48A4-93F4-1BB9B05700BE}"/>
              </a:ext>
            </a:extLst>
          </p:cNvPr>
          <p:cNvSpPr>
            <a:spLocks noGrp="1"/>
          </p:cNvSpPr>
          <p:nvPr>
            <p:ph type="title"/>
          </p:nvPr>
        </p:nvSpPr>
        <p:spPr>
          <a:xfrm>
            <a:off x="1960880" y="378691"/>
            <a:ext cx="9410538" cy="4041505"/>
          </a:xfrm>
        </p:spPr>
        <p:txBody>
          <a:bodyPr anchor="t"/>
          <a:lstStyle/>
          <a:p>
            <a:pPr algn="l" fontAlgn="base"/>
            <a:r>
              <a:rPr lang="en-US" sz="2800" b="0" dirty="0"/>
              <a:t>What did President Nelson teach about the process that prophets and apostles go through to receive revelation to guide the Church?</a:t>
            </a:r>
            <a:br>
              <a:rPr lang="en-US" sz="2800" b="0" dirty="0"/>
            </a:br>
            <a:br>
              <a:rPr lang="en-US" sz="2800" b="0" dirty="0"/>
            </a:br>
            <a:r>
              <a:rPr lang="en-US" sz="2800" b="0" dirty="0"/>
              <a:t>How can this knowledge of how prophets prepare to receive revelation help us when we may have questions about the teachings or practices of the Church?</a:t>
            </a:r>
            <a:endParaRPr lang="en-US" dirty="0"/>
          </a:p>
        </p:txBody>
      </p:sp>
      <p:sp>
        <p:nvSpPr>
          <p:cNvPr id="3" name="Text Placeholder 2">
            <a:extLst>
              <a:ext uri="{FF2B5EF4-FFF2-40B4-BE49-F238E27FC236}">
                <a16:creationId xmlns:a16="http://schemas.microsoft.com/office/drawing/2014/main" id="{5143815A-05DD-4BF6-B124-DEC342CDDE52}"/>
              </a:ext>
            </a:extLst>
          </p:cNvPr>
          <p:cNvSpPr>
            <a:spLocks noGrp="1"/>
          </p:cNvSpPr>
          <p:nvPr>
            <p:ph type="body" idx="1"/>
          </p:nvPr>
        </p:nvSpPr>
        <p:spPr/>
        <p:txBody>
          <a:bodyPr/>
          <a:lstStyle/>
          <a:p>
            <a:r>
              <a:rPr lang="en-US" sz="2800" dirty="0"/>
              <a:t>PONDER</a:t>
            </a:r>
          </a:p>
        </p:txBody>
      </p:sp>
      <p:pic>
        <p:nvPicPr>
          <p:cNvPr id="4" name="Picture 2" descr="President Russell M. Nelson">
            <a:extLst>
              <a:ext uri="{FF2B5EF4-FFF2-40B4-BE49-F238E27FC236}">
                <a16:creationId xmlns:a16="http://schemas.microsoft.com/office/drawing/2014/main" id="{BF9E13A8-E44E-4342-8470-FD25713A9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847" y="263787"/>
            <a:ext cx="1293968" cy="176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5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5B13C09-6EAB-40DC-8A81-63E3649B238F}"/>
              </a:ext>
            </a:extLst>
          </p:cNvPr>
          <p:cNvSpPr>
            <a:spLocks noGrp="1"/>
          </p:cNvSpPr>
          <p:nvPr>
            <p:ph type="body" sz="quarter" idx="16"/>
          </p:nvPr>
        </p:nvSpPr>
        <p:spPr>
          <a:xfrm>
            <a:off x="7213600" y="1081456"/>
            <a:ext cx="4876800" cy="5705424"/>
          </a:xfrm>
        </p:spPr>
        <p:txBody>
          <a:bodyPr>
            <a:normAutofit/>
          </a:bodyPr>
          <a:lstStyle/>
          <a:p>
            <a:pPr fontAlgn="base"/>
            <a:r>
              <a:rPr lang="en-US" sz="2400" dirty="0"/>
              <a:t>What is the communication between Heavenly Father and His prophets usually called? </a:t>
            </a:r>
          </a:p>
          <a:p>
            <a:pPr fontAlgn="base"/>
            <a:endParaRPr lang="en-US" sz="2400" dirty="0"/>
          </a:p>
          <a:p>
            <a:pPr fontAlgn="base"/>
            <a:r>
              <a:rPr lang="en-US" sz="2400" dirty="0"/>
              <a:t>Read aloud paragraph 5.2 in the </a:t>
            </a:r>
            <a:r>
              <a:rPr lang="en-US" sz="2400" i="1" dirty="0"/>
              <a:t>Doctrinal Mastery Core Document.</a:t>
            </a:r>
            <a:endParaRPr lang="en-US" sz="2400" dirty="0"/>
          </a:p>
          <a:p>
            <a:endParaRPr lang="en-US" sz="2400" dirty="0"/>
          </a:p>
        </p:txBody>
      </p:sp>
      <p:pic>
        <p:nvPicPr>
          <p:cNvPr id="2050" name="Picture 2" descr="diagram, Heavenly Father communicates to prophets">
            <a:extLst>
              <a:ext uri="{FF2B5EF4-FFF2-40B4-BE49-F238E27FC236}">
                <a16:creationId xmlns:a16="http://schemas.microsoft.com/office/drawing/2014/main" id="{29C66342-27D2-4E01-BD9D-F2E5FC0E7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270" y="1453567"/>
            <a:ext cx="3173270" cy="23640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president nelson">
            <a:extLst>
              <a:ext uri="{FF2B5EF4-FFF2-40B4-BE49-F238E27FC236}">
                <a16:creationId xmlns:a16="http://schemas.microsoft.com/office/drawing/2014/main" id="{BB4D22A9-FA9A-464F-8AFC-17221B175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366" y="4123625"/>
            <a:ext cx="3413125" cy="242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7583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8</TotalTime>
  <Words>620</Words>
  <Application>Microsoft Office PowerPoint</Application>
  <PresentationFormat>Widescreen</PresentationFormat>
  <Paragraphs>31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DistrictThin</vt:lpstr>
      <vt:lpstr>Wingdings 2</vt:lpstr>
      <vt:lpstr>Quotable</vt:lpstr>
      <vt:lpstr>Prophets and Revelation</vt:lpstr>
      <vt:lpstr>PowerPoint Presentation</vt:lpstr>
      <vt:lpstr>PowerPoint Presentation</vt:lpstr>
      <vt:lpstr>Doctrinal Mastery Core Document</vt:lpstr>
      <vt:lpstr>PowerPoint Presentation</vt:lpstr>
      <vt:lpstr>PowerPoint Presentation</vt:lpstr>
      <vt:lpstr>PowerPoint Presentation</vt:lpstr>
      <vt:lpstr>What did President Nelson teach about the process that prophets and apostles go through to receive revelation to guide the Church?  How can this knowledge of how prophets prepare to receive revelation help us when we may have questions about the teachings or practices of the Church?</vt:lpstr>
      <vt:lpstr>PowerPoint Presentation</vt:lpstr>
      <vt:lpstr>PowerPoint Presentation</vt:lpstr>
      <vt:lpstr>How have you personally been affected by prophetic revelation?</vt:lpstr>
      <vt:lpstr>Prophets and Revelation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Prophets and Revelation</dc:title>
  <dc:creator>Eric Richards</dc:creator>
  <cp:lastModifiedBy>Eric Richards</cp:lastModifiedBy>
  <cp:revision>2</cp:revision>
  <dcterms:created xsi:type="dcterms:W3CDTF">2018-08-13T20:57:18Z</dcterms:created>
  <dcterms:modified xsi:type="dcterms:W3CDTF">2018-08-13T21:05:33Z</dcterms:modified>
</cp:coreProperties>
</file>