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22" r:id="rId2"/>
  </p:sldMasterIdLst>
  <p:notesMasterIdLst>
    <p:notesMasterId r:id="rId13"/>
  </p:notesMasterIdLst>
  <p:sldIdLst>
    <p:sldId id="256" r:id="rId3"/>
    <p:sldId id="262" r:id="rId4"/>
    <p:sldId id="2623" r:id="rId5"/>
    <p:sldId id="2624" r:id="rId6"/>
    <p:sldId id="2625" r:id="rId7"/>
    <p:sldId id="2626" r:id="rId8"/>
    <p:sldId id="2627" r:id="rId9"/>
    <p:sldId id="2630" r:id="rId10"/>
    <p:sldId id="266" r:id="rId11"/>
    <p:sldId id="263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4000" autoAdjust="0"/>
  </p:normalViewPr>
  <p:slideViewPr>
    <p:cSldViewPr snapToGrid="0">
      <p:cViewPr varScale="1">
        <p:scale>
          <a:sx n="58" d="100"/>
          <a:sy n="58" d="100"/>
        </p:scale>
        <p:origin x="1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FDFC0-0DF4-4BDD-8C65-F3B3C5AE861B}"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AEBB1-F2E1-4733-B53F-9BA32517B71D}" type="slidenum">
              <a:rPr lang="en-US" smtClean="0"/>
              <a:t>‹#›</a:t>
            </a:fld>
            <a:endParaRPr lang="en-US"/>
          </a:p>
        </p:txBody>
      </p:sp>
    </p:spTree>
    <p:extLst>
      <p:ext uri="{BB962C8B-B14F-4D97-AF65-F5344CB8AC3E}">
        <p14:creationId xmlns:p14="http://schemas.microsoft.com/office/powerpoint/2010/main" val="267856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ds.org/scriptures/bd/urim-and-thummim?lang=e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lds.org/ensign/2015/10/joseph-the-seer?lang=e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  This is a beautiful example of line upon line.  Joseph began with the </a:t>
            </a:r>
            <a:r>
              <a:rPr lang="en-US" sz="1200" b="0" i="0" kern="1200" dirty="0" err="1">
                <a:solidFill>
                  <a:schemeClr val="tx1"/>
                </a:solidFill>
                <a:effectLst/>
                <a:latin typeface="+mn-lt"/>
                <a:ea typeface="+mn-ea"/>
                <a:cs typeface="+mn-cs"/>
              </a:rPr>
              <a:t>Urim</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Thummin</a:t>
            </a:r>
            <a:r>
              <a:rPr lang="en-US" sz="1200" b="0" i="0" kern="1200" dirty="0">
                <a:solidFill>
                  <a:schemeClr val="tx1"/>
                </a:solidFill>
                <a:effectLst/>
                <a:latin typeface="+mn-lt"/>
                <a:ea typeface="+mn-ea"/>
                <a:cs typeface="+mn-cs"/>
              </a:rPr>
              <a:t> – but it was heavy and slow-going.  He most often was described by scribes to use a stone (teenagers understand this – tell them to imagine a smooth dark surface where words appear and change from time to time – as you pick up their cellphone).  Now have them imagine trying to read that “stone” in bright sunlight – the hat was used to shade the surface of the stone as he read but allowing his translators to write with light.  Remind them that ART is not HISTORY (for those troubled by previous gospel library images depicting traditional translation – assuming Joseph knew both English and Reformed Egyptian)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Joseph Smith’s principal scribe, Oliver Cowdery, stated that by “looking through” the </a:t>
            </a:r>
            <a:r>
              <a:rPr lang="en-US" sz="1200" b="0" i="0" u="none" strike="noStrike" kern="1200" dirty="0" err="1">
                <a:solidFill>
                  <a:schemeClr val="tx1"/>
                </a:solidFill>
                <a:effectLst/>
                <a:latin typeface="+mn-lt"/>
                <a:ea typeface="+mn-ea"/>
                <a:cs typeface="+mn-cs"/>
                <a:hlinkClick r:id="rId3"/>
              </a:rPr>
              <a:t>Urim</a:t>
            </a:r>
            <a:r>
              <a:rPr lang="en-US" sz="1200" b="0" i="0" u="none" strike="noStrike" kern="1200" dirty="0">
                <a:solidFill>
                  <a:schemeClr val="tx1"/>
                </a:solidFill>
                <a:effectLst/>
                <a:latin typeface="+mn-lt"/>
                <a:ea typeface="+mn-ea"/>
                <a:cs typeface="+mn-cs"/>
                <a:hlinkClick r:id="rId3"/>
              </a:rPr>
              <a:t> and Thummim</a:t>
            </a:r>
            <a:r>
              <a:rPr lang="en-US" sz="1200" b="0" i="0" kern="1200" dirty="0">
                <a:solidFill>
                  <a:schemeClr val="tx1"/>
                </a:solidFill>
                <a:effectLst/>
                <a:latin typeface="+mn-lt"/>
                <a:ea typeface="+mn-ea"/>
                <a:cs typeface="+mn-cs"/>
              </a:rPr>
              <a:t>, Joseph “was able to read in English, the reformed Egyptian characters, which were engraved upon the plates” (A. W. B., “</a:t>
            </a:r>
            <a:r>
              <a:rPr lang="en-US" sz="1200" b="0" i="0" kern="1200" dirty="0" err="1">
                <a:solidFill>
                  <a:schemeClr val="tx1"/>
                </a:solidFill>
                <a:effectLst/>
                <a:latin typeface="+mn-lt"/>
                <a:ea typeface="+mn-ea"/>
                <a:cs typeface="+mn-cs"/>
              </a:rPr>
              <a:t>Mormonites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Evangelical Magazine and Gospel Advocate</a:t>
            </a:r>
            <a:r>
              <a:rPr lang="en-US" sz="1200" b="0" i="0" kern="1200" dirty="0">
                <a:solidFill>
                  <a:schemeClr val="tx1"/>
                </a:solidFill>
                <a:effectLst/>
                <a:latin typeface="+mn-lt"/>
                <a:ea typeface="+mn-ea"/>
                <a:cs typeface="+mn-cs"/>
              </a:rPr>
              <a:t> 2 [Apr. 19, 1831]: 120). Some later historical accounts indicate that Joseph Smith sometimes also used another instrument while translating the Book of Mormon. This was a small oval stone, referred to as a seer stone, that he discovered several years before he obtained the golden plates. These accounts indicate that Joseph would sometimes place either the interpreters or the seer stone into a hat to block out light, which allowed him to better see the words that appeared on the instrument (see Richard E. Turley Jr., Robin S. Jensen, and Mark Ashurst-McGee, </a:t>
            </a:r>
            <a:r>
              <a:rPr lang="en-US" sz="1200" b="0" i="0" u="none" strike="noStrike" kern="1200" dirty="0">
                <a:solidFill>
                  <a:schemeClr val="tx1"/>
                </a:solidFill>
                <a:effectLst/>
                <a:latin typeface="+mn-lt"/>
                <a:ea typeface="+mn-ea"/>
                <a:cs typeface="+mn-cs"/>
                <a:hlinkClick r:id="rId4"/>
              </a:rPr>
              <a:t>“Joseph the Seer,”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Ensign,</a:t>
            </a:r>
            <a:r>
              <a:rPr lang="en-US" sz="1200" b="0" i="0" kern="1200" dirty="0">
                <a:solidFill>
                  <a:schemeClr val="tx1"/>
                </a:solidFill>
                <a:effectLst/>
                <a:latin typeface="+mn-lt"/>
                <a:ea typeface="+mn-ea"/>
                <a:cs typeface="+mn-cs"/>
              </a:rPr>
              <a:t> Oct. 2015, 49–54).</a:t>
            </a:r>
            <a:endParaRPr lang="en-US" dirty="0"/>
          </a:p>
        </p:txBody>
      </p:sp>
      <p:sp>
        <p:nvSpPr>
          <p:cNvPr id="4" name="Slide Number Placeholder 3"/>
          <p:cNvSpPr>
            <a:spLocks noGrp="1"/>
          </p:cNvSpPr>
          <p:nvPr>
            <p:ph type="sldNum" sz="quarter" idx="10"/>
          </p:nvPr>
        </p:nvSpPr>
        <p:spPr/>
        <p:txBody>
          <a:bodyPr/>
          <a:lstStyle/>
          <a:p>
            <a:fld id="{6B1AEBB1-F2E1-4733-B53F-9BA32517B71D}" type="slidenum">
              <a:rPr lang="en-US" smtClean="0"/>
              <a:t>6</a:t>
            </a:fld>
            <a:endParaRPr lang="en-US"/>
          </a:p>
        </p:txBody>
      </p:sp>
    </p:spTree>
    <p:extLst>
      <p:ext uri="{BB962C8B-B14F-4D97-AF65-F5344CB8AC3E}">
        <p14:creationId xmlns:p14="http://schemas.microsoft.com/office/powerpoint/2010/main" val="387846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42483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6E8B8-53AE-404F-938C-7E89E33C722F}"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49856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71978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1816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563584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986170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415464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580382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91615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6500"/>
            <a:ext cx="7772400" cy="1470025"/>
          </a:xfrm>
        </p:spPr>
        <p:txBody>
          <a:bodyPr/>
          <a:lstStyle>
            <a:lvl1pPr>
              <a:defRPr>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62274"/>
            <a:ext cx="6400800" cy="1752600"/>
          </a:xfrm>
        </p:spPr>
        <p:txBody>
          <a:bodyPr/>
          <a:lstStyle>
            <a:lvl1pPr marL="0" indent="0" algn="ctr">
              <a:buNone/>
              <a:defRPr>
                <a:solidFill>
                  <a:srgbClr val="002060"/>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5AC7D0-1AF3-49C4-AA6B-B98BA4D092F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597A-DD8C-4E80-906D-A9CEACAAEF8C}" type="slidenum">
              <a:rPr lang="en-US" smtClean="0"/>
              <a:t>‹#›</a:t>
            </a:fld>
            <a:endParaRPr lang="en-US"/>
          </a:p>
        </p:txBody>
      </p:sp>
      <p:pic>
        <p:nvPicPr>
          <p:cNvPr id="7" name="Picture 6" descr="SLC Temple East Spires.png"/>
          <p:cNvPicPr>
            <a:picLocks noChangeAspect="1"/>
          </p:cNvPicPr>
          <p:nvPr/>
        </p:nvPicPr>
        <p:blipFill>
          <a:blip r:embed="rId2" cstate="print"/>
          <a:srcRect l="4599" t="8889" b="1980"/>
          <a:stretch>
            <a:fillRect/>
          </a:stretch>
        </p:blipFill>
        <p:spPr>
          <a:xfrm>
            <a:off x="0" y="3226377"/>
            <a:ext cx="2603853" cy="3631623"/>
          </a:xfrm>
          <a:prstGeom prst="rect">
            <a:avLst/>
          </a:prstGeom>
        </p:spPr>
      </p:pic>
    </p:spTree>
    <p:extLst>
      <p:ext uri="{BB962C8B-B14F-4D97-AF65-F5344CB8AC3E}">
        <p14:creationId xmlns:p14="http://schemas.microsoft.com/office/powerpoint/2010/main" val="28131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
            <a:ext cx="8401050" cy="850900"/>
          </a:xfrm>
        </p:spPr>
        <p:txBody>
          <a:bodyPr anchor="b" anchorCtr="0">
            <a:normAutofit/>
          </a:bodyPr>
          <a:lstStyle>
            <a:lvl1pPr>
              <a:defRPr sz="3200" b="1">
                <a:solidFill>
                  <a:schemeClr val="accent4">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09625" y="914400"/>
            <a:ext cx="8048625" cy="5245100"/>
          </a:xfrm>
        </p:spPr>
        <p:txBody>
          <a:bodyPr>
            <a:normAutofit/>
          </a:bodyPr>
          <a:lstStyle>
            <a:lvl1pPr>
              <a:defRPr sz="3200"/>
            </a:lvl1pPr>
            <a:lvl2pPr>
              <a:lnSpc>
                <a:spcPts val="2900"/>
              </a:lnSpc>
              <a:defRPr sz="2800"/>
            </a:lvl2pPr>
            <a:lvl3pPr>
              <a:defRPr sz="20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095500" y="6350000"/>
            <a:ext cx="1000125" cy="365125"/>
          </a:xfrm>
        </p:spPr>
        <p:txBody>
          <a:bodyPr/>
          <a:lstStyle/>
          <a:p>
            <a:fld id="{F15AC7D0-1AF3-49C4-AA6B-B98BA4D092F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155860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56706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3" indent="0">
              <a:buNone/>
              <a:defRPr sz="1400">
                <a:solidFill>
                  <a:schemeClr val="tx1">
                    <a:tint val="75000"/>
                  </a:schemeClr>
                </a:solidFill>
              </a:defRPr>
            </a:lvl7pPr>
            <a:lvl8pPr marL="3200240" indent="0">
              <a:buNone/>
              <a:defRPr sz="1400">
                <a:solidFill>
                  <a:schemeClr val="tx1">
                    <a:tint val="75000"/>
                  </a:schemeClr>
                </a:solidFill>
              </a:defRPr>
            </a:lvl8pPr>
            <a:lvl9pPr marL="36574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5AC7D0-1AF3-49C4-AA6B-B98BA4D092F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1313779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838" y="1920875"/>
            <a:ext cx="6507162"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1" y="1920875"/>
            <a:ext cx="6507163"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5AC7D0-1AF3-49C4-AA6B-B98BA4D092F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3426490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5AC7D0-1AF3-49C4-AA6B-B98BA4D092F0}"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1773456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5AC7D0-1AF3-49C4-AA6B-B98BA4D092F0}" type="datetimeFigureOut">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3977972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AC7D0-1AF3-49C4-AA6B-B98BA4D092F0}"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403319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5AC7D0-1AF3-49C4-AA6B-B98BA4D092F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3427990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5AC7D0-1AF3-49C4-AA6B-B98BA4D092F0}"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3111919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AC7D0-1AF3-49C4-AA6B-B98BA4D092F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2066449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5" y="330200"/>
            <a:ext cx="3290888" cy="7021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839" y="330200"/>
            <a:ext cx="9723437" cy="7021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AC7D0-1AF3-49C4-AA6B-B98BA4D092F0}"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597A-DD8C-4E80-906D-A9CEACAAEF8C}" type="slidenum">
              <a:rPr lang="en-US" smtClean="0"/>
              <a:t>‹#›</a:t>
            </a:fld>
            <a:endParaRPr lang="en-US"/>
          </a:p>
        </p:txBody>
      </p:sp>
    </p:spTree>
    <p:extLst>
      <p:ext uri="{BB962C8B-B14F-4D97-AF65-F5344CB8AC3E}">
        <p14:creationId xmlns:p14="http://schemas.microsoft.com/office/powerpoint/2010/main" val="421584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09896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6E8B8-53AE-404F-938C-7E89E33C722F}"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03368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6E8B8-53AE-404F-938C-7E89E33C722F}"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32832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0661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10769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026E8B8-53AE-404F-938C-7E89E33C722F}" type="datetimeFigureOut">
              <a:rPr lang="en-US" smtClean="0"/>
              <a:t>8/15/2018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36926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6E8B8-53AE-404F-938C-7E89E33C722F}"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037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8/15/2018</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832179907"/>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9"/>
          <p:cNvSpPr/>
          <p:nvPr/>
        </p:nvSpPr>
        <p:spPr>
          <a:xfrm>
            <a:off x="-9525" y="0"/>
            <a:ext cx="2676525" cy="6852138"/>
          </a:xfrm>
          <a:custGeom>
            <a:avLst/>
            <a:gdLst>
              <a:gd name="connsiteX0" fmla="*/ 3886200 w 3916680"/>
              <a:gd name="connsiteY0" fmla="*/ 8229600 h 9514840"/>
              <a:gd name="connsiteX1" fmla="*/ 1249680 w 3916680"/>
              <a:gd name="connsiteY1" fmla="*/ 0 h 9514840"/>
              <a:gd name="connsiteX2" fmla="*/ 0 w 3916680"/>
              <a:gd name="connsiteY2" fmla="*/ 15240 h 9514840"/>
              <a:gd name="connsiteX3" fmla="*/ 15240 w 3916680"/>
              <a:gd name="connsiteY3" fmla="*/ 8214360 h 9514840"/>
              <a:gd name="connsiteX4" fmla="*/ 3886200 w 3916680"/>
              <a:gd name="connsiteY4" fmla="*/ 8229600 h 9514840"/>
              <a:gd name="connsiteX0" fmla="*/ 4267200 w 4297680"/>
              <a:gd name="connsiteY0" fmla="*/ 5791200 h 8219440"/>
              <a:gd name="connsiteX1" fmla="*/ 1249680 w 4297680"/>
              <a:gd name="connsiteY1" fmla="*/ 0 h 8219440"/>
              <a:gd name="connsiteX2" fmla="*/ 0 w 4297680"/>
              <a:gd name="connsiteY2" fmla="*/ 15240 h 8219440"/>
              <a:gd name="connsiteX3" fmla="*/ 15240 w 4297680"/>
              <a:gd name="connsiteY3" fmla="*/ 8214360 h 8219440"/>
              <a:gd name="connsiteX4" fmla="*/ 4267200 w 4297680"/>
              <a:gd name="connsiteY4" fmla="*/ 5791200 h 8219440"/>
              <a:gd name="connsiteX0" fmla="*/ 4267200 w 4267200"/>
              <a:gd name="connsiteY0" fmla="*/ 57912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5791200 h 8219440"/>
              <a:gd name="connsiteX0" fmla="*/ 4267200 w 4267200"/>
              <a:gd name="connsiteY0" fmla="*/ 81534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8153400 h 8219440"/>
              <a:gd name="connsiteX0" fmla="*/ 4267200 w 4267200"/>
              <a:gd name="connsiteY0" fmla="*/ 81534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8153400 h 8219440"/>
              <a:gd name="connsiteX0" fmla="*/ 4267200 w 4267200"/>
              <a:gd name="connsiteY0" fmla="*/ 81534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8153400 h 8219440"/>
              <a:gd name="connsiteX0" fmla="*/ 4267200 w 4267200"/>
              <a:gd name="connsiteY0" fmla="*/ 81534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8153400 h 8219440"/>
              <a:gd name="connsiteX0" fmla="*/ 4282440 w 4282440"/>
              <a:gd name="connsiteY0" fmla="*/ 8199120 h 8214360"/>
              <a:gd name="connsiteX1" fmla="*/ 1249680 w 4282440"/>
              <a:gd name="connsiteY1" fmla="*/ 0 h 8214360"/>
              <a:gd name="connsiteX2" fmla="*/ 0 w 4282440"/>
              <a:gd name="connsiteY2" fmla="*/ 15240 h 8214360"/>
              <a:gd name="connsiteX3" fmla="*/ 15240 w 4282440"/>
              <a:gd name="connsiteY3" fmla="*/ 8214360 h 8214360"/>
              <a:gd name="connsiteX4" fmla="*/ 4282440 w 4282440"/>
              <a:gd name="connsiteY4" fmla="*/ 8199120 h 8214360"/>
              <a:gd name="connsiteX0" fmla="*/ 4267200 w 4267200"/>
              <a:gd name="connsiteY0" fmla="*/ 8244840 h 8244840"/>
              <a:gd name="connsiteX1" fmla="*/ 124968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124968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124968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83820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83820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83820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312920 w 4312920"/>
              <a:gd name="connsiteY0" fmla="*/ 8244840 h 8244840"/>
              <a:gd name="connsiteX1" fmla="*/ 838200 w 4312920"/>
              <a:gd name="connsiteY1" fmla="*/ 0 h 8244840"/>
              <a:gd name="connsiteX2" fmla="*/ 0 w 4312920"/>
              <a:gd name="connsiteY2" fmla="*/ 1524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8382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29449 w 4329449"/>
              <a:gd name="connsiteY0" fmla="*/ 8237793 h 8237793"/>
              <a:gd name="connsiteX1" fmla="*/ 2286000 w 4329449"/>
              <a:gd name="connsiteY1" fmla="*/ 0 h 8237793"/>
              <a:gd name="connsiteX2" fmla="*/ 0 w 4329449"/>
              <a:gd name="connsiteY2" fmla="*/ 0 h 8237793"/>
              <a:gd name="connsiteX3" fmla="*/ 15240 w 4329449"/>
              <a:gd name="connsiteY3" fmla="*/ 8214360 h 8237793"/>
              <a:gd name="connsiteX4" fmla="*/ 4329449 w 4329449"/>
              <a:gd name="connsiteY4" fmla="*/ 8237793 h 823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449" h="8237793">
                <a:moveTo>
                  <a:pt x="4329449" y="8237793"/>
                </a:moveTo>
                <a:cubicBezTo>
                  <a:pt x="885209" y="7028753"/>
                  <a:pt x="15240" y="2336800"/>
                  <a:pt x="2286000" y="0"/>
                </a:cubicBezTo>
                <a:lnTo>
                  <a:pt x="0" y="0"/>
                </a:lnTo>
                <a:lnTo>
                  <a:pt x="15240" y="8214360"/>
                </a:lnTo>
                <a:lnTo>
                  <a:pt x="4329449" y="823779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20" name="Freeform 19"/>
          <p:cNvSpPr/>
          <p:nvPr/>
        </p:nvSpPr>
        <p:spPr>
          <a:xfrm>
            <a:off x="-18025" y="0"/>
            <a:ext cx="1923026" cy="6477000"/>
          </a:xfrm>
          <a:custGeom>
            <a:avLst/>
            <a:gdLst>
              <a:gd name="connsiteX0" fmla="*/ 3886200 w 3916680"/>
              <a:gd name="connsiteY0" fmla="*/ 8229600 h 9514840"/>
              <a:gd name="connsiteX1" fmla="*/ 1249680 w 3916680"/>
              <a:gd name="connsiteY1" fmla="*/ 0 h 9514840"/>
              <a:gd name="connsiteX2" fmla="*/ 0 w 3916680"/>
              <a:gd name="connsiteY2" fmla="*/ 15240 h 9514840"/>
              <a:gd name="connsiteX3" fmla="*/ 15240 w 3916680"/>
              <a:gd name="connsiteY3" fmla="*/ 8214360 h 9514840"/>
              <a:gd name="connsiteX4" fmla="*/ 3886200 w 3916680"/>
              <a:gd name="connsiteY4" fmla="*/ 8229600 h 9514840"/>
              <a:gd name="connsiteX0" fmla="*/ 4267200 w 4297680"/>
              <a:gd name="connsiteY0" fmla="*/ 5791200 h 8219440"/>
              <a:gd name="connsiteX1" fmla="*/ 1249680 w 4297680"/>
              <a:gd name="connsiteY1" fmla="*/ 0 h 8219440"/>
              <a:gd name="connsiteX2" fmla="*/ 0 w 4297680"/>
              <a:gd name="connsiteY2" fmla="*/ 15240 h 8219440"/>
              <a:gd name="connsiteX3" fmla="*/ 15240 w 4297680"/>
              <a:gd name="connsiteY3" fmla="*/ 8214360 h 8219440"/>
              <a:gd name="connsiteX4" fmla="*/ 4267200 w 4297680"/>
              <a:gd name="connsiteY4" fmla="*/ 5791200 h 8219440"/>
              <a:gd name="connsiteX0" fmla="*/ 4267200 w 4267200"/>
              <a:gd name="connsiteY0" fmla="*/ 57912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5791200 h 8219440"/>
              <a:gd name="connsiteX0" fmla="*/ 4267200 w 4267200"/>
              <a:gd name="connsiteY0" fmla="*/ 81534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8153400 h 8219440"/>
              <a:gd name="connsiteX0" fmla="*/ 4267200 w 4267200"/>
              <a:gd name="connsiteY0" fmla="*/ 81534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8153400 h 8219440"/>
              <a:gd name="connsiteX0" fmla="*/ 4267200 w 4267200"/>
              <a:gd name="connsiteY0" fmla="*/ 81534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8153400 h 8219440"/>
              <a:gd name="connsiteX0" fmla="*/ 4267200 w 4267200"/>
              <a:gd name="connsiteY0" fmla="*/ 8153400 h 8219440"/>
              <a:gd name="connsiteX1" fmla="*/ 1249680 w 4267200"/>
              <a:gd name="connsiteY1" fmla="*/ 0 h 8219440"/>
              <a:gd name="connsiteX2" fmla="*/ 0 w 4267200"/>
              <a:gd name="connsiteY2" fmla="*/ 15240 h 8219440"/>
              <a:gd name="connsiteX3" fmla="*/ 15240 w 4267200"/>
              <a:gd name="connsiteY3" fmla="*/ 8214360 h 8219440"/>
              <a:gd name="connsiteX4" fmla="*/ 4267200 w 4267200"/>
              <a:gd name="connsiteY4" fmla="*/ 8153400 h 8219440"/>
              <a:gd name="connsiteX0" fmla="*/ 4282440 w 4282440"/>
              <a:gd name="connsiteY0" fmla="*/ 8199120 h 8214360"/>
              <a:gd name="connsiteX1" fmla="*/ 1249680 w 4282440"/>
              <a:gd name="connsiteY1" fmla="*/ 0 h 8214360"/>
              <a:gd name="connsiteX2" fmla="*/ 0 w 4282440"/>
              <a:gd name="connsiteY2" fmla="*/ 15240 h 8214360"/>
              <a:gd name="connsiteX3" fmla="*/ 15240 w 4282440"/>
              <a:gd name="connsiteY3" fmla="*/ 8214360 h 8214360"/>
              <a:gd name="connsiteX4" fmla="*/ 4282440 w 4282440"/>
              <a:gd name="connsiteY4" fmla="*/ 8199120 h 8214360"/>
              <a:gd name="connsiteX0" fmla="*/ 4267200 w 4267200"/>
              <a:gd name="connsiteY0" fmla="*/ 8244840 h 8244840"/>
              <a:gd name="connsiteX1" fmla="*/ 124968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124968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124968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83820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83820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267200 w 4267200"/>
              <a:gd name="connsiteY0" fmla="*/ 8244840 h 8244840"/>
              <a:gd name="connsiteX1" fmla="*/ 838200 w 4267200"/>
              <a:gd name="connsiteY1" fmla="*/ 0 h 8244840"/>
              <a:gd name="connsiteX2" fmla="*/ 0 w 4267200"/>
              <a:gd name="connsiteY2" fmla="*/ 15240 h 8244840"/>
              <a:gd name="connsiteX3" fmla="*/ 15240 w 4267200"/>
              <a:gd name="connsiteY3" fmla="*/ 8214360 h 8244840"/>
              <a:gd name="connsiteX4" fmla="*/ 4267200 w 4267200"/>
              <a:gd name="connsiteY4" fmla="*/ 8244840 h 8244840"/>
              <a:gd name="connsiteX0" fmla="*/ 4312920 w 4312920"/>
              <a:gd name="connsiteY0" fmla="*/ 8244840 h 8244840"/>
              <a:gd name="connsiteX1" fmla="*/ 838200 w 4312920"/>
              <a:gd name="connsiteY1" fmla="*/ 0 h 8244840"/>
              <a:gd name="connsiteX2" fmla="*/ 0 w 4312920"/>
              <a:gd name="connsiteY2" fmla="*/ 1524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8382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15240 w 4312920"/>
              <a:gd name="connsiteY3" fmla="*/ 8214360 h 8244840"/>
              <a:gd name="connsiteX4" fmla="*/ 4312920 w 4312920"/>
              <a:gd name="connsiteY4" fmla="*/ 8244840 h 8244840"/>
              <a:gd name="connsiteX0" fmla="*/ 4312920 w 4312920"/>
              <a:gd name="connsiteY0" fmla="*/ 8244840 h 8244840"/>
              <a:gd name="connsiteX1" fmla="*/ 2286000 w 4312920"/>
              <a:gd name="connsiteY1" fmla="*/ 0 h 8244840"/>
              <a:gd name="connsiteX2" fmla="*/ 0 w 4312920"/>
              <a:gd name="connsiteY2" fmla="*/ 0 h 8244840"/>
              <a:gd name="connsiteX3" fmla="*/ 27000 w 4312920"/>
              <a:gd name="connsiteY3" fmla="*/ 8242964 h 8244840"/>
              <a:gd name="connsiteX4" fmla="*/ 4312920 w 4312920"/>
              <a:gd name="connsiteY4" fmla="*/ 8244840 h 8244840"/>
              <a:gd name="connsiteX0" fmla="*/ 4353731 w 4353731"/>
              <a:gd name="connsiteY0" fmla="*/ 8244840 h 8244840"/>
              <a:gd name="connsiteX1" fmla="*/ 2326811 w 4353731"/>
              <a:gd name="connsiteY1" fmla="*/ 0 h 8244840"/>
              <a:gd name="connsiteX2" fmla="*/ 40811 w 4353731"/>
              <a:gd name="connsiteY2" fmla="*/ 0 h 8244840"/>
              <a:gd name="connsiteX3" fmla="*/ 67811 w 4353731"/>
              <a:gd name="connsiteY3" fmla="*/ 8242964 h 8244840"/>
              <a:gd name="connsiteX4" fmla="*/ 4353731 w 4353731"/>
              <a:gd name="connsiteY4" fmla="*/ 8244840 h 8244840"/>
              <a:gd name="connsiteX0" fmla="*/ 4353731 w 4353731"/>
              <a:gd name="connsiteY0" fmla="*/ 8244840 h 8244840"/>
              <a:gd name="connsiteX1" fmla="*/ 2326811 w 4353731"/>
              <a:gd name="connsiteY1" fmla="*/ 0 h 8244840"/>
              <a:gd name="connsiteX2" fmla="*/ 40811 w 4353731"/>
              <a:gd name="connsiteY2" fmla="*/ 0 h 8244840"/>
              <a:gd name="connsiteX3" fmla="*/ 67811 w 4353731"/>
              <a:gd name="connsiteY3" fmla="*/ 8242964 h 8244840"/>
              <a:gd name="connsiteX4" fmla="*/ 4353731 w 4353731"/>
              <a:gd name="connsiteY4" fmla="*/ 8244840 h 8244840"/>
              <a:gd name="connsiteX0" fmla="*/ 4374496 w 4374496"/>
              <a:gd name="connsiteY0" fmla="*/ 8251440 h 8251440"/>
              <a:gd name="connsiteX1" fmla="*/ 2347576 w 4374496"/>
              <a:gd name="connsiteY1" fmla="*/ 6600 h 8251440"/>
              <a:gd name="connsiteX2" fmla="*/ 38051 w 4374496"/>
              <a:gd name="connsiteY2" fmla="*/ 0 h 8251440"/>
              <a:gd name="connsiteX3" fmla="*/ 88576 w 4374496"/>
              <a:gd name="connsiteY3" fmla="*/ 8249564 h 8251440"/>
              <a:gd name="connsiteX4" fmla="*/ 4374496 w 4374496"/>
              <a:gd name="connsiteY4" fmla="*/ 8251440 h 8251440"/>
              <a:gd name="connsiteX0" fmla="*/ 4353731 w 4353731"/>
              <a:gd name="connsiteY0" fmla="*/ 8244840 h 8244840"/>
              <a:gd name="connsiteX1" fmla="*/ 2326811 w 4353731"/>
              <a:gd name="connsiteY1" fmla="*/ 0 h 8244840"/>
              <a:gd name="connsiteX2" fmla="*/ 40809 w 4353731"/>
              <a:gd name="connsiteY2" fmla="*/ 16136 h 8244840"/>
              <a:gd name="connsiteX3" fmla="*/ 67811 w 4353731"/>
              <a:gd name="connsiteY3" fmla="*/ 8242964 h 8244840"/>
              <a:gd name="connsiteX4" fmla="*/ 4353731 w 4353731"/>
              <a:gd name="connsiteY4" fmla="*/ 8244840 h 8244840"/>
              <a:gd name="connsiteX0" fmla="*/ 4353731 w 4353731"/>
              <a:gd name="connsiteY0" fmla="*/ 8228705 h 8228705"/>
              <a:gd name="connsiteX1" fmla="*/ 2283527 w 4353731"/>
              <a:gd name="connsiteY1" fmla="*/ 0 h 8228705"/>
              <a:gd name="connsiteX2" fmla="*/ 40809 w 4353731"/>
              <a:gd name="connsiteY2" fmla="*/ 1 h 8228705"/>
              <a:gd name="connsiteX3" fmla="*/ 67811 w 4353731"/>
              <a:gd name="connsiteY3" fmla="*/ 8226829 h 8228705"/>
              <a:gd name="connsiteX4" fmla="*/ 4353731 w 4353731"/>
              <a:gd name="connsiteY4" fmla="*/ 8228705 h 8228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731" h="8228705">
                <a:moveTo>
                  <a:pt x="4353731" y="8228705"/>
                </a:moveTo>
                <a:cubicBezTo>
                  <a:pt x="909491" y="7019665"/>
                  <a:pt x="12767" y="2336800"/>
                  <a:pt x="2283527" y="0"/>
                </a:cubicBezTo>
                <a:lnTo>
                  <a:pt x="40809" y="1"/>
                </a:lnTo>
                <a:cubicBezTo>
                  <a:pt x="2758" y="2776258"/>
                  <a:pt x="0" y="5432970"/>
                  <a:pt x="67811" y="8226829"/>
                </a:cubicBezTo>
                <a:lnTo>
                  <a:pt x="4353731" y="8228705"/>
                </a:lnTo>
                <a:close/>
              </a:path>
            </a:pathLst>
          </a:custGeom>
          <a:gradFill>
            <a:gsLst>
              <a:gs pos="0">
                <a:schemeClr val="accent4">
                  <a:lumMod val="40000"/>
                  <a:lumOff val="60000"/>
                </a:schemeClr>
              </a:gs>
              <a:gs pos="83000">
                <a:schemeClr val="accent4">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effectLst/>
        </p:spPr>
        <p:txBody>
          <a:bodyPr vert="horz" lIns="91435" tIns="45718" rIns="91435"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p:nvSpPr>
        <p:spPr>
          <a:xfrm>
            <a:off x="0" y="0"/>
            <a:ext cx="285750" cy="6477000"/>
          </a:xfrm>
          <a:prstGeom prst="rect">
            <a:avLst/>
          </a:prstGeom>
          <a:gradFill>
            <a:gsLst>
              <a:gs pos="0">
                <a:schemeClr val="accent4">
                  <a:lumMod val="75000"/>
                </a:schemeClr>
              </a:gs>
              <a:gs pos="50000">
                <a:schemeClr val="accent4">
                  <a:lumMod val="60000"/>
                  <a:lumOff val="40000"/>
                  <a:alpha val="4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marL="0" algn="ctr" defTabSz="914354" rtl="0" eaLnBrk="1" latinLnBrk="0" hangingPunct="1"/>
            <a:endParaRPr lang="en-US" sz="1800" kern="1200" dirty="0">
              <a:solidFill>
                <a:schemeClr val="lt1"/>
              </a:solidFill>
              <a:latin typeface="+mn-lt"/>
              <a:ea typeface="+mn-ea"/>
              <a:cs typeface="+mn-cs"/>
            </a:endParaRPr>
          </a:p>
        </p:txBody>
      </p:sp>
      <p:pic>
        <p:nvPicPr>
          <p:cNvPr id="16" name="Picture 15" descr="SLC Temple Sillhouette.png"/>
          <p:cNvPicPr>
            <a:picLocks noChangeAspect="1"/>
          </p:cNvPicPr>
          <p:nvPr/>
        </p:nvPicPr>
        <p:blipFill>
          <a:blip r:embed="rId13" cstate="print"/>
          <a:srcRect l="4596"/>
          <a:stretch>
            <a:fillRect/>
          </a:stretch>
        </p:blipFill>
        <p:spPr>
          <a:xfrm>
            <a:off x="280555" y="4681106"/>
            <a:ext cx="970545" cy="1518656"/>
          </a:xfrm>
          <a:prstGeom prst="rect">
            <a:avLst/>
          </a:prstGeom>
        </p:spPr>
      </p:pic>
      <p:sp>
        <p:nvSpPr>
          <p:cNvPr id="9" name="Rectangle 8"/>
          <p:cNvSpPr/>
          <p:nvPr/>
        </p:nvSpPr>
        <p:spPr>
          <a:xfrm>
            <a:off x="278824" y="6167005"/>
            <a:ext cx="8865175" cy="6909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4" name="Date Placeholder 3"/>
          <p:cNvSpPr>
            <a:spLocks noGrp="1"/>
          </p:cNvSpPr>
          <p:nvPr>
            <p:ph type="dt" sz="half" idx="2"/>
          </p:nvPr>
        </p:nvSpPr>
        <p:spPr>
          <a:xfrm>
            <a:off x="533400" y="6400800"/>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F15AC7D0-1AF3-49C4-AA6B-B98BA4D092F0}" type="datetimeFigureOut">
              <a:rPr lang="en-US" smtClean="0"/>
              <a:t>8/15/2018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700">
                <a:solidFill>
                  <a:schemeClr val="tx1">
                    <a:tint val="75000"/>
                  </a:schemeClr>
                </a:solidFill>
              </a:defRPr>
            </a:lvl1pPr>
          </a:lstStyle>
          <a:p>
            <a:fld id="{40FE597A-DD8C-4E80-906D-A9CEACAAEF8C}" type="slidenum">
              <a:rPr lang="en-US" smtClean="0"/>
              <a:t>‹#›</a:t>
            </a:fld>
            <a:endParaRPr lang="en-US"/>
          </a:p>
        </p:txBody>
      </p:sp>
      <p:sp>
        <p:nvSpPr>
          <p:cNvPr id="12" name="Rectangle 11"/>
          <p:cNvSpPr/>
          <p:nvPr/>
        </p:nvSpPr>
        <p:spPr>
          <a:xfrm>
            <a:off x="0" y="6477000"/>
            <a:ext cx="9144000" cy="254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
        <p:nvSpPr>
          <p:cNvPr id="13" name="Rectangle 12"/>
          <p:cNvSpPr/>
          <p:nvPr/>
        </p:nvSpPr>
        <p:spPr>
          <a:xfrm>
            <a:off x="0" y="6731000"/>
            <a:ext cx="9144000" cy="127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p>
        </p:txBody>
      </p:sp>
    </p:spTree>
    <p:extLst>
      <p:ext uri="{BB962C8B-B14F-4D97-AF65-F5344CB8AC3E}">
        <p14:creationId xmlns:p14="http://schemas.microsoft.com/office/powerpoint/2010/main" val="39785651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354" rtl="0" eaLnBrk="1" latinLnBrk="0" hangingPunct="1">
        <a:spcBef>
          <a:spcPct val="0"/>
        </a:spcBef>
        <a:buNone/>
        <a:defRPr sz="3100" b="1" kern="1200">
          <a:solidFill>
            <a:srgbClr val="002060"/>
          </a:solidFill>
          <a:latin typeface="+mj-lt"/>
          <a:ea typeface="+mj-ea"/>
          <a:cs typeface="+mj-cs"/>
        </a:defRPr>
      </a:lvl1pPr>
    </p:titleStyle>
    <p:bodyStyle>
      <a:lvl1pPr marL="342883" indent="-342883" algn="l" defTabSz="914354" rtl="0" eaLnBrk="1" latinLnBrk="0" hangingPunct="1">
        <a:spcBef>
          <a:spcPct val="20000"/>
        </a:spcBef>
        <a:buFont typeface="Arial" pitchFamily="34" charset="0"/>
        <a:buChar char="•"/>
        <a:defRPr sz="3100" kern="1200">
          <a:solidFill>
            <a:schemeClr val="accent4">
              <a:lumMod val="50000"/>
            </a:schemeClr>
          </a:solidFill>
          <a:latin typeface="+mn-lt"/>
          <a:ea typeface="+mn-ea"/>
          <a:cs typeface="+mn-cs"/>
        </a:defRPr>
      </a:lvl1pPr>
      <a:lvl2pPr marL="742913" indent="-285736" algn="l" defTabSz="914354" rtl="0" eaLnBrk="1" latinLnBrk="0" hangingPunct="1">
        <a:spcBef>
          <a:spcPct val="20000"/>
        </a:spcBef>
        <a:buFont typeface="Arial" pitchFamily="34" charset="0"/>
        <a:buChar char="–"/>
        <a:defRPr sz="2800" kern="1200">
          <a:solidFill>
            <a:schemeClr val="accent4">
              <a:lumMod val="50000"/>
            </a:schemeClr>
          </a:solidFill>
          <a:latin typeface="+mn-lt"/>
          <a:ea typeface="+mn-ea"/>
          <a:cs typeface="+mn-cs"/>
        </a:defRPr>
      </a:lvl2pPr>
      <a:lvl3pPr marL="1142943" indent="-228589" algn="l" defTabSz="914354" rtl="0" eaLnBrk="1" latinLnBrk="0" hangingPunct="1">
        <a:spcBef>
          <a:spcPct val="20000"/>
        </a:spcBef>
        <a:buFont typeface="Arial" pitchFamily="34" charset="0"/>
        <a:buChar char="•"/>
        <a:defRPr sz="2400" kern="1200">
          <a:solidFill>
            <a:schemeClr val="accent4">
              <a:lumMod val="50000"/>
            </a:schemeClr>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accent4">
              <a:lumMod val="50000"/>
            </a:schemeClr>
          </a:solidFill>
          <a:latin typeface="+mn-lt"/>
          <a:ea typeface="+mn-ea"/>
          <a:cs typeface="+mn-cs"/>
        </a:defRPr>
      </a:lvl4pPr>
      <a:lvl5pPr marL="2057297" indent="-228589" algn="l" defTabSz="914354" rtl="0" eaLnBrk="1" latinLnBrk="0" hangingPunct="1">
        <a:spcBef>
          <a:spcPct val="20000"/>
        </a:spcBef>
        <a:buFont typeface="Arial" pitchFamily="34" charset="0"/>
        <a:buChar char="»"/>
        <a:defRPr sz="2000" kern="1200">
          <a:solidFill>
            <a:schemeClr val="accent4">
              <a:lumMod val="50000"/>
            </a:schemeClr>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1"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lds.org/scriptures/bofm/bofm-title?lang=eng" TargetMode="External"/><Relationship Id="rId2" Type="http://schemas.openxmlformats.org/officeDocument/2006/relationships/hyperlink" Target="https://www.lds.org/scriptures/dc-testament/dc/135.3?lang=eng#2"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lds.org/ensign/1997/01/by-the-gift-and-power-of-god?lang=eng&amp;para=p26,p38#p26" TargetMode="External"/><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he restoration lds">
            <a:extLst>
              <a:ext uri="{FF2B5EF4-FFF2-40B4-BE49-F238E27FC236}">
                <a16:creationId xmlns:a16="http://schemas.microsoft.com/office/drawing/2014/main" id="{BDD04A6A-D80C-412C-BC6F-D82D651A2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777" b="-1"/>
          <a:stretch/>
        </p:blipFill>
        <p:spPr bwMode="auto">
          <a:xfrm>
            <a:off x="15" y="0"/>
            <a:ext cx="91439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58D471-7326-3E45-8478-97E5FD8E4D9D}"/>
              </a:ext>
            </a:extLst>
          </p:cNvPr>
          <p:cNvSpPr>
            <a:spLocks noGrp="1"/>
          </p:cNvSpPr>
          <p:nvPr>
            <p:ph type="ctrTitle"/>
          </p:nvPr>
        </p:nvSpPr>
        <p:spPr>
          <a:xfrm>
            <a:off x="6086527" y="3836923"/>
            <a:ext cx="2889031" cy="618140"/>
          </a:xfrm>
        </p:spPr>
        <p:txBody>
          <a:bodyPr>
            <a:normAutofit fontScale="90000"/>
          </a:bodyPr>
          <a:lstStyle/>
          <a:p>
            <a:r>
              <a:rPr lang="en-US" sz="3300" dirty="0">
                <a:effectLst>
                  <a:outerShdw blurRad="38100" dist="38100" dir="2700000" algn="tl">
                    <a:srgbClr val="000000">
                      <a:alpha val="43137"/>
                    </a:srgbClr>
                  </a:outerShdw>
                </a:effectLst>
              </a:rPr>
              <a:t>The Restoration</a:t>
            </a:r>
          </a:p>
        </p:txBody>
      </p:sp>
      <p:sp>
        <p:nvSpPr>
          <p:cNvPr id="3" name="Subtitle 2">
            <a:extLst>
              <a:ext uri="{FF2B5EF4-FFF2-40B4-BE49-F238E27FC236}">
                <a16:creationId xmlns:a16="http://schemas.microsoft.com/office/drawing/2014/main" id="{F009FA68-34A8-4A4A-BF78-AEFD1E934B56}"/>
              </a:ext>
            </a:extLst>
          </p:cNvPr>
          <p:cNvSpPr>
            <a:spLocks noGrp="1"/>
          </p:cNvSpPr>
          <p:nvPr>
            <p:ph type="subTitle" idx="1"/>
          </p:nvPr>
        </p:nvSpPr>
        <p:spPr>
          <a:xfrm>
            <a:off x="6671701" y="4601477"/>
            <a:ext cx="1655379" cy="512463"/>
          </a:xfrm>
        </p:spPr>
        <p:txBody>
          <a:bodyPr>
            <a:normAutofit/>
          </a:bodyPr>
          <a:lstStyle/>
          <a:p>
            <a:pPr algn="ctr"/>
            <a:r>
              <a:rPr lang="en-US" sz="2100" dirty="0">
                <a:solidFill>
                  <a:schemeClr val="tx1"/>
                </a:solidFill>
              </a:rPr>
              <a:t>Part III</a:t>
            </a:r>
          </a:p>
        </p:txBody>
      </p:sp>
    </p:spTree>
    <p:extLst>
      <p:ext uri="{BB962C8B-B14F-4D97-AF65-F5344CB8AC3E}">
        <p14:creationId xmlns:p14="http://schemas.microsoft.com/office/powerpoint/2010/main" val="180059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he restoration lds">
            <a:extLst>
              <a:ext uri="{FF2B5EF4-FFF2-40B4-BE49-F238E27FC236}">
                <a16:creationId xmlns:a16="http://schemas.microsoft.com/office/drawing/2014/main" id="{BDD04A6A-D80C-412C-BC6F-D82D651A2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777" b="-1"/>
          <a:stretch/>
        </p:blipFill>
        <p:spPr bwMode="auto">
          <a:xfrm>
            <a:off x="15" y="0"/>
            <a:ext cx="914398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58D471-7326-3E45-8478-97E5FD8E4D9D}"/>
              </a:ext>
            </a:extLst>
          </p:cNvPr>
          <p:cNvSpPr>
            <a:spLocks noGrp="1"/>
          </p:cNvSpPr>
          <p:nvPr>
            <p:ph type="ctrTitle"/>
          </p:nvPr>
        </p:nvSpPr>
        <p:spPr>
          <a:xfrm>
            <a:off x="6086527" y="3836923"/>
            <a:ext cx="2889031" cy="618140"/>
          </a:xfrm>
        </p:spPr>
        <p:txBody>
          <a:bodyPr>
            <a:normAutofit fontScale="90000"/>
          </a:bodyPr>
          <a:lstStyle/>
          <a:p>
            <a:r>
              <a:rPr lang="en-US" sz="3300" dirty="0">
                <a:effectLst>
                  <a:outerShdw blurRad="38100" dist="38100" dir="2700000" algn="tl">
                    <a:srgbClr val="000000">
                      <a:alpha val="43137"/>
                    </a:srgbClr>
                  </a:outerShdw>
                </a:effectLst>
              </a:rPr>
              <a:t>The Restoration</a:t>
            </a:r>
          </a:p>
        </p:txBody>
      </p:sp>
      <p:sp>
        <p:nvSpPr>
          <p:cNvPr id="3" name="Subtitle 2">
            <a:extLst>
              <a:ext uri="{FF2B5EF4-FFF2-40B4-BE49-F238E27FC236}">
                <a16:creationId xmlns:a16="http://schemas.microsoft.com/office/drawing/2014/main" id="{F009FA68-34A8-4A4A-BF78-AEFD1E934B56}"/>
              </a:ext>
            </a:extLst>
          </p:cNvPr>
          <p:cNvSpPr>
            <a:spLocks noGrp="1"/>
          </p:cNvSpPr>
          <p:nvPr>
            <p:ph type="subTitle" idx="1"/>
          </p:nvPr>
        </p:nvSpPr>
        <p:spPr>
          <a:xfrm>
            <a:off x="6671701" y="4601477"/>
            <a:ext cx="1655379" cy="512463"/>
          </a:xfrm>
        </p:spPr>
        <p:txBody>
          <a:bodyPr>
            <a:normAutofit/>
          </a:bodyPr>
          <a:lstStyle/>
          <a:p>
            <a:pPr algn="ctr"/>
            <a:r>
              <a:rPr lang="en-US" sz="2100" dirty="0">
                <a:solidFill>
                  <a:schemeClr val="tx1"/>
                </a:solidFill>
              </a:rPr>
              <a:t>Part III</a:t>
            </a:r>
          </a:p>
        </p:txBody>
      </p:sp>
    </p:spTree>
    <p:extLst>
      <p:ext uri="{BB962C8B-B14F-4D97-AF65-F5344CB8AC3E}">
        <p14:creationId xmlns:p14="http://schemas.microsoft.com/office/powerpoint/2010/main" val="190955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01050" cy="850900"/>
          </a:xfrm>
        </p:spPr>
        <p:txBody>
          <a:bodyPr/>
          <a:lstStyle/>
          <a:p>
            <a:r>
              <a:rPr lang="en-US" dirty="0"/>
              <a:t>Acquiring Spiritual Knowledge</a:t>
            </a:r>
          </a:p>
        </p:txBody>
      </p:sp>
      <p:sp>
        <p:nvSpPr>
          <p:cNvPr id="3" name="Content Placeholder 2"/>
          <p:cNvSpPr>
            <a:spLocks noGrp="1"/>
          </p:cNvSpPr>
          <p:nvPr>
            <p:ph idx="1"/>
          </p:nvPr>
        </p:nvSpPr>
        <p:spPr>
          <a:xfrm>
            <a:off x="1676400" y="685800"/>
            <a:ext cx="6953250" cy="5168900"/>
          </a:xfrm>
        </p:spPr>
        <p:txBody>
          <a:bodyPr/>
          <a:lstStyle/>
          <a:p>
            <a:pPr marL="0" indent="0">
              <a:buNone/>
            </a:pPr>
            <a:r>
              <a:rPr lang="en-US" dirty="0"/>
              <a:t>“I heard that Joseph Smith used a stone in a hat to translate the Book of Mormon. That just seems kind of strange to me. Is the Book of Mormon really the word of God, or did Joseph Smith just make it up?”</a:t>
            </a:r>
          </a:p>
        </p:txBody>
      </p:sp>
      <p:pic>
        <p:nvPicPr>
          <p:cNvPr id="4" name="Picture 8" descr="http://www.clker.com/cliparts/e/0/4/7/1197101049315310245sas_face_1_colour.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9" y="838200"/>
            <a:ext cx="1603151" cy="19085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443DF77-4C28-4496-90BC-E27A15167527}"/>
              </a:ext>
            </a:extLst>
          </p:cNvPr>
          <p:cNvSpPr/>
          <p:nvPr/>
        </p:nvSpPr>
        <p:spPr>
          <a:xfrm>
            <a:off x="1311007" y="3670613"/>
            <a:ext cx="7744858" cy="2185214"/>
          </a:xfrm>
          <a:prstGeom prst="rect">
            <a:avLst/>
          </a:prstGeom>
        </p:spPr>
        <p:txBody>
          <a:bodyPr wrap="square">
            <a:spAutoFit/>
          </a:bodyPr>
          <a:lstStyle/>
          <a:p>
            <a:r>
              <a:rPr lang="en-US" sz="2400" dirty="0">
                <a:solidFill>
                  <a:srgbClr val="212225"/>
                </a:solidFill>
                <a:latin typeface="Tw Cen MT" panose="020B0602020104020603" pitchFamily="34" charset="0"/>
              </a:rPr>
              <a:t>1. Act in faith</a:t>
            </a:r>
          </a:p>
          <a:p>
            <a:r>
              <a:rPr lang="en-US" sz="2400" dirty="0">
                <a:solidFill>
                  <a:srgbClr val="212225"/>
                </a:solidFill>
                <a:latin typeface="Tw Cen MT" panose="020B0602020104020603" pitchFamily="34" charset="0"/>
              </a:rPr>
              <a:t>2. Examine concepts and questions with an eternal perspective</a:t>
            </a:r>
          </a:p>
          <a:p>
            <a:r>
              <a:rPr lang="en-US" sz="2400" dirty="0">
                <a:solidFill>
                  <a:srgbClr val="212225"/>
                </a:solidFill>
                <a:latin typeface="Tw Cen MT" panose="020B0602020104020603" pitchFamily="34" charset="0"/>
              </a:rPr>
              <a:t>3. Seek understanding through divinely appointed sources. </a:t>
            </a:r>
          </a:p>
          <a:p>
            <a:r>
              <a:rPr lang="en-US" sz="3200" dirty="0">
                <a:solidFill>
                  <a:srgbClr val="212225"/>
                </a:solidFill>
                <a:latin typeface="Tw Cen MT" panose="020B0602020104020603" pitchFamily="34" charset="0"/>
              </a:rPr>
              <a:t>Which information or concepts would be helpful when responding to this question?</a:t>
            </a:r>
            <a:endParaRPr lang="en-US" sz="3200" dirty="0">
              <a:latin typeface="Tw Cen MT" panose="020B0602020104020603" pitchFamily="34" charset="0"/>
            </a:endParaRPr>
          </a:p>
        </p:txBody>
      </p:sp>
    </p:spTree>
    <p:extLst>
      <p:ext uri="{BB962C8B-B14F-4D97-AF65-F5344CB8AC3E}">
        <p14:creationId xmlns:p14="http://schemas.microsoft.com/office/powerpoint/2010/main" val="1333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03D3-EB5A-44F5-85D8-050BB5C2BCF9}"/>
              </a:ext>
            </a:extLst>
          </p:cNvPr>
          <p:cNvSpPr>
            <a:spLocks noGrp="1"/>
          </p:cNvSpPr>
          <p:nvPr>
            <p:ph type="title"/>
          </p:nvPr>
        </p:nvSpPr>
        <p:spPr>
          <a:xfrm>
            <a:off x="1079652" y="1"/>
            <a:ext cx="7987229" cy="4811346"/>
          </a:xfrm>
        </p:spPr>
        <p:txBody>
          <a:bodyPr>
            <a:noAutofit/>
          </a:bodyPr>
          <a:lstStyle/>
          <a:p>
            <a:pPr algn="l"/>
            <a:r>
              <a:rPr lang="en-US" sz="2300" b="0" dirty="0"/>
              <a:t>You have a friend who has been feeling discouraged lately. When you ask if something is wrong, she is reluctant to tell you, but she eventually admits that she has begun to doubt that God loves her. </a:t>
            </a:r>
            <a:br>
              <a:rPr lang="en-US" sz="2300" b="0" dirty="0"/>
            </a:br>
            <a:r>
              <a:rPr lang="en-US" sz="2300" b="0" dirty="0"/>
              <a:t>1. In what ways might you encourage your friend to act in faith to resolve her concern? </a:t>
            </a:r>
            <a:br>
              <a:rPr lang="en-US" sz="2300" b="0" dirty="0"/>
            </a:br>
            <a:r>
              <a:rPr lang="en-US" sz="2300" b="0" dirty="0"/>
              <a:t>2. How could you help your friend examine her concern with an eternal perspective? </a:t>
            </a:r>
            <a:br>
              <a:rPr lang="en-US" sz="2300" b="0" dirty="0"/>
            </a:br>
            <a:r>
              <a:rPr lang="en-US" sz="2300" b="0" dirty="0"/>
              <a:t>3. How could you use Doctrine and Covenants 18:10–11 to help your friend? </a:t>
            </a:r>
            <a:br>
              <a:rPr lang="en-US" sz="2300" b="0" dirty="0"/>
            </a:br>
            <a:r>
              <a:rPr lang="en-US" sz="2300" b="0" dirty="0"/>
              <a:t>4. What other scriptures or statements by prophets and apostles could you encourage your friend to read in order to seek further understanding of her worth to God? </a:t>
            </a:r>
          </a:p>
        </p:txBody>
      </p:sp>
      <p:pic>
        <p:nvPicPr>
          <p:cNvPr id="3" name="Picture 2">
            <a:extLst>
              <a:ext uri="{FF2B5EF4-FFF2-40B4-BE49-F238E27FC236}">
                <a16:creationId xmlns:a16="http://schemas.microsoft.com/office/drawing/2014/main" id="{86E468C7-892D-4DF0-9C69-2DFCC066344A}"/>
              </a:ext>
            </a:extLst>
          </p:cNvPr>
          <p:cNvPicPr>
            <a:picLocks noChangeAspect="1"/>
          </p:cNvPicPr>
          <p:nvPr/>
        </p:nvPicPr>
        <p:blipFill>
          <a:blip r:embed="rId2"/>
          <a:stretch>
            <a:fillRect/>
          </a:stretch>
        </p:blipFill>
        <p:spPr>
          <a:xfrm>
            <a:off x="3156091" y="4924540"/>
            <a:ext cx="3160043" cy="1972332"/>
          </a:xfrm>
          <a:prstGeom prst="rect">
            <a:avLst/>
          </a:prstGeom>
        </p:spPr>
      </p:pic>
      <p:pic>
        <p:nvPicPr>
          <p:cNvPr id="6" name="Picture 5">
            <a:extLst>
              <a:ext uri="{FF2B5EF4-FFF2-40B4-BE49-F238E27FC236}">
                <a16:creationId xmlns:a16="http://schemas.microsoft.com/office/drawing/2014/main" id="{EDD73E61-C7E3-4EA1-B52E-CA2D1281DE34}"/>
              </a:ext>
            </a:extLst>
          </p:cNvPr>
          <p:cNvPicPr>
            <a:picLocks noChangeAspect="1"/>
          </p:cNvPicPr>
          <p:nvPr/>
        </p:nvPicPr>
        <p:blipFill rotWithShape="1">
          <a:blip r:embed="rId3"/>
          <a:srcRect l="49186" t="46796" r="18838" b="19509"/>
          <a:stretch/>
        </p:blipFill>
        <p:spPr>
          <a:xfrm>
            <a:off x="-58878" y="4924540"/>
            <a:ext cx="3297702" cy="1954639"/>
          </a:xfrm>
          <a:prstGeom prst="rect">
            <a:avLst/>
          </a:prstGeom>
        </p:spPr>
      </p:pic>
      <p:pic>
        <p:nvPicPr>
          <p:cNvPr id="7" name="Picture 6">
            <a:extLst>
              <a:ext uri="{FF2B5EF4-FFF2-40B4-BE49-F238E27FC236}">
                <a16:creationId xmlns:a16="http://schemas.microsoft.com/office/drawing/2014/main" id="{4DAB437B-D4C0-4EA8-B63F-93C0266E15AE}"/>
              </a:ext>
            </a:extLst>
          </p:cNvPr>
          <p:cNvPicPr>
            <a:picLocks noChangeAspect="1"/>
          </p:cNvPicPr>
          <p:nvPr/>
        </p:nvPicPr>
        <p:blipFill rotWithShape="1">
          <a:blip r:embed="rId4"/>
          <a:srcRect l="28023" t="20955" r="18605" b="16616"/>
          <a:stretch/>
        </p:blipFill>
        <p:spPr>
          <a:xfrm>
            <a:off x="6147412" y="4907568"/>
            <a:ext cx="2996588" cy="1971611"/>
          </a:xfrm>
          <a:prstGeom prst="rect">
            <a:avLst/>
          </a:prstGeom>
        </p:spPr>
      </p:pic>
    </p:spTree>
    <p:extLst>
      <p:ext uri="{BB962C8B-B14F-4D97-AF65-F5344CB8AC3E}">
        <p14:creationId xmlns:p14="http://schemas.microsoft.com/office/powerpoint/2010/main" val="33443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67803"/>
          </a:xfrm>
        </p:spPr>
        <p:txBody>
          <a:bodyPr anchor="ctr">
            <a:normAutofit/>
          </a:bodyPr>
          <a:lstStyle/>
          <a:p>
            <a:r>
              <a:rPr lang="en-US" dirty="0"/>
              <a:t>More help:</a:t>
            </a:r>
            <a:br>
              <a:rPr lang="en-US" dirty="0"/>
            </a:br>
            <a:r>
              <a:rPr lang="en-US" dirty="0"/>
              <a:t>Read:  Doctrine and Covenants 135:3</a:t>
            </a:r>
            <a:br>
              <a:rPr lang="en-US" dirty="0"/>
            </a:br>
            <a:r>
              <a:rPr lang="en-US" dirty="0"/>
              <a:t>Doctrinal Mastery Core Document 4:3</a:t>
            </a:r>
          </a:p>
        </p:txBody>
      </p:sp>
      <p:sp>
        <p:nvSpPr>
          <p:cNvPr id="3" name="Content Placeholder 2"/>
          <p:cNvSpPr>
            <a:spLocks noGrp="1"/>
          </p:cNvSpPr>
          <p:nvPr>
            <p:ph idx="1"/>
          </p:nvPr>
        </p:nvSpPr>
        <p:spPr>
          <a:xfrm>
            <a:off x="1311007" y="2104222"/>
            <a:ext cx="7414178" cy="6070597"/>
          </a:xfrm>
        </p:spPr>
        <p:txBody>
          <a:bodyPr/>
          <a:lstStyle/>
          <a:p>
            <a:pPr marL="0" indent="0">
              <a:buNone/>
            </a:pPr>
            <a:r>
              <a:rPr lang="en-US" dirty="0"/>
              <a:t>In the preface to the 1830 edition of the Book of Mormon, Joseph Smith wrote: “I would inform you that I translated the book by the gift and power of God” </a:t>
            </a:r>
            <a:r>
              <a:rPr lang="en-US" sz="2000" dirty="0"/>
              <a:t>(see also </a:t>
            </a:r>
            <a:r>
              <a:rPr lang="en-US" sz="2000" dirty="0">
                <a:hlinkClick r:id="rId2"/>
              </a:rPr>
              <a:t>D&amp;C 135:3</a:t>
            </a:r>
            <a:r>
              <a:rPr lang="en-US" sz="2000" dirty="0"/>
              <a:t>; the </a:t>
            </a:r>
            <a:r>
              <a:rPr lang="en-US" sz="2000" dirty="0">
                <a:hlinkClick r:id="rId3"/>
              </a:rPr>
              <a:t>title page</a:t>
            </a:r>
            <a:r>
              <a:rPr lang="en-US" sz="2000" dirty="0"/>
              <a:t> of the Book of Mormon).</a:t>
            </a:r>
            <a:endParaRPr lang="en-US" dirty="0"/>
          </a:p>
        </p:txBody>
      </p:sp>
    </p:spTree>
    <p:extLst>
      <p:ext uri="{BB962C8B-B14F-4D97-AF65-F5344CB8AC3E}">
        <p14:creationId xmlns:p14="http://schemas.microsoft.com/office/powerpoint/2010/main" val="391845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4" descr="Imagem relacionada">
            <a:extLst>
              <a:ext uri="{FF2B5EF4-FFF2-40B4-BE49-F238E27FC236}">
                <a16:creationId xmlns:a16="http://schemas.microsoft.com/office/drawing/2014/main" id="{AB8E16AB-3438-48F9-BE83-73F01874E3FB}"/>
              </a:ext>
            </a:extLst>
          </p:cNvPr>
          <p:cNvPicPr>
            <a:picLocks noChangeAspect="1" noChangeArrowheads="1"/>
          </p:cNvPicPr>
          <p:nvPr/>
        </p:nvPicPr>
        <p:blipFill>
          <a:blip r:embed="rId2"/>
          <a:srcRect/>
          <a:stretch>
            <a:fillRect/>
          </a:stretch>
        </p:blipFill>
        <p:spPr bwMode="auto">
          <a:xfrm>
            <a:off x="4572000" y="335845"/>
            <a:ext cx="4531626" cy="5553463"/>
          </a:xfrm>
          <a:prstGeom prst="rect">
            <a:avLst/>
          </a:prstGeom>
          <a:ln>
            <a:noFill/>
          </a:ln>
          <a:effectLst>
            <a:softEdge rad="112500"/>
          </a:effectLst>
        </p:spPr>
      </p:pic>
      <p:sp>
        <p:nvSpPr>
          <p:cNvPr id="5" name="Rectangle 4">
            <a:extLst>
              <a:ext uri="{FF2B5EF4-FFF2-40B4-BE49-F238E27FC236}">
                <a16:creationId xmlns:a16="http://schemas.microsoft.com/office/drawing/2014/main" id="{73123A9A-B5F4-4A2F-85CA-F7A60A39B8C9}"/>
              </a:ext>
            </a:extLst>
          </p:cNvPr>
          <p:cNvSpPr/>
          <p:nvPr/>
        </p:nvSpPr>
        <p:spPr>
          <a:xfrm>
            <a:off x="40374" y="335845"/>
            <a:ext cx="5751493" cy="6309420"/>
          </a:xfrm>
          <a:prstGeom prst="rect">
            <a:avLst/>
          </a:prstGeom>
        </p:spPr>
        <p:txBody>
          <a:bodyPr wrap="square">
            <a:spAutoFit/>
          </a:bodyPr>
          <a:lstStyle/>
          <a:p>
            <a:r>
              <a:rPr lang="en-US" sz="2000" dirty="0">
                <a:solidFill>
                  <a:schemeClr val="bg1"/>
                </a:solidFill>
              </a:rPr>
              <a:t>“Many who read the Book of Mormon understandably desire to know more about its coming forth, including the actual process of translation. This was certainly so with faithful and loyal Hyrum Smith. Upon inquiring, Hyrum was told by the Prophet Joseph that ‘it was not intended to tell the world all the particulars of the coming forth of the Book of Mormon’ and that ‘it was not expedient for him to relate these things’ (History of the Church, 1:220). Thus what we do know about the actual coming forth of the Book of Mormon is adequate, but it is not comprehensive. …</a:t>
            </a:r>
          </a:p>
          <a:p>
            <a:endParaRPr lang="en-US" sz="2000" dirty="0">
              <a:solidFill>
                <a:schemeClr val="bg1"/>
              </a:solidFill>
            </a:endParaRPr>
          </a:p>
          <a:p>
            <a:r>
              <a:rPr lang="en-US" sz="2000" dirty="0">
                <a:solidFill>
                  <a:schemeClr val="bg1"/>
                </a:solidFill>
              </a:rPr>
              <a:t>“Whatever the details of the process, it required Joseph’s intense, personal efforts along with the aid of the revelatory instruments” </a:t>
            </a:r>
          </a:p>
          <a:p>
            <a:endParaRPr lang="en-US" sz="2000" dirty="0">
              <a:solidFill>
                <a:schemeClr val="bg1"/>
              </a:solidFill>
            </a:endParaRPr>
          </a:p>
          <a:p>
            <a:r>
              <a:rPr lang="en-US" sz="1600" dirty="0">
                <a:solidFill>
                  <a:schemeClr val="bg1"/>
                </a:solidFill>
              </a:rPr>
              <a:t>(Neal A. Maxwell, “By the Gift and Power of God,” Ensign, Jan. 1997, 39; see also The Joseph Smith Papers, Documents, Volume 1: July 1828–June 1831, ed. Michael Hubbard MacKay and others [2013], 84).</a:t>
            </a:r>
          </a:p>
        </p:txBody>
      </p:sp>
    </p:spTree>
    <p:extLst>
      <p:ext uri="{BB962C8B-B14F-4D97-AF65-F5344CB8AC3E}">
        <p14:creationId xmlns:p14="http://schemas.microsoft.com/office/powerpoint/2010/main" val="185522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29CE-0749-47EA-924C-4946FA16005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0331500-BBED-42BB-BB18-26186EA20707}"/>
              </a:ext>
            </a:extLst>
          </p:cNvPr>
          <p:cNvSpPr>
            <a:spLocks noGrp="1"/>
          </p:cNvSpPr>
          <p:nvPr>
            <p:ph idx="1"/>
          </p:nvPr>
        </p:nvSpPr>
        <p:spPr/>
        <p:txBody>
          <a:bodyPr/>
          <a:lstStyle/>
          <a:p>
            <a:endParaRPr lang="en-US" dirty="0"/>
          </a:p>
        </p:txBody>
      </p:sp>
      <p:pic>
        <p:nvPicPr>
          <p:cNvPr id="2052" name="Picture 4" descr="Image result for joseph smith hat">
            <a:extLst>
              <a:ext uri="{FF2B5EF4-FFF2-40B4-BE49-F238E27FC236}">
                <a16:creationId xmlns:a16="http://schemas.microsoft.com/office/drawing/2014/main" id="{BDB92B46-95D3-4C19-B9CB-18D6ACDA7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0"/>
            <a:ext cx="3149166" cy="42236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joseph smith hat">
            <a:extLst>
              <a:ext uri="{FF2B5EF4-FFF2-40B4-BE49-F238E27FC236}">
                <a16:creationId xmlns:a16="http://schemas.microsoft.com/office/drawing/2014/main" id="{B511AB6A-18FF-4B38-8328-562A475FC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743" y="3390719"/>
            <a:ext cx="6357257" cy="34037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oseph Smith with breastplate and Urim and Thummim">
            <a:extLst>
              <a:ext uri="{FF2B5EF4-FFF2-40B4-BE49-F238E27FC236}">
                <a16:creationId xmlns:a16="http://schemas.microsoft.com/office/drawing/2014/main" id="{D36D4B9D-E5CF-4C42-B57B-2C728B639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016" y="63500"/>
            <a:ext cx="3559688" cy="33272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joseph smith urim and thummim">
            <a:extLst>
              <a:ext uri="{FF2B5EF4-FFF2-40B4-BE49-F238E27FC236}">
                <a16:creationId xmlns:a16="http://schemas.microsoft.com/office/drawing/2014/main" id="{FE7CCE49-A39B-4A9C-A792-B7FCA1EAC5C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961" r="20268"/>
          <a:stretch/>
        </p:blipFill>
        <p:spPr bwMode="auto">
          <a:xfrm>
            <a:off x="0" y="4287157"/>
            <a:ext cx="2716232" cy="236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61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8"/>
                                        </p:tgtEl>
                                        <p:attrNameLst>
                                          <p:attrName>style.visibility</p:attrName>
                                        </p:attrNameLst>
                                      </p:cBhvr>
                                      <p:to>
                                        <p:strVal val="visible"/>
                                      </p:to>
                                    </p:set>
                                    <p:animEffect transition="in" filter="fade">
                                      <p:cBhvr>
                                        <p:cTn id="11" dur="500"/>
                                        <p:tgtEl>
                                          <p:spTgt spid="20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 calcmode="lin" valueType="num">
                                      <p:cBhvr additive="base">
                                        <p:cTn id="20" dur="500" fill="hold"/>
                                        <p:tgtEl>
                                          <p:spTgt spid="2054"/>
                                        </p:tgtEl>
                                        <p:attrNameLst>
                                          <p:attrName>ppt_x</p:attrName>
                                        </p:attrNameLst>
                                      </p:cBhvr>
                                      <p:tavLst>
                                        <p:tav tm="0">
                                          <p:val>
                                            <p:strVal val="#ppt_x"/>
                                          </p:val>
                                        </p:tav>
                                        <p:tav tm="100000">
                                          <p:val>
                                            <p:strVal val="#ppt_x"/>
                                          </p:val>
                                        </p:tav>
                                      </p:tavLst>
                                    </p:anim>
                                    <p:anim calcmode="lin" valueType="num">
                                      <p:cBhvr additive="base">
                                        <p:cTn id="21"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57DB-CF03-4E2D-BBEC-F20AE25D1B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7392B1-1F1F-4F36-8FE4-F61434D195CE}"/>
              </a:ext>
            </a:extLst>
          </p:cNvPr>
          <p:cNvSpPr>
            <a:spLocks noGrp="1"/>
          </p:cNvSpPr>
          <p:nvPr>
            <p:ph idx="1"/>
          </p:nvPr>
        </p:nvSpPr>
        <p:spPr/>
        <p:txBody>
          <a:bodyPr/>
          <a:lstStyle/>
          <a:p>
            <a:endParaRPr lang="en-US"/>
          </a:p>
        </p:txBody>
      </p:sp>
      <p:pic>
        <p:nvPicPr>
          <p:cNvPr id="3074" name="Picture 2" descr="Image result for neal a maxwell">
            <a:extLst>
              <a:ext uri="{FF2B5EF4-FFF2-40B4-BE49-F238E27FC236}">
                <a16:creationId xmlns:a16="http://schemas.microsoft.com/office/drawing/2014/main" id="{5AEBBE7A-822D-49C3-917F-92C09C7AF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10111920" cy="7048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3760FA0-61A5-4280-BC0D-118012E6A856}"/>
              </a:ext>
            </a:extLst>
          </p:cNvPr>
          <p:cNvSpPr/>
          <p:nvPr/>
        </p:nvSpPr>
        <p:spPr>
          <a:xfrm>
            <a:off x="5067300" y="355600"/>
            <a:ext cx="4597400" cy="633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04466B-8A2E-4462-812A-8D395E0F9A8A}"/>
              </a:ext>
            </a:extLst>
          </p:cNvPr>
          <p:cNvSpPr/>
          <p:nvPr/>
        </p:nvSpPr>
        <p:spPr>
          <a:xfrm>
            <a:off x="4902507" y="170745"/>
            <a:ext cx="4955868" cy="6863417"/>
          </a:xfrm>
          <a:prstGeom prst="rect">
            <a:avLst/>
          </a:prstGeom>
        </p:spPr>
        <p:txBody>
          <a:bodyPr wrap="square">
            <a:spAutoFit/>
          </a:bodyPr>
          <a:lstStyle/>
          <a:p>
            <a:pPr fontAlgn="base"/>
            <a:r>
              <a:rPr lang="en-US" sz="2000" dirty="0">
                <a:solidFill>
                  <a:srgbClr val="333333"/>
                </a:solidFill>
                <a:latin typeface="DistrictThin"/>
              </a:rPr>
              <a:t>“Of course, the real revelatory process involved Joseph’s mind and faith, which could not be seen by others in any case. …</a:t>
            </a:r>
          </a:p>
          <a:p>
            <a:pPr fontAlgn="base"/>
            <a:r>
              <a:rPr lang="en-US" sz="2000" dirty="0">
                <a:solidFill>
                  <a:srgbClr val="333333"/>
                </a:solidFill>
                <a:latin typeface="DistrictThin"/>
              </a:rPr>
              <a:t>“Why do we not have more disclosure concerning the process of translation of the Book of Mormon? Perhaps the full process was not disclosed because we would not be ready to understand it, even if given. Perhaps, too, the Lord wanted to leave the Book of Mormon in the realm of faith, though it is drenched with intrinsic evidence. After all, Christ instructed Mormon, who was reviewing the Savior’s own teachings among the Nephites, not to record all of them on the plates because ‘I will try the faith of my people’ (3 Ne. 26:11). Perhaps the details of translation are withheld also because we are intended to immerse ourselves in the substance of the book rather than becoming unduly concerned with the process by which we received it” </a:t>
            </a:r>
            <a:r>
              <a:rPr lang="en-US" sz="1600" dirty="0">
                <a:solidFill>
                  <a:srgbClr val="333333"/>
                </a:solidFill>
                <a:latin typeface="DistrictThin"/>
              </a:rPr>
              <a:t>(Neal A. Maxwell, </a:t>
            </a:r>
            <a:r>
              <a:rPr lang="en-US" sz="1600" dirty="0">
                <a:solidFill>
                  <a:srgbClr val="0091BC"/>
                </a:solidFill>
                <a:latin typeface="DistrictThin"/>
                <a:hlinkClick r:id="rId3"/>
              </a:rPr>
              <a:t>“By the Gift and Power of God,”</a:t>
            </a:r>
            <a:r>
              <a:rPr lang="en-US" sz="1600" dirty="0">
                <a:solidFill>
                  <a:srgbClr val="333333"/>
                </a:solidFill>
                <a:latin typeface="DistrictThin"/>
              </a:rPr>
              <a:t> 40–41).</a:t>
            </a:r>
            <a:endParaRPr lang="en-US" sz="1600" b="0" i="0" dirty="0">
              <a:solidFill>
                <a:srgbClr val="333333"/>
              </a:solidFill>
              <a:effectLst/>
              <a:latin typeface="DistrictThin"/>
            </a:endParaRPr>
          </a:p>
        </p:txBody>
      </p:sp>
    </p:spTree>
    <p:extLst>
      <p:ext uri="{BB962C8B-B14F-4D97-AF65-F5344CB8AC3E}">
        <p14:creationId xmlns:p14="http://schemas.microsoft.com/office/powerpoint/2010/main" val="49863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257DB-CF03-4E2D-BBEC-F20AE25D1BDE}"/>
              </a:ext>
            </a:extLst>
          </p:cNvPr>
          <p:cNvSpPr>
            <a:spLocks noGrp="1"/>
          </p:cNvSpPr>
          <p:nvPr>
            <p:ph type="title"/>
          </p:nvPr>
        </p:nvSpPr>
        <p:spPr>
          <a:xfrm>
            <a:off x="457200" y="63500"/>
            <a:ext cx="8401050" cy="465310"/>
          </a:xfrm>
        </p:spPr>
        <p:txBody>
          <a:bodyPr>
            <a:normAutofit fontScale="90000"/>
          </a:bodyPr>
          <a:lstStyle/>
          <a:p>
            <a:r>
              <a:rPr lang="en-US" dirty="0"/>
              <a:t>FROM FACEBOOK</a:t>
            </a:r>
          </a:p>
        </p:txBody>
      </p:sp>
      <p:sp>
        <p:nvSpPr>
          <p:cNvPr id="3" name="Content Placeholder 2">
            <a:extLst>
              <a:ext uri="{FF2B5EF4-FFF2-40B4-BE49-F238E27FC236}">
                <a16:creationId xmlns:a16="http://schemas.microsoft.com/office/drawing/2014/main" id="{0F7392B1-1F1F-4F36-8FE4-F61434D195CE}"/>
              </a:ext>
            </a:extLst>
          </p:cNvPr>
          <p:cNvSpPr>
            <a:spLocks noGrp="1"/>
          </p:cNvSpPr>
          <p:nvPr>
            <p:ph idx="1"/>
          </p:nvPr>
        </p:nvSpPr>
        <p:spPr>
          <a:xfrm>
            <a:off x="947451" y="528811"/>
            <a:ext cx="8064347" cy="5530466"/>
          </a:xfrm>
          <a:solidFill>
            <a:schemeClr val="bg1"/>
          </a:solidFill>
        </p:spPr>
        <p:txBody>
          <a:bodyPr>
            <a:normAutofit fontScale="62500" lnSpcReduction="20000"/>
          </a:bodyPr>
          <a:lstStyle/>
          <a:p>
            <a:pPr marL="0" indent="0" fontAlgn="base">
              <a:buNone/>
            </a:pPr>
            <a:r>
              <a:rPr lang="en-US" dirty="0"/>
              <a:t>A Facebook post by President Dieter F. Uchtdorf: “Do you really believe that Joseph Smith translated with seer stones? How would something like this be possible?”</a:t>
            </a:r>
          </a:p>
          <a:p>
            <a:pPr marL="0" indent="0" fontAlgn="base">
              <a:buNone/>
            </a:pPr>
            <a:r>
              <a:rPr lang="en-US" dirty="0"/>
              <a:t>“I answer, ‘Yes! That is exactly what I believe.’ This was done as Joseph said: by the gift and power of God. In reality, most of us use a kind of ‘seer stone’ every day. My mobile phone is like a ‘seer stone.’ I can get the collected knowledge of the world through a few little inputs. I can take a photo or a video with my phone and share it with family on the other side of our planet. I can even translate anything into or from many different languages!</a:t>
            </a:r>
          </a:p>
          <a:p>
            <a:pPr marL="0" indent="0" fontAlgn="base">
              <a:buNone/>
            </a:pPr>
            <a:r>
              <a:rPr lang="en-US" dirty="0"/>
              <a:t>“If I can do this with my phone, if human beings can do this with their phones or other devices, who are we to say that God could not help Joseph Smith, the Prophet of the Restoration, with his translation work? If it is possible for me to access the knowledge of the world through my phone, who can question that seer stones are impossible for God?</a:t>
            </a:r>
          </a:p>
          <a:p>
            <a:pPr marL="0" indent="0" fontAlgn="base">
              <a:buNone/>
            </a:pPr>
            <a:r>
              <a:rPr lang="en-US" dirty="0"/>
              <a:t>“Many religions have objects, places, and events that are sacred to them. We respect the sacred beliefs of other religions and hope to be respected for our own beliefs and what is sacred to us. We should never be arrogant, but rather polite and humble. We still should have a natural confidence, because this is the Church of Jesus Christ” </a:t>
            </a:r>
            <a:r>
              <a:rPr lang="en-US" sz="2500" dirty="0"/>
              <a:t>(Dieter F. Uchtdorf’s Facebook page, post from June 21, 2016, facebook.com/</a:t>
            </a:r>
            <a:r>
              <a:rPr lang="en-US" sz="2500" dirty="0" err="1"/>
              <a:t>lds.dieter.f.uchtdorf</a:t>
            </a:r>
            <a:r>
              <a:rPr lang="en-US" sz="2500" dirty="0"/>
              <a:t>).</a:t>
            </a:r>
          </a:p>
          <a:p>
            <a:endParaRPr lang="en-US" dirty="0"/>
          </a:p>
        </p:txBody>
      </p:sp>
      <p:sp>
        <p:nvSpPr>
          <p:cNvPr id="6" name="Rectangle 5">
            <a:extLst>
              <a:ext uri="{FF2B5EF4-FFF2-40B4-BE49-F238E27FC236}">
                <a16:creationId xmlns:a16="http://schemas.microsoft.com/office/drawing/2014/main" id="{A88A2B1D-F1D8-4904-ADD0-6D885E806E5F}"/>
              </a:ext>
            </a:extLst>
          </p:cNvPr>
          <p:cNvSpPr/>
          <p:nvPr/>
        </p:nvSpPr>
        <p:spPr>
          <a:xfrm>
            <a:off x="947450" y="5594171"/>
            <a:ext cx="7910799" cy="830997"/>
          </a:xfrm>
          <a:prstGeom prst="rect">
            <a:avLst/>
          </a:prstGeom>
          <a:solidFill>
            <a:schemeClr val="bg1"/>
          </a:solidFill>
        </p:spPr>
        <p:txBody>
          <a:bodyPr wrap="square">
            <a:spAutoFit/>
          </a:bodyPr>
          <a:lstStyle/>
          <a:p>
            <a:pPr fontAlgn="base"/>
            <a:r>
              <a:rPr lang="en-US" sz="2400" b="1" dirty="0"/>
              <a:t>What principles of acquiring spiritual knowledge did President Uchtdorf demonstrate? </a:t>
            </a:r>
          </a:p>
        </p:txBody>
      </p:sp>
    </p:spTree>
    <p:extLst>
      <p:ext uri="{BB962C8B-B14F-4D97-AF65-F5344CB8AC3E}">
        <p14:creationId xmlns:p14="http://schemas.microsoft.com/office/powerpoint/2010/main" val="5359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E6C8-D87A-F048-90F3-44D535FB6AEB}"/>
              </a:ext>
            </a:extLst>
          </p:cNvPr>
          <p:cNvSpPr>
            <a:spLocks noGrp="1"/>
          </p:cNvSpPr>
          <p:nvPr>
            <p:ph type="title"/>
          </p:nvPr>
        </p:nvSpPr>
        <p:spPr>
          <a:xfrm>
            <a:off x="1206497" y="1776383"/>
            <a:ext cx="4071563" cy="3565538"/>
          </a:xfrm>
        </p:spPr>
        <p:txBody>
          <a:bodyPr>
            <a:noAutofit/>
          </a:bodyPr>
          <a:lstStyle/>
          <a:p>
            <a:pPr fontAlgn="base"/>
            <a:r>
              <a:rPr lang="en-US" sz="1800" dirty="0"/>
              <a:t>Look up the reference that matches the number that corresponds with the month in which you were born.</a:t>
            </a:r>
            <a:br>
              <a:rPr lang="en-US" sz="1800" dirty="0"/>
            </a:br>
            <a:br>
              <a:rPr lang="en-US" sz="1800" dirty="0"/>
            </a:br>
            <a:br>
              <a:rPr lang="en-US" sz="1800" dirty="0"/>
            </a:br>
            <a:br>
              <a:rPr lang="en-US" sz="1800" dirty="0"/>
            </a:br>
            <a:br>
              <a:rPr lang="en-US" sz="1800" dirty="0"/>
            </a:br>
            <a:r>
              <a:rPr lang="en-US" sz="1800" dirty="0"/>
              <a:t>Stand up and move around the room, asking other students for their key words. Using their </a:t>
            </a:r>
            <a:r>
              <a:rPr lang="en-US" sz="1800" i="1" dirty="0"/>
              <a:t>Doctrinal Mastery Reference Guide, </a:t>
            </a:r>
            <a:r>
              <a:rPr lang="en-US" sz="1800" dirty="0"/>
              <a:t>try to identify all 12 scripture references by talking to different students in the class.</a:t>
            </a:r>
          </a:p>
        </p:txBody>
      </p:sp>
      <p:sp>
        <p:nvSpPr>
          <p:cNvPr id="5" name="Rectangle 4"/>
          <p:cNvSpPr/>
          <p:nvPr/>
        </p:nvSpPr>
        <p:spPr>
          <a:xfrm>
            <a:off x="1152214" y="614710"/>
            <a:ext cx="4071563" cy="1015663"/>
          </a:xfrm>
          <a:prstGeom prst="rect">
            <a:avLst/>
          </a:prstGeom>
        </p:spPr>
        <p:txBody>
          <a:bodyPr wrap="square">
            <a:spAutoFit/>
          </a:bodyPr>
          <a:lstStyle/>
          <a:p>
            <a:pPr algn="ctr" fontAlgn="base"/>
            <a:r>
              <a:rPr lang="en-US" sz="3000" b="1" dirty="0">
                <a:solidFill>
                  <a:schemeClr val="accent1">
                    <a:lumMod val="75000"/>
                  </a:schemeClr>
                </a:solidFill>
                <a:effectLst>
                  <a:outerShdw blurRad="38100" dist="38100" dir="2700000" algn="tl">
                    <a:srgbClr val="000000">
                      <a:alpha val="43137"/>
                    </a:srgbClr>
                  </a:outerShdw>
                </a:effectLst>
                <a:latin typeface="+mj-lt"/>
                <a:ea typeface="+mj-ea"/>
                <a:cs typeface="+mj-cs"/>
              </a:rPr>
              <a:t>Doctrinal Mastery </a:t>
            </a:r>
          </a:p>
          <a:p>
            <a:pPr algn="ctr" fontAlgn="base"/>
            <a:r>
              <a:rPr lang="en-US" sz="3000" b="1" dirty="0">
                <a:solidFill>
                  <a:schemeClr val="accent1">
                    <a:lumMod val="75000"/>
                  </a:schemeClr>
                </a:solidFill>
                <a:effectLst>
                  <a:outerShdw blurRad="38100" dist="38100" dir="2700000" algn="tl">
                    <a:srgbClr val="000000">
                      <a:alpha val="43137"/>
                    </a:srgbClr>
                  </a:outerShdw>
                </a:effectLst>
                <a:latin typeface="+mj-lt"/>
                <a:ea typeface="+mj-ea"/>
                <a:cs typeface="+mj-cs"/>
              </a:rPr>
              <a:t>Cumulative Review</a:t>
            </a:r>
          </a:p>
        </p:txBody>
      </p:sp>
      <p:pic>
        <p:nvPicPr>
          <p:cNvPr id="2049" name="Picture 1"/>
          <p:cNvPicPr>
            <a:picLocks noGrp="1" noChangeAspect="1" noChangeArrowheads="1"/>
          </p:cNvPicPr>
          <p:nvPr>
            <p:ph idx="1"/>
          </p:nvPr>
        </p:nvPicPr>
        <p:blipFill rotWithShape="1">
          <a:blip r:embed="rId2"/>
          <a:srcRect r="37874"/>
          <a:stretch/>
        </p:blipFill>
        <p:spPr bwMode="auto">
          <a:xfrm>
            <a:off x="5675247" y="25206"/>
            <a:ext cx="3468753" cy="6155257"/>
          </a:xfrm>
          <a:prstGeom prst="rect">
            <a:avLst/>
          </a:prstGeom>
          <a:noFill/>
          <a:ln w="9525">
            <a:noFill/>
            <a:miter lim="800000"/>
            <a:headEnd/>
            <a:tailEnd/>
          </a:ln>
        </p:spPr>
      </p:pic>
      <p:sp>
        <p:nvSpPr>
          <p:cNvPr id="7" name="Right Arrow 6"/>
          <p:cNvSpPr/>
          <p:nvPr/>
        </p:nvSpPr>
        <p:spPr>
          <a:xfrm rot="5400000">
            <a:off x="2775997" y="2777618"/>
            <a:ext cx="516988" cy="728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50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4x3SLT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546</Words>
  <Application>Microsoft Office PowerPoint</Application>
  <PresentationFormat>On-screen Show (4:3)</PresentationFormat>
  <Paragraphs>33</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Century Gothic</vt:lpstr>
      <vt:lpstr>DistrictThin</vt:lpstr>
      <vt:lpstr>Tw Cen MT</vt:lpstr>
      <vt:lpstr>Wingdings 3</vt:lpstr>
      <vt:lpstr>Ion</vt:lpstr>
      <vt:lpstr>4x3SLTPurple</vt:lpstr>
      <vt:lpstr>The Restoration</vt:lpstr>
      <vt:lpstr>Acquiring Spiritual Knowledge</vt:lpstr>
      <vt:lpstr>You have a friend who has been feeling discouraged lately. When you ask if something is wrong, she is reluctant to tell you, but she eventually admits that she has begun to doubt that God loves her.  1. In what ways might you encourage your friend to act in faith to resolve her concern?  2. How could you help your friend examine her concern with an eternal perspective?  3. How could you use Doctrine and Covenants 18:10–11 to help your friend?  4. What other scriptures or statements by prophets and apostles could you encourage your friend to read in order to seek further understanding of her worth to God? </vt:lpstr>
      <vt:lpstr>More help: Read:  Doctrine and Covenants 135:3 Doctrinal Mastery Core Document 4:3</vt:lpstr>
      <vt:lpstr>PowerPoint Presentation</vt:lpstr>
      <vt:lpstr>PowerPoint Presentation</vt:lpstr>
      <vt:lpstr>PowerPoint Presentation</vt:lpstr>
      <vt:lpstr>FROM FACEBOOK</vt:lpstr>
      <vt:lpstr>Look up the reference that matches the number that corresponds with the month in which you were born.     Stand up and move around the room, asking other students for their key words. Using their Doctrinal Mastery Reference Guide, try to identify all 12 scripture references by talking to different students in the class.</vt:lpstr>
      <vt:lpstr>The Restoration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Doctrinal Mastery</dc:title>
  <dc:creator>LeeAnn Loader</dc:creator>
  <cp:lastModifiedBy>Eric D. Richards</cp:lastModifiedBy>
  <cp:revision>16</cp:revision>
  <dcterms:created xsi:type="dcterms:W3CDTF">2018-08-09T23:48:55Z</dcterms:created>
  <dcterms:modified xsi:type="dcterms:W3CDTF">2018-08-15T14:04:14Z</dcterms:modified>
</cp:coreProperties>
</file>