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 id="2147483722" r:id="rId3"/>
  </p:sldMasterIdLst>
  <p:notesMasterIdLst>
    <p:notesMasterId r:id="rId18"/>
  </p:notesMasterIdLst>
  <p:sldIdLst>
    <p:sldId id="2616" r:id="rId4"/>
    <p:sldId id="258" r:id="rId5"/>
    <p:sldId id="2619" r:id="rId6"/>
    <p:sldId id="2621" r:id="rId7"/>
    <p:sldId id="263" r:id="rId8"/>
    <p:sldId id="2617" r:id="rId9"/>
    <p:sldId id="2623" r:id="rId10"/>
    <p:sldId id="2628" r:id="rId11"/>
    <p:sldId id="2625" r:id="rId12"/>
    <p:sldId id="2626" r:id="rId13"/>
    <p:sldId id="2627" r:id="rId14"/>
    <p:sldId id="2624" r:id="rId15"/>
    <p:sldId id="2629" r:id="rId16"/>
    <p:sldId id="262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94018" autoAdjust="0"/>
  </p:normalViewPr>
  <p:slideViewPr>
    <p:cSldViewPr snapToGrid="0">
      <p:cViewPr varScale="1">
        <p:scale>
          <a:sx n="65" d="100"/>
          <a:sy n="65" d="100"/>
        </p:scale>
        <p:origin x="5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FDFC0-0DF4-4BDD-8C65-F3B3C5AE861B}" type="datetimeFigureOut">
              <a:rPr lang="en-US" smtClean="0"/>
              <a:t>8/15/2018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AEBB1-F2E1-4733-B53F-9BA32517B71D}" type="slidenum">
              <a:rPr lang="en-US" smtClean="0"/>
              <a:t>‹#›</a:t>
            </a:fld>
            <a:endParaRPr lang="en-US"/>
          </a:p>
        </p:txBody>
      </p:sp>
    </p:spTree>
    <p:extLst>
      <p:ext uri="{BB962C8B-B14F-4D97-AF65-F5344CB8AC3E}">
        <p14:creationId xmlns:p14="http://schemas.microsoft.com/office/powerpoint/2010/main" val="267856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457200" y="2413000"/>
            <a:ext cx="8229600" cy="1016000"/>
          </a:xfrm>
        </p:spPr>
        <p:txBody>
          <a:bodyPr anchor="b">
            <a:noAutofit/>
          </a:bodyPr>
          <a:lstStyle>
            <a:lvl1pPr algn="ctr">
              <a:buNone/>
              <a:defRPr sz="4800">
                <a:solidFill>
                  <a:schemeClr val="bg2"/>
                </a:solidFill>
              </a:defRPr>
            </a:lvl1pPr>
            <a:lvl2pPr algn="ctr">
              <a:buNone/>
              <a:defRPr sz="2000"/>
            </a:lvl2pPr>
            <a:lvl3pPr algn="ctr">
              <a:buNone/>
              <a:defRPr sz="1800"/>
            </a:lvl3pPr>
            <a:lvl4pPr algn="ctr">
              <a:buNone/>
              <a:defRPr sz="1600"/>
            </a:lvl4pPr>
            <a:lvl5pPr algn="ctr">
              <a:buNone/>
              <a:defRPr sz="1600"/>
            </a:lvl5pPr>
          </a:lstStyle>
          <a:p>
            <a:pPr lvl="0"/>
            <a:r>
              <a:rPr lang="en-US" dirty="0"/>
              <a:t>Click to edit Title 1</a:t>
            </a:r>
          </a:p>
        </p:txBody>
      </p:sp>
      <p:sp>
        <p:nvSpPr>
          <p:cNvPr id="3" name="Content Placeholder 2"/>
          <p:cNvSpPr>
            <a:spLocks noGrp="1"/>
          </p:cNvSpPr>
          <p:nvPr>
            <p:ph idx="10" hasCustomPrompt="1"/>
          </p:nvPr>
        </p:nvSpPr>
        <p:spPr>
          <a:xfrm>
            <a:off x="457200" y="3429000"/>
            <a:ext cx="8229600" cy="1016000"/>
          </a:xfrm>
        </p:spPr>
        <p:txBody>
          <a:bodyPr>
            <a:noAutofit/>
          </a:bodyPr>
          <a:lstStyle>
            <a:lvl1pPr algn="ctr">
              <a:buNone/>
              <a:defRPr sz="2800">
                <a:solidFill>
                  <a:schemeClr val="bg1"/>
                </a:solidFill>
              </a:defRPr>
            </a:lvl1pPr>
            <a:lvl2pPr algn="ctr">
              <a:buNone/>
              <a:defRPr sz="2000"/>
            </a:lvl2pPr>
            <a:lvl3pPr algn="ctr">
              <a:buNone/>
              <a:defRPr sz="1800"/>
            </a:lvl3pPr>
            <a:lvl4pPr algn="ctr">
              <a:buNone/>
              <a:defRPr sz="1600"/>
            </a:lvl4pPr>
            <a:lvl5pPr algn="ctr">
              <a:buNone/>
              <a:defRPr sz="1600"/>
            </a:lvl5pPr>
          </a:lstStyle>
          <a:p>
            <a:pPr lvl="0"/>
            <a:r>
              <a:rPr lang="en-US" dirty="0"/>
              <a:t>Click to edit Title 2</a:t>
            </a:r>
          </a:p>
        </p:txBody>
      </p:sp>
    </p:spTree>
    <p:extLst>
      <p:ext uri="{BB962C8B-B14F-4D97-AF65-F5344CB8AC3E}">
        <p14:creationId xmlns:p14="http://schemas.microsoft.com/office/powerpoint/2010/main" val="263825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2547E4-D254-4A1B-8BDF-1848FED0F86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E811-4EB8-463F-9092-17B75D80B662}" type="slidenum">
              <a:rPr lang="en-US" smtClean="0"/>
              <a:t>‹#›</a:t>
            </a:fld>
            <a:endParaRPr lang="en-US"/>
          </a:p>
        </p:txBody>
      </p:sp>
    </p:spTree>
    <p:extLst>
      <p:ext uri="{BB962C8B-B14F-4D97-AF65-F5344CB8AC3E}">
        <p14:creationId xmlns:p14="http://schemas.microsoft.com/office/powerpoint/2010/main" val="886804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2547E4-D254-4A1B-8BDF-1848FED0F860}"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5E811-4EB8-463F-9092-17B75D80B662}" type="slidenum">
              <a:rPr lang="en-US" smtClean="0"/>
              <a:t>‹#›</a:t>
            </a:fld>
            <a:endParaRPr lang="en-US"/>
          </a:p>
        </p:txBody>
      </p:sp>
    </p:spTree>
    <p:extLst>
      <p:ext uri="{BB962C8B-B14F-4D97-AF65-F5344CB8AC3E}">
        <p14:creationId xmlns:p14="http://schemas.microsoft.com/office/powerpoint/2010/main" val="614547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2547E4-D254-4A1B-8BDF-1848FED0F860}" type="datetimeFigureOut">
              <a:rPr lang="en-US" smtClean="0"/>
              <a:t>8/15/2018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55E811-4EB8-463F-9092-17B75D80B662}" type="slidenum">
              <a:rPr lang="en-US" smtClean="0"/>
              <a:t>‹#›</a:t>
            </a:fld>
            <a:endParaRPr lang="en-US"/>
          </a:p>
        </p:txBody>
      </p:sp>
    </p:spTree>
    <p:extLst>
      <p:ext uri="{BB962C8B-B14F-4D97-AF65-F5344CB8AC3E}">
        <p14:creationId xmlns:p14="http://schemas.microsoft.com/office/powerpoint/2010/main" val="1826866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2547E4-D254-4A1B-8BDF-1848FED0F860}" type="datetimeFigureOut">
              <a:rPr lang="en-US" smtClean="0"/>
              <a:t>8/15/2018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5E811-4EB8-463F-9092-17B75D80B662}" type="slidenum">
              <a:rPr lang="en-US" smtClean="0"/>
              <a:t>‹#›</a:t>
            </a:fld>
            <a:endParaRPr lang="en-US"/>
          </a:p>
        </p:txBody>
      </p:sp>
    </p:spTree>
    <p:extLst>
      <p:ext uri="{BB962C8B-B14F-4D97-AF65-F5344CB8AC3E}">
        <p14:creationId xmlns:p14="http://schemas.microsoft.com/office/powerpoint/2010/main" val="2042252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547E4-D254-4A1B-8BDF-1848FED0F860}" type="datetimeFigureOut">
              <a:rPr lang="en-US" smtClean="0"/>
              <a:t>8/15/2018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55E811-4EB8-463F-9092-17B75D80B662}" type="slidenum">
              <a:rPr lang="en-US" smtClean="0"/>
              <a:t>‹#›</a:t>
            </a:fld>
            <a:endParaRPr lang="en-US"/>
          </a:p>
        </p:txBody>
      </p:sp>
    </p:spTree>
    <p:extLst>
      <p:ext uri="{BB962C8B-B14F-4D97-AF65-F5344CB8AC3E}">
        <p14:creationId xmlns:p14="http://schemas.microsoft.com/office/powerpoint/2010/main" val="1504861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2547E4-D254-4A1B-8BDF-1848FED0F860}"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5E811-4EB8-463F-9092-17B75D80B662}" type="slidenum">
              <a:rPr lang="en-US" smtClean="0"/>
              <a:t>‹#›</a:t>
            </a:fld>
            <a:endParaRPr lang="en-US"/>
          </a:p>
        </p:txBody>
      </p:sp>
    </p:spTree>
    <p:extLst>
      <p:ext uri="{BB962C8B-B14F-4D97-AF65-F5344CB8AC3E}">
        <p14:creationId xmlns:p14="http://schemas.microsoft.com/office/powerpoint/2010/main" val="669749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2547E4-D254-4A1B-8BDF-1848FED0F860}"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5E811-4EB8-463F-9092-17B75D80B662}" type="slidenum">
              <a:rPr lang="en-US" smtClean="0"/>
              <a:t>‹#›</a:t>
            </a:fld>
            <a:endParaRPr lang="en-US"/>
          </a:p>
        </p:txBody>
      </p:sp>
    </p:spTree>
    <p:extLst>
      <p:ext uri="{BB962C8B-B14F-4D97-AF65-F5344CB8AC3E}">
        <p14:creationId xmlns:p14="http://schemas.microsoft.com/office/powerpoint/2010/main" val="1784676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547E4-D254-4A1B-8BDF-1848FED0F86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E811-4EB8-463F-9092-17B75D80B662}" type="slidenum">
              <a:rPr lang="en-US" smtClean="0"/>
              <a:t>‹#›</a:t>
            </a:fld>
            <a:endParaRPr lang="en-US"/>
          </a:p>
        </p:txBody>
      </p:sp>
    </p:spTree>
    <p:extLst>
      <p:ext uri="{BB962C8B-B14F-4D97-AF65-F5344CB8AC3E}">
        <p14:creationId xmlns:p14="http://schemas.microsoft.com/office/powerpoint/2010/main" val="1747222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547E4-D254-4A1B-8BDF-1848FED0F86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E811-4EB8-463F-9092-17B75D80B662}" type="slidenum">
              <a:rPr lang="en-US" smtClean="0"/>
              <a:t>‹#›</a:t>
            </a:fld>
            <a:endParaRPr lang="en-US"/>
          </a:p>
        </p:txBody>
      </p:sp>
    </p:spTree>
    <p:extLst>
      <p:ext uri="{BB962C8B-B14F-4D97-AF65-F5344CB8AC3E}">
        <p14:creationId xmlns:p14="http://schemas.microsoft.com/office/powerpoint/2010/main" val="3094820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3343837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17563"/>
          </a:xfrm>
        </p:spPr>
        <p:txBody>
          <a:bodyPr/>
          <a:lstStyle>
            <a:lvl1pPr>
              <a:defRPr>
                <a:effectLst>
                  <a:outerShdw blurRad="139700" dir="5400000" algn="ctr" rotWithShape="0">
                    <a:schemeClr val="tx1">
                      <a:lumMod val="50000"/>
                    </a:schemeClr>
                  </a:outerShdw>
                </a:effectLst>
              </a:defRPr>
            </a:lvl1pPr>
          </a:lstStyle>
          <a:p>
            <a:r>
              <a:rPr lang="en-US"/>
              <a:t>Click to edit Master title style</a:t>
            </a:r>
          </a:p>
        </p:txBody>
      </p:sp>
      <p:sp>
        <p:nvSpPr>
          <p:cNvPr id="3" name="Content Placeholder 2"/>
          <p:cNvSpPr>
            <a:spLocks noGrp="1"/>
          </p:cNvSpPr>
          <p:nvPr>
            <p:ph idx="1"/>
          </p:nvPr>
        </p:nvSpPr>
        <p:spPr>
          <a:xfrm>
            <a:off x="457200" y="1498603"/>
            <a:ext cx="8229600" cy="4978399"/>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0458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3034789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2920487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26E8B8-53AE-404F-938C-7E89E33C722F}"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3893598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26E8B8-53AE-404F-938C-7E89E33C722F}" type="datetimeFigureOut">
              <a:rPr lang="en-US" smtClean="0"/>
              <a:t>8/15/2018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1266291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1156571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1766877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629052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26E8B8-53AE-404F-938C-7E89E33C722F}"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2054874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26E8B8-53AE-404F-938C-7E89E33C722F}"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2912716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216304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SLTempleBlue_withTitl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98603"/>
            <a:ext cx="4038600" cy="497839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98603"/>
            <a:ext cx="4038600" cy="4978399"/>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88220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29297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703099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1341913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138552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701986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62776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787400"/>
            <a:ext cx="8229600" cy="54864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550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SLTempleBlue_withTitl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833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408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218533C1-5F7C-4568-8F81-6B607C74C221}" type="datetimeFigureOut">
              <a:rPr lang="en-US" smtClean="0"/>
              <a:t>8/15/2018</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7D8AB0C6-F663-4AC2-9B1B-B6E3BF9EFE07}" type="slidenum">
              <a:rPr lang="en-US" smtClean="0"/>
              <a:t>‹#›</a:t>
            </a:fld>
            <a:endParaRPr lang="en-US"/>
          </a:p>
        </p:txBody>
      </p:sp>
    </p:spTree>
    <p:extLst>
      <p:ext uri="{BB962C8B-B14F-4D97-AF65-F5344CB8AC3E}">
        <p14:creationId xmlns:p14="http://schemas.microsoft.com/office/powerpoint/2010/main" val="183600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2547E4-D254-4A1B-8BDF-1848FED0F86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E811-4EB8-463F-9092-17B75D80B662}" type="slidenum">
              <a:rPr lang="en-US" smtClean="0"/>
              <a:t>‹#›</a:t>
            </a:fld>
            <a:endParaRPr lang="en-US"/>
          </a:p>
        </p:txBody>
      </p:sp>
    </p:spTree>
    <p:extLst>
      <p:ext uri="{BB962C8B-B14F-4D97-AF65-F5344CB8AC3E}">
        <p14:creationId xmlns:p14="http://schemas.microsoft.com/office/powerpoint/2010/main" val="3597487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2547E4-D254-4A1B-8BDF-1848FED0F86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5E811-4EB8-463F-9092-17B75D80B662}" type="slidenum">
              <a:rPr lang="en-US" smtClean="0"/>
              <a:t>‹#›</a:t>
            </a:fld>
            <a:endParaRPr lang="en-US"/>
          </a:p>
        </p:txBody>
      </p:sp>
    </p:spTree>
    <p:extLst>
      <p:ext uri="{BB962C8B-B14F-4D97-AF65-F5344CB8AC3E}">
        <p14:creationId xmlns:p14="http://schemas.microsoft.com/office/powerpoint/2010/main" val="9754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817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98603"/>
            <a:ext cx="8229600" cy="49783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4025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spcBef>
          <a:spcPct val="0"/>
        </a:spcBef>
        <a:buNone/>
        <a:defRPr sz="2400" kern="1200">
          <a:solidFill>
            <a:schemeClr val="accent3">
              <a:lumMod val="20000"/>
              <a:lumOff val="8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effectLst>
            <a:outerShdw blurRad="139700" dir="5400000" algn="ctr" rotWithShape="0">
              <a:schemeClr val="tx1">
                <a:lumMod val="50000"/>
                <a:alpha val="95000"/>
              </a:scheme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bg1"/>
          </a:solidFill>
          <a:effectLst>
            <a:outerShdw blurRad="139700" dir="5400000" algn="ctr" rotWithShape="0">
              <a:schemeClr val="tx1">
                <a:lumMod val="50000"/>
                <a:alpha val="95000"/>
              </a:scheme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effectLst>
            <a:outerShdw blurRad="139700" dir="5400000" algn="ctr" rotWithShape="0">
              <a:schemeClr val="tx1">
                <a:lumMod val="50000"/>
                <a:alpha val="95000"/>
              </a:scheme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effectLst>
            <a:outerShdw blurRad="139700" dir="5400000" algn="ctr" rotWithShape="0">
              <a:schemeClr val="tx1">
                <a:lumMod val="50000"/>
                <a:alpha val="95000"/>
              </a:scheme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1"/>
          </a:solidFill>
          <a:effectLst>
            <a:outerShdw blurRad="139700" dir="5400000" algn="ctr" rotWithShape="0">
              <a:schemeClr val="tx1">
                <a:lumMod val="50000"/>
                <a:alpha val="95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547E4-D254-4A1B-8BDF-1848FED0F860}" type="datetimeFigureOut">
              <a:rPr lang="en-US" smtClean="0"/>
              <a:t>8/15/2018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E811-4EB8-463F-9092-17B75D80B662}" type="slidenum">
              <a:rPr lang="en-US" smtClean="0"/>
              <a:t>‹#›</a:t>
            </a:fld>
            <a:endParaRPr lang="en-US"/>
          </a:p>
        </p:txBody>
      </p:sp>
    </p:spTree>
    <p:extLst>
      <p:ext uri="{BB962C8B-B14F-4D97-AF65-F5344CB8AC3E}">
        <p14:creationId xmlns:p14="http://schemas.microsoft.com/office/powerpoint/2010/main" val="84795284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8/15/2018</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1345362896"/>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2FE6-1BE6-4CD0-830F-BFD919B786EB}"/>
              </a:ext>
            </a:extLst>
          </p:cNvPr>
          <p:cNvSpPr>
            <a:spLocks noGrp="1"/>
          </p:cNvSpPr>
          <p:nvPr>
            <p:ph type="title"/>
          </p:nvPr>
        </p:nvSpPr>
        <p:spPr>
          <a:xfrm>
            <a:off x="477687" y="4542503"/>
            <a:ext cx="6888454" cy="1179870"/>
          </a:xfrm>
        </p:spPr>
        <p:txBody>
          <a:bodyPr vert="horz" lIns="91440" tIns="45720" rIns="91440" bIns="45720" rtlCol="0" anchor="b">
            <a:normAutofit/>
          </a:bodyPr>
          <a:lstStyle/>
          <a:p>
            <a:pPr defTabSz="457200">
              <a:lnSpc>
                <a:spcPct val="90000"/>
              </a:lnSpc>
            </a:pPr>
            <a:r>
              <a:rPr lang="en-US" sz="3400"/>
              <a:t>Doctrinal Mastery </a:t>
            </a:r>
            <a:br>
              <a:rPr lang="en-US" sz="3400"/>
            </a:br>
            <a:r>
              <a:rPr lang="en-US" sz="3400"/>
              <a:t>The Restoration – part 2</a:t>
            </a:r>
          </a:p>
        </p:txBody>
      </p:sp>
      <p:pic>
        <p:nvPicPr>
          <p:cNvPr id="1026" name="Picture 2" descr="Image result for lds restoration">
            <a:extLst>
              <a:ext uri="{FF2B5EF4-FFF2-40B4-BE49-F238E27FC236}">
                <a16:creationId xmlns:a16="http://schemas.microsoft.com/office/drawing/2014/main" id="{A8444B2F-E395-4545-B35D-2CA6D28478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8" r="3" b="3"/>
          <a:stretch/>
        </p:blipFill>
        <p:spPr bwMode="auto">
          <a:xfrm>
            <a:off x="476593" y="640080"/>
            <a:ext cx="6889547" cy="360273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65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49D16C-568C-455B-BD13-7D896E9E3981}"/>
              </a:ext>
            </a:extLst>
          </p:cNvPr>
          <p:cNvSpPr>
            <a:spLocks noGrp="1"/>
          </p:cNvSpPr>
          <p:nvPr>
            <p:ph type="title"/>
          </p:nvPr>
        </p:nvSpPr>
        <p:spPr/>
        <p:txBody>
          <a:bodyPr/>
          <a:lstStyle/>
          <a:p>
            <a:r>
              <a:rPr lang="en-US" dirty="0"/>
              <a:t>THE ONLY TRUE CHURCH</a:t>
            </a:r>
          </a:p>
        </p:txBody>
      </p:sp>
      <p:sp>
        <p:nvSpPr>
          <p:cNvPr id="8" name="Rectangle 7">
            <a:extLst>
              <a:ext uri="{FF2B5EF4-FFF2-40B4-BE49-F238E27FC236}">
                <a16:creationId xmlns:a16="http://schemas.microsoft.com/office/drawing/2014/main" id="{F7199C11-C80A-4B0E-A50F-701EEB0DCD00}"/>
              </a:ext>
            </a:extLst>
          </p:cNvPr>
          <p:cNvSpPr/>
          <p:nvPr/>
        </p:nvSpPr>
        <p:spPr>
          <a:xfrm>
            <a:off x="206478" y="1393910"/>
            <a:ext cx="8731044" cy="3785652"/>
          </a:xfrm>
          <a:prstGeom prst="rect">
            <a:avLst/>
          </a:prstGeom>
        </p:spPr>
        <p:txBody>
          <a:bodyPr wrap="square">
            <a:spAutoFit/>
          </a:bodyPr>
          <a:lstStyle/>
          <a:p>
            <a:pPr fontAlgn="base"/>
            <a:r>
              <a:rPr lang="en-US" sz="2400" dirty="0">
                <a:solidFill>
                  <a:schemeClr val="bg1"/>
                </a:solidFill>
              </a:rPr>
              <a:t>“We also declare that the gospel of Jesus Christ, restored to His Church in our day, provides the only way to a mortal life of happiness and a fulness of joy forever. For those who have not received this gospel, the opportunity will come to them in the life hereafter if not in this life. Our message therefore is one of special love and concern for the eternal welfare of all men and women, regardless of religious belief, race, or nationality, knowing that we are truly brothers and sisters because we are sons and daughters of the same Eternal Father”</a:t>
            </a:r>
          </a:p>
        </p:txBody>
      </p:sp>
      <p:sp>
        <p:nvSpPr>
          <p:cNvPr id="6" name="Rectangle 5">
            <a:extLst>
              <a:ext uri="{FF2B5EF4-FFF2-40B4-BE49-F238E27FC236}">
                <a16:creationId xmlns:a16="http://schemas.microsoft.com/office/drawing/2014/main" id="{EACC56D2-60B3-486D-962A-D9C601DF0FC0}"/>
              </a:ext>
            </a:extLst>
          </p:cNvPr>
          <p:cNvSpPr/>
          <p:nvPr/>
        </p:nvSpPr>
        <p:spPr>
          <a:xfrm>
            <a:off x="1489587" y="6160811"/>
            <a:ext cx="7447935" cy="584775"/>
          </a:xfrm>
          <a:prstGeom prst="rect">
            <a:avLst/>
          </a:prstGeom>
        </p:spPr>
        <p:txBody>
          <a:bodyPr wrap="square">
            <a:spAutoFit/>
          </a:bodyPr>
          <a:lstStyle/>
          <a:p>
            <a:r>
              <a:rPr lang="en-US" sz="1600" dirty="0">
                <a:solidFill>
                  <a:schemeClr val="bg1"/>
                </a:solidFill>
              </a:rPr>
              <a:t>(First Presidency statement, Feb. 15, 1978, quoted in Robert L. Millet, “The Eternal Gospel,” Ensign, July 1996, 56).</a:t>
            </a:r>
            <a:endParaRPr lang="en-US" sz="1600" dirty="0"/>
          </a:p>
        </p:txBody>
      </p:sp>
    </p:spTree>
    <p:extLst>
      <p:ext uri="{BB962C8B-B14F-4D97-AF65-F5344CB8AC3E}">
        <p14:creationId xmlns:p14="http://schemas.microsoft.com/office/powerpoint/2010/main" val="916627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1638F0B4-CBE6-474B-84F2-496FF06E8D73}"/>
              </a:ext>
            </a:extLst>
          </p:cNvPr>
          <p:cNvSpPr/>
          <p:nvPr/>
        </p:nvSpPr>
        <p:spPr>
          <a:xfrm>
            <a:off x="1042220" y="2394763"/>
            <a:ext cx="6489290" cy="200025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6C49D16C-568C-455B-BD13-7D896E9E3981}"/>
              </a:ext>
            </a:extLst>
          </p:cNvPr>
          <p:cNvSpPr>
            <a:spLocks noGrp="1"/>
          </p:cNvSpPr>
          <p:nvPr>
            <p:ph type="title"/>
          </p:nvPr>
        </p:nvSpPr>
        <p:spPr/>
        <p:txBody>
          <a:bodyPr/>
          <a:lstStyle/>
          <a:p>
            <a:r>
              <a:rPr lang="en-US" dirty="0"/>
              <a:t>THE ONLY TRUE CHURCH</a:t>
            </a:r>
          </a:p>
        </p:txBody>
      </p:sp>
      <p:sp>
        <p:nvSpPr>
          <p:cNvPr id="2" name="Rectangle 1">
            <a:extLst>
              <a:ext uri="{FF2B5EF4-FFF2-40B4-BE49-F238E27FC236}">
                <a16:creationId xmlns:a16="http://schemas.microsoft.com/office/drawing/2014/main" id="{306BFEAE-FFDC-400E-B942-089BE620A93A}"/>
              </a:ext>
            </a:extLst>
          </p:cNvPr>
          <p:cNvSpPr/>
          <p:nvPr/>
        </p:nvSpPr>
        <p:spPr>
          <a:xfrm>
            <a:off x="457200" y="1442717"/>
            <a:ext cx="8342671" cy="954107"/>
          </a:xfrm>
          <a:prstGeom prst="rect">
            <a:avLst/>
          </a:prstGeom>
        </p:spPr>
        <p:txBody>
          <a:bodyPr wrap="square">
            <a:spAutoFit/>
          </a:bodyPr>
          <a:lstStyle/>
          <a:p>
            <a:pPr fontAlgn="base"/>
            <a:r>
              <a:rPr lang="en-US" sz="2800" dirty="0">
                <a:solidFill>
                  <a:schemeClr val="bg1"/>
                </a:solidFill>
                <a:latin typeface="ZoramldsLat-Regular"/>
              </a:rPr>
              <a:t>Role-play with your partner how you would respond to Clark’s concern if you were Diana.</a:t>
            </a:r>
          </a:p>
        </p:txBody>
      </p:sp>
      <p:pic>
        <p:nvPicPr>
          <p:cNvPr id="6" name="Picture 2" descr="Image result for walking to school png">
            <a:extLst>
              <a:ext uri="{FF2B5EF4-FFF2-40B4-BE49-F238E27FC236}">
                <a16:creationId xmlns:a16="http://schemas.microsoft.com/office/drawing/2014/main" id="{A7CDE9C6-008D-4F7D-AD84-7F5FC168D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396" y="4768952"/>
            <a:ext cx="6029325" cy="2000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4D8EE3A-F4CD-4151-A265-7EBCA0BE2308}"/>
              </a:ext>
            </a:extLst>
          </p:cNvPr>
          <p:cNvSpPr/>
          <p:nvPr/>
        </p:nvSpPr>
        <p:spPr>
          <a:xfrm>
            <a:off x="2286000" y="2828836"/>
            <a:ext cx="4572000" cy="1200329"/>
          </a:xfrm>
          <a:prstGeom prst="rect">
            <a:avLst/>
          </a:prstGeom>
        </p:spPr>
        <p:txBody>
          <a:bodyPr>
            <a:spAutoFit/>
          </a:bodyPr>
          <a:lstStyle/>
          <a:p>
            <a:r>
              <a:rPr lang="en-US" dirty="0">
                <a:solidFill>
                  <a:srgbClr val="002060"/>
                </a:solidFill>
                <a:latin typeface="ZoramldsLat-Regular"/>
              </a:rPr>
              <a:t>Why do you Mormons say you belong to the true church? Don’t you think it’s arrogant to say your religion is true and everyone else’s religion is false? </a:t>
            </a:r>
            <a:endParaRPr lang="en-US" dirty="0">
              <a:solidFill>
                <a:srgbClr val="002060"/>
              </a:solidFill>
            </a:endParaRPr>
          </a:p>
        </p:txBody>
      </p:sp>
    </p:spTree>
    <p:extLst>
      <p:ext uri="{BB962C8B-B14F-4D97-AF65-F5344CB8AC3E}">
        <p14:creationId xmlns:p14="http://schemas.microsoft.com/office/powerpoint/2010/main" val="2170099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49D16C-568C-455B-BD13-7D896E9E3981}"/>
              </a:ext>
            </a:extLst>
          </p:cNvPr>
          <p:cNvSpPr>
            <a:spLocks noGrp="1"/>
          </p:cNvSpPr>
          <p:nvPr>
            <p:ph type="title"/>
          </p:nvPr>
        </p:nvSpPr>
        <p:spPr/>
        <p:txBody>
          <a:bodyPr/>
          <a:lstStyle/>
          <a:p>
            <a:r>
              <a:rPr lang="en-US" dirty="0"/>
              <a:t>THE ONLY TRUE CHURCH</a:t>
            </a:r>
          </a:p>
        </p:txBody>
      </p:sp>
      <p:sp>
        <p:nvSpPr>
          <p:cNvPr id="8" name="Rectangle 7">
            <a:extLst>
              <a:ext uri="{FF2B5EF4-FFF2-40B4-BE49-F238E27FC236}">
                <a16:creationId xmlns:a16="http://schemas.microsoft.com/office/drawing/2014/main" id="{F7199C11-C80A-4B0E-A50F-701EEB0DCD00}"/>
              </a:ext>
            </a:extLst>
          </p:cNvPr>
          <p:cNvSpPr/>
          <p:nvPr/>
        </p:nvSpPr>
        <p:spPr>
          <a:xfrm>
            <a:off x="4704886" y="1393910"/>
            <a:ext cx="4232635" cy="4278094"/>
          </a:xfrm>
          <a:prstGeom prst="rect">
            <a:avLst/>
          </a:prstGeom>
        </p:spPr>
        <p:txBody>
          <a:bodyPr wrap="square">
            <a:spAutoFit/>
          </a:bodyPr>
          <a:lstStyle/>
          <a:p>
            <a:pPr fontAlgn="base"/>
            <a:r>
              <a:rPr lang="en-US" sz="2400" dirty="0">
                <a:solidFill>
                  <a:schemeClr val="bg1"/>
                </a:solidFill>
                <a:latin typeface="ZoramldsLat-Regular"/>
              </a:rPr>
              <a:t>“We must be a friendly people. We must recognize the good in all people. We don’t go about tearing down other churches. We preach and teach in a positive and affirmative way. We say to those of other faiths, ‘you bring with you all the good that you have and let us see if we can add to it.’” </a:t>
            </a:r>
            <a:r>
              <a:rPr lang="en-US" sz="1600" dirty="0">
                <a:solidFill>
                  <a:schemeClr val="bg1"/>
                </a:solidFill>
                <a:latin typeface="ZoramldsLat-Regular"/>
              </a:rPr>
              <a:t>(“Messages of Inspiration from President Hinckley,” </a:t>
            </a:r>
            <a:r>
              <a:rPr lang="en-US" sz="1600" i="1" dirty="0">
                <a:solidFill>
                  <a:schemeClr val="bg1"/>
                </a:solidFill>
                <a:latin typeface="ZoramldsLat-Italic"/>
              </a:rPr>
              <a:t>Church News,</a:t>
            </a:r>
            <a:r>
              <a:rPr lang="en-US" sz="1600" dirty="0">
                <a:solidFill>
                  <a:schemeClr val="bg1"/>
                </a:solidFill>
                <a:latin typeface="ZoramldsLat-Regular"/>
              </a:rPr>
              <a:t> Nov. 7, 1998, 2).</a:t>
            </a:r>
          </a:p>
        </p:txBody>
      </p:sp>
      <p:pic>
        <p:nvPicPr>
          <p:cNvPr id="1026" name="Picture 2" descr="Image result for president hinckley">
            <a:extLst>
              <a:ext uri="{FF2B5EF4-FFF2-40B4-BE49-F238E27FC236}">
                <a16:creationId xmlns:a16="http://schemas.microsoft.com/office/drawing/2014/main" id="{D2E03010-C67B-4E81-9FBD-6F98A1C91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8419"/>
            <a:ext cx="4439115" cy="554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362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2AF5CEE-4AAA-4AF9-9D9D-8E0C99F05032}"/>
              </a:ext>
            </a:extLst>
          </p:cNvPr>
          <p:cNvSpPr txBox="1">
            <a:spLocks/>
          </p:cNvSpPr>
          <p:nvPr/>
        </p:nvSpPr>
        <p:spPr>
          <a:xfrm>
            <a:off x="206956" y="1415845"/>
            <a:ext cx="3426064" cy="496104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bg1"/>
                </a:solidFill>
                <a:effectLst>
                  <a:outerShdw blurRad="139700" dir="5400000" algn="ctr" rotWithShape="0">
                    <a:schemeClr val="tx1">
                      <a:lumMod val="50000"/>
                      <a:alpha val="95000"/>
                    </a:scheme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bg1"/>
                </a:solidFill>
                <a:effectLst>
                  <a:outerShdw blurRad="139700" dir="5400000" algn="ctr" rotWithShape="0">
                    <a:schemeClr val="tx1">
                      <a:lumMod val="50000"/>
                      <a:alpha val="95000"/>
                    </a:scheme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effectLst>
                  <a:outerShdw blurRad="139700" dir="5400000" algn="ctr" rotWithShape="0">
                    <a:schemeClr val="tx1">
                      <a:lumMod val="50000"/>
                      <a:alpha val="95000"/>
                    </a:scheme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effectLst>
                  <a:outerShdw blurRad="139700" dir="5400000" algn="ctr" rotWithShape="0">
                    <a:schemeClr val="tx1">
                      <a:lumMod val="50000"/>
                      <a:alpha val="95000"/>
                    </a:scheme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1"/>
                </a:solidFill>
                <a:effectLst>
                  <a:outerShdw blurRad="139700" dir="5400000" algn="ctr" rotWithShape="0">
                    <a:schemeClr val="tx1">
                      <a:lumMod val="50000"/>
                      <a:alpha val="95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a:latin typeface="Arial Rounded MT Bold" panose="020F0704030504030204" pitchFamily="34" charset="0"/>
              </a:rPr>
              <a:t>Choose 1, 2, or 3</a:t>
            </a:r>
          </a:p>
          <a:p>
            <a:pPr marL="400050" lvl="1" indent="0">
              <a:buFont typeface="Arial" pitchFamily="34" charset="0"/>
              <a:buNone/>
            </a:pPr>
            <a:endParaRPr lang="en-US" sz="2400" dirty="0">
              <a:latin typeface="Arial Rounded MT Bold" panose="020F0704030504030204" pitchFamily="34" charset="0"/>
            </a:endParaRPr>
          </a:p>
          <a:p>
            <a:pPr marL="514350" indent="-514350">
              <a:buFont typeface="Arial" pitchFamily="34" charset="0"/>
              <a:buAutoNum type="arabicPeriod"/>
            </a:pPr>
            <a:r>
              <a:rPr lang="en-US" sz="2800" dirty="0">
                <a:latin typeface="Arial Rounded MT Bold" panose="020F0704030504030204" pitchFamily="34" charset="0"/>
              </a:rPr>
              <a:t>JSH 1:15–20</a:t>
            </a:r>
          </a:p>
          <a:p>
            <a:pPr marL="514350" indent="-514350">
              <a:buFont typeface="Arial" pitchFamily="34" charset="0"/>
              <a:buAutoNum type="arabicPeriod"/>
            </a:pPr>
            <a:r>
              <a:rPr lang="en-US" sz="2800" dirty="0">
                <a:latin typeface="Arial Rounded MT Bold" panose="020F0704030504030204" pitchFamily="34" charset="0"/>
              </a:rPr>
              <a:t>D&amp;C 1:30</a:t>
            </a:r>
          </a:p>
          <a:p>
            <a:pPr marL="514350" indent="-514350">
              <a:buFont typeface="Arial" pitchFamily="34" charset="0"/>
              <a:buAutoNum type="arabicPeriod"/>
            </a:pPr>
            <a:r>
              <a:rPr lang="en-US" sz="2800" dirty="0">
                <a:latin typeface="Arial Rounded MT Bold" panose="020F0704030504030204" pitchFamily="34" charset="0"/>
              </a:rPr>
              <a:t>D&amp;C 135:3</a:t>
            </a:r>
          </a:p>
          <a:p>
            <a:pPr marL="514350" indent="-514350">
              <a:buFont typeface="Arial" pitchFamily="34" charset="0"/>
              <a:buAutoNum type="arabicPeriod"/>
            </a:pPr>
            <a:endParaRPr lang="en-US" sz="2800" dirty="0">
              <a:latin typeface="Arial Rounded MT Bold" panose="020F0704030504030204" pitchFamily="34" charset="0"/>
            </a:endParaRPr>
          </a:p>
          <a:p>
            <a:pPr marL="0" indent="0">
              <a:buFont typeface="Arial" pitchFamily="34" charset="0"/>
              <a:buNone/>
            </a:pPr>
            <a:r>
              <a:rPr lang="en-US" dirty="0">
                <a:latin typeface="Arial Rounded MT Bold" panose="020F0704030504030204" pitchFamily="34" charset="0"/>
              </a:rPr>
              <a:t>As I read each of the following:  Stand up if you feel your scripture answers the question.</a:t>
            </a:r>
            <a:endParaRPr lang="en-US" sz="3600" dirty="0">
              <a:latin typeface="Arial Rounded MT Bold" panose="020F0704030504030204" pitchFamily="34" charset="0"/>
            </a:endParaRPr>
          </a:p>
          <a:p>
            <a:pPr marL="400050" lvl="1" indent="0">
              <a:buFont typeface="Arial" pitchFamily="34" charset="0"/>
              <a:buNone/>
            </a:pPr>
            <a:endParaRPr lang="en-US" sz="2400" dirty="0">
              <a:latin typeface="Arial Rounded MT Bold" panose="020F0704030504030204" pitchFamily="34" charset="0"/>
            </a:endParaRPr>
          </a:p>
        </p:txBody>
      </p:sp>
      <p:sp>
        <p:nvSpPr>
          <p:cNvPr id="9" name="Title 4">
            <a:extLst>
              <a:ext uri="{FF2B5EF4-FFF2-40B4-BE49-F238E27FC236}">
                <a16:creationId xmlns:a16="http://schemas.microsoft.com/office/drawing/2014/main" id="{75EDD0AD-B071-4C8D-9358-090833B9237B}"/>
              </a:ext>
            </a:extLst>
          </p:cNvPr>
          <p:cNvSpPr>
            <a:spLocks noGrp="1"/>
          </p:cNvSpPr>
          <p:nvPr>
            <p:ph type="title"/>
          </p:nvPr>
        </p:nvSpPr>
        <p:spPr>
          <a:xfrm>
            <a:off x="457200" y="68163"/>
            <a:ext cx="8229600" cy="1143000"/>
          </a:xfrm>
        </p:spPr>
        <p:txBody>
          <a:bodyPr/>
          <a:lstStyle/>
          <a:p>
            <a:r>
              <a:rPr lang="en-US" sz="3600" dirty="0">
                <a:latin typeface="Arial Rounded MT Bold" panose="020F0704030504030204" pitchFamily="34" charset="0"/>
              </a:rPr>
              <a:t>Doctrinal Mastery Review Activity</a:t>
            </a:r>
          </a:p>
        </p:txBody>
      </p:sp>
      <p:sp>
        <p:nvSpPr>
          <p:cNvPr id="10" name="Rectangle 9">
            <a:extLst>
              <a:ext uri="{FF2B5EF4-FFF2-40B4-BE49-F238E27FC236}">
                <a16:creationId xmlns:a16="http://schemas.microsoft.com/office/drawing/2014/main" id="{08656377-AD2B-40DE-8250-26BB0555CD47}"/>
              </a:ext>
            </a:extLst>
          </p:cNvPr>
          <p:cNvSpPr/>
          <p:nvPr/>
        </p:nvSpPr>
        <p:spPr>
          <a:xfrm>
            <a:off x="3751006" y="1219138"/>
            <a:ext cx="5392993" cy="5632311"/>
          </a:xfrm>
          <a:prstGeom prst="rect">
            <a:avLst/>
          </a:prstGeom>
          <a:solidFill>
            <a:srgbClr val="00B0F0"/>
          </a:solidFill>
        </p:spPr>
        <p:txBody>
          <a:bodyPr wrap="square">
            <a:spAutoFit/>
          </a:bodyPr>
          <a:lstStyle/>
          <a:p>
            <a:pPr marL="342900" indent="-342900" fontAlgn="base">
              <a:buFont typeface="+mj-lt"/>
              <a:buAutoNum type="arabicPeriod"/>
            </a:pPr>
            <a:r>
              <a:rPr lang="en-US" sz="2000" dirty="0">
                <a:solidFill>
                  <a:schemeClr val="bg1"/>
                </a:solidFill>
                <a:effectLst>
                  <a:outerShdw blurRad="38100" dist="38100" dir="2700000" algn="tl">
                    <a:srgbClr val="000000">
                      <a:alpha val="43137"/>
                    </a:srgbClr>
                  </a:outerShdw>
                </a:effectLst>
              </a:rPr>
              <a:t>Why did God the Father and His Son, Jesus Christ, appear to Joseph Smith?</a:t>
            </a:r>
          </a:p>
          <a:p>
            <a:pPr marL="342900" indent="-342900" fontAlgn="base">
              <a:buFont typeface="+mj-lt"/>
              <a:buAutoNum type="arabicPeriod"/>
            </a:pPr>
            <a:r>
              <a:rPr lang="en-US" sz="2000" dirty="0">
                <a:solidFill>
                  <a:schemeClr val="bg1"/>
                </a:solidFill>
                <a:effectLst>
                  <a:outerShdw blurRad="38100" dist="38100" dir="2700000" algn="tl">
                    <a:srgbClr val="000000">
                      <a:alpha val="43137"/>
                    </a:srgbClr>
                  </a:outerShdw>
                </a:effectLst>
              </a:rPr>
              <a:t>What did Joseph Smith translate?</a:t>
            </a:r>
          </a:p>
          <a:p>
            <a:pPr marL="342900" indent="-342900" fontAlgn="base">
              <a:buFont typeface="+mj-lt"/>
              <a:buAutoNum type="arabicPeriod"/>
            </a:pPr>
            <a:r>
              <a:rPr lang="en-US" sz="2000" dirty="0">
                <a:solidFill>
                  <a:schemeClr val="bg1"/>
                </a:solidFill>
                <a:effectLst>
                  <a:outerShdw blurRad="38100" dist="38100" dir="2700000" algn="tl">
                    <a:srgbClr val="000000">
                      <a:alpha val="43137"/>
                    </a:srgbClr>
                  </a:outerShdw>
                </a:effectLst>
              </a:rPr>
              <a:t>Which key statement of doctrine helps us understand why The Church of Jesus Christ of Latter-day Saints is “the only true and living church upon the face of the earth”?</a:t>
            </a:r>
          </a:p>
          <a:p>
            <a:pPr marL="342900" indent="-342900" fontAlgn="base">
              <a:buFont typeface="+mj-lt"/>
              <a:buAutoNum type="arabicPeriod"/>
            </a:pPr>
            <a:r>
              <a:rPr lang="en-US" sz="2000" dirty="0">
                <a:solidFill>
                  <a:schemeClr val="bg1"/>
                </a:solidFill>
                <a:effectLst>
                  <a:outerShdw blurRad="38100" dist="38100" dir="2700000" algn="tl">
                    <a:srgbClr val="000000">
                      <a:alpha val="43137"/>
                    </a:srgbClr>
                  </a:outerShdw>
                </a:effectLst>
              </a:rPr>
              <a:t>How did Joseph Smith translate the Book of Mormon?</a:t>
            </a:r>
          </a:p>
          <a:p>
            <a:pPr marL="342900" indent="-342900" fontAlgn="base">
              <a:buFont typeface="+mj-lt"/>
              <a:buAutoNum type="arabicPeriod"/>
            </a:pPr>
            <a:r>
              <a:rPr lang="en-US" sz="2000" dirty="0">
                <a:solidFill>
                  <a:schemeClr val="bg1"/>
                </a:solidFill>
                <a:effectLst>
                  <a:outerShdw blurRad="38100" dist="38100" dir="2700000" algn="tl">
                    <a:srgbClr val="000000">
                      <a:alpha val="43137"/>
                    </a:srgbClr>
                  </a:outerShdw>
                </a:effectLst>
              </a:rPr>
              <a:t>Which passage describes Joseph Smith as a prophet?</a:t>
            </a:r>
          </a:p>
          <a:p>
            <a:pPr marL="342900" indent="-342900" fontAlgn="base">
              <a:buFont typeface="+mj-lt"/>
              <a:buAutoNum type="arabicPeriod"/>
            </a:pPr>
            <a:r>
              <a:rPr lang="en-US" sz="2000" dirty="0">
                <a:solidFill>
                  <a:schemeClr val="bg1"/>
                </a:solidFill>
                <a:effectLst>
                  <a:outerShdw blurRad="38100" dist="38100" dir="2700000" algn="tl">
                    <a:srgbClr val="000000">
                      <a:alpha val="43137"/>
                    </a:srgbClr>
                  </a:outerShdw>
                </a:effectLst>
              </a:rPr>
              <a:t>What can be shown as evidence that Joseph Smith was a prophet of God?</a:t>
            </a:r>
          </a:p>
          <a:p>
            <a:pPr marL="342900" indent="-342900" fontAlgn="base">
              <a:buFont typeface="+mj-lt"/>
              <a:buAutoNum type="arabicPeriod"/>
            </a:pPr>
            <a:r>
              <a:rPr lang="en-US" sz="2000" dirty="0">
                <a:solidFill>
                  <a:schemeClr val="bg1"/>
                </a:solidFill>
                <a:effectLst>
                  <a:outerShdw blurRad="38100" dist="38100" dir="2700000" algn="tl">
                    <a:srgbClr val="000000">
                      <a:alpha val="43137"/>
                    </a:srgbClr>
                  </a:outerShdw>
                </a:effectLst>
              </a:rPr>
              <a:t>Which passage tells about the translation of the Book of Mormon?</a:t>
            </a:r>
          </a:p>
          <a:p>
            <a:pPr marL="342900" indent="-342900" fontAlgn="base">
              <a:buFont typeface="+mj-lt"/>
              <a:buAutoNum type="arabicPeriod"/>
            </a:pPr>
            <a:r>
              <a:rPr lang="en-US" sz="2000" dirty="0">
                <a:solidFill>
                  <a:schemeClr val="bg1"/>
                </a:solidFill>
                <a:effectLst>
                  <a:outerShdw blurRad="38100" dist="38100" dir="2700000" algn="tl">
                    <a:srgbClr val="000000">
                      <a:alpha val="43137"/>
                    </a:srgbClr>
                  </a:outerShdw>
                </a:effectLst>
              </a:rPr>
              <a:t>Which passage teaches about a part of the Restoration?</a:t>
            </a:r>
          </a:p>
        </p:txBody>
      </p:sp>
    </p:spTree>
    <p:extLst>
      <p:ext uri="{BB962C8B-B14F-4D97-AF65-F5344CB8AC3E}">
        <p14:creationId xmlns:p14="http://schemas.microsoft.com/office/powerpoint/2010/main" val="290896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randombar(horizontal)">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1000"/>
                                        <p:tgtEl>
                                          <p:spTgt spid="10">
                                            <p:txEl>
                                              <p:pRg st="0" end="0"/>
                                            </p:txEl>
                                          </p:spTgt>
                                        </p:tgtEl>
                                      </p:cBhvr>
                                    </p:animEffect>
                                    <p:anim calcmode="lin" valueType="num">
                                      <p:cBhvr>
                                        <p:cTn id="2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fade">
                                      <p:cBhvr>
                                        <p:cTn id="34" dur="1000"/>
                                        <p:tgtEl>
                                          <p:spTgt spid="10">
                                            <p:txEl>
                                              <p:pRg st="1" end="1"/>
                                            </p:txEl>
                                          </p:spTgt>
                                        </p:tgtEl>
                                      </p:cBhvr>
                                    </p:animEffect>
                                    <p:anim calcmode="lin" valueType="num">
                                      <p:cBhvr>
                                        <p:cTn id="3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1000"/>
                                        <p:tgtEl>
                                          <p:spTgt spid="10">
                                            <p:txEl>
                                              <p:pRg st="2" end="2"/>
                                            </p:txEl>
                                          </p:spTgt>
                                        </p:tgtEl>
                                      </p:cBhvr>
                                    </p:animEffect>
                                    <p:anim calcmode="lin" valueType="num">
                                      <p:cBhvr>
                                        <p:cTn id="4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Effect transition="in" filter="fade">
                                      <p:cBhvr>
                                        <p:cTn id="48" dur="1000"/>
                                        <p:tgtEl>
                                          <p:spTgt spid="10">
                                            <p:txEl>
                                              <p:pRg st="3" end="3"/>
                                            </p:txEl>
                                          </p:spTgt>
                                        </p:tgtEl>
                                      </p:cBhvr>
                                    </p:animEffect>
                                    <p:anim calcmode="lin" valueType="num">
                                      <p:cBhvr>
                                        <p:cTn id="4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animEffect transition="in" filter="fade">
                                      <p:cBhvr>
                                        <p:cTn id="55" dur="1000"/>
                                        <p:tgtEl>
                                          <p:spTgt spid="10">
                                            <p:txEl>
                                              <p:pRg st="4" end="4"/>
                                            </p:txEl>
                                          </p:spTgt>
                                        </p:tgtEl>
                                      </p:cBhvr>
                                    </p:animEffect>
                                    <p:anim calcmode="lin" valueType="num">
                                      <p:cBhvr>
                                        <p:cTn id="5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
                                            <p:txEl>
                                              <p:pRg st="5" end="5"/>
                                            </p:txEl>
                                          </p:spTgt>
                                        </p:tgtEl>
                                        <p:attrNameLst>
                                          <p:attrName>style.visibility</p:attrName>
                                        </p:attrNameLst>
                                      </p:cBhvr>
                                      <p:to>
                                        <p:strVal val="visible"/>
                                      </p:to>
                                    </p:set>
                                    <p:animEffect transition="in" filter="fade">
                                      <p:cBhvr>
                                        <p:cTn id="62" dur="1000"/>
                                        <p:tgtEl>
                                          <p:spTgt spid="10">
                                            <p:txEl>
                                              <p:pRg st="5" end="5"/>
                                            </p:txEl>
                                          </p:spTgt>
                                        </p:tgtEl>
                                      </p:cBhvr>
                                    </p:animEffect>
                                    <p:anim calcmode="lin" valueType="num">
                                      <p:cBhvr>
                                        <p:cTn id="6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0">
                                            <p:txEl>
                                              <p:pRg st="6" end="6"/>
                                            </p:txEl>
                                          </p:spTgt>
                                        </p:tgtEl>
                                        <p:attrNameLst>
                                          <p:attrName>style.visibility</p:attrName>
                                        </p:attrNameLst>
                                      </p:cBhvr>
                                      <p:to>
                                        <p:strVal val="visible"/>
                                      </p:to>
                                    </p:set>
                                    <p:animEffect transition="in" filter="fade">
                                      <p:cBhvr>
                                        <p:cTn id="69" dur="1000"/>
                                        <p:tgtEl>
                                          <p:spTgt spid="10">
                                            <p:txEl>
                                              <p:pRg st="6" end="6"/>
                                            </p:txEl>
                                          </p:spTgt>
                                        </p:tgtEl>
                                      </p:cBhvr>
                                    </p:animEffect>
                                    <p:anim calcmode="lin" valueType="num">
                                      <p:cBhvr>
                                        <p:cTn id="70"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0">
                                            <p:txEl>
                                              <p:pRg st="7" end="7"/>
                                            </p:txEl>
                                          </p:spTgt>
                                        </p:tgtEl>
                                        <p:attrNameLst>
                                          <p:attrName>style.visibility</p:attrName>
                                        </p:attrNameLst>
                                      </p:cBhvr>
                                      <p:to>
                                        <p:strVal val="visible"/>
                                      </p:to>
                                    </p:set>
                                    <p:animEffect transition="in" filter="fade">
                                      <p:cBhvr>
                                        <p:cTn id="76" dur="1000"/>
                                        <p:tgtEl>
                                          <p:spTgt spid="10">
                                            <p:txEl>
                                              <p:pRg st="7" end="7"/>
                                            </p:txEl>
                                          </p:spTgt>
                                        </p:tgtEl>
                                      </p:cBhvr>
                                    </p:animEffect>
                                    <p:anim calcmode="lin" valueType="num">
                                      <p:cBhvr>
                                        <p:cTn id="77"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78"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2FE6-1BE6-4CD0-830F-BFD919B786EB}"/>
              </a:ext>
            </a:extLst>
          </p:cNvPr>
          <p:cNvSpPr>
            <a:spLocks noGrp="1"/>
          </p:cNvSpPr>
          <p:nvPr>
            <p:ph type="title"/>
          </p:nvPr>
        </p:nvSpPr>
        <p:spPr>
          <a:xfrm>
            <a:off x="477687" y="4542503"/>
            <a:ext cx="6888454" cy="1179870"/>
          </a:xfrm>
        </p:spPr>
        <p:txBody>
          <a:bodyPr vert="horz" lIns="91440" tIns="45720" rIns="91440" bIns="45720" rtlCol="0" anchor="b">
            <a:normAutofit/>
          </a:bodyPr>
          <a:lstStyle/>
          <a:p>
            <a:pPr defTabSz="457200">
              <a:lnSpc>
                <a:spcPct val="90000"/>
              </a:lnSpc>
            </a:pPr>
            <a:r>
              <a:rPr lang="en-US" sz="3400"/>
              <a:t>Doctrinal Mastery </a:t>
            </a:r>
            <a:br>
              <a:rPr lang="en-US" sz="3400"/>
            </a:br>
            <a:r>
              <a:rPr lang="en-US" sz="3400"/>
              <a:t>The Restoration – part 2</a:t>
            </a:r>
          </a:p>
        </p:txBody>
      </p:sp>
      <p:pic>
        <p:nvPicPr>
          <p:cNvPr id="2050" name="Picture 2" descr="Image result for lds restoration">
            <a:extLst>
              <a:ext uri="{FF2B5EF4-FFF2-40B4-BE49-F238E27FC236}">
                <a16:creationId xmlns:a16="http://schemas.microsoft.com/office/drawing/2014/main" id="{BC044AB0-78B9-471A-BCA3-898D4FA304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8" r="3" b="3"/>
          <a:stretch/>
        </p:blipFill>
        <p:spPr bwMode="auto">
          <a:xfrm>
            <a:off x="476593" y="640080"/>
            <a:ext cx="6889547" cy="360273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25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4E55-9A54-1A49-9EF7-E2BA654DB18A}"/>
              </a:ext>
            </a:extLst>
          </p:cNvPr>
          <p:cNvSpPr>
            <a:spLocks noGrp="1"/>
          </p:cNvSpPr>
          <p:nvPr>
            <p:ph type="title"/>
          </p:nvPr>
        </p:nvSpPr>
        <p:spPr>
          <a:xfrm>
            <a:off x="598386" y="664546"/>
            <a:ext cx="2743200" cy="1217317"/>
          </a:xfrm>
        </p:spPr>
        <p:txBody>
          <a:bodyPr vert="horz" lIns="68580" tIns="34290" rIns="68580" bIns="34290" rtlCol="0" anchor="b">
            <a:normAutofit fontScale="90000"/>
          </a:bodyPr>
          <a:lstStyle/>
          <a:p>
            <a:pPr algn="ctr"/>
            <a:r>
              <a:rPr lang="en-US" sz="2775" dirty="0">
                <a:solidFill>
                  <a:schemeClr val="bg1"/>
                </a:solidFill>
              </a:rPr>
              <a:t>Think of synonyms for each of these words.</a:t>
            </a:r>
          </a:p>
        </p:txBody>
      </p:sp>
      <p:pic>
        <p:nvPicPr>
          <p:cNvPr id="1028" name="Picture 4" descr="Resultado de imagem para true">
            <a:extLst>
              <a:ext uri="{FF2B5EF4-FFF2-40B4-BE49-F238E27FC236}">
                <a16:creationId xmlns:a16="http://schemas.microsoft.com/office/drawing/2014/main" id="{CA0FA16D-2C8C-42CA-8ED0-0CCB3B5FFCB7}"/>
              </a:ext>
            </a:extLst>
          </p:cNvPr>
          <p:cNvPicPr>
            <a:picLocks noGrp="1" noChangeAspect="1" noChangeArrowheads="1"/>
          </p:cNvPicPr>
          <p:nvPr>
            <p:ph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79605" y="2166860"/>
            <a:ext cx="4808543" cy="149434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Resultado de imagem para word living">
            <a:extLst>
              <a:ext uri="{FF2B5EF4-FFF2-40B4-BE49-F238E27FC236}">
                <a16:creationId xmlns:a16="http://schemas.microsoft.com/office/drawing/2014/main" id="{E8592EB8-4E51-45C3-9754-4EE02E14F77F}"/>
              </a:ext>
            </a:extLst>
          </p:cNvPr>
          <p:cNvSpPr>
            <a:spLocks noChangeAspect="1" noChangeArrowheads="1"/>
          </p:cNvSpPr>
          <p:nvPr/>
        </p:nvSpPr>
        <p:spPr bwMode="auto">
          <a:xfrm>
            <a:off x="4457700" y="268543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pt-PT" sz="1350"/>
          </a:p>
        </p:txBody>
      </p:sp>
      <p:pic>
        <p:nvPicPr>
          <p:cNvPr id="1036" name="Picture 12" descr="Resultado de imagem para lettering living">
            <a:extLst>
              <a:ext uri="{FF2B5EF4-FFF2-40B4-BE49-F238E27FC236}">
                <a16:creationId xmlns:a16="http://schemas.microsoft.com/office/drawing/2014/main" id="{600EA6F0-4BCC-493E-AC16-AFA5001B2D6E}"/>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7000" y1="45667" x2="27000" y2="45667"/>
                        <a14:foregroundMark x1="40750" y1="52333" x2="40750" y2="52333"/>
                      </a14:backgroundRemoval>
                    </a14:imgEffect>
                  </a14:imgLayer>
                </a14:imgProps>
              </a:ext>
              <a:ext uri="{28A0092B-C50C-407E-A947-70E740481C1C}">
                <a14:useLocalDpi xmlns:a14="http://schemas.microsoft.com/office/drawing/2010/main" val="0"/>
              </a:ext>
            </a:extLst>
          </a:blip>
          <a:srcRect/>
          <a:stretch>
            <a:fillRect/>
          </a:stretch>
        </p:blipFill>
        <p:spPr bwMode="auto">
          <a:xfrm>
            <a:off x="5665686" y="287243"/>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B23E4AB6-A76C-4FF2-8CDA-ED147A9EC07E}"/>
              </a:ext>
            </a:extLst>
          </p:cNvPr>
          <p:cNvSpPr txBox="1">
            <a:spLocks/>
          </p:cNvSpPr>
          <p:nvPr/>
        </p:nvSpPr>
        <p:spPr>
          <a:xfrm>
            <a:off x="5665686" y="2211683"/>
            <a:ext cx="2743200" cy="1217317"/>
          </a:xfrm>
          <a:prstGeom prst="rect">
            <a:avLst/>
          </a:prstGeom>
        </p:spPr>
        <p:txBody>
          <a:bodyPr vert="horz" lIns="68580" tIns="34290" rIns="68580" bIns="34290" rtlCol="0" anchor="b">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75" dirty="0">
                <a:solidFill>
                  <a:schemeClr val="bg1"/>
                </a:solidFill>
              </a:rPr>
              <a:t>Create a sentence that uses both of these words.</a:t>
            </a:r>
          </a:p>
        </p:txBody>
      </p:sp>
      <p:pic>
        <p:nvPicPr>
          <p:cNvPr id="7" name="Picture 2" descr="Image result for synonyms">
            <a:extLst>
              <a:ext uri="{FF2B5EF4-FFF2-40B4-BE49-F238E27FC236}">
                <a16:creationId xmlns:a16="http://schemas.microsoft.com/office/drawing/2014/main" id="{DD8792EB-E9AE-4402-9E29-D8417B22C2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4135" y="4465262"/>
            <a:ext cx="3064329" cy="225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82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D15EFC-B5F1-4A36-B9D3-7874B4B3714F}"/>
              </a:ext>
            </a:extLst>
          </p:cNvPr>
          <p:cNvSpPr txBox="1">
            <a:spLocks/>
          </p:cNvSpPr>
          <p:nvPr/>
        </p:nvSpPr>
        <p:spPr>
          <a:xfrm>
            <a:off x="2381513" y="2015244"/>
            <a:ext cx="6553199" cy="27767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a:solidFill>
                  <a:schemeClr val="accent3">
                    <a:lumMod val="20000"/>
                    <a:lumOff val="80000"/>
                  </a:schemeClr>
                </a:solidFill>
                <a:latin typeface="+mj-lt"/>
                <a:ea typeface="+mj-ea"/>
                <a:cs typeface="+mj-cs"/>
              </a:defRPr>
            </a:lvl1pPr>
          </a:lstStyle>
          <a:p>
            <a:pPr algn="ctr">
              <a:defRPr/>
            </a:pPr>
            <a:r>
              <a:rPr lang="en-US" sz="3600" b="1" i="1" dirty="0"/>
              <a:t>Look for:  What statements explain WHY we believe that our Church is the TRUE and LIVING church?</a:t>
            </a:r>
            <a:endParaRPr lang="en-US" sz="8000" b="1" dirty="0">
              <a:solidFill>
                <a:srgbClr val="E7BC29">
                  <a:lumMod val="20000"/>
                  <a:lumOff val="80000"/>
                </a:srgbClr>
              </a:solidFill>
              <a:latin typeface="Century Gothic"/>
            </a:endParaRPr>
          </a:p>
        </p:txBody>
      </p:sp>
      <p:sp>
        <p:nvSpPr>
          <p:cNvPr id="4" name="Title 3">
            <a:extLst>
              <a:ext uri="{FF2B5EF4-FFF2-40B4-BE49-F238E27FC236}">
                <a16:creationId xmlns:a16="http://schemas.microsoft.com/office/drawing/2014/main" id="{F2BCB086-31BF-4F9E-A080-3A93413B7560}"/>
              </a:ext>
            </a:extLst>
          </p:cNvPr>
          <p:cNvSpPr>
            <a:spLocks noGrp="1"/>
          </p:cNvSpPr>
          <p:nvPr>
            <p:ph type="title"/>
          </p:nvPr>
        </p:nvSpPr>
        <p:spPr>
          <a:xfrm>
            <a:off x="228599" y="135788"/>
            <a:ext cx="8784771" cy="817563"/>
          </a:xfrm>
        </p:spPr>
        <p:txBody>
          <a:bodyPr>
            <a:normAutofit fontScale="90000"/>
          </a:bodyPr>
          <a:lstStyle/>
          <a:p>
            <a:pPr algn="ctr"/>
            <a:r>
              <a:rPr lang="en-US" dirty="0">
                <a:latin typeface="+mn-lt"/>
              </a:rPr>
              <a:t>Open your Scripture Study Journal  Core Document:  The Restoration 4:4</a:t>
            </a:r>
          </a:p>
        </p:txBody>
      </p:sp>
      <p:pic>
        <p:nvPicPr>
          <p:cNvPr id="2050" name="Picture 2" descr="Image result for lds seminary scripture study journal">
            <a:extLst>
              <a:ext uri="{FF2B5EF4-FFF2-40B4-BE49-F238E27FC236}">
                <a16:creationId xmlns:a16="http://schemas.microsoft.com/office/drawing/2014/main" id="{501172F3-8391-47C7-96FF-CDE78A81F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63" y="2310290"/>
            <a:ext cx="1906772" cy="27767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2967E2E-99AC-4901-87D1-D486A1BA69E0}"/>
              </a:ext>
            </a:extLst>
          </p:cNvPr>
          <p:cNvSpPr/>
          <p:nvPr/>
        </p:nvSpPr>
        <p:spPr>
          <a:xfrm>
            <a:off x="2460171" y="4792271"/>
            <a:ext cx="6192216" cy="1938992"/>
          </a:xfrm>
          <a:prstGeom prst="rect">
            <a:avLst/>
          </a:prstGeom>
        </p:spPr>
        <p:txBody>
          <a:bodyPr wrap="square">
            <a:spAutoFit/>
          </a:bodyPr>
          <a:lstStyle/>
          <a:p>
            <a:pPr algn="ctr">
              <a:defRPr/>
            </a:pPr>
            <a:r>
              <a:rPr lang="en-US" sz="2400" dirty="0"/>
              <a:t>Highlight/Underline: </a:t>
            </a:r>
            <a:r>
              <a:rPr lang="en-US" sz="2400" b="1" dirty="0"/>
              <a:t>Because it was established by God Himself, The Church of Jesus Christ of Latter-day Saints is “the only true and living church upon the face of the whole earth.</a:t>
            </a:r>
            <a:endParaRPr lang="en-US" sz="6000" dirty="0">
              <a:solidFill>
                <a:srgbClr val="E7BC29">
                  <a:lumMod val="20000"/>
                  <a:lumOff val="80000"/>
                </a:srgbClr>
              </a:solidFill>
            </a:endParaRPr>
          </a:p>
        </p:txBody>
      </p:sp>
    </p:spTree>
    <p:extLst>
      <p:ext uri="{BB962C8B-B14F-4D97-AF65-F5344CB8AC3E}">
        <p14:creationId xmlns:p14="http://schemas.microsoft.com/office/powerpoint/2010/main" val="47865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D9D41-18B0-4758-B622-5578AAE43947}"/>
              </a:ext>
            </a:extLst>
          </p:cNvPr>
          <p:cNvSpPr>
            <a:spLocks noGrp="1"/>
          </p:cNvSpPr>
          <p:nvPr>
            <p:ph type="title"/>
          </p:nvPr>
        </p:nvSpPr>
        <p:spPr>
          <a:xfrm>
            <a:off x="514206" y="1258963"/>
            <a:ext cx="8255253" cy="864805"/>
          </a:xfrm>
        </p:spPr>
        <p:txBody>
          <a:bodyPr>
            <a:normAutofit fontScale="90000"/>
          </a:bodyPr>
          <a:lstStyle/>
          <a:p>
            <a:pPr algn="ctr"/>
            <a:r>
              <a:rPr lang="en-US" sz="5400" b="1" dirty="0"/>
              <a:t>Doctrine &amp; Covenants 1:30</a:t>
            </a:r>
          </a:p>
        </p:txBody>
      </p:sp>
      <p:sp>
        <p:nvSpPr>
          <p:cNvPr id="3" name="Content Placeholder 2">
            <a:extLst>
              <a:ext uri="{FF2B5EF4-FFF2-40B4-BE49-F238E27FC236}">
                <a16:creationId xmlns:a16="http://schemas.microsoft.com/office/drawing/2014/main" id="{B1C0FF45-25F1-4663-9B12-5B10E4EC115A}"/>
              </a:ext>
            </a:extLst>
          </p:cNvPr>
          <p:cNvSpPr>
            <a:spLocks noGrp="1"/>
          </p:cNvSpPr>
          <p:nvPr>
            <p:ph idx="1"/>
          </p:nvPr>
        </p:nvSpPr>
        <p:spPr>
          <a:xfrm>
            <a:off x="350874" y="2318739"/>
            <a:ext cx="8718698" cy="4195481"/>
          </a:xfrm>
        </p:spPr>
        <p:txBody>
          <a:bodyPr>
            <a:normAutofit fontScale="85000" lnSpcReduction="20000"/>
          </a:bodyPr>
          <a:lstStyle/>
          <a:p>
            <a:pPr marL="0" indent="0">
              <a:buNone/>
            </a:pPr>
            <a:r>
              <a:rPr lang="en-US" sz="4000" dirty="0"/>
              <a:t>And also those to whom these commandments were given, might have power to lay the foundation of this church, and to bring it forth out of obscurity and out of darkness, </a:t>
            </a:r>
            <a:r>
              <a:rPr lang="en-US" sz="4000" b="1" u="sng" dirty="0"/>
              <a:t>the only true and living church upon the face of the whole earth</a:t>
            </a:r>
            <a:r>
              <a:rPr lang="en-US" sz="4000" dirty="0"/>
              <a:t>, with which I, the Lord, am well pleased, speaking unto the church collectively and not individually</a:t>
            </a:r>
          </a:p>
        </p:txBody>
      </p:sp>
    </p:spTree>
    <p:extLst>
      <p:ext uri="{BB962C8B-B14F-4D97-AF65-F5344CB8AC3E}">
        <p14:creationId xmlns:p14="http://schemas.microsoft.com/office/powerpoint/2010/main" val="197491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DCFE5A-377F-404A-91BC-F7F7C5B9A7A2}"/>
              </a:ext>
            </a:extLst>
          </p:cNvPr>
          <p:cNvSpPr>
            <a:spLocks noGrp="1"/>
          </p:cNvSpPr>
          <p:nvPr>
            <p:ph idx="1"/>
          </p:nvPr>
        </p:nvSpPr>
        <p:spPr>
          <a:xfrm>
            <a:off x="2440972" y="255639"/>
            <a:ext cx="6527867" cy="6602361"/>
          </a:xfrm>
        </p:spPr>
        <p:txBody>
          <a:bodyPr>
            <a:normAutofit fontScale="92500" lnSpcReduction="10000"/>
          </a:bodyPr>
          <a:lstStyle/>
          <a:p>
            <a:pPr marL="0" indent="0" fontAlgn="base">
              <a:buNone/>
            </a:pPr>
            <a:r>
              <a:rPr lang="en-US" sz="2400" dirty="0">
                <a:solidFill>
                  <a:schemeClr val="bg1"/>
                </a:solidFill>
              </a:rPr>
              <a:t>“Because of this declaration of the Lord, we refer to this, His Church—our Church—as the ‘only true Church.’ Sometimes we do this in a way that gives great offense to people who belong to other churches or who subscribe to other philosophies. But God has not taught us anything that should cause us to feel superior to other people. Certainly all churches and philosophies have elements of truth in them, some more than others. Certainly God loves all of His children. And certainly His gospel plan is for all of His children, all according to His own timetable.</a:t>
            </a:r>
          </a:p>
          <a:p>
            <a:pPr marL="0" indent="0" fontAlgn="base">
              <a:buNone/>
            </a:pPr>
            <a:r>
              <a:rPr lang="en-US" sz="2400" dirty="0">
                <a:solidFill>
                  <a:schemeClr val="bg1"/>
                </a:solidFill>
              </a:rPr>
              <a:t>“So what does it mean that The Church of Jesus Christ of Latter-day Saints is the only true Church?</a:t>
            </a:r>
          </a:p>
          <a:p>
            <a:pPr marL="0" indent="0" fontAlgn="base">
              <a:buNone/>
            </a:pPr>
            <a:r>
              <a:rPr lang="en-US" sz="2400" dirty="0">
                <a:solidFill>
                  <a:schemeClr val="bg1"/>
                </a:solidFill>
              </a:rPr>
              <a:t>“Three features—(1) fulness of doctrine, (2) power of the priesthood, and (3) testimony of Jesus Christ—explain why God has declared and why we as His servants maintain that this is the only true and living Church upon the face of the whole earth. …</a:t>
            </a:r>
          </a:p>
          <a:p>
            <a:pPr marL="0" indent="0" fontAlgn="base">
              <a:buNone/>
            </a:pPr>
            <a:r>
              <a:rPr lang="en-US" sz="2400" dirty="0">
                <a:solidFill>
                  <a:schemeClr val="bg1"/>
                </a:solidFill>
              </a:rPr>
              <a:t>“… This Church is ‘living’ because we have prophets who continue to give us the word of the Lord that is needed for our time”</a:t>
            </a:r>
          </a:p>
          <a:p>
            <a:pPr marL="0" indent="0">
              <a:buNone/>
            </a:pPr>
            <a:r>
              <a:rPr lang="en-US" sz="1100" dirty="0">
                <a:solidFill>
                  <a:schemeClr val="bg1"/>
                </a:solidFill>
              </a:rPr>
              <a:t>- Dallin H. Oaks</a:t>
            </a:r>
          </a:p>
        </p:txBody>
      </p:sp>
      <p:pic>
        <p:nvPicPr>
          <p:cNvPr id="3076" name="Picture 4" descr="Resultado de imagem para dallin h oaks">
            <a:extLst>
              <a:ext uri="{FF2B5EF4-FFF2-40B4-BE49-F238E27FC236}">
                <a16:creationId xmlns:a16="http://schemas.microsoft.com/office/drawing/2014/main" id="{24E517F9-9E18-4106-8090-8AA5AD259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2341"/>
            <a:ext cx="2265811" cy="2836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521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64EE-F439-4CDD-9B43-149A161CA0BA}"/>
              </a:ext>
            </a:extLst>
          </p:cNvPr>
          <p:cNvSpPr>
            <a:spLocks noGrp="1"/>
          </p:cNvSpPr>
          <p:nvPr>
            <p:ph type="title"/>
          </p:nvPr>
        </p:nvSpPr>
        <p:spPr>
          <a:xfrm>
            <a:off x="484709" y="452718"/>
            <a:ext cx="8148927" cy="1400530"/>
          </a:xfrm>
        </p:spPr>
        <p:txBody>
          <a:bodyPr/>
          <a:lstStyle/>
          <a:p>
            <a:pPr algn="ctr"/>
            <a:r>
              <a:rPr lang="en-US" sz="3600" dirty="0"/>
              <a:t>Journal Time:  How have you been blessed by being a member of the True and Living Church?</a:t>
            </a:r>
          </a:p>
        </p:txBody>
      </p:sp>
      <p:pic>
        <p:nvPicPr>
          <p:cNvPr id="3074" name="Picture 2" descr="Image result for church of jesus christ of latter day saints">
            <a:extLst>
              <a:ext uri="{FF2B5EF4-FFF2-40B4-BE49-F238E27FC236}">
                <a16:creationId xmlns:a16="http://schemas.microsoft.com/office/drawing/2014/main" id="{3518CFD5-C881-49C7-8093-2F3C6C8C6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7236"/>
            <a:ext cx="9144000" cy="551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41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49D16C-568C-455B-BD13-7D896E9E3981}"/>
              </a:ext>
            </a:extLst>
          </p:cNvPr>
          <p:cNvSpPr>
            <a:spLocks noGrp="1"/>
          </p:cNvSpPr>
          <p:nvPr>
            <p:ph type="title"/>
          </p:nvPr>
        </p:nvSpPr>
        <p:spPr/>
        <p:txBody>
          <a:bodyPr/>
          <a:lstStyle/>
          <a:p>
            <a:r>
              <a:rPr lang="en-US" dirty="0"/>
              <a:t>THE ONLY TRUE CHURCH</a:t>
            </a:r>
          </a:p>
        </p:txBody>
      </p:sp>
      <p:sp>
        <p:nvSpPr>
          <p:cNvPr id="8" name="Rectangle 7">
            <a:extLst>
              <a:ext uri="{FF2B5EF4-FFF2-40B4-BE49-F238E27FC236}">
                <a16:creationId xmlns:a16="http://schemas.microsoft.com/office/drawing/2014/main" id="{F7199C11-C80A-4B0E-A50F-701EEB0DCD00}"/>
              </a:ext>
            </a:extLst>
          </p:cNvPr>
          <p:cNvSpPr/>
          <p:nvPr/>
        </p:nvSpPr>
        <p:spPr>
          <a:xfrm>
            <a:off x="206478" y="1393910"/>
            <a:ext cx="8681883" cy="3785652"/>
          </a:xfrm>
          <a:prstGeom prst="rect">
            <a:avLst/>
          </a:prstGeom>
        </p:spPr>
        <p:txBody>
          <a:bodyPr wrap="square">
            <a:spAutoFit/>
          </a:bodyPr>
          <a:lstStyle/>
          <a:p>
            <a:pPr fontAlgn="base"/>
            <a:r>
              <a:rPr lang="en-US" sz="2400" dirty="0">
                <a:solidFill>
                  <a:schemeClr val="bg1"/>
                </a:solidFill>
                <a:latin typeface="ZoramldsLat-Regular"/>
              </a:rPr>
              <a:t>Diana and Clark are walking to school one morning when Clark turns to Diana and says, “We’ve been good friends for a long time, so don’t take this the wrong way, but why do you Mormons say you belong to the true church? Don’t you think it’s arrogant to say your religion is true and everyone else’s religion is false?” Diana feels surprised by this question and had not considered that saying the Church is true might imply that all other churches are false.</a:t>
            </a:r>
          </a:p>
          <a:p>
            <a:pPr lvl="1" fontAlgn="base">
              <a:buFont typeface="+mj-lt"/>
              <a:buAutoNum type="arabicPeriod"/>
            </a:pPr>
            <a:r>
              <a:rPr lang="en-US" sz="2400" dirty="0">
                <a:solidFill>
                  <a:schemeClr val="bg1"/>
                </a:solidFill>
                <a:latin typeface="ZoramldsLat-Regular"/>
              </a:rPr>
              <a:t>Discuss with your partner what you think is the intent of Clark’s comment to Diana. How would you summarize his feelings and beliefs?</a:t>
            </a:r>
          </a:p>
        </p:txBody>
      </p:sp>
      <p:pic>
        <p:nvPicPr>
          <p:cNvPr id="2050" name="Picture 2" descr="Image result for walking to school png">
            <a:extLst>
              <a:ext uri="{FF2B5EF4-FFF2-40B4-BE49-F238E27FC236}">
                <a16:creationId xmlns:a16="http://schemas.microsoft.com/office/drawing/2014/main" id="{530D349C-EFBF-4736-B3AB-A2B0D87EC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396" y="4768952"/>
            <a:ext cx="6029325"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282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49D16C-568C-455B-BD13-7D896E9E3981}"/>
              </a:ext>
            </a:extLst>
          </p:cNvPr>
          <p:cNvSpPr>
            <a:spLocks noGrp="1"/>
          </p:cNvSpPr>
          <p:nvPr>
            <p:ph type="title"/>
          </p:nvPr>
        </p:nvSpPr>
        <p:spPr/>
        <p:txBody>
          <a:bodyPr/>
          <a:lstStyle/>
          <a:p>
            <a:r>
              <a:rPr lang="en-US" dirty="0"/>
              <a:t>THE ONLY TRUE CHURCH</a:t>
            </a:r>
          </a:p>
        </p:txBody>
      </p:sp>
      <p:sp>
        <p:nvSpPr>
          <p:cNvPr id="8" name="Rectangle 7">
            <a:extLst>
              <a:ext uri="{FF2B5EF4-FFF2-40B4-BE49-F238E27FC236}">
                <a16:creationId xmlns:a16="http://schemas.microsoft.com/office/drawing/2014/main" id="{F7199C11-C80A-4B0E-A50F-701EEB0DCD00}"/>
              </a:ext>
            </a:extLst>
          </p:cNvPr>
          <p:cNvSpPr/>
          <p:nvPr/>
        </p:nvSpPr>
        <p:spPr>
          <a:xfrm>
            <a:off x="206478" y="1393910"/>
            <a:ext cx="8731044" cy="1569660"/>
          </a:xfrm>
          <a:prstGeom prst="rect">
            <a:avLst/>
          </a:prstGeom>
        </p:spPr>
        <p:txBody>
          <a:bodyPr wrap="square">
            <a:spAutoFit/>
          </a:bodyPr>
          <a:lstStyle/>
          <a:p>
            <a:pPr fontAlgn="base"/>
            <a:r>
              <a:rPr lang="en-US" sz="2400" dirty="0">
                <a:solidFill>
                  <a:schemeClr val="bg1"/>
                </a:solidFill>
                <a:latin typeface="ZoramldsLat-Regular"/>
              </a:rPr>
              <a:t>Review paragraphs 4.1 through 4.11 in the Doctrinal Mastery Core Document. Focus on the key statement of doctrine and the doctrinal mastery passage in paragraph 4.4 for help.</a:t>
            </a:r>
          </a:p>
          <a:p>
            <a:pPr fontAlgn="base">
              <a:buFont typeface="+mj-lt"/>
              <a:buAutoNum type="arabicPeriod"/>
            </a:pPr>
            <a:endParaRPr lang="en-US" sz="2400" dirty="0">
              <a:solidFill>
                <a:schemeClr val="bg1"/>
              </a:solidFill>
              <a:latin typeface="ZoramldsLat-Regular"/>
            </a:endParaRPr>
          </a:p>
        </p:txBody>
      </p:sp>
      <p:pic>
        <p:nvPicPr>
          <p:cNvPr id="3074" name="Picture 2" descr="Image result for doctrinal mastery core document">
            <a:extLst>
              <a:ext uri="{FF2B5EF4-FFF2-40B4-BE49-F238E27FC236}">
                <a16:creationId xmlns:a16="http://schemas.microsoft.com/office/drawing/2014/main" id="{2CF1B0F0-B900-4D42-81C9-8348D8095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122" y="2854477"/>
            <a:ext cx="3765755" cy="376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915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49D16C-568C-455B-BD13-7D896E9E3981}"/>
              </a:ext>
            </a:extLst>
          </p:cNvPr>
          <p:cNvSpPr>
            <a:spLocks noGrp="1"/>
          </p:cNvSpPr>
          <p:nvPr>
            <p:ph type="title"/>
          </p:nvPr>
        </p:nvSpPr>
        <p:spPr/>
        <p:txBody>
          <a:bodyPr/>
          <a:lstStyle/>
          <a:p>
            <a:r>
              <a:rPr lang="en-US" dirty="0"/>
              <a:t>THE ONLY TRUE CHURCH</a:t>
            </a:r>
          </a:p>
        </p:txBody>
      </p:sp>
      <p:sp>
        <p:nvSpPr>
          <p:cNvPr id="8" name="Rectangle 7">
            <a:extLst>
              <a:ext uri="{FF2B5EF4-FFF2-40B4-BE49-F238E27FC236}">
                <a16:creationId xmlns:a16="http://schemas.microsoft.com/office/drawing/2014/main" id="{F7199C11-C80A-4B0E-A50F-701EEB0DCD00}"/>
              </a:ext>
            </a:extLst>
          </p:cNvPr>
          <p:cNvSpPr/>
          <p:nvPr/>
        </p:nvSpPr>
        <p:spPr>
          <a:xfrm>
            <a:off x="206478" y="1393910"/>
            <a:ext cx="8731044" cy="4893647"/>
          </a:xfrm>
          <a:prstGeom prst="rect">
            <a:avLst/>
          </a:prstGeom>
        </p:spPr>
        <p:txBody>
          <a:bodyPr wrap="square">
            <a:spAutoFit/>
          </a:bodyPr>
          <a:lstStyle/>
          <a:p>
            <a:pPr fontAlgn="base"/>
            <a:r>
              <a:rPr lang="en-US" sz="2400" dirty="0">
                <a:solidFill>
                  <a:schemeClr val="bg1"/>
                </a:solidFill>
              </a:rPr>
              <a:t>“The great religious leaders of the world such as Mohammed, Confucius, and the Reformers, as well as philosophers including Socrates, Plato, and others, received a portion of God’s light. Moral truths were given to them by God to enlighten whole nations and to bring a higher level of understanding to individuals. The Hebrew prophets prepared the way for the coming of Jesus Christ, the promised Messiah, who should provide salvation for all mankind who believe in the gospel.  Consistent with these truths, we believe that God has given and will give to all peoples sufficient knowledge to help them on their way to eternal salvation, either in this life or in the life to come. </a:t>
            </a:r>
          </a:p>
        </p:txBody>
      </p:sp>
      <p:sp>
        <p:nvSpPr>
          <p:cNvPr id="4" name="Rectangle 3">
            <a:extLst>
              <a:ext uri="{FF2B5EF4-FFF2-40B4-BE49-F238E27FC236}">
                <a16:creationId xmlns:a16="http://schemas.microsoft.com/office/drawing/2014/main" id="{A59509BE-DBDB-476B-A8DE-AA43AF6DF95B}"/>
              </a:ext>
            </a:extLst>
          </p:cNvPr>
          <p:cNvSpPr/>
          <p:nvPr/>
        </p:nvSpPr>
        <p:spPr>
          <a:xfrm>
            <a:off x="1489587" y="6160811"/>
            <a:ext cx="7447935" cy="584775"/>
          </a:xfrm>
          <a:prstGeom prst="rect">
            <a:avLst/>
          </a:prstGeom>
        </p:spPr>
        <p:txBody>
          <a:bodyPr wrap="square">
            <a:spAutoFit/>
          </a:bodyPr>
          <a:lstStyle/>
          <a:p>
            <a:r>
              <a:rPr lang="en-US" sz="1600" dirty="0">
                <a:solidFill>
                  <a:schemeClr val="bg1"/>
                </a:solidFill>
              </a:rPr>
              <a:t>(First Presidency statement, Feb. 15, 1978, quoted in Robert L. Millet, “The Eternal Gospel,” Ensign, July 1996, 56).</a:t>
            </a:r>
            <a:endParaRPr lang="en-US" sz="1600" dirty="0"/>
          </a:p>
        </p:txBody>
      </p:sp>
    </p:spTree>
    <p:extLst>
      <p:ext uri="{BB962C8B-B14F-4D97-AF65-F5344CB8AC3E}">
        <p14:creationId xmlns:p14="http://schemas.microsoft.com/office/powerpoint/2010/main" val="31368858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4x3SLTBlue">
  <a:themeElements>
    <a:clrScheme name="Custom 1">
      <a:dk1>
        <a:srgbClr val="344D6C"/>
      </a:dk1>
      <a:lt1>
        <a:srgbClr val="FFFFFF"/>
      </a:lt1>
      <a:dk2>
        <a:srgbClr val="344D6C"/>
      </a:dk2>
      <a:lt2>
        <a:srgbClr val="FAF1D4"/>
      </a:lt2>
      <a:accent1>
        <a:srgbClr val="FADAB5"/>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882</Words>
  <Application>Microsoft Office PowerPoint</Application>
  <PresentationFormat>On-screen Show (4:3)</PresentationFormat>
  <Paragraphs>47</Paragraphs>
  <Slides>14</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Arial Rounded MT Bold</vt:lpstr>
      <vt:lpstr>Calibri</vt:lpstr>
      <vt:lpstr>Calibri Light</vt:lpstr>
      <vt:lpstr>Century Gothic</vt:lpstr>
      <vt:lpstr>Wingdings 3</vt:lpstr>
      <vt:lpstr>ZoramldsLat-Italic</vt:lpstr>
      <vt:lpstr>ZoramldsLat-Regular</vt:lpstr>
      <vt:lpstr>4x3SLTBlue</vt:lpstr>
      <vt:lpstr>Office Theme</vt:lpstr>
      <vt:lpstr>Ion</vt:lpstr>
      <vt:lpstr>Doctrinal Mastery  The Restoration – part 2</vt:lpstr>
      <vt:lpstr>Think of synonyms for each of these words.</vt:lpstr>
      <vt:lpstr>Open your Scripture Study Journal  Core Document:  The Restoration 4:4</vt:lpstr>
      <vt:lpstr>Doctrine &amp; Covenants 1:30</vt:lpstr>
      <vt:lpstr>PowerPoint Presentation</vt:lpstr>
      <vt:lpstr>Journal Time:  How have you been blessed by being a member of the True and Living Church?</vt:lpstr>
      <vt:lpstr>THE ONLY TRUE CHURCH</vt:lpstr>
      <vt:lpstr>THE ONLY TRUE CHURCH</vt:lpstr>
      <vt:lpstr>THE ONLY TRUE CHURCH</vt:lpstr>
      <vt:lpstr>THE ONLY TRUE CHURCH</vt:lpstr>
      <vt:lpstr>THE ONLY TRUE CHURCH</vt:lpstr>
      <vt:lpstr>THE ONLY TRUE CHURCH</vt:lpstr>
      <vt:lpstr>Doctrinal Mastery Review Activity</vt:lpstr>
      <vt:lpstr>Doctrinal Mastery  The Restoration – part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Doctrinal Mastery  The Restoration – part 2</dc:title>
  <dc:creator>Eric D. Richards</dc:creator>
  <cp:lastModifiedBy>Eric D. Richards</cp:lastModifiedBy>
  <cp:revision>5</cp:revision>
  <dcterms:created xsi:type="dcterms:W3CDTF">2018-08-15T20:48:00Z</dcterms:created>
  <dcterms:modified xsi:type="dcterms:W3CDTF">2018-08-15T20:53:48Z</dcterms:modified>
</cp:coreProperties>
</file>