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sldIdLst>
    <p:sldId id="426" r:id="rId2"/>
    <p:sldId id="449" r:id="rId3"/>
    <p:sldId id="457" r:id="rId4"/>
    <p:sldId id="458" r:id="rId5"/>
    <p:sldId id="453" r:id="rId6"/>
    <p:sldId id="455" r:id="rId7"/>
    <p:sldId id="456" r:id="rId8"/>
    <p:sldId id="459" r:id="rId9"/>
    <p:sldId id="894" r:id="rId10"/>
    <p:sldId id="454" r:id="rId11"/>
    <p:sldId id="895" r:id="rId12"/>
    <p:sldId id="89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69" d="100"/>
          <a:sy n="69" d="100"/>
        </p:scale>
        <p:origin x="4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26E8B8-53AE-404F-938C-7E89E33C722F}"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123311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6E8B8-53AE-404F-938C-7E89E33C722F}"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394535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6E8B8-53AE-404F-938C-7E89E33C722F}"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3549847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084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6E8B8-53AE-404F-938C-7E89E33C722F}"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257031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26E8B8-53AE-404F-938C-7E89E33C722F}"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283116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26E8B8-53AE-404F-938C-7E89E33C722F}"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272785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26E8B8-53AE-404F-938C-7E89E33C722F}"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379297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26E8B8-53AE-404F-938C-7E89E33C722F}"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171860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6E8B8-53AE-404F-938C-7E89E33C722F}"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3798788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26E8B8-53AE-404F-938C-7E89E33C722F}"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4094516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26E8B8-53AE-404F-938C-7E89E33C722F}"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A84F1-8A6C-4C46-930A-7F045E1A23E8}" type="slidenum">
              <a:rPr lang="en-US" smtClean="0"/>
              <a:t>‹#›</a:t>
            </a:fld>
            <a:endParaRPr lang="en-US"/>
          </a:p>
        </p:txBody>
      </p:sp>
    </p:spTree>
    <p:extLst>
      <p:ext uri="{BB962C8B-B14F-4D97-AF65-F5344CB8AC3E}">
        <p14:creationId xmlns:p14="http://schemas.microsoft.com/office/powerpoint/2010/main" val="3752754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6E8B8-53AE-404F-938C-7E89E33C722F}" type="datetimeFigureOut">
              <a:rPr lang="en-US" smtClean="0"/>
              <a:t>8/14/2018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A84F1-8A6C-4C46-930A-7F045E1A23E8}" type="slidenum">
              <a:rPr lang="en-US" smtClean="0"/>
              <a:t>‹#›</a:t>
            </a:fld>
            <a:endParaRPr lang="en-US"/>
          </a:p>
        </p:txBody>
      </p:sp>
    </p:spTree>
    <p:extLst>
      <p:ext uri="{BB962C8B-B14F-4D97-AF65-F5344CB8AC3E}">
        <p14:creationId xmlns:p14="http://schemas.microsoft.com/office/powerpoint/2010/main" val="73098170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lds.org/languages/eng/content/scriptures/dc-testament/dc/18.10-11?" TargetMode="External"/><Relationship Id="rId3" Type="http://schemas.openxmlformats.org/officeDocument/2006/relationships/hyperlink" Target="https://www.lds.org/languages/eng/content/scriptures/dc-testament/dc/8.2-3?" TargetMode="External"/><Relationship Id="rId7" Type="http://schemas.openxmlformats.org/officeDocument/2006/relationships/hyperlink" Target="https://www.lds.org/languages/eng/content/scriptures/dc-testament/dc/76.22-24?" TargetMode="External"/><Relationship Id="rId2" Type="http://schemas.openxmlformats.org/officeDocument/2006/relationships/hyperlink" Target="https://www.lds.org/languages/eng/content/scriptures/dc-testament/dc/6.36?" TargetMode="External"/><Relationship Id="rId1" Type="http://schemas.openxmlformats.org/officeDocument/2006/relationships/slideLayout" Target="../slideLayouts/slideLayout2.xml"/><Relationship Id="rId6" Type="http://schemas.openxmlformats.org/officeDocument/2006/relationships/hyperlink" Target="https://www.lds.org/languages/eng/content/scriptures/dc-testament/dc/130.22-23?" TargetMode="External"/><Relationship Id="rId5" Type="http://schemas.openxmlformats.org/officeDocument/2006/relationships/hyperlink" Target="https://www.lds.org/languages/eng/content/scriptures/dc-testament/dc/29.10-11?" TargetMode="External"/><Relationship Id="rId10" Type="http://schemas.openxmlformats.org/officeDocument/2006/relationships/hyperlink" Target="https://www.lds.org/languages/eng/content/scriptures/dc-testament/dc/58.42-43?" TargetMode="External"/><Relationship Id="rId4" Type="http://schemas.openxmlformats.org/officeDocument/2006/relationships/hyperlink" Target="https://www.lds.org/languages/eng/content/scriptures/dc-testament/dc/88.118?" TargetMode="External"/><Relationship Id="rId9" Type="http://schemas.openxmlformats.org/officeDocument/2006/relationships/hyperlink" Target="https://www.lds.org/languages/eng/content/scriptures/dc-testament/dc/19.16-19?"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lds.org/languages/eng/content/scriptures/dc-testament/dc/18.10-11?" TargetMode="External"/><Relationship Id="rId3" Type="http://schemas.openxmlformats.org/officeDocument/2006/relationships/hyperlink" Target="https://www.lds.org/languages/eng/content/scriptures/dc-testament/dc/8.2-3?" TargetMode="External"/><Relationship Id="rId7" Type="http://schemas.openxmlformats.org/officeDocument/2006/relationships/hyperlink" Target="https://www.lds.org/languages/eng/content/scriptures/dc-testament/dc/76.22-24?" TargetMode="External"/><Relationship Id="rId2" Type="http://schemas.openxmlformats.org/officeDocument/2006/relationships/hyperlink" Target="https://www.lds.org/languages/eng/content/scriptures/dc-testament/dc/6.36?" TargetMode="External"/><Relationship Id="rId1" Type="http://schemas.openxmlformats.org/officeDocument/2006/relationships/slideLayout" Target="../slideLayouts/slideLayout2.xml"/><Relationship Id="rId6" Type="http://schemas.openxmlformats.org/officeDocument/2006/relationships/hyperlink" Target="https://www.lds.org/languages/eng/content/scriptures/dc-testament/dc/130.22-23?" TargetMode="External"/><Relationship Id="rId5" Type="http://schemas.openxmlformats.org/officeDocument/2006/relationships/hyperlink" Target="https://www.lds.org/languages/eng/content/scriptures/dc-testament/dc/29.10-11?" TargetMode="External"/><Relationship Id="rId10" Type="http://schemas.openxmlformats.org/officeDocument/2006/relationships/hyperlink" Target="https://www.lds.org/languages/eng/content/scriptures/dc-testament/dc/58.42-43?" TargetMode="External"/><Relationship Id="rId4" Type="http://schemas.openxmlformats.org/officeDocument/2006/relationships/hyperlink" Target="https://www.lds.org/languages/eng/content/scriptures/dc-testament/dc/88.118?" TargetMode="External"/><Relationship Id="rId9" Type="http://schemas.openxmlformats.org/officeDocument/2006/relationships/hyperlink" Target="https://www.lds.org/languages/eng/content/scriptures/dc-testament/dc/19.16-19?"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F213-6AC3-4E78-9276-B4826C2FE618}"/>
              </a:ext>
            </a:extLst>
          </p:cNvPr>
          <p:cNvSpPr>
            <a:spLocks noGrp="1"/>
          </p:cNvSpPr>
          <p:nvPr>
            <p:ph type="ctrTitle"/>
          </p:nvPr>
        </p:nvSpPr>
        <p:spPr>
          <a:xfrm>
            <a:off x="3957996" y="640080"/>
            <a:ext cx="4705943" cy="4018341"/>
          </a:xfrm>
          <a:noFill/>
        </p:spPr>
        <p:txBody>
          <a:bodyPr>
            <a:normAutofit/>
          </a:bodyPr>
          <a:lstStyle/>
          <a:p>
            <a:pPr algn="l"/>
            <a:r>
              <a:rPr lang="en-US" b="1">
                <a:latin typeface="Arial Rounded MT Bold" panose="020F0704030504030204" pitchFamily="34" charset="0"/>
              </a:rPr>
              <a:t>Doctrinal Mastery</a:t>
            </a:r>
          </a:p>
        </p:txBody>
      </p:sp>
      <p:sp>
        <p:nvSpPr>
          <p:cNvPr id="3" name="Subtitle 2">
            <a:extLst>
              <a:ext uri="{FF2B5EF4-FFF2-40B4-BE49-F238E27FC236}">
                <a16:creationId xmlns:a16="http://schemas.microsoft.com/office/drawing/2014/main" id="{F0AA69B8-B3B4-4590-8AF4-30C3D5B168DF}"/>
              </a:ext>
            </a:extLst>
          </p:cNvPr>
          <p:cNvSpPr>
            <a:spLocks noGrp="1"/>
          </p:cNvSpPr>
          <p:nvPr>
            <p:ph type="subTitle" idx="1"/>
          </p:nvPr>
        </p:nvSpPr>
        <p:spPr>
          <a:xfrm>
            <a:off x="3957996" y="4796852"/>
            <a:ext cx="4705943" cy="1421068"/>
          </a:xfrm>
          <a:noFill/>
        </p:spPr>
        <p:txBody>
          <a:bodyPr>
            <a:normAutofit/>
          </a:bodyPr>
          <a:lstStyle/>
          <a:p>
            <a:pPr algn="l"/>
            <a:r>
              <a:rPr lang="en-US" b="1">
                <a:latin typeface="Arial Rounded MT Bold" panose="020F0704030504030204" pitchFamily="34" charset="0"/>
              </a:rPr>
              <a:t>The Atonement of Jesus Christ</a:t>
            </a:r>
          </a:p>
          <a:p>
            <a:pPr algn="l"/>
            <a:r>
              <a:rPr lang="en-US" b="1">
                <a:latin typeface="Arial Rounded MT Bold" panose="020F0704030504030204" pitchFamily="34" charset="0"/>
              </a:rPr>
              <a:t>Part 3</a:t>
            </a:r>
          </a:p>
          <a:p>
            <a:pPr algn="l"/>
            <a:endParaRPr lang="en-US" b="1">
              <a:latin typeface="Arial Rounded MT Bold" panose="020F0704030504030204" pitchFamily="34" charset="0"/>
            </a:endParaRPr>
          </a:p>
        </p:txBody>
      </p:sp>
      <p:pic>
        <p:nvPicPr>
          <p:cNvPr id="2050" name="Picture 2" descr="Image result for the atonement of jesus christ">
            <a:extLst>
              <a:ext uri="{FF2B5EF4-FFF2-40B4-BE49-F238E27FC236}">
                <a16:creationId xmlns:a16="http://schemas.microsoft.com/office/drawing/2014/main" id="{DFCF5FF1-C882-4A11-91E7-A6AEC9C5BB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19" r="12127"/>
          <a:stretch/>
        </p:blipFill>
        <p:spPr bwMode="auto">
          <a:xfrm>
            <a:off x="20" y="10"/>
            <a:ext cx="349070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546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82EFE6-BEE5-4069-9173-5BAE07AB8E5A}"/>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solidFill>
                  <a:schemeClr val="bg1"/>
                </a:solidFill>
                <a:latin typeface="+mj-lt"/>
                <a:ea typeface="+mj-ea"/>
                <a:cs typeface="+mj-cs"/>
              </a:rPr>
              <a:t>Doctrinal Mastery Review</a:t>
            </a:r>
          </a:p>
        </p:txBody>
      </p:sp>
      <p:graphicFrame>
        <p:nvGraphicFramePr>
          <p:cNvPr id="6" name="Table 5">
            <a:extLst>
              <a:ext uri="{FF2B5EF4-FFF2-40B4-BE49-F238E27FC236}">
                <a16:creationId xmlns:a16="http://schemas.microsoft.com/office/drawing/2014/main" id="{4367E76A-A5E2-48FF-9DFF-EEC67FD387BD}"/>
              </a:ext>
            </a:extLst>
          </p:cNvPr>
          <p:cNvGraphicFramePr>
            <a:graphicFrameLocks noGrp="1"/>
          </p:cNvGraphicFramePr>
          <p:nvPr>
            <p:extLst>
              <p:ext uri="{D42A27DB-BD31-4B8C-83A1-F6EECF244321}">
                <p14:modId xmlns:p14="http://schemas.microsoft.com/office/powerpoint/2010/main" val="2700465873"/>
              </p:ext>
            </p:extLst>
          </p:nvPr>
        </p:nvGraphicFramePr>
        <p:xfrm>
          <a:off x="482600" y="1692566"/>
          <a:ext cx="8178800" cy="4359521"/>
        </p:xfrm>
        <a:graphic>
          <a:graphicData uri="http://schemas.openxmlformats.org/drawingml/2006/table">
            <a:tbl>
              <a:tblPr/>
              <a:tblGrid>
                <a:gridCol w="2528455">
                  <a:extLst>
                    <a:ext uri="{9D8B030D-6E8A-4147-A177-3AD203B41FA5}">
                      <a16:colId xmlns:a16="http://schemas.microsoft.com/office/drawing/2014/main" val="4289604783"/>
                    </a:ext>
                  </a:extLst>
                </a:gridCol>
                <a:gridCol w="5650345">
                  <a:extLst>
                    <a:ext uri="{9D8B030D-6E8A-4147-A177-3AD203B41FA5}">
                      <a16:colId xmlns:a16="http://schemas.microsoft.com/office/drawing/2014/main" val="3944492924"/>
                    </a:ext>
                  </a:extLst>
                </a:gridCol>
              </a:tblGrid>
              <a:tr h="4359521">
                <a:tc>
                  <a:txBody>
                    <a:bodyPr/>
                    <a:lstStyle/>
                    <a:p>
                      <a:pPr algn="l" fontAlgn="base">
                        <a:spcBef>
                          <a:spcPts val="0"/>
                        </a:spcBef>
                        <a:spcAft>
                          <a:spcPts val="0"/>
                        </a:spcAft>
                        <a:buClrTx/>
                        <a:buSzPts val="1800"/>
                        <a:buFont typeface="+mj-lt"/>
                        <a:buAutoNum type="arabicPeriod"/>
                      </a:pPr>
                      <a:r>
                        <a:rPr lang="en-US" sz="1800" b="0" i="0" u="none" strike="noStrike">
                          <a:solidFill>
                            <a:srgbClr val="7D7D7D"/>
                          </a:solidFill>
                          <a:effectLst/>
                          <a:latin typeface="ZoramldsLat-Regular"/>
                        </a:rPr>
                        <a:t>____ </a:t>
                      </a:r>
                      <a:r>
                        <a:rPr lang="en-US" sz="1800" b="0" i="0" u="none" strike="noStrike">
                          <a:solidFill>
                            <a:srgbClr val="177C9C"/>
                          </a:solidFill>
                          <a:effectLst/>
                          <a:latin typeface="ZoramldsLat-Regular"/>
                          <a:hlinkClick r:id="rId2"/>
                        </a:rPr>
                        <a:t>D&amp;C 6:36</a:t>
                      </a:r>
                      <a:endParaRPr lang="en-US" sz="1800" b="0" i="0" u="none" strike="noStrike">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a:solidFill>
                            <a:srgbClr val="7D7D7D"/>
                          </a:solidFill>
                          <a:effectLst/>
                          <a:latin typeface="ZoramldsLat-Regular"/>
                        </a:rPr>
                        <a:t>____ </a:t>
                      </a:r>
                      <a:r>
                        <a:rPr lang="en-US" sz="1800" b="0" i="0" u="none" strike="noStrike">
                          <a:solidFill>
                            <a:srgbClr val="177C9C"/>
                          </a:solidFill>
                          <a:effectLst/>
                          <a:latin typeface="ZoramldsLat-Regular"/>
                          <a:hlinkClick r:id="rId3"/>
                        </a:rPr>
                        <a:t>D&amp;C 8:2–3</a:t>
                      </a:r>
                      <a:endParaRPr lang="en-US" sz="1800" b="0" i="0" u="none" strike="noStrike">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a:solidFill>
                            <a:srgbClr val="7D7D7D"/>
                          </a:solidFill>
                          <a:effectLst/>
                          <a:latin typeface="ZoramldsLat-Regular"/>
                        </a:rPr>
                        <a:t>____ </a:t>
                      </a:r>
                      <a:r>
                        <a:rPr lang="en-US" sz="1800" b="0" i="0" u="none" strike="noStrike">
                          <a:solidFill>
                            <a:srgbClr val="177C9C"/>
                          </a:solidFill>
                          <a:effectLst/>
                          <a:latin typeface="ZoramldsLat-Regular"/>
                          <a:hlinkClick r:id="rId4"/>
                        </a:rPr>
                        <a:t>D&amp;C 88:118</a:t>
                      </a:r>
                      <a:endParaRPr lang="en-US" sz="1800" b="0" i="0" u="none" strike="noStrike">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a:solidFill>
                            <a:srgbClr val="7D7D7D"/>
                          </a:solidFill>
                          <a:effectLst/>
                          <a:latin typeface="ZoramldsLat-Regular"/>
                        </a:rPr>
                        <a:t>____ </a:t>
                      </a:r>
                      <a:r>
                        <a:rPr lang="en-US" sz="1800" b="0" i="0" u="none" strike="noStrike">
                          <a:solidFill>
                            <a:srgbClr val="177C9C"/>
                          </a:solidFill>
                          <a:effectLst/>
                          <a:latin typeface="ZoramldsLat-Regular"/>
                          <a:hlinkClick r:id="rId5"/>
                        </a:rPr>
                        <a:t>D&amp;C 29:10–11</a:t>
                      </a:r>
                      <a:endParaRPr lang="en-US" sz="1800" b="0" i="0" u="none" strike="noStrike">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a:solidFill>
                            <a:srgbClr val="7D7D7D"/>
                          </a:solidFill>
                          <a:effectLst/>
                          <a:latin typeface="ZoramldsLat-Regular"/>
                        </a:rPr>
                        <a:t>____ </a:t>
                      </a:r>
                      <a:r>
                        <a:rPr lang="en-US" sz="1800" b="0" i="0" u="none" strike="noStrike">
                          <a:solidFill>
                            <a:srgbClr val="177C9C"/>
                          </a:solidFill>
                          <a:effectLst/>
                          <a:latin typeface="ZoramldsLat-Regular"/>
                          <a:hlinkClick r:id="rId6"/>
                        </a:rPr>
                        <a:t>D&amp;C 130:22–23</a:t>
                      </a:r>
                      <a:endParaRPr lang="en-US" sz="1800" b="0" i="0" u="none" strike="noStrike">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a:solidFill>
                            <a:srgbClr val="7D7D7D"/>
                          </a:solidFill>
                          <a:effectLst/>
                          <a:latin typeface="ZoramldsLat-Regular"/>
                        </a:rPr>
                        <a:t>____ </a:t>
                      </a:r>
                      <a:r>
                        <a:rPr lang="en-US" sz="1800" b="0" i="0" u="none" strike="noStrike">
                          <a:solidFill>
                            <a:srgbClr val="177C9C"/>
                          </a:solidFill>
                          <a:effectLst/>
                          <a:latin typeface="ZoramldsLat-Regular"/>
                          <a:hlinkClick r:id="rId7"/>
                        </a:rPr>
                        <a:t>D&amp;C 76:22–24</a:t>
                      </a:r>
                      <a:endParaRPr lang="en-US" sz="1800" b="0" i="0" u="none" strike="noStrike">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a:solidFill>
                            <a:srgbClr val="7D7D7D"/>
                          </a:solidFill>
                          <a:effectLst/>
                          <a:latin typeface="ZoramldsLat-Regular"/>
                        </a:rPr>
                        <a:t>____ </a:t>
                      </a:r>
                      <a:r>
                        <a:rPr lang="en-US" sz="1800" b="0" i="0" u="none" strike="noStrike">
                          <a:solidFill>
                            <a:srgbClr val="177C9C"/>
                          </a:solidFill>
                          <a:effectLst/>
                          <a:latin typeface="ZoramldsLat-Regular"/>
                          <a:hlinkClick r:id="rId8"/>
                        </a:rPr>
                        <a:t>D&amp;C 18:10–11</a:t>
                      </a:r>
                      <a:endParaRPr lang="en-US" sz="1800" b="0" i="0" u="none" strike="noStrike">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a:solidFill>
                            <a:srgbClr val="7D7D7D"/>
                          </a:solidFill>
                          <a:effectLst/>
                          <a:latin typeface="ZoramldsLat-Regular"/>
                        </a:rPr>
                        <a:t>____ </a:t>
                      </a:r>
                      <a:r>
                        <a:rPr lang="en-US" sz="1800" b="0" i="0" u="none" strike="noStrike">
                          <a:solidFill>
                            <a:srgbClr val="177C9C"/>
                          </a:solidFill>
                          <a:effectLst/>
                          <a:latin typeface="ZoramldsLat-Regular"/>
                          <a:hlinkClick r:id="rId9"/>
                        </a:rPr>
                        <a:t>D&amp;C 19:16–19</a:t>
                      </a:r>
                      <a:r>
                        <a:rPr lang="en-US" sz="1800" b="0" i="0" u="none" strike="noStrike">
                          <a:solidFill>
                            <a:srgbClr val="7D7D7D"/>
                          </a:solidFill>
                          <a:effectLst/>
                          <a:latin typeface="ZoramldsLat-Regular"/>
                        </a:rPr>
                        <a:t>.</a:t>
                      </a:r>
                      <a:endParaRPr lang="en-US" sz="1800" b="0" i="0" u="none" strike="noStrike">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a:solidFill>
                            <a:srgbClr val="7D7D7D"/>
                          </a:solidFill>
                          <a:effectLst/>
                          <a:latin typeface="ZoramldsLat-Regular"/>
                        </a:rPr>
                        <a:t>____ </a:t>
                      </a:r>
                      <a:r>
                        <a:rPr lang="en-US" sz="1800" b="0" i="0" u="none" strike="noStrike">
                          <a:solidFill>
                            <a:srgbClr val="177C9C"/>
                          </a:solidFill>
                          <a:effectLst/>
                          <a:latin typeface="ZoramldsLat-Regular"/>
                          <a:hlinkClick r:id="rId10"/>
                        </a:rPr>
                        <a:t>D&amp;C 58:42–43</a:t>
                      </a:r>
                      <a:endParaRPr lang="en-US" sz="1800" b="0" i="0" u="none" strike="noStrike">
                        <a:effectLst/>
                        <a:latin typeface="Arial" panose="020B0604020202020204" pitchFamily="34" charset="0"/>
                      </a:endParaRPr>
                    </a:p>
                  </a:txBody>
                  <a:tcPr marL="93955" marR="93955" marT="46978" marB="46978">
                    <a:lnL w="6350" cap="flat" cmpd="sng" algn="ctr">
                      <a:solidFill>
                        <a:srgbClr val="C2C2C2"/>
                      </a:solidFill>
                      <a:prstDash val="solid"/>
                      <a:round/>
                      <a:headEnd type="none" w="med" len="med"/>
                      <a:tailEnd type="none" w="med" len="med"/>
                    </a:lnL>
                    <a:lnR w="6350" cap="flat" cmpd="sng" algn="ctr">
                      <a:solidFill>
                        <a:srgbClr val="C2C2C2"/>
                      </a:solidFill>
                      <a:prstDash val="solid"/>
                      <a:round/>
                      <a:headEnd type="none" w="med" len="med"/>
                      <a:tailEnd type="none" w="med" len="med"/>
                    </a:lnR>
                    <a:lnT w="6350" cap="flat" cmpd="sng" algn="ctr">
                      <a:solidFill>
                        <a:srgbClr val="C2C2C2"/>
                      </a:solidFill>
                      <a:prstDash val="solid"/>
                      <a:round/>
                      <a:headEnd type="none" w="med" len="med"/>
                      <a:tailEnd type="none" w="med" len="med"/>
                    </a:lnT>
                    <a:lnB w="6350" cap="flat" cmpd="sng" algn="ctr">
                      <a:solidFill>
                        <a:srgbClr val="C2C2C2"/>
                      </a:solidFill>
                      <a:prstDash val="solid"/>
                      <a:round/>
                      <a:headEnd type="none" w="med" len="med"/>
                      <a:tailEnd type="none" w="med" len="med"/>
                    </a:lnB>
                  </a:tcPr>
                </a:tc>
                <a:tc>
                  <a:txBody>
                    <a:bodyPr/>
                    <a:lstStyle/>
                    <a:p>
                      <a:pPr algn="l" fontAlgn="base">
                        <a:spcBef>
                          <a:spcPts val="0"/>
                        </a:spcBef>
                        <a:spcAft>
                          <a:spcPts val="0"/>
                        </a:spcAft>
                        <a:buClrTx/>
                        <a:buSzPts val="1800"/>
                        <a:buFont typeface="+mj-lt"/>
                        <a:buAutoNum type="arabicPeriod"/>
                      </a:pPr>
                      <a:r>
                        <a:rPr lang="en-US" sz="1800" b="0" i="0" u="none" strike="noStrike" dirty="0">
                          <a:solidFill>
                            <a:srgbClr val="7D7D7D"/>
                          </a:solidFill>
                          <a:effectLst/>
                          <a:latin typeface="ZoramldsLat-Regular"/>
                        </a:rPr>
                        <a:t>Look unto Christ in every thought.</a:t>
                      </a:r>
                      <a:endParaRPr lang="en-US" sz="1800" b="0" i="0" u="none" strike="noStrike" dirty="0">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dirty="0">
                          <a:solidFill>
                            <a:srgbClr val="7D7D7D"/>
                          </a:solidFill>
                          <a:effectLst/>
                          <a:latin typeface="ZoramldsLat-Regular"/>
                        </a:rPr>
                        <a:t>The Father and Son have bodies of flesh and bone.</a:t>
                      </a:r>
                      <a:endParaRPr lang="en-US" sz="1800" b="0" i="0" u="none" strike="noStrike" dirty="0">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dirty="0">
                          <a:solidFill>
                            <a:srgbClr val="7D7D7D"/>
                          </a:solidFill>
                          <a:effectLst/>
                          <a:latin typeface="ZoramldsLat-Regular"/>
                        </a:rPr>
                        <a:t>The Holy Ghost speaks to our minds and hearts.</a:t>
                      </a:r>
                      <a:endParaRPr lang="en-US" sz="1800" b="0" i="0" u="none" strike="noStrike" dirty="0">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dirty="0">
                          <a:solidFill>
                            <a:srgbClr val="7D7D7D"/>
                          </a:solidFill>
                          <a:effectLst/>
                          <a:latin typeface="ZoramldsLat-Regular"/>
                        </a:rPr>
                        <a:t>The worth of souls is great.</a:t>
                      </a:r>
                      <a:endParaRPr lang="en-US" sz="1800" b="0" i="0" u="none" strike="noStrike" dirty="0">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dirty="0">
                          <a:solidFill>
                            <a:srgbClr val="7D7D7D"/>
                          </a:solidFill>
                          <a:effectLst/>
                          <a:latin typeface="ZoramldsLat-Regular"/>
                        </a:rPr>
                        <a:t>The Savior suffered for our sins so we could repent.</a:t>
                      </a:r>
                      <a:endParaRPr lang="en-US" sz="1800" b="0" i="0" u="none" strike="noStrike" dirty="0">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dirty="0">
                          <a:solidFill>
                            <a:srgbClr val="7D7D7D"/>
                          </a:solidFill>
                          <a:effectLst/>
                          <a:latin typeface="ZoramldsLat-Regular"/>
                        </a:rPr>
                        <a:t>Christ will come again with power and glory.</a:t>
                      </a:r>
                      <a:endParaRPr lang="en-US" sz="1800" b="0" i="0" u="none" strike="noStrike" dirty="0">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dirty="0">
                          <a:solidFill>
                            <a:srgbClr val="7D7D7D"/>
                          </a:solidFill>
                          <a:effectLst/>
                          <a:latin typeface="ZoramldsLat-Regular"/>
                        </a:rPr>
                        <a:t>To repent we must confess and forsake sin.</a:t>
                      </a:r>
                      <a:endParaRPr lang="en-US" sz="1800" b="0" i="0" u="none" strike="noStrike" dirty="0">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dirty="0">
                          <a:solidFill>
                            <a:srgbClr val="7D7D7D"/>
                          </a:solidFill>
                          <a:effectLst/>
                          <a:latin typeface="ZoramldsLat-Regular"/>
                        </a:rPr>
                        <a:t>Seek learning by study and faith.</a:t>
                      </a:r>
                      <a:endParaRPr lang="en-US" sz="1800" b="0" i="0" u="none" strike="noStrike" dirty="0">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dirty="0">
                          <a:solidFill>
                            <a:srgbClr val="7D7D7D"/>
                          </a:solidFill>
                          <a:effectLst/>
                          <a:latin typeface="ZoramldsLat-Regular"/>
                        </a:rPr>
                        <a:t>Jesus Christ lives and is the Creator of worlds.</a:t>
                      </a:r>
                      <a:endParaRPr lang="en-US" sz="1800" b="0" i="0" u="none" strike="noStrike" dirty="0">
                        <a:effectLst/>
                        <a:latin typeface="Arial" panose="020B0604020202020204" pitchFamily="34" charset="0"/>
                      </a:endParaRPr>
                    </a:p>
                  </a:txBody>
                  <a:tcPr marL="93955" marR="93955" marT="46978" marB="46978">
                    <a:lnL w="6350" cap="flat" cmpd="sng" algn="ctr">
                      <a:solidFill>
                        <a:srgbClr val="C2C2C2"/>
                      </a:solidFill>
                      <a:prstDash val="solid"/>
                      <a:round/>
                      <a:headEnd type="none" w="med" len="med"/>
                      <a:tailEnd type="none" w="med" len="med"/>
                    </a:lnL>
                    <a:lnR w="6350" cap="flat" cmpd="sng" algn="ctr">
                      <a:solidFill>
                        <a:srgbClr val="C2C2C2"/>
                      </a:solidFill>
                      <a:prstDash val="solid"/>
                      <a:round/>
                      <a:headEnd type="none" w="med" len="med"/>
                      <a:tailEnd type="none" w="med" len="med"/>
                    </a:lnR>
                    <a:lnT w="6350" cap="flat" cmpd="sng" algn="ctr">
                      <a:solidFill>
                        <a:srgbClr val="C2C2C2"/>
                      </a:solidFill>
                      <a:prstDash val="solid"/>
                      <a:round/>
                      <a:headEnd type="none" w="med" len="med"/>
                      <a:tailEnd type="none" w="med" len="med"/>
                    </a:lnT>
                    <a:lnB w="6350" cap="flat" cmpd="sng" algn="ctr">
                      <a:solidFill>
                        <a:srgbClr val="C2C2C2"/>
                      </a:solidFill>
                      <a:prstDash val="solid"/>
                      <a:round/>
                      <a:headEnd type="none" w="med" len="med"/>
                      <a:tailEnd type="none" w="med" len="med"/>
                    </a:lnB>
                  </a:tcPr>
                </a:tc>
                <a:extLst>
                  <a:ext uri="{0D108BD9-81ED-4DB2-BD59-A6C34878D82A}">
                    <a16:rowId xmlns:a16="http://schemas.microsoft.com/office/drawing/2014/main" val="4274228557"/>
                  </a:ext>
                </a:extLst>
              </a:tr>
            </a:tbl>
          </a:graphicData>
        </a:graphic>
      </p:graphicFrame>
    </p:spTree>
    <p:extLst>
      <p:ext uri="{BB962C8B-B14F-4D97-AF65-F5344CB8AC3E}">
        <p14:creationId xmlns:p14="http://schemas.microsoft.com/office/powerpoint/2010/main" val="378827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82EFE6-BEE5-4069-9173-5BAE07AB8E5A}"/>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solidFill>
                  <a:schemeClr val="bg1"/>
                </a:solidFill>
                <a:latin typeface="+mj-lt"/>
                <a:ea typeface="+mj-ea"/>
                <a:cs typeface="+mj-cs"/>
              </a:rPr>
              <a:t>Doctrinal Mastery Review</a:t>
            </a:r>
          </a:p>
        </p:txBody>
      </p:sp>
      <p:graphicFrame>
        <p:nvGraphicFramePr>
          <p:cNvPr id="6" name="Table 5">
            <a:extLst>
              <a:ext uri="{FF2B5EF4-FFF2-40B4-BE49-F238E27FC236}">
                <a16:creationId xmlns:a16="http://schemas.microsoft.com/office/drawing/2014/main" id="{4367E76A-A5E2-48FF-9DFF-EEC67FD387BD}"/>
              </a:ext>
            </a:extLst>
          </p:cNvPr>
          <p:cNvGraphicFramePr>
            <a:graphicFrameLocks noGrp="1"/>
          </p:cNvGraphicFramePr>
          <p:nvPr/>
        </p:nvGraphicFramePr>
        <p:xfrm>
          <a:off x="482600" y="1692566"/>
          <a:ext cx="8178800" cy="4359521"/>
        </p:xfrm>
        <a:graphic>
          <a:graphicData uri="http://schemas.openxmlformats.org/drawingml/2006/table">
            <a:tbl>
              <a:tblPr/>
              <a:tblGrid>
                <a:gridCol w="2528455">
                  <a:extLst>
                    <a:ext uri="{9D8B030D-6E8A-4147-A177-3AD203B41FA5}">
                      <a16:colId xmlns:a16="http://schemas.microsoft.com/office/drawing/2014/main" val="4289604783"/>
                    </a:ext>
                  </a:extLst>
                </a:gridCol>
                <a:gridCol w="5650345">
                  <a:extLst>
                    <a:ext uri="{9D8B030D-6E8A-4147-A177-3AD203B41FA5}">
                      <a16:colId xmlns:a16="http://schemas.microsoft.com/office/drawing/2014/main" val="3944492924"/>
                    </a:ext>
                  </a:extLst>
                </a:gridCol>
              </a:tblGrid>
              <a:tr h="4359521">
                <a:tc>
                  <a:txBody>
                    <a:bodyPr/>
                    <a:lstStyle/>
                    <a:p>
                      <a:pPr algn="l" fontAlgn="base">
                        <a:spcBef>
                          <a:spcPts val="0"/>
                        </a:spcBef>
                        <a:spcAft>
                          <a:spcPts val="0"/>
                        </a:spcAft>
                        <a:buClrTx/>
                        <a:buSzPts val="1800"/>
                        <a:buFont typeface="+mj-lt"/>
                        <a:buAutoNum type="arabicPeriod"/>
                      </a:pPr>
                      <a:r>
                        <a:rPr lang="en-US" sz="1800" b="0" i="0" u="none" strike="noStrike">
                          <a:solidFill>
                            <a:srgbClr val="7D7D7D"/>
                          </a:solidFill>
                          <a:effectLst/>
                          <a:latin typeface="ZoramldsLat-Regular"/>
                        </a:rPr>
                        <a:t>____ </a:t>
                      </a:r>
                      <a:r>
                        <a:rPr lang="en-US" sz="1800" b="0" i="0" u="none" strike="noStrike">
                          <a:solidFill>
                            <a:srgbClr val="177C9C"/>
                          </a:solidFill>
                          <a:effectLst/>
                          <a:latin typeface="ZoramldsLat-Regular"/>
                          <a:hlinkClick r:id="rId2"/>
                        </a:rPr>
                        <a:t>D&amp;C 6:36</a:t>
                      </a:r>
                      <a:endParaRPr lang="en-US" sz="1800" b="0" i="0" u="none" strike="noStrike">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a:solidFill>
                            <a:srgbClr val="7D7D7D"/>
                          </a:solidFill>
                          <a:effectLst/>
                          <a:latin typeface="ZoramldsLat-Regular"/>
                        </a:rPr>
                        <a:t>____ </a:t>
                      </a:r>
                      <a:r>
                        <a:rPr lang="en-US" sz="1800" b="0" i="0" u="none" strike="noStrike">
                          <a:solidFill>
                            <a:srgbClr val="177C9C"/>
                          </a:solidFill>
                          <a:effectLst/>
                          <a:latin typeface="ZoramldsLat-Regular"/>
                          <a:hlinkClick r:id="rId3"/>
                        </a:rPr>
                        <a:t>D&amp;C 8:2–3</a:t>
                      </a:r>
                      <a:endParaRPr lang="en-US" sz="1800" b="0" i="0" u="none" strike="noStrike">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a:solidFill>
                            <a:srgbClr val="7D7D7D"/>
                          </a:solidFill>
                          <a:effectLst/>
                          <a:latin typeface="ZoramldsLat-Regular"/>
                        </a:rPr>
                        <a:t>____ </a:t>
                      </a:r>
                      <a:r>
                        <a:rPr lang="en-US" sz="1800" b="0" i="0" u="none" strike="noStrike">
                          <a:solidFill>
                            <a:srgbClr val="177C9C"/>
                          </a:solidFill>
                          <a:effectLst/>
                          <a:latin typeface="ZoramldsLat-Regular"/>
                          <a:hlinkClick r:id="rId4"/>
                        </a:rPr>
                        <a:t>D&amp;C 88:118</a:t>
                      </a:r>
                      <a:endParaRPr lang="en-US" sz="1800" b="0" i="0" u="none" strike="noStrike">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a:solidFill>
                            <a:srgbClr val="7D7D7D"/>
                          </a:solidFill>
                          <a:effectLst/>
                          <a:latin typeface="ZoramldsLat-Regular"/>
                        </a:rPr>
                        <a:t>____ </a:t>
                      </a:r>
                      <a:r>
                        <a:rPr lang="en-US" sz="1800" b="0" i="0" u="none" strike="noStrike">
                          <a:solidFill>
                            <a:srgbClr val="177C9C"/>
                          </a:solidFill>
                          <a:effectLst/>
                          <a:latin typeface="ZoramldsLat-Regular"/>
                          <a:hlinkClick r:id="rId5"/>
                        </a:rPr>
                        <a:t>D&amp;C 29:10–11</a:t>
                      </a:r>
                      <a:endParaRPr lang="en-US" sz="1800" b="0" i="0" u="none" strike="noStrike">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a:solidFill>
                            <a:srgbClr val="7D7D7D"/>
                          </a:solidFill>
                          <a:effectLst/>
                          <a:latin typeface="ZoramldsLat-Regular"/>
                        </a:rPr>
                        <a:t>____ </a:t>
                      </a:r>
                      <a:r>
                        <a:rPr lang="en-US" sz="1800" b="0" i="0" u="none" strike="noStrike">
                          <a:solidFill>
                            <a:srgbClr val="177C9C"/>
                          </a:solidFill>
                          <a:effectLst/>
                          <a:latin typeface="ZoramldsLat-Regular"/>
                          <a:hlinkClick r:id="rId6"/>
                        </a:rPr>
                        <a:t>D&amp;C 130:22–23</a:t>
                      </a:r>
                      <a:endParaRPr lang="en-US" sz="1800" b="0" i="0" u="none" strike="noStrike">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a:solidFill>
                            <a:srgbClr val="7D7D7D"/>
                          </a:solidFill>
                          <a:effectLst/>
                          <a:latin typeface="ZoramldsLat-Regular"/>
                        </a:rPr>
                        <a:t>____ </a:t>
                      </a:r>
                      <a:r>
                        <a:rPr lang="en-US" sz="1800" b="0" i="0" u="none" strike="noStrike">
                          <a:solidFill>
                            <a:srgbClr val="177C9C"/>
                          </a:solidFill>
                          <a:effectLst/>
                          <a:latin typeface="ZoramldsLat-Regular"/>
                          <a:hlinkClick r:id="rId7"/>
                        </a:rPr>
                        <a:t>D&amp;C 76:22–24</a:t>
                      </a:r>
                      <a:endParaRPr lang="en-US" sz="1800" b="0" i="0" u="none" strike="noStrike">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a:solidFill>
                            <a:srgbClr val="7D7D7D"/>
                          </a:solidFill>
                          <a:effectLst/>
                          <a:latin typeface="ZoramldsLat-Regular"/>
                        </a:rPr>
                        <a:t>____ </a:t>
                      </a:r>
                      <a:r>
                        <a:rPr lang="en-US" sz="1800" b="0" i="0" u="none" strike="noStrike">
                          <a:solidFill>
                            <a:srgbClr val="177C9C"/>
                          </a:solidFill>
                          <a:effectLst/>
                          <a:latin typeface="ZoramldsLat-Regular"/>
                          <a:hlinkClick r:id="rId8"/>
                        </a:rPr>
                        <a:t>D&amp;C 18:10–11</a:t>
                      </a:r>
                      <a:endParaRPr lang="en-US" sz="1800" b="0" i="0" u="none" strike="noStrike">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a:solidFill>
                            <a:srgbClr val="7D7D7D"/>
                          </a:solidFill>
                          <a:effectLst/>
                          <a:latin typeface="ZoramldsLat-Regular"/>
                        </a:rPr>
                        <a:t>____ </a:t>
                      </a:r>
                      <a:r>
                        <a:rPr lang="en-US" sz="1800" b="0" i="0" u="none" strike="noStrike">
                          <a:solidFill>
                            <a:srgbClr val="177C9C"/>
                          </a:solidFill>
                          <a:effectLst/>
                          <a:latin typeface="ZoramldsLat-Regular"/>
                          <a:hlinkClick r:id="rId9"/>
                        </a:rPr>
                        <a:t>D&amp;C 19:16–19</a:t>
                      </a:r>
                      <a:r>
                        <a:rPr lang="en-US" sz="1800" b="0" i="0" u="none" strike="noStrike">
                          <a:solidFill>
                            <a:srgbClr val="7D7D7D"/>
                          </a:solidFill>
                          <a:effectLst/>
                          <a:latin typeface="ZoramldsLat-Regular"/>
                        </a:rPr>
                        <a:t>.</a:t>
                      </a:r>
                      <a:endParaRPr lang="en-US" sz="1800" b="0" i="0" u="none" strike="noStrike">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a:solidFill>
                            <a:srgbClr val="7D7D7D"/>
                          </a:solidFill>
                          <a:effectLst/>
                          <a:latin typeface="ZoramldsLat-Regular"/>
                        </a:rPr>
                        <a:t>____ </a:t>
                      </a:r>
                      <a:r>
                        <a:rPr lang="en-US" sz="1800" b="0" i="0" u="none" strike="noStrike">
                          <a:solidFill>
                            <a:srgbClr val="177C9C"/>
                          </a:solidFill>
                          <a:effectLst/>
                          <a:latin typeface="ZoramldsLat-Regular"/>
                          <a:hlinkClick r:id="rId10"/>
                        </a:rPr>
                        <a:t>D&amp;C 58:42–43</a:t>
                      </a:r>
                      <a:endParaRPr lang="en-US" sz="1800" b="0" i="0" u="none" strike="noStrike">
                        <a:effectLst/>
                        <a:latin typeface="Arial" panose="020B0604020202020204" pitchFamily="34" charset="0"/>
                      </a:endParaRPr>
                    </a:p>
                  </a:txBody>
                  <a:tcPr marL="93955" marR="93955" marT="46978" marB="46978">
                    <a:lnL w="6350" cap="flat" cmpd="sng" algn="ctr">
                      <a:solidFill>
                        <a:srgbClr val="C2C2C2"/>
                      </a:solidFill>
                      <a:prstDash val="solid"/>
                      <a:round/>
                      <a:headEnd type="none" w="med" len="med"/>
                      <a:tailEnd type="none" w="med" len="med"/>
                    </a:lnL>
                    <a:lnR w="6350" cap="flat" cmpd="sng" algn="ctr">
                      <a:solidFill>
                        <a:srgbClr val="C2C2C2"/>
                      </a:solidFill>
                      <a:prstDash val="solid"/>
                      <a:round/>
                      <a:headEnd type="none" w="med" len="med"/>
                      <a:tailEnd type="none" w="med" len="med"/>
                    </a:lnR>
                    <a:lnT w="6350" cap="flat" cmpd="sng" algn="ctr">
                      <a:solidFill>
                        <a:srgbClr val="C2C2C2"/>
                      </a:solidFill>
                      <a:prstDash val="solid"/>
                      <a:round/>
                      <a:headEnd type="none" w="med" len="med"/>
                      <a:tailEnd type="none" w="med" len="med"/>
                    </a:lnT>
                    <a:lnB w="6350" cap="flat" cmpd="sng" algn="ctr">
                      <a:solidFill>
                        <a:srgbClr val="C2C2C2"/>
                      </a:solidFill>
                      <a:prstDash val="solid"/>
                      <a:round/>
                      <a:headEnd type="none" w="med" len="med"/>
                      <a:tailEnd type="none" w="med" len="med"/>
                    </a:lnB>
                  </a:tcPr>
                </a:tc>
                <a:tc>
                  <a:txBody>
                    <a:bodyPr/>
                    <a:lstStyle/>
                    <a:p>
                      <a:pPr algn="l" fontAlgn="base">
                        <a:spcBef>
                          <a:spcPts val="0"/>
                        </a:spcBef>
                        <a:spcAft>
                          <a:spcPts val="0"/>
                        </a:spcAft>
                        <a:buClrTx/>
                        <a:buSzPts val="1800"/>
                        <a:buFont typeface="+mj-lt"/>
                        <a:buAutoNum type="arabicPeriod"/>
                      </a:pPr>
                      <a:r>
                        <a:rPr lang="en-US" sz="1800" b="0" i="0" u="none" strike="noStrike" dirty="0">
                          <a:solidFill>
                            <a:srgbClr val="7D7D7D"/>
                          </a:solidFill>
                          <a:effectLst/>
                          <a:latin typeface="ZoramldsLat-Regular"/>
                        </a:rPr>
                        <a:t>Look unto Christ in every thought.</a:t>
                      </a:r>
                      <a:endParaRPr lang="en-US" sz="1800" b="0" i="0" u="none" strike="noStrike" dirty="0">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dirty="0">
                          <a:solidFill>
                            <a:srgbClr val="7D7D7D"/>
                          </a:solidFill>
                          <a:effectLst/>
                          <a:latin typeface="ZoramldsLat-Regular"/>
                        </a:rPr>
                        <a:t>The Father and Son have bodies of flesh and bone.</a:t>
                      </a:r>
                      <a:endParaRPr lang="en-US" sz="1800" b="0" i="0" u="none" strike="noStrike" dirty="0">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dirty="0">
                          <a:solidFill>
                            <a:srgbClr val="7D7D7D"/>
                          </a:solidFill>
                          <a:effectLst/>
                          <a:latin typeface="ZoramldsLat-Regular"/>
                        </a:rPr>
                        <a:t>The Holy Ghost speaks to our minds and hearts.</a:t>
                      </a:r>
                      <a:endParaRPr lang="en-US" sz="1800" b="0" i="0" u="none" strike="noStrike" dirty="0">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dirty="0">
                          <a:solidFill>
                            <a:srgbClr val="7D7D7D"/>
                          </a:solidFill>
                          <a:effectLst/>
                          <a:latin typeface="ZoramldsLat-Regular"/>
                        </a:rPr>
                        <a:t>The worth of souls is great.</a:t>
                      </a:r>
                      <a:endParaRPr lang="en-US" sz="1800" b="0" i="0" u="none" strike="noStrike" dirty="0">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dirty="0">
                          <a:solidFill>
                            <a:srgbClr val="7D7D7D"/>
                          </a:solidFill>
                          <a:effectLst/>
                          <a:latin typeface="ZoramldsLat-Regular"/>
                        </a:rPr>
                        <a:t>The Savior suffered for our sins so we could repent.</a:t>
                      </a:r>
                      <a:endParaRPr lang="en-US" sz="1800" b="0" i="0" u="none" strike="noStrike" dirty="0">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dirty="0">
                          <a:solidFill>
                            <a:srgbClr val="7D7D7D"/>
                          </a:solidFill>
                          <a:effectLst/>
                          <a:latin typeface="ZoramldsLat-Regular"/>
                        </a:rPr>
                        <a:t>Christ will come again with power and glory.</a:t>
                      </a:r>
                      <a:endParaRPr lang="en-US" sz="1800" b="0" i="0" u="none" strike="noStrike" dirty="0">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dirty="0">
                          <a:solidFill>
                            <a:srgbClr val="7D7D7D"/>
                          </a:solidFill>
                          <a:effectLst/>
                          <a:latin typeface="ZoramldsLat-Regular"/>
                        </a:rPr>
                        <a:t>To repent we must confess and forsake sin.</a:t>
                      </a:r>
                      <a:endParaRPr lang="en-US" sz="1800" b="0" i="0" u="none" strike="noStrike" dirty="0">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dirty="0">
                          <a:solidFill>
                            <a:srgbClr val="7D7D7D"/>
                          </a:solidFill>
                          <a:effectLst/>
                          <a:latin typeface="ZoramldsLat-Regular"/>
                        </a:rPr>
                        <a:t>Seek learning by study and faith.</a:t>
                      </a:r>
                      <a:endParaRPr lang="en-US" sz="1800" b="0" i="0" u="none" strike="noStrike" dirty="0">
                        <a:effectLst/>
                        <a:latin typeface="Arial" panose="020B0604020202020204" pitchFamily="34" charset="0"/>
                      </a:endParaRPr>
                    </a:p>
                    <a:p>
                      <a:pPr algn="l" fontAlgn="base">
                        <a:spcBef>
                          <a:spcPts val="0"/>
                        </a:spcBef>
                        <a:spcAft>
                          <a:spcPts val="0"/>
                        </a:spcAft>
                        <a:buClrTx/>
                        <a:buSzPts val="1800"/>
                        <a:buFont typeface="+mj-lt"/>
                        <a:buAutoNum type="arabicPeriod"/>
                      </a:pPr>
                      <a:r>
                        <a:rPr lang="en-US" sz="1800" b="0" i="0" u="none" strike="noStrike" dirty="0">
                          <a:solidFill>
                            <a:srgbClr val="7D7D7D"/>
                          </a:solidFill>
                          <a:effectLst/>
                          <a:latin typeface="ZoramldsLat-Regular"/>
                        </a:rPr>
                        <a:t>Jesus Christ lives and is the Creator of worlds.</a:t>
                      </a:r>
                      <a:endParaRPr lang="en-US" sz="1800" b="0" i="0" u="none" strike="noStrike" dirty="0">
                        <a:effectLst/>
                        <a:latin typeface="Arial" panose="020B0604020202020204" pitchFamily="34" charset="0"/>
                      </a:endParaRPr>
                    </a:p>
                  </a:txBody>
                  <a:tcPr marL="93955" marR="93955" marT="46978" marB="46978">
                    <a:lnL w="6350" cap="flat" cmpd="sng" algn="ctr">
                      <a:solidFill>
                        <a:srgbClr val="C2C2C2"/>
                      </a:solidFill>
                      <a:prstDash val="solid"/>
                      <a:round/>
                      <a:headEnd type="none" w="med" len="med"/>
                      <a:tailEnd type="none" w="med" len="med"/>
                    </a:lnL>
                    <a:lnR w="6350" cap="flat" cmpd="sng" algn="ctr">
                      <a:solidFill>
                        <a:srgbClr val="C2C2C2"/>
                      </a:solidFill>
                      <a:prstDash val="solid"/>
                      <a:round/>
                      <a:headEnd type="none" w="med" len="med"/>
                      <a:tailEnd type="none" w="med" len="med"/>
                    </a:lnR>
                    <a:lnT w="6350" cap="flat" cmpd="sng" algn="ctr">
                      <a:solidFill>
                        <a:srgbClr val="C2C2C2"/>
                      </a:solidFill>
                      <a:prstDash val="solid"/>
                      <a:round/>
                      <a:headEnd type="none" w="med" len="med"/>
                      <a:tailEnd type="none" w="med" len="med"/>
                    </a:lnT>
                    <a:lnB w="6350" cap="flat" cmpd="sng" algn="ctr">
                      <a:solidFill>
                        <a:srgbClr val="C2C2C2"/>
                      </a:solidFill>
                      <a:prstDash val="solid"/>
                      <a:round/>
                      <a:headEnd type="none" w="med" len="med"/>
                      <a:tailEnd type="none" w="med" len="med"/>
                    </a:lnB>
                  </a:tcPr>
                </a:tc>
                <a:extLst>
                  <a:ext uri="{0D108BD9-81ED-4DB2-BD59-A6C34878D82A}">
                    <a16:rowId xmlns:a16="http://schemas.microsoft.com/office/drawing/2014/main" val="4274228557"/>
                  </a:ext>
                </a:extLst>
              </a:tr>
            </a:tbl>
          </a:graphicData>
        </a:graphic>
      </p:graphicFrame>
      <p:sp>
        <p:nvSpPr>
          <p:cNvPr id="3" name="Rectangle 2">
            <a:extLst>
              <a:ext uri="{FF2B5EF4-FFF2-40B4-BE49-F238E27FC236}">
                <a16:creationId xmlns:a16="http://schemas.microsoft.com/office/drawing/2014/main" id="{85BC86FA-E12E-4278-8B39-09242511AE6D}"/>
              </a:ext>
            </a:extLst>
          </p:cNvPr>
          <p:cNvSpPr/>
          <p:nvPr/>
        </p:nvSpPr>
        <p:spPr>
          <a:xfrm>
            <a:off x="1620981" y="6206248"/>
            <a:ext cx="6839527" cy="369332"/>
          </a:xfrm>
          <a:prstGeom prst="rect">
            <a:avLst/>
          </a:prstGeom>
        </p:spPr>
        <p:txBody>
          <a:bodyPr wrap="square">
            <a:spAutoFit/>
          </a:bodyPr>
          <a:lstStyle/>
          <a:p>
            <a:r>
              <a:rPr lang="en-US" b="1" i="1" dirty="0">
                <a:solidFill>
                  <a:srgbClr val="212225"/>
                </a:solidFill>
                <a:latin typeface="PahoranldsLat-Italic"/>
              </a:rPr>
              <a:t>Correct answers:</a:t>
            </a:r>
            <a:r>
              <a:rPr lang="en-US" b="1" dirty="0">
                <a:solidFill>
                  <a:srgbClr val="212225"/>
                </a:solidFill>
                <a:latin typeface="PahoranldsLat-Roman"/>
              </a:rPr>
              <a:t> 1. a; 2. c; 3. h; 4. f; 5. b; 6. </a:t>
            </a:r>
            <a:r>
              <a:rPr lang="en-US" b="1" dirty="0" err="1">
                <a:solidFill>
                  <a:srgbClr val="212225"/>
                </a:solidFill>
                <a:latin typeface="PahoranldsLat-Roman"/>
              </a:rPr>
              <a:t>i</a:t>
            </a:r>
            <a:r>
              <a:rPr lang="en-US" b="1" dirty="0">
                <a:solidFill>
                  <a:srgbClr val="212225"/>
                </a:solidFill>
                <a:latin typeface="PahoranldsLat-Roman"/>
              </a:rPr>
              <a:t>; 7. d; 8. e; 9. g</a:t>
            </a:r>
            <a:endParaRPr lang="en-US" b="1" dirty="0"/>
          </a:p>
        </p:txBody>
      </p:sp>
    </p:spTree>
    <p:extLst>
      <p:ext uri="{BB962C8B-B14F-4D97-AF65-F5344CB8AC3E}">
        <p14:creationId xmlns:p14="http://schemas.microsoft.com/office/powerpoint/2010/main" val="1604301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F213-6AC3-4E78-9276-B4826C2FE618}"/>
              </a:ext>
            </a:extLst>
          </p:cNvPr>
          <p:cNvSpPr>
            <a:spLocks noGrp="1"/>
          </p:cNvSpPr>
          <p:nvPr>
            <p:ph type="ctrTitle"/>
          </p:nvPr>
        </p:nvSpPr>
        <p:spPr>
          <a:xfrm>
            <a:off x="3957996" y="640080"/>
            <a:ext cx="4705943" cy="4018341"/>
          </a:xfrm>
          <a:noFill/>
        </p:spPr>
        <p:txBody>
          <a:bodyPr>
            <a:normAutofit/>
          </a:bodyPr>
          <a:lstStyle/>
          <a:p>
            <a:pPr algn="l"/>
            <a:r>
              <a:rPr lang="en-US" b="1">
                <a:latin typeface="Arial Rounded MT Bold" panose="020F0704030504030204" pitchFamily="34" charset="0"/>
              </a:rPr>
              <a:t>Doctrinal Mastery</a:t>
            </a:r>
          </a:p>
        </p:txBody>
      </p:sp>
      <p:sp>
        <p:nvSpPr>
          <p:cNvPr id="3" name="Subtitle 2">
            <a:extLst>
              <a:ext uri="{FF2B5EF4-FFF2-40B4-BE49-F238E27FC236}">
                <a16:creationId xmlns:a16="http://schemas.microsoft.com/office/drawing/2014/main" id="{F0AA69B8-B3B4-4590-8AF4-30C3D5B168DF}"/>
              </a:ext>
            </a:extLst>
          </p:cNvPr>
          <p:cNvSpPr>
            <a:spLocks noGrp="1"/>
          </p:cNvSpPr>
          <p:nvPr>
            <p:ph type="subTitle" idx="1"/>
          </p:nvPr>
        </p:nvSpPr>
        <p:spPr>
          <a:xfrm>
            <a:off x="3957996" y="4796852"/>
            <a:ext cx="4705943" cy="1421068"/>
          </a:xfrm>
          <a:noFill/>
        </p:spPr>
        <p:txBody>
          <a:bodyPr>
            <a:normAutofit/>
          </a:bodyPr>
          <a:lstStyle/>
          <a:p>
            <a:pPr algn="l"/>
            <a:r>
              <a:rPr lang="en-US" b="1">
                <a:latin typeface="Arial Rounded MT Bold" panose="020F0704030504030204" pitchFamily="34" charset="0"/>
              </a:rPr>
              <a:t>The Atonement of Jesus Christ</a:t>
            </a:r>
          </a:p>
          <a:p>
            <a:pPr algn="l"/>
            <a:r>
              <a:rPr lang="en-US" b="1">
                <a:latin typeface="Arial Rounded MT Bold" panose="020F0704030504030204" pitchFamily="34" charset="0"/>
              </a:rPr>
              <a:t>Part 3</a:t>
            </a:r>
          </a:p>
          <a:p>
            <a:pPr algn="l"/>
            <a:endParaRPr lang="en-US" b="1">
              <a:latin typeface="Arial Rounded MT Bold" panose="020F0704030504030204" pitchFamily="34" charset="0"/>
            </a:endParaRPr>
          </a:p>
        </p:txBody>
      </p:sp>
      <p:pic>
        <p:nvPicPr>
          <p:cNvPr id="2050" name="Picture 2" descr="Image result for the atonement of jesus christ">
            <a:extLst>
              <a:ext uri="{FF2B5EF4-FFF2-40B4-BE49-F238E27FC236}">
                <a16:creationId xmlns:a16="http://schemas.microsoft.com/office/drawing/2014/main" id="{DFCF5FF1-C882-4A11-91E7-A6AEC9C5BB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619" r="12127"/>
          <a:stretch/>
        </p:blipFill>
        <p:spPr bwMode="auto">
          <a:xfrm>
            <a:off x="20" y="10"/>
            <a:ext cx="3490702"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710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26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4203D3-EB5A-44F5-85D8-050BB5C2BCF9}"/>
              </a:ext>
            </a:extLst>
          </p:cNvPr>
          <p:cNvSpPr>
            <a:spLocks noGrp="1"/>
          </p:cNvSpPr>
          <p:nvPr>
            <p:ph type="title"/>
          </p:nvPr>
        </p:nvSpPr>
        <p:spPr>
          <a:xfrm>
            <a:off x="395653" y="4756638"/>
            <a:ext cx="8354891" cy="930447"/>
          </a:xfrm>
        </p:spPr>
        <p:txBody>
          <a:bodyPr vert="horz" lIns="91440" tIns="45720" rIns="91440" bIns="45720" rtlCol="0" anchor="b">
            <a:normAutofit/>
          </a:bodyPr>
          <a:lstStyle/>
          <a:p>
            <a:pPr algn="ctr"/>
            <a:r>
              <a:rPr lang="en-US" sz="2900">
                <a:solidFill>
                  <a:srgbClr val="FFFFFF"/>
                </a:solidFill>
              </a:rPr>
              <a:t>Review:  Core Document Acquiring Spiritual Knowledge </a:t>
            </a:r>
          </a:p>
        </p:txBody>
      </p:sp>
      <p:pic>
        <p:nvPicPr>
          <p:cNvPr id="7" name="Picture 6">
            <a:extLst>
              <a:ext uri="{FF2B5EF4-FFF2-40B4-BE49-F238E27FC236}">
                <a16:creationId xmlns:a16="http://schemas.microsoft.com/office/drawing/2014/main" id="{4DAB437B-D4C0-4EA8-B63F-93C0266E15AE}"/>
              </a:ext>
            </a:extLst>
          </p:cNvPr>
          <p:cNvPicPr>
            <a:picLocks noChangeAspect="1"/>
          </p:cNvPicPr>
          <p:nvPr/>
        </p:nvPicPr>
        <p:blipFill rotWithShape="1">
          <a:blip r:embed="rId2"/>
          <a:srcRect l="28023" t="20955" r="18605" b="16616"/>
          <a:stretch/>
        </p:blipFill>
        <p:spPr>
          <a:xfrm>
            <a:off x="6293439" y="1354726"/>
            <a:ext cx="2569206" cy="1576391"/>
          </a:xfrm>
          <a:prstGeom prst="rect">
            <a:avLst/>
          </a:prstGeom>
        </p:spPr>
      </p:pic>
      <p:pic>
        <p:nvPicPr>
          <p:cNvPr id="3" name="Picture 2">
            <a:extLst>
              <a:ext uri="{FF2B5EF4-FFF2-40B4-BE49-F238E27FC236}">
                <a16:creationId xmlns:a16="http://schemas.microsoft.com/office/drawing/2014/main" id="{86E468C7-892D-4DF0-9C69-2DFCC066344A}"/>
              </a:ext>
            </a:extLst>
          </p:cNvPr>
          <p:cNvPicPr>
            <a:picLocks noChangeAspect="1"/>
          </p:cNvPicPr>
          <p:nvPr/>
        </p:nvPicPr>
        <p:blipFill>
          <a:blip r:embed="rId3"/>
          <a:stretch>
            <a:fillRect/>
          </a:stretch>
        </p:blipFill>
        <p:spPr>
          <a:xfrm>
            <a:off x="3145401" y="1354727"/>
            <a:ext cx="2853198" cy="1576391"/>
          </a:xfrm>
          <a:prstGeom prst="rect">
            <a:avLst/>
          </a:prstGeom>
        </p:spPr>
      </p:pic>
      <p:cxnSp>
        <p:nvCxnSpPr>
          <p:cNvPr id="16" name="Straight Connector 15">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505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DD73E61-C7E3-4EA1-B52E-CA2D1281DE34}"/>
              </a:ext>
            </a:extLst>
          </p:cNvPr>
          <p:cNvPicPr>
            <a:picLocks noChangeAspect="1"/>
          </p:cNvPicPr>
          <p:nvPr/>
        </p:nvPicPr>
        <p:blipFill rotWithShape="1">
          <a:blip r:embed="rId4"/>
          <a:srcRect l="49186" t="46796" r="18838" b="19509"/>
          <a:stretch/>
        </p:blipFill>
        <p:spPr>
          <a:xfrm>
            <a:off x="92372" y="1354726"/>
            <a:ext cx="2778508" cy="1576392"/>
          </a:xfrm>
          <a:prstGeom prst="rect">
            <a:avLst/>
          </a:prstGeom>
        </p:spPr>
      </p:pic>
      <p:cxnSp>
        <p:nvCxnSpPr>
          <p:cNvPr id="18" name="Straight Connector 17">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95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9AFD1-1CB8-4251-A64E-E38A3CAEA523}"/>
              </a:ext>
            </a:extLst>
          </p:cNvPr>
          <p:cNvSpPr>
            <a:spLocks noGrp="1"/>
          </p:cNvSpPr>
          <p:nvPr>
            <p:ph type="title"/>
          </p:nvPr>
        </p:nvSpPr>
        <p:spPr>
          <a:xfrm>
            <a:off x="334925" y="-92074"/>
            <a:ext cx="7886700" cy="1325563"/>
          </a:xfrm>
        </p:spPr>
        <p:txBody>
          <a:bodyPr>
            <a:normAutofit/>
          </a:bodyPr>
          <a:lstStyle/>
          <a:p>
            <a:r>
              <a:rPr lang="en-US" sz="3600" b="1" u="sng" dirty="0"/>
              <a:t>PARTNER TIME:  Scenario</a:t>
            </a:r>
          </a:p>
        </p:txBody>
      </p:sp>
      <p:sp>
        <p:nvSpPr>
          <p:cNvPr id="3" name="Title 1">
            <a:extLst>
              <a:ext uri="{FF2B5EF4-FFF2-40B4-BE49-F238E27FC236}">
                <a16:creationId xmlns:a16="http://schemas.microsoft.com/office/drawing/2014/main" id="{D3B469B0-7CDD-4566-BA5E-86A1A30F07DE}"/>
              </a:ext>
            </a:extLst>
          </p:cNvPr>
          <p:cNvSpPr txBox="1">
            <a:spLocks/>
          </p:cNvSpPr>
          <p:nvPr/>
        </p:nvSpPr>
        <p:spPr>
          <a:xfrm>
            <a:off x="334926" y="683420"/>
            <a:ext cx="5098312" cy="651422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a:solidFill>
                  <a:schemeClr val="accent3">
                    <a:lumMod val="20000"/>
                    <a:lumOff val="80000"/>
                  </a:schemeClr>
                </a:solidFill>
                <a:latin typeface="+mj-lt"/>
                <a:ea typeface="+mj-ea"/>
                <a:cs typeface="+mj-cs"/>
              </a:defRPr>
            </a:lvl1pPr>
          </a:lstStyle>
          <a:p>
            <a:pPr>
              <a:defRPr/>
            </a:pPr>
            <a:r>
              <a:rPr lang="en-US" sz="2200" dirty="0">
                <a:solidFill>
                  <a:schemeClr val="tx1"/>
                </a:solidFill>
                <a:latin typeface="Arial Rounded MT Bold" panose="020F0704030504030204" pitchFamily="34" charset="0"/>
              </a:rPr>
              <a:t>Sofia has decided that she would like to serve a full-time mission.  She has committed some serious sins, and she knows she should confess them to her bishop.  However, she decides not to confess her sins because she is afraid of what her bishop may think of her.  She tells herself that if she goes on a mission and works extra hard, the Lord will forgive her even if she does not confess her sins.  </a:t>
            </a:r>
          </a:p>
          <a:p>
            <a:pPr>
              <a:defRPr/>
            </a:pPr>
            <a:endParaRPr lang="en-US" sz="2200" dirty="0">
              <a:solidFill>
                <a:schemeClr val="tx1"/>
              </a:solidFill>
              <a:latin typeface="Arial Rounded MT Bold" panose="020F0704030504030204" pitchFamily="34" charset="0"/>
            </a:endParaRPr>
          </a:p>
        </p:txBody>
      </p:sp>
      <p:pic>
        <p:nvPicPr>
          <p:cNvPr id="4" name="Picture 4" descr="https://pippicliparts.files.wordpress.com/2012/08/manga-girl-with-pink-hair.jpg">
            <a:extLst>
              <a:ext uri="{FF2B5EF4-FFF2-40B4-BE49-F238E27FC236}">
                <a16:creationId xmlns:a16="http://schemas.microsoft.com/office/drawing/2014/main" id="{A12DA495-5F62-4BBC-A8E4-6B68BD11C7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6773" y="339541"/>
            <a:ext cx="3451797" cy="421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26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E088-C945-42BD-B584-FAD680822CE4}"/>
              </a:ext>
            </a:extLst>
          </p:cNvPr>
          <p:cNvSpPr>
            <a:spLocks noGrp="1"/>
          </p:cNvSpPr>
          <p:nvPr>
            <p:ph type="title"/>
          </p:nvPr>
        </p:nvSpPr>
        <p:spPr/>
        <p:txBody>
          <a:bodyPr/>
          <a:lstStyle/>
          <a:p>
            <a:r>
              <a:rPr lang="en-US" dirty="0"/>
              <a:t>Partner Time:  Discuss</a:t>
            </a:r>
          </a:p>
        </p:txBody>
      </p:sp>
      <p:sp>
        <p:nvSpPr>
          <p:cNvPr id="3" name="Rectangle 2">
            <a:extLst>
              <a:ext uri="{FF2B5EF4-FFF2-40B4-BE49-F238E27FC236}">
                <a16:creationId xmlns:a16="http://schemas.microsoft.com/office/drawing/2014/main" id="{80C054D2-F5D5-42E8-9A7D-608A57CC6955}"/>
              </a:ext>
            </a:extLst>
          </p:cNvPr>
          <p:cNvSpPr/>
          <p:nvPr/>
        </p:nvSpPr>
        <p:spPr>
          <a:xfrm>
            <a:off x="4283592" y="1575291"/>
            <a:ext cx="4572000" cy="5078313"/>
          </a:xfrm>
          <a:prstGeom prst="rect">
            <a:avLst/>
          </a:prstGeom>
        </p:spPr>
        <p:txBody>
          <a:bodyPr>
            <a:spAutoFit/>
          </a:bodyPr>
          <a:lstStyle/>
          <a:p>
            <a:pPr marL="457200" indent="-457200">
              <a:buAutoNum type="arabicPeriod"/>
              <a:defRPr/>
            </a:pPr>
            <a:r>
              <a:rPr lang="en-US" dirty="0">
                <a:latin typeface="Arial Rounded MT Bold" panose="020F0704030504030204" pitchFamily="34" charset="0"/>
              </a:rPr>
              <a:t>Do you think Sofia is acting in faith?  Why or Why not?</a:t>
            </a:r>
          </a:p>
          <a:p>
            <a:pPr marL="457200" indent="-457200">
              <a:buAutoNum type="arabicPeriod"/>
              <a:defRPr/>
            </a:pPr>
            <a:endParaRPr lang="en-US" dirty="0">
              <a:latin typeface="Arial Rounded MT Bold" panose="020F0704030504030204" pitchFamily="34" charset="0"/>
            </a:endParaRPr>
          </a:p>
          <a:p>
            <a:pPr marL="457200" indent="-457200">
              <a:buAutoNum type="arabicPeriod"/>
              <a:defRPr/>
            </a:pPr>
            <a:r>
              <a:rPr lang="en-US" dirty="0">
                <a:latin typeface="Arial Rounded MT Bold" panose="020F0704030504030204" pitchFamily="34" charset="0"/>
              </a:rPr>
              <a:t>How might Sofia act differently if she acted in faith?</a:t>
            </a:r>
          </a:p>
          <a:p>
            <a:pPr marL="457200" indent="-457200">
              <a:buAutoNum type="arabicPeriod"/>
              <a:defRPr/>
            </a:pPr>
            <a:endParaRPr lang="en-US" dirty="0">
              <a:latin typeface="Arial Rounded MT Bold" panose="020F0704030504030204" pitchFamily="34" charset="0"/>
            </a:endParaRPr>
          </a:p>
          <a:p>
            <a:pPr marL="457200" indent="-457200">
              <a:buAutoNum type="arabicPeriod"/>
              <a:defRPr/>
            </a:pPr>
            <a:r>
              <a:rPr lang="en-US" dirty="0">
                <a:latin typeface="Arial Rounded MT Bold" panose="020F0704030504030204" pitchFamily="34" charset="0"/>
              </a:rPr>
              <a:t>How do her choices and behavior demonstrate that she is not examining her situation with an eternal perspective?</a:t>
            </a:r>
          </a:p>
          <a:p>
            <a:pPr marL="457200" indent="-457200">
              <a:buAutoNum type="arabicPeriod"/>
              <a:defRPr/>
            </a:pPr>
            <a:endParaRPr lang="en-US" dirty="0">
              <a:latin typeface="Arial Rounded MT Bold" panose="020F0704030504030204" pitchFamily="34" charset="0"/>
            </a:endParaRPr>
          </a:p>
          <a:p>
            <a:pPr marL="457200" indent="-457200">
              <a:buAutoNum type="arabicPeriod"/>
              <a:defRPr/>
            </a:pPr>
            <a:r>
              <a:rPr lang="en-US" dirty="0">
                <a:latin typeface="Arial Rounded MT Bold" panose="020F0704030504030204" pitchFamily="34" charset="0"/>
              </a:rPr>
              <a:t>How would understanding the Plan of Salvation and the Atonement of Jesus Christ help Sofia act differently?</a:t>
            </a:r>
          </a:p>
          <a:p>
            <a:pPr marL="457200" indent="-457200">
              <a:buAutoNum type="arabicPeriod"/>
              <a:defRPr/>
            </a:pPr>
            <a:endParaRPr lang="en-US" dirty="0">
              <a:latin typeface="Arial Rounded MT Bold" panose="020F0704030504030204" pitchFamily="34" charset="0"/>
            </a:endParaRPr>
          </a:p>
          <a:p>
            <a:pPr marL="457200" indent="-457200">
              <a:buAutoNum type="arabicPeriod"/>
              <a:defRPr/>
            </a:pPr>
            <a:r>
              <a:rPr lang="en-US" dirty="0">
                <a:latin typeface="Arial Rounded MT Bold" panose="020F0704030504030204" pitchFamily="34" charset="0"/>
              </a:rPr>
              <a:t>Pick a Doctrinal Mastery Scripture passage that would help.</a:t>
            </a:r>
            <a:endParaRPr lang="en-US" sz="1200" dirty="0">
              <a:latin typeface="Arial Rounded MT Bold" panose="020F0704030504030204" pitchFamily="34" charset="0"/>
            </a:endParaRPr>
          </a:p>
        </p:txBody>
      </p:sp>
      <p:pic>
        <p:nvPicPr>
          <p:cNvPr id="4" name="Picture 4" descr="https://pippicliparts.files.wordpress.com/2012/08/manga-girl-with-pink-hair.jpg">
            <a:extLst>
              <a:ext uri="{FF2B5EF4-FFF2-40B4-BE49-F238E27FC236}">
                <a16:creationId xmlns:a16="http://schemas.microsoft.com/office/drawing/2014/main" id="{14818069-CCF2-4DEE-95AC-84E605F939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12" y="2008852"/>
            <a:ext cx="3451797" cy="421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563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445A-E30A-4AB6-9829-C64F3E947CD4}"/>
              </a:ext>
            </a:extLst>
          </p:cNvPr>
          <p:cNvSpPr>
            <a:spLocks noGrp="1"/>
          </p:cNvSpPr>
          <p:nvPr>
            <p:ph type="title"/>
          </p:nvPr>
        </p:nvSpPr>
        <p:spPr/>
        <p:txBody>
          <a:bodyPr/>
          <a:lstStyle/>
          <a:p>
            <a:r>
              <a:rPr lang="en-US" dirty="0"/>
              <a:t>A.S.K</a:t>
            </a:r>
          </a:p>
        </p:txBody>
      </p:sp>
      <p:pic>
        <p:nvPicPr>
          <p:cNvPr id="4" name="Picture 2" descr="Image result for linda s reeves">
            <a:extLst>
              <a:ext uri="{FF2B5EF4-FFF2-40B4-BE49-F238E27FC236}">
                <a16:creationId xmlns:a16="http://schemas.microsoft.com/office/drawing/2014/main" id="{1CDE1528-429B-4397-91A8-F66F68C6D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0901"/>
            <a:ext cx="4184464" cy="42561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3505EB0-77AD-4ABE-94E8-BD04B0FA34DF}"/>
              </a:ext>
            </a:extLst>
          </p:cNvPr>
          <p:cNvSpPr/>
          <p:nvPr/>
        </p:nvSpPr>
        <p:spPr>
          <a:xfrm>
            <a:off x="4295554" y="909356"/>
            <a:ext cx="4572000" cy="5324535"/>
          </a:xfrm>
          <a:prstGeom prst="rect">
            <a:avLst/>
          </a:prstGeom>
        </p:spPr>
        <p:txBody>
          <a:bodyPr>
            <a:spAutoFit/>
          </a:bodyPr>
          <a:lstStyle/>
          <a:p>
            <a:r>
              <a:rPr lang="en-US" sz="2000" dirty="0"/>
              <a:t>“When I served with my husband as he presided over a mission, we went to the airport to pick up a large group of missionaries one morning. One particular young man caught our eye. He seemed sad, weighed down, almost distraught. We watched him carefully that afternoon. By evening, this young man made a belated confession, and his leaders determined that he needed to return home. Although we were very sad that he had been dishonest and had not repented before coming on his mission, on the way to the airport we sincerely and lovingly praised him for having the courage to come forward, and we pledged to stay in close contact with him.</a:t>
            </a:r>
          </a:p>
        </p:txBody>
      </p:sp>
      <p:sp>
        <p:nvSpPr>
          <p:cNvPr id="6" name="Rectangle 5">
            <a:extLst>
              <a:ext uri="{FF2B5EF4-FFF2-40B4-BE49-F238E27FC236}">
                <a16:creationId xmlns:a16="http://schemas.microsoft.com/office/drawing/2014/main" id="{0AE7C555-BBD4-4DCA-8551-9B4F12DB6470}"/>
              </a:ext>
            </a:extLst>
          </p:cNvPr>
          <p:cNvSpPr/>
          <p:nvPr/>
        </p:nvSpPr>
        <p:spPr>
          <a:xfrm>
            <a:off x="244763" y="5632438"/>
            <a:ext cx="3745346" cy="923330"/>
          </a:xfrm>
          <a:prstGeom prst="rect">
            <a:avLst/>
          </a:prstGeom>
        </p:spPr>
        <p:txBody>
          <a:bodyPr wrap="square">
            <a:spAutoFit/>
          </a:bodyPr>
          <a:lstStyle/>
          <a:p>
            <a:r>
              <a:rPr lang="en-US" dirty="0"/>
              <a:t>Linda S. Reeves, “The Great Plan of Redemption,” Ensign or Liahona, Nov. 2016)</a:t>
            </a:r>
          </a:p>
        </p:txBody>
      </p:sp>
    </p:spTree>
    <p:extLst>
      <p:ext uri="{BB962C8B-B14F-4D97-AF65-F5344CB8AC3E}">
        <p14:creationId xmlns:p14="http://schemas.microsoft.com/office/powerpoint/2010/main" val="143375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445A-E30A-4AB6-9829-C64F3E947CD4}"/>
              </a:ext>
            </a:extLst>
          </p:cNvPr>
          <p:cNvSpPr>
            <a:spLocks noGrp="1"/>
          </p:cNvSpPr>
          <p:nvPr>
            <p:ph type="title"/>
          </p:nvPr>
        </p:nvSpPr>
        <p:spPr/>
        <p:txBody>
          <a:bodyPr/>
          <a:lstStyle/>
          <a:p>
            <a:r>
              <a:rPr lang="en-US" dirty="0"/>
              <a:t>A.S.K</a:t>
            </a:r>
          </a:p>
        </p:txBody>
      </p:sp>
      <p:sp>
        <p:nvSpPr>
          <p:cNvPr id="3" name="Content Placeholder 2">
            <a:extLst>
              <a:ext uri="{FF2B5EF4-FFF2-40B4-BE49-F238E27FC236}">
                <a16:creationId xmlns:a16="http://schemas.microsoft.com/office/drawing/2014/main" id="{8A876871-C97C-4293-8F88-2BAC39CFA3C0}"/>
              </a:ext>
            </a:extLst>
          </p:cNvPr>
          <p:cNvSpPr>
            <a:spLocks noGrp="1"/>
          </p:cNvSpPr>
          <p:nvPr>
            <p:ph idx="1"/>
          </p:nvPr>
        </p:nvSpPr>
        <p:spPr/>
        <p:txBody>
          <a:bodyPr/>
          <a:lstStyle/>
          <a:p>
            <a:endParaRPr lang="en-US"/>
          </a:p>
        </p:txBody>
      </p:sp>
      <p:pic>
        <p:nvPicPr>
          <p:cNvPr id="4" name="Picture 2" descr="Image result for linda s reeves">
            <a:extLst>
              <a:ext uri="{FF2B5EF4-FFF2-40B4-BE49-F238E27FC236}">
                <a16:creationId xmlns:a16="http://schemas.microsoft.com/office/drawing/2014/main" id="{1CDE1528-429B-4397-91A8-F66F68C6D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0901"/>
            <a:ext cx="4184464" cy="42561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3505EB0-77AD-4ABE-94E8-BD04B0FA34DF}"/>
              </a:ext>
            </a:extLst>
          </p:cNvPr>
          <p:cNvSpPr/>
          <p:nvPr/>
        </p:nvSpPr>
        <p:spPr>
          <a:xfrm>
            <a:off x="4295554" y="80015"/>
            <a:ext cx="4572000" cy="6740307"/>
          </a:xfrm>
          <a:prstGeom prst="rect">
            <a:avLst/>
          </a:prstGeom>
        </p:spPr>
        <p:txBody>
          <a:bodyPr>
            <a:spAutoFit/>
          </a:bodyPr>
          <a:lstStyle/>
          <a:p>
            <a:r>
              <a:rPr lang="en-US" sz="2400" dirty="0"/>
              <a:t>This great young man was blessed to have wonderful parents, great priesthood leaders, and a supportive, loving ward. After a year of working hard to fully repent and partake of the Savior’s Atonement, he was able to return to our mission. It is difficult for me to describe the feelings of joy we felt as we picked up this young man from the airport. He was full of the Spirit, happy, confident before the Lord, and anxious to fulfill a faithful mission. He became an outstanding missionary, and later my husband and I had the privilege of attending his temple sealing.</a:t>
            </a:r>
          </a:p>
        </p:txBody>
      </p:sp>
      <p:sp>
        <p:nvSpPr>
          <p:cNvPr id="6" name="Rectangle 5">
            <a:extLst>
              <a:ext uri="{FF2B5EF4-FFF2-40B4-BE49-F238E27FC236}">
                <a16:creationId xmlns:a16="http://schemas.microsoft.com/office/drawing/2014/main" id="{117CB146-5D39-4681-B2C3-BE7DFBB70C53}"/>
              </a:ext>
            </a:extLst>
          </p:cNvPr>
          <p:cNvSpPr/>
          <p:nvPr/>
        </p:nvSpPr>
        <p:spPr>
          <a:xfrm>
            <a:off x="244763" y="5632438"/>
            <a:ext cx="3939701" cy="923330"/>
          </a:xfrm>
          <a:prstGeom prst="rect">
            <a:avLst/>
          </a:prstGeom>
        </p:spPr>
        <p:txBody>
          <a:bodyPr wrap="square">
            <a:spAutoFit/>
          </a:bodyPr>
          <a:lstStyle/>
          <a:p>
            <a:r>
              <a:rPr lang="en-US" dirty="0"/>
              <a:t>Linda S. Reeves, “The Great Plan of Redemption,” Ensign or Liahona, Nov. 2016)</a:t>
            </a:r>
          </a:p>
        </p:txBody>
      </p:sp>
    </p:spTree>
    <p:extLst>
      <p:ext uri="{BB962C8B-B14F-4D97-AF65-F5344CB8AC3E}">
        <p14:creationId xmlns:p14="http://schemas.microsoft.com/office/powerpoint/2010/main" val="2233027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4445A-E30A-4AB6-9829-C64F3E947CD4}"/>
              </a:ext>
            </a:extLst>
          </p:cNvPr>
          <p:cNvSpPr>
            <a:spLocks noGrp="1"/>
          </p:cNvSpPr>
          <p:nvPr>
            <p:ph type="title"/>
          </p:nvPr>
        </p:nvSpPr>
        <p:spPr/>
        <p:txBody>
          <a:bodyPr/>
          <a:lstStyle/>
          <a:p>
            <a:r>
              <a:rPr lang="en-US" dirty="0"/>
              <a:t>A.S.K</a:t>
            </a:r>
          </a:p>
        </p:txBody>
      </p:sp>
      <p:pic>
        <p:nvPicPr>
          <p:cNvPr id="4" name="Picture 2" descr="Image result for linda s reeves">
            <a:extLst>
              <a:ext uri="{FF2B5EF4-FFF2-40B4-BE49-F238E27FC236}">
                <a16:creationId xmlns:a16="http://schemas.microsoft.com/office/drawing/2014/main" id="{1CDE1528-429B-4397-91A8-F66F68C6D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0901"/>
            <a:ext cx="4184464" cy="42561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3505EB0-77AD-4ABE-94E8-BD04B0FA34DF}"/>
              </a:ext>
            </a:extLst>
          </p:cNvPr>
          <p:cNvSpPr/>
          <p:nvPr/>
        </p:nvSpPr>
        <p:spPr>
          <a:xfrm>
            <a:off x="4295553" y="80015"/>
            <a:ext cx="4719137" cy="6555641"/>
          </a:xfrm>
          <a:prstGeom prst="rect">
            <a:avLst/>
          </a:prstGeom>
        </p:spPr>
        <p:txBody>
          <a:bodyPr wrap="square">
            <a:spAutoFit/>
          </a:bodyPr>
          <a:lstStyle/>
          <a:p>
            <a:r>
              <a:rPr lang="en-US" dirty="0"/>
              <a:t>“By contrast, I’m aware of another missionary who, knowing her unconfessed sin from before her mission would surely cause her to be sent home early, made her own plan to work extra hard during her mission and confess to the mission president just days before completing her mission. She lacked godly sorrow and tried to circumvent the plan that our loving Savior has offered each one of us”</a:t>
            </a:r>
          </a:p>
          <a:p>
            <a:endParaRPr lang="en-US" dirty="0"/>
          </a:p>
          <a:p>
            <a:pPr marL="285750" indent="-285750">
              <a:buFont typeface="Arial" panose="020B0604020202020204" pitchFamily="34" charset="0"/>
              <a:buChar char="•"/>
            </a:pPr>
            <a:r>
              <a:rPr lang="en-US" sz="2400" b="1" dirty="0"/>
              <a:t>What differences can you see between these two missionaries who needed to repent?</a:t>
            </a:r>
          </a:p>
          <a:p>
            <a:pPr marL="285750" indent="-285750">
              <a:buFont typeface="Arial" panose="020B0604020202020204" pitchFamily="34" charset="0"/>
              <a:buChar char="•"/>
            </a:pPr>
            <a:r>
              <a:rPr lang="en-US" sz="2400" b="1" dirty="0"/>
              <a:t>How would each of them have been better off if they had confessed their sins before being called to serve as missionaries?</a:t>
            </a:r>
          </a:p>
          <a:p>
            <a:pPr marL="285750" indent="-285750">
              <a:buFont typeface="Arial" panose="020B0604020202020204" pitchFamily="34" charset="0"/>
              <a:buChar char="•"/>
            </a:pPr>
            <a:r>
              <a:rPr lang="en-US" sz="2400" b="1" dirty="0"/>
              <a:t>Why do you think it is important for us to confess and forsake our sins?</a:t>
            </a:r>
          </a:p>
        </p:txBody>
      </p:sp>
      <p:sp>
        <p:nvSpPr>
          <p:cNvPr id="6" name="Rectangle 5">
            <a:extLst>
              <a:ext uri="{FF2B5EF4-FFF2-40B4-BE49-F238E27FC236}">
                <a16:creationId xmlns:a16="http://schemas.microsoft.com/office/drawing/2014/main" id="{78307105-582E-4F7A-826C-3E854DBCB614}"/>
              </a:ext>
            </a:extLst>
          </p:cNvPr>
          <p:cNvSpPr/>
          <p:nvPr/>
        </p:nvSpPr>
        <p:spPr>
          <a:xfrm>
            <a:off x="244763" y="5632438"/>
            <a:ext cx="4050791" cy="923330"/>
          </a:xfrm>
          <a:prstGeom prst="rect">
            <a:avLst/>
          </a:prstGeom>
        </p:spPr>
        <p:txBody>
          <a:bodyPr wrap="square">
            <a:spAutoFit/>
          </a:bodyPr>
          <a:lstStyle/>
          <a:p>
            <a:r>
              <a:rPr lang="en-US" dirty="0"/>
              <a:t>Linda S. Reeves, “The Great Plan of Redemption,” Ensign or Liahona, Nov. 2016)</a:t>
            </a:r>
          </a:p>
        </p:txBody>
      </p:sp>
    </p:spTree>
    <p:extLst>
      <p:ext uri="{BB962C8B-B14F-4D97-AF65-F5344CB8AC3E}">
        <p14:creationId xmlns:p14="http://schemas.microsoft.com/office/powerpoint/2010/main" val="71071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DE088-C945-42BD-B584-FAD680822CE4}"/>
              </a:ext>
            </a:extLst>
          </p:cNvPr>
          <p:cNvSpPr>
            <a:spLocks noGrp="1"/>
          </p:cNvSpPr>
          <p:nvPr>
            <p:ph type="title"/>
          </p:nvPr>
        </p:nvSpPr>
        <p:spPr>
          <a:xfrm>
            <a:off x="3786520" y="2766218"/>
            <a:ext cx="5357480" cy="1325563"/>
          </a:xfrm>
        </p:spPr>
        <p:txBody>
          <a:bodyPr>
            <a:normAutofit fontScale="90000"/>
          </a:bodyPr>
          <a:lstStyle/>
          <a:p>
            <a:r>
              <a:rPr lang="en-US" dirty="0"/>
              <a:t>Can you think of any other scriptures or General Conference quotes that would help those struggling like Sofia?</a:t>
            </a:r>
          </a:p>
        </p:txBody>
      </p:sp>
      <p:pic>
        <p:nvPicPr>
          <p:cNvPr id="4" name="Picture 4" descr="https://pippicliparts.files.wordpress.com/2012/08/manga-girl-with-pink-hair.jpg">
            <a:extLst>
              <a:ext uri="{FF2B5EF4-FFF2-40B4-BE49-F238E27FC236}">
                <a16:creationId xmlns:a16="http://schemas.microsoft.com/office/drawing/2014/main" id="{14818069-CCF2-4DEE-95AC-84E605F939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512" y="2008852"/>
            <a:ext cx="3451797" cy="4211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601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olland light of christ">
            <a:extLst>
              <a:ext uri="{FF2B5EF4-FFF2-40B4-BE49-F238E27FC236}">
                <a16:creationId xmlns:a16="http://schemas.microsoft.com/office/drawing/2014/main" id="{F5D584F3-A3BC-4731-8C42-3409230AAB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34" b="10664"/>
          <a:stretch/>
        </p:blipFill>
        <p:spPr bwMode="auto">
          <a:xfrm>
            <a:off x="1371600" y="0"/>
            <a:ext cx="7765164" cy="6622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jeffrey r holland">
            <a:extLst>
              <a:ext uri="{FF2B5EF4-FFF2-40B4-BE49-F238E27FC236}">
                <a16:creationId xmlns:a16="http://schemas.microsoft.com/office/drawing/2014/main" id="{C9DAA0A7-4854-45C0-8C33-BF8FBD016E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24" r="30975"/>
          <a:stretch/>
        </p:blipFill>
        <p:spPr bwMode="auto">
          <a:xfrm>
            <a:off x="0" y="1685361"/>
            <a:ext cx="2286001"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3124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823</Words>
  <Application>Microsoft Office PowerPoint</Application>
  <PresentationFormat>On-screen Show (4:3)</PresentationFormat>
  <Paragraphs>72</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Rounded MT Bold</vt:lpstr>
      <vt:lpstr>Calibri</vt:lpstr>
      <vt:lpstr>Calibri Light</vt:lpstr>
      <vt:lpstr>PahoranldsLat-Italic</vt:lpstr>
      <vt:lpstr>PahoranldsLat-Roman</vt:lpstr>
      <vt:lpstr>ZoramldsLat-Regular</vt:lpstr>
      <vt:lpstr>Office Theme</vt:lpstr>
      <vt:lpstr>Doctrinal Mastery</vt:lpstr>
      <vt:lpstr>Review:  Core Document Acquiring Spiritual Knowledge </vt:lpstr>
      <vt:lpstr>PARTNER TIME:  Scenario</vt:lpstr>
      <vt:lpstr>Partner Time:  Discuss</vt:lpstr>
      <vt:lpstr>A.S.K</vt:lpstr>
      <vt:lpstr>A.S.K</vt:lpstr>
      <vt:lpstr>A.S.K</vt:lpstr>
      <vt:lpstr>Can you think of any other scriptures or General Conference quotes that would help those struggling like Sofia?</vt:lpstr>
      <vt:lpstr>PowerPoint Presentation</vt:lpstr>
      <vt:lpstr>Doctrinal Mastery Review</vt:lpstr>
      <vt:lpstr>Doctrinal Mastery Review</vt:lpstr>
      <vt:lpstr>Doctrinal Mastery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Doctrinal Mastery</dc:title>
  <dc:creator>Eric D. Richards</dc:creator>
  <cp:lastModifiedBy>Eric D. Richards</cp:lastModifiedBy>
  <cp:revision>1</cp:revision>
  <dcterms:created xsi:type="dcterms:W3CDTF">2018-08-14T20:16:23Z</dcterms:created>
  <dcterms:modified xsi:type="dcterms:W3CDTF">2018-08-14T20:18:56Z</dcterms:modified>
</cp:coreProperties>
</file>