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1"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8/14/2018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8/14/2018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8/14/2018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8/14/2018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8/14/2018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8/14/2018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8/14/2018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8/14/2018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8/14/2018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8/14/2018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8/14/2018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8/14/2018</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lds.org/languages/eng/content/general-conference/2004/04/the-atonement-and-the-value-of-one-soul?para=p6,21,26,31#p6" TargetMode="External"/><Relationship Id="rId5" Type="http://schemas.openxmlformats.org/officeDocument/2006/relationships/image" Target="../media/image6.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124" y="487443"/>
            <a:ext cx="5841548" cy="584154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pic>
        <p:nvPicPr>
          <p:cNvPr id="12" name="Picture 11">
            <a:extLst>
              <a:ext uri="{FF2B5EF4-FFF2-40B4-BE49-F238E27FC236}">
                <a16:creationId xmlns:a16="http://schemas.microsoft.com/office/drawing/2014/main" id="{15ADB788-8569-409E-862D-665AD53C99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rgbClr val="31474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TextBox 15">
            <a:extLst>
              <a:ext uri="{FF2B5EF4-FFF2-40B4-BE49-F238E27FC236}">
                <a16:creationId xmlns:a16="http://schemas.microsoft.com/office/drawing/2014/main" id="{9232A0FC-3B0E-4DD1-9C3E-9C8C8CA6D10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712" y="2388951"/>
            <a:ext cx="849742" cy="461665"/>
          </a:xfrm>
          <a:prstGeom prst="rect">
            <a:avLst/>
          </a:prstGeom>
          <a:noFill/>
        </p:spPr>
        <p:txBody>
          <a:bodyPr wrap="square" rtlCol="0">
            <a:spAutoFit/>
          </a:bodyPr>
          <a:lstStyle/>
          <a:p>
            <a:pPr algn="r"/>
            <a:endParaRPr lang="en-US" sz="2400" dirty="0">
              <a:solidFill>
                <a:srgbClr val="1F2D29"/>
              </a:solidFill>
              <a:latin typeface="MS Shell Dlg 2" panose="020B0604030504040204" pitchFamily="34" charset="0"/>
            </a:endParaRPr>
          </a:p>
        </p:txBody>
      </p:sp>
      <p:sp>
        <p:nvSpPr>
          <p:cNvPr id="2" name="Title 1">
            <a:extLst>
              <a:ext uri="{FF2B5EF4-FFF2-40B4-BE49-F238E27FC236}">
                <a16:creationId xmlns:a16="http://schemas.microsoft.com/office/drawing/2014/main" id="{B8E7368E-B94C-443B-BCC8-C7438CE40E22}"/>
              </a:ext>
            </a:extLst>
          </p:cNvPr>
          <p:cNvSpPr>
            <a:spLocks noGrp="1"/>
          </p:cNvSpPr>
          <p:nvPr>
            <p:ph type="ctrTitle"/>
          </p:nvPr>
        </p:nvSpPr>
        <p:spPr>
          <a:xfrm>
            <a:off x="3039048" y="2568817"/>
            <a:ext cx="7155598" cy="3133968"/>
          </a:xfrm>
        </p:spPr>
        <p:txBody>
          <a:bodyPr>
            <a:normAutofit/>
          </a:bodyPr>
          <a:lstStyle/>
          <a:p>
            <a:pPr algn="l"/>
            <a:r>
              <a:rPr lang="en-US" sz="6600">
                <a:solidFill>
                  <a:srgbClr val="1F2D29"/>
                </a:solidFill>
              </a:rPr>
              <a:t>The Atonement</a:t>
            </a:r>
          </a:p>
        </p:txBody>
      </p:sp>
      <p:sp>
        <p:nvSpPr>
          <p:cNvPr id="3" name="Subtitle 2">
            <a:extLst>
              <a:ext uri="{FF2B5EF4-FFF2-40B4-BE49-F238E27FC236}">
                <a16:creationId xmlns:a16="http://schemas.microsoft.com/office/drawing/2014/main" id="{D9C4B9BC-43E8-4C28-BC69-016AC8805B84}"/>
              </a:ext>
            </a:extLst>
          </p:cNvPr>
          <p:cNvSpPr>
            <a:spLocks noGrp="1"/>
          </p:cNvSpPr>
          <p:nvPr>
            <p:ph type="subTitle" idx="1"/>
          </p:nvPr>
        </p:nvSpPr>
        <p:spPr>
          <a:xfrm>
            <a:off x="3039048" y="1325691"/>
            <a:ext cx="4355178" cy="1138426"/>
          </a:xfrm>
        </p:spPr>
        <p:txBody>
          <a:bodyPr>
            <a:normAutofit/>
          </a:bodyPr>
          <a:lstStyle/>
          <a:p>
            <a:pPr algn="l"/>
            <a:r>
              <a:rPr lang="en-US" sz="1600">
                <a:solidFill>
                  <a:srgbClr val="1F2D29"/>
                </a:solidFill>
              </a:rPr>
              <a:t>Part I</a:t>
            </a:r>
          </a:p>
        </p:txBody>
      </p:sp>
    </p:spTree>
    <p:extLst>
      <p:ext uri="{BB962C8B-B14F-4D97-AF65-F5344CB8AC3E}">
        <p14:creationId xmlns:p14="http://schemas.microsoft.com/office/powerpoint/2010/main" val="111404406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0C8693A-B687-4F5E-B86B-B4F11D523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D51084F9-D042-49BE-9E1A-43E583B98F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75" name="Picture 74">
            <a:extLst>
              <a:ext uri="{FF2B5EF4-FFF2-40B4-BE49-F238E27FC236}">
                <a16:creationId xmlns:a16="http://schemas.microsoft.com/office/drawing/2014/main" id="{EE65CA45-264D-4FD3-9249-3CB04EC97E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77" name="Rectangle 76">
            <a:extLst>
              <a:ext uri="{FF2B5EF4-FFF2-40B4-BE49-F238E27FC236}">
                <a16:creationId xmlns:a16="http://schemas.microsoft.com/office/drawing/2014/main" id="{E7B58214-716F-43B8-8272-85CE2B9AB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2A5C070E-7DB1-4147-B6A8-D14B9C40E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A31070C9-36CD-4B65-8159-324995821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B2EE48-342C-4D28-A0DF-860DDA7061F6}"/>
              </a:ext>
            </a:extLst>
          </p:cNvPr>
          <p:cNvSpPr>
            <a:spLocks noGrp="1"/>
          </p:cNvSpPr>
          <p:nvPr>
            <p:ph type="title"/>
          </p:nvPr>
        </p:nvSpPr>
        <p:spPr>
          <a:xfrm>
            <a:off x="1969803" y="808056"/>
            <a:ext cx="8608037" cy="1077229"/>
          </a:xfrm>
        </p:spPr>
        <p:txBody>
          <a:bodyPr>
            <a:normAutofit/>
          </a:bodyPr>
          <a:lstStyle/>
          <a:p>
            <a:pPr algn="l"/>
            <a:r>
              <a:rPr lang="en-US" b="1" dirty="0"/>
              <a:t>The Atonement</a:t>
            </a:r>
          </a:p>
        </p:txBody>
      </p:sp>
      <p:sp>
        <p:nvSpPr>
          <p:cNvPr id="83" name="TextBox 82">
            <a:extLst>
              <a:ext uri="{FF2B5EF4-FFF2-40B4-BE49-F238E27FC236}">
                <a16:creationId xmlns:a16="http://schemas.microsoft.com/office/drawing/2014/main" id="{1A4DE740-C1E1-486D-9AC1-DD17AABA010E}"/>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0169"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3" name="Content Placeholder 2">
            <a:extLst>
              <a:ext uri="{FF2B5EF4-FFF2-40B4-BE49-F238E27FC236}">
                <a16:creationId xmlns:a16="http://schemas.microsoft.com/office/drawing/2014/main" id="{A65531F8-F56E-404A-A278-70A1B6F60907}"/>
              </a:ext>
            </a:extLst>
          </p:cNvPr>
          <p:cNvSpPr>
            <a:spLocks noGrp="1"/>
          </p:cNvSpPr>
          <p:nvPr>
            <p:ph idx="1"/>
          </p:nvPr>
        </p:nvSpPr>
        <p:spPr>
          <a:xfrm>
            <a:off x="1096841" y="1588609"/>
            <a:ext cx="5028072" cy="2209464"/>
          </a:xfrm>
        </p:spPr>
        <p:txBody>
          <a:bodyPr>
            <a:normAutofit/>
          </a:bodyPr>
          <a:lstStyle/>
          <a:p>
            <a:pPr marL="0" indent="0">
              <a:buNone/>
            </a:pPr>
            <a:r>
              <a:rPr lang="en-US" sz="2800" dirty="0"/>
              <a:t>Have you ever been asked a question about the Atonement of Jesus Christ that you could not answer?</a:t>
            </a:r>
          </a:p>
        </p:txBody>
      </p:sp>
      <p:pic>
        <p:nvPicPr>
          <p:cNvPr id="1026" name="Picture 2" descr="Image result for lds atonement">
            <a:extLst>
              <a:ext uri="{FF2B5EF4-FFF2-40B4-BE49-F238E27FC236}">
                <a16:creationId xmlns:a16="http://schemas.microsoft.com/office/drawing/2014/main" id="{9A9AB956-E30E-42FB-95BD-9EE198C4C57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990" r="661" b="2"/>
          <a:stretch/>
        </p:blipFill>
        <p:spPr bwMode="auto">
          <a:xfrm>
            <a:off x="6273821" y="641225"/>
            <a:ext cx="4818974" cy="3373468"/>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85" name="Rectangle 84">
            <a:extLst>
              <a:ext uri="{FF2B5EF4-FFF2-40B4-BE49-F238E27FC236}">
                <a16:creationId xmlns:a16="http://schemas.microsoft.com/office/drawing/2014/main" id="{89C35FB2-5194-4BE0-92D0-464E2B711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6FA4A3D-6762-4D4D-A3A3-669EB4B435FD}"/>
              </a:ext>
            </a:extLst>
          </p:cNvPr>
          <p:cNvSpPr/>
          <p:nvPr/>
        </p:nvSpPr>
        <p:spPr>
          <a:xfrm>
            <a:off x="1098980" y="4324853"/>
            <a:ext cx="10199380" cy="2123658"/>
          </a:xfrm>
          <a:prstGeom prst="rect">
            <a:avLst/>
          </a:prstGeom>
        </p:spPr>
        <p:txBody>
          <a:bodyPr wrap="square">
            <a:spAutoFit/>
          </a:bodyPr>
          <a:lstStyle/>
          <a:p>
            <a:pPr marL="457200" indent="-457200">
              <a:buFont typeface="+mj-lt"/>
              <a:buAutoNum type="arabicPeriod"/>
            </a:pPr>
            <a:r>
              <a:rPr lang="en-US" sz="2200" dirty="0"/>
              <a:t>Turn to doctrinal topic 3, “The Atonement” in the</a:t>
            </a:r>
            <a:r>
              <a:rPr lang="en-US" sz="2200" i="1" dirty="0"/>
              <a:t> Core Document.</a:t>
            </a:r>
            <a:endParaRPr lang="en-US" sz="2200" dirty="0"/>
          </a:p>
          <a:p>
            <a:pPr marL="457200" indent="-457200">
              <a:buFont typeface="+mj-lt"/>
              <a:buAutoNum type="arabicPeriod"/>
            </a:pPr>
            <a:r>
              <a:rPr lang="en-US" sz="2200" dirty="0"/>
              <a:t>Read paragraphs 3.1-3.5.</a:t>
            </a:r>
          </a:p>
          <a:p>
            <a:pPr marL="457200" indent="-457200">
              <a:buFont typeface="+mj-lt"/>
              <a:buAutoNum type="arabicPeriod"/>
            </a:pPr>
            <a:r>
              <a:rPr lang="en-US" sz="2200" dirty="0"/>
              <a:t>Think of a question someone might ask about the Atonement of Jesus Christ that can be answered from those paragraphs.</a:t>
            </a:r>
          </a:p>
          <a:p>
            <a:pPr marL="457200" indent="-457200">
              <a:buFont typeface="+mj-lt"/>
              <a:buAutoNum type="arabicPeriod"/>
            </a:pPr>
            <a:r>
              <a:rPr lang="en-US" sz="2200" dirty="0"/>
              <a:t>Why do you think it is important to study and understand the Atonement of Jesus Christ?</a:t>
            </a:r>
          </a:p>
        </p:txBody>
      </p:sp>
    </p:spTree>
    <p:extLst>
      <p:ext uri="{BB962C8B-B14F-4D97-AF65-F5344CB8AC3E}">
        <p14:creationId xmlns:p14="http://schemas.microsoft.com/office/powerpoint/2010/main" val="318856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0C8693A-B687-4F5E-B86B-B4F11D523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D51084F9-D042-49BE-9E1A-43E583B98F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75" name="Picture 74">
            <a:extLst>
              <a:ext uri="{FF2B5EF4-FFF2-40B4-BE49-F238E27FC236}">
                <a16:creationId xmlns:a16="http://schemas.microsoft.com/office/drawing/2014/main" id="{EE65CA45-264D-4FD3-9249-3CB04EC97E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77" name="Rectangle 76">
            <a:extLst>
              <a:ext uri="{FF2B5EF4-FFF2-40B4-BE49-F238E27FC236}">
                <a16:creationId xmlns:a16="http://schemas.microsoft.com/office/drawing/2014/main" id="{E7B58214-716F-43B8-8272-85CE2B9AB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2A5C070E-7DB1-4147-B6A8-D14B9C40E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A31070C9-36CD-4B65-8159-324995821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B2EE48-342C-4D28-A0DF-860DDA7061F6}"/>
              </a:ext>
            </a:extLst>
          </p:cNvPr>
          <p:cNvSpPr>
            <a:spLocks noGrp="1"/>
          </p:cNvSpPr>
          <p:nvPr>
            <p:ph type="title"/>
          </p:nvPr>
        </p:nvSpPr>
        <p:spPr>
          <a:xfrm>
            <a:off x="1304785" y="409489"/>
            <a:ext cx="9925173" cy="1692995"/>
          </a:xfrm>
        </p:spPr>
        <p:txBody>
          <a:bodyPr>
            <a:normAutofit/>
          </a:bodyPr>
          <a:lstStyle/>
          <a:p>
            <a:pPr algn="l"/>
            <a:r>
              <a:rPr lang="en-US" b="1" dirty="0"/>
              <a:t>His sacrifice benefits each of us and demonstrates the infinite worth of each and every one of Heavenly Father’s children.</a:t>
            </a:r>
          </a:p>
        </p:txBody>
      </p:sp>
      <p:sp>
        <p:nvSpPr>
          <p:cNvPr id="83" name="TextBox 82">
            <a:extLst>
              <a:ext uri="{FF2B5EF4-FFF2-40B4-BE49-F238E27FC236}">
                <a16:creationId xmlns:a16="http://schemas.microsoft.com/office/drawing/2014/main" id="{1A4DE740-C1E1-486D-9AC1-DD17AABA010E}"/>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0169"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3" name="Content Placeholder 2">
            <a:extLst>
              <a:ext uri="{FF2B5EF4-FFF2-40B4-BE49-F238E27FC236}">
                <a16:creationId xmlns:a16="http://schemas.microsoft.com/office/drawing/2014/main" id="{A65531F8-F56E-404A-A278-70A1B6F60907}"/>
              </a:ext>
            </a:extLst>
          </p:cNvPr>
          <p:cNvSpPr>
            <a:spLocks noGrp="1"/>
          </p:cNvSpPr>
          <p:nvPr>
            <p:ph idx="1"/>
          </p:nvPr>
        </p:nvSpPr>
        <p:spPr>
          <a:xfrm>
            <a:off x="1113650" y="1998222"/>
            <a:ext cx="9727845" cy="1692995"/>
          </a:xfrm>
        </p:spPr>
        <p:txBody>
          <a:bodyPr>
            <a:normAutofit lnSpcReduction="10000"/>
          </a:bodyPr>
          <a:lstStyle/>
          <a:p>
            <a:pPr marL="0" indent="0">
              <a:buNone/>
            </a:pPr>
            <a:r>
              <a:rPr lang="en-US" dirty="0"/>
              <a:t>Search paragraph 3.1 in the </a:t>
            </a:r>
            <a:r>
              <a:rPr lang="en-US" i="1" dirty="0"/>
              <a:t>Core Document: </a:t>
            </a:r>
            <a:r>
              <a:rPr lang="en-US" dirty="0"/>
              <a:t>How does the Savior’s sacrifice demonstrate the worth of each and every one of Heavenly Father’s children?</a:t>
            </a:r>
          </a:p>
          <a:p>
            <a:pPr marL="0" indent="0">
              <a:buNone/>
            </a:pPr>
            <a:r>
              <a:rPr lang="en-US" dirty="0"/>
              <a:t>Which doctrinal mastery passage from the Doctrine and Covenants helps teach the key statement of doctrine above?</a:t>
            </a:r>
            <a:endParaRPr lang="en-US" sz="2800" dirty="0"/>
          </a:p>
        </p:txBody>
      </p:sp>
      <p:sp>
        <p:nvSpPr>
          <p:cNvPr id="85" name="Rectangle 84">
            <a:extLst>
              <a:ext uri="{FF2B5EF4-FFF2-40B4-BE49-F238E27FC236}">
                <a16:creationId xmlns:a16="http://schemas.microsoft.com/office/drawing/2014/main" id="{89C35FB2-5194-4BE0-92D0-464E2B711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mage result for jesus atonement lds">
            <a:extLst>
              <a:ext uri="{FF2B5EF4-FFF2-40B4-BE49-F238E27FC236}">
                <a16:creationId xmlns:a16="http://schemas.microsoft.com/office/drawing/2014/main" id="{E5A952DC-978B-4DBD-A6C8-4D7CDB10370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5852"/>
          <a:stretch/>
        </p:blipFill>
        <p:spPr bwMode="auto">
          <a:xfrm>
            <a:off x="1030264" y="3860800"/>
            <a:ext cx="10356336" cy="2994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469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0748FE5-971C-4D3D-9E82-844F9896D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a:extLst>
              <a:ext uri="{FF2B5EF4-FFF2-40B4-BE49-F238E27FC236}">
                <a16:creationId xmlns:a16="http://schemas.microsoft.com/office/drawing/2014/main" id="{265180ED-82FA-4DB9-977A-EF01472A5B9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9" name="Picture 138">
            <a:extLst>
              <a:ext uri="{FF2B5EF4-FFF2-40B4-BE49-F238E27FC236}">
                <a16:creationId xmlns:a16="http://schemas.microsoft.com/office/drawing/2014/main" id="{1770DC71-8434-464C-A23E-E7BC9BC893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1" name="Rectangle 140">
            <a:extLst>
              <a:ext uri="{FF2B5EF4-FFF2-40B4-BE49-F238E27FC236}">
                <a16:creationId xmlns:a16="http://schemas.microsoft.com/office/drawing/2014/main" id="{357561C8-C082-42A2-8092-4FB6D770AC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7FC43BFC-462D-410C-B3EE-F37EF751C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elder ballard">
            <a:extLst>
              <a:ext uri="{FF2B5EF4-FFF2-40B4-BE49-F238E27FC236}">
                <a16:creationId xmlns:a16="http://schemas.microsoft.com/office/drawing/2014/main" id="{5E3CBA48-6D65-4D75-A78D-BDD97A054FF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753" r="25628"/>
          <a:stretch/>
        </p:blipFill>
        <p:spPr bwMode="auto">
          <a:xfrm>
            <a:off x="1011880" y="227"/>
            <a:ext cx="3051461" cy="68580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45" name="Rectangle 144">
            <a:extLst>
              <a:ext uri="{FF2B5EF4-FFF2-40B4-BE49-F238E27FC236}">
                <a16:creationId xmlns:a16="http://schemas.microsoft.com/office/drawing/2014/main" id="{DDB9C59E-E311-421C-83D7-D60C5EBE7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a16="http://schemas.microsoft.com/office/drawing/2014/main" id="{0315DB26-D537-4D14-940F-EA5BBD9B243E}"/>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435"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3" name="Content Placeholder 2">
            <a:extLst>
              <a:ext uri="{FF2B5EF4-FFF2-40B4-BE49-F238E27FC236}">
                <a16:creationId xmlns:a16="http://schemas.microsoft.com/office/drawing/2014/main" id="{A65531F8-F56E-404A-A278-70A1B6F60907}"/>
              </a:ext>
            </a:extLst>
          </p:cNvPr>
          <p:cNvSpPr>
            <a:spLocks noGrp="1"/>
          </p:cNvSpPr>
          <p:nvPr>
            <p:ph idx="1"/>
          </p:nvPr>
        </p:nvSpPr>
        <p:spPr>
          <a:xfrm>
            <a:off x="4106700" y="223520"/>
            <a:ext cx="7123258" cy="6451600"/>
          </a:xfrm>
        </p:spPr>
        <p:txBody>
          <a:bodyPr>
            <a:normAutofit/>
          </a:bodyPr>
          <a:lstStyle/>
          <a:p>
            <a:pPr marL="0" indent="0" fontAlgn="base">
              <a:lnSpc>
                <a:spcPct val="110000"/>
              </a:lnSpc>
              <a:buNone/>
            </a:pPr>
            <a:r>
              <a:rPr lang="en-US" sz="1800" dirty="0"/>
              <a:t>“Even though His life was pure and free of sin, [Jesus Christ] paid the ultimate penalty for sin﻿﻿—yours, mine, and everyone who has ever lived. His mental, emotional, and spiritual anguish were so great they caused Him to bleed from every pore (see Luke 22:44; D&amp;C 19:18). And yet Jesus suffered willingly so that we might all have the opportunity to be washed clean﻿﻿—through having faith in Him, repenting of our sins, being baptized by proper priesthood authority, receiving the purifying gift of the Holy Ghost by confirmation, and accepting all other essential ordinances. Without the Atonement of the Lord, none of these blessings would be available to us, and we could not become worthy and prepared to return to dwell in the presence of God. …</a:t>
            </a:r>
          </a:p>
          <a:p>
            <a:pPr marL="0" indent="0" fontAlgn="base">
              <a:lnSpc>
                <a:spcPct val="110000"/>
              </a:lnSpc>
              <a:buNone/>
            </a:pPr>
            <a:r>
              <a:rPr lang="en-US" sz="1800" dirty="0"/>
              <a:t>“… I believe that if we could truly understand the Atonement of the Lord Jesus Christ, we would realize how precious is </a:t>
            </a:r>
            <a:r>
              <a:rPr lang="en-US" sz="1800" i="1" dirty="0"/>
              <a:t>one</a:t>
            </a:r>
            <a:r>
              <a:rPr lang="en-US" sz="1800" dirty="0"/>
              <a:t> son or daughter of God. …</a:t>
            </a:r>
          </a:p>
          <a:p>
            <a:pPr marL="0" indent="0" fontAlgn="base">
              <a:lnSpc>
                <a:spcPct val="110000"/>
              </a:lnSpc>
              <a:buNone/>
            </a:pPr>
            <a:r>
              <a:rPr lang="en-US" sz="1800" dirty="0"/>
              <a:t>“… The irony of the Atonement is that it is infinite and eternal, yet it is applied individually, one person at a time. …Never, never underestimate how precious is the </a:t>
            </a:r>
            <a:r>
              <a:rPr lang="en-US" sz="1800" i="1" dirty="0"/>
              <a:t>one</a:t>
            </a:r>
            <a:r>
              <a:rPr lang="en-US" sz="1800" dirty="0"/>
              <a:t>” </a:t>
            </a:r>
            <a:r>
              <a:rPr lang="en-US" sz="1200" dirty="0"/>
              <a:t>(M. Russell Ballard, </a:t>
            </a:r>
            <a:r>
              <a:rPr lang="en-US" sz="1200" dirty="0">
                <a:hlinkClick r:id="rId6"/>
              </a:rPr>
              <a:t>“The Atonement and the Value of One Soul,”</a:t>
            </a:r>
            <a:r>
              <a:rPr lang="en-US" sz="1200" dirty="0"/>
              <a:t> </a:t>
            </a:r>
            <a:r>
              <a:rPr lang="en-US" sz="1200" i="1" dirty="0"/>
              <a:t>Ensign</a:t>
            </a:r>
            <a:r>
              <a:rPr lang="en-US" sz="1200" dirty="0"/>
              <a:t> or </a:t>
            </a:r>
            <a:r>
              <a:rPr lang="en-US" sz="1200" i="1" dirty="0"/>
              <a:t>Liahona,</a:t>
            </a:r>
            <a:r>
              <a:rPr lang="en-US" sz="1200" dirty="0"/>
              <a:t> May 2004, 85–87).</a:t>
            </a:r>
            <a:endParaRPr lang="en-US" sz="1800" dirty="0"/>
          </a:p>
        </p:txBody>
      </p:sp>
      <p:sp>
        <p:nvSpPr>
          <p:cNvPr id="149" name="Rectangle 148">
            <a:extLst>
              <a:ext uri="{FF2B5EF4-FFF2-40B4-BE49-F238E27FC236}">
                <a16:creationId xmlns:a16="http://schemas.microsoft.com/office/drawing/2014/main" id="{FF9CCB84-4641-45C1-9C0C-D35DEB9B2A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9246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4112" name="Rectangle 78">
            <a:extLst>
              <a:ext uri="{FF2B5EF4-FFF2-40B4-BE49-F238E27FC236}">
                <a16:creationId xmlns:a16="http://schemas.microsoft.com/office/drawing/2014/main" id="{71A1F3A1-EAF5-4058-B9A2-1B78DE4CCE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13" name="Picture 80">
            <a:extLst>
              <a:ext uri="{FF2B5EF4-FFF2-40B4-BE49-F238E27FC236}">
                <a16:creationId xmlns:a16="http://schemas.microsoft.com/office/drawing/2014/main" id="{ED68409D-FE91-4743-8ED2-B120D7E3A3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4114" name="Picture 82">
            <a:extLst>
              <a:ext uri="{FF2B5EF4-FFF2-40B4-BE49-F238E27FC236}">
                <a16:creationId xmlns:a16="http://schemas.microsoft.com/office/drawing/2014/main" id="{A9A83AE1-B0BF-44D9-80C8-3289540CA9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115" name="Rectangle 84">
            <a:extLst>
              <a:ext uri="{FF2B5EF4-FFF2-40B4-BE49-F238E27FC236}">
                <a16:creationId xmlns:a16="http://schemas.microsoft.com/office/drawing/2014/main" id="{EAA8CEB9-6D18-41E0-9CE0-D2722018C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6" name="Rectangle 86">
            <a:extLst>
              <a:ext uri="{FF2B5EF4-FFF2-40B4-BE49-F238E27FC236}">
                <a16:creationId xmlns:a16="http://schemas.microsoft.com/office/drawing/2014/main" id="{FF2C037B-519A-49BF-BA66-4C2737E51D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7" name="Rectangle 88">
            <a:extLst>
              <a:ext uri="{FF2B5EF4-FFF2-40B4-BE49-F238E27FC236}">
                <a16:creationId xmlns:a16="http://schemas.microsoft.com/office/drawing/2014/main" id="{80C0F2CE-E0D7-479F-B6F5-53D255D42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B4156C2F-309B-4569-A695-D87D698084BB}"/>
              </a:ext>
            </a:extLst>
          </p:cNvPr>
          <p:cNvSpPr>
            <a:spLocks noGrp="1"/>
          </p:cNvSpPr>
          <p:nvPr>
            <p:ph type="title"/>
          </p:nvPr>
        </p:nvSpPr>
        <p:spPr>
          <a:xfrm>
            <a:off x="6252555" y="365060"/>
            <a:ext cx="4931912" cy="1660513"/>
          </a:xfrm>
        </p:spPr>
        <p:txBody>
          <a:bodyPr>
            <a:normAutofit/>
          </a:bodyPr>
          <a:lstStyle/>
          <a:p>
            <a:pPr algn="l"/>
            <a:r>
              <a:rPr lang="en-US" sz="2400" b="1" dirty="0"/>
              <a:t>His sacrifice benefits each of us and demonstrates the infinite worth of each and every one of Heavenly Father’s children.</a:t>
            </a:r>
          </a:p>
        </p:txBody>
      </p:sp>
      <p:pic>
        <p:nvPicPr>
          <p:cNvPr id="4098" name="Picture 2" descr="Image result for jesus atonement lds">
            <a:extLst>
              <a:ext uri="{FF2B5EF4-FFF2-40B4-BE49-F238E27FC236}">
                <a16:creationId xmlns:a16="http://schemas.microsoft.com/office/drawing/2014/main" id="{0C2BE980-0070-4425-8B0F-9635C76E354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868" r="3531" b="2"/>
          <a:stretch/>
        </p:blipFill>
        <p:spPr bwMode="auto">
          <a:xfrm>
            <a:off x="1659297" y="647190"/>
            <a:ext cx="3781046" cy="5564283"/>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4118" name="TextBox 90">
            <a:extLst>
              <a:ext uri="{FF2B5EF4-FFF2-40B4-BE49-F238E27FC236}">
                <a16:creationId xmlns:a16="http://schemas.microsoft.com/office/drawing/2014/main" id="{A8D3946E-5D6A-44E8-AB36-5458F57AC97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88715"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3" name="Content Placeholder 2">
            <a:extLst>
              <a:ext uri="{FF2B5EF4-FFF2-40B4-BE49-F238E27FC236}">
                <a16:creationId xmlns:a16="http://schemas.microsoft.com/office/drawing/2014/main" id="{A65531F8-F56E-404A-A278-70A1B6F60907}"/>
              </a:ext>
            </a:extLst>
          </p:cNvPr>
          <p:cNvSpPr>
            <a:spLocks noGrp="1"/>
          </p:cNvSpPr>
          <p:nvPr>
            <p:ph idx="1"/>
          </p:nvPr>
        </p:nvSpPr>
        <p:spPr>
          <a:xfrm>
            <a:off x="5988716" y="2052116"/>
            <a:ext cx="5195750" cy="3997828"/>
          </a:xfrm>
        </p:spPr>
        <p:txBody>
          <a:bodyPr>
            <a:normAutofit fontScale="92500" lnSpcReduction="10000"/>
          </a:bodyPr>
          <a:lstStyle/>
          <a:p>
            <a:pPr fontAlgn="base">
              <a:lnSpc>
                <a:spcPct val="110000"/>
              </a:lnSpc>
            </a:pPr>
            <a:r>
              <a:rPr lang="en-US" sz="2400" dirty="0"/>
              <a:t>Read Doctrine and Covenants 18:10–11. What words or phrases help teach the key statement of doctrine?</a:t>
            </a:r>
          </a:p>
          <a:p>
            <a:pPr fontAlgn="base">
              <a:lnSpc>
                <a:spcPct val="110000"/>
              </a:lnSpc>
            </a:pPr>
            <a:r>
              <a:rPr lang="en-US" sz="2400" dirty="0"/>
              <a:t>According to verse 11, why did the Savior suffer and die for all mankind?</a:t>
            </a:r>
          </a:p>
          <a:p>
            <a:pPr fontAlgn="base">
              <a:lnSpc>
                <a:spcPct val="110000"/>
              </a:lnSpc>
            </a:pPr>
            <a:r>
              <a:rPr lang="en-US" sz="2400" dirty="0"/>
              <a:t>How has knowing that Jesus Christ suffered and died for you helped you realize your worth in the sight of God? </a:t>
            </a:r>
          </a:p>
        </p:txBody>
      </p:sp>
      <p:sp>
        <p:nvSpPr>
          <p:cNvPr id="4119" name="Rectangle 92">
            <a:extLst>
              <a:ext uri="{FF2B5EF4-FFF2-40B4-BE49-F238E27FC236}">
                <a16:creationId xmlns:a16="http://schemas.microsoft.com/office/drawing/2014/main" id="{1C079F6C-9D07-44C3-A4CF-2171FAE3A4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8414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368E-B94C-443B-BCC8-C7438CE40E22}"/>
              </a:ext>
            </a:extLst>
          </p:cNvPr>
          <p:cNvSpPr>
            <a:spLocks noGrp="1"/>
          </p:cNvSpPr>
          <p:nvPr>
            <p:ph type="ctrTitle"/>
          </p:nvPr>
        </p:nvSpPr>
        <p:spPr/>
        <p:txBody>
          <a:bodyPr/>
          <a:lstStyle/>
          <a:p>
            <a:r>
              <a:rPr lang="en-US" dirty="0"/>
              <a:t>REVIEW and ROLE PLAY</a:t>
            </a:r>
          </a:p>
        </p:txBody>
      </p:sp>
      <p:sp>
        <p:nvSpPr>
          <p:cNvPr id="3" name="Subtitle 2">
            <a:extLst>
              <a:ext uri="{FF2B5EF4-FFF2-40B4-BE49-F238E27FC236}">
                <a16:creationId xmlns:a16="http://schemas.microsoft.com/office/drawing/2014/main" id="{D9C4B9BC-43E8-4C28-BC69-016AC8805B84}"/>
              </a:ext>
            </a:extLst>
          </p:cNvPr>
          <p:cNvSpPr>
            <a:spLocks noGrp="1"/>
          </p:cNvSpPr>
          <p:nvPr>
            <p:ph type="subTitle" idx="1"/>
          </p:nvPr>
        </p:nvSpPr>
        <p:spPr/>
        <p:txBody>
          <a:bodyPr/>
          <a:lstStyle/>
          <a:p>
            <a:r>
              <a:rPr lang="en-US" dirty="0"/>
              <a:t>Doctrinal Mastery</a:t>
            </a:r>
          </a:p>
        </p:txBody>
      </p:sp>
    </p:spTree>
    <p:extLst>
      <p:ext uri="{BB962C8B-B14F-4D97-AF65-F5344CB8AC3E}">
        <p14:creationId xmlns:p14="http://schemas.microsoft.com/office/powerpoint/2010/main" val="2095875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0748FE5-971C-4D3D-9E82-844F9896D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a:extLst>
              <a:ext uri="{FF2B5EF4-FFF2-40B4-BE49-F238E27FC236}">
                <a16:creationId xmlns:a16="http://schemas.microsoft.com/office/drawing/2014/main" id="{265180ED-82FA-4DB9-977A-EF01472A5B9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9" name="Picture 138">
            <a:extLst>
              <a:ext uri="{FF2B5EF4-FFF2-40B4-BE49-F238E27FC236}">
                <a16:creationId xmlns:a16="http://schemas.microsoft.com/office/drawing/2014/main" id="{1770DC71-8434-464C-A23E-E7BC9BC893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1" name="Rectangle 140">
            <a:extLst>
              <a:ext uri="{FF2B5EF4-FFF2-40B4-BE49-F238E27FC236}">
                <a16:creationId xmlns:a16="http://schemas.microsoft.com/office/drawing/2014/main" id="{357561C8-C082-42A2-8092-4FB6D770AC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7FC43BFC-462D-410C-B3EE-F37EF751C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Image result for young man">
            <a:extLst>
              <a:ext uri="{FF2B5EF4-FFF2-40B4-BE49-F238E27FC236}">
                <a16:creationId xmlns:a16="http://schemas.microsoft.com/office/drawing/2014/main" id="{FE9F3B9B-D1A6-482F-AF04-B077DAEA924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729" r="22746"/>
          <a:stretch/>
        </p:blipFill>
        <p:spPr bwMode="auto">
          <a:xfrm>
            <a:off x="1011880" y="227"/>
            <a:ext cx="3051461" cy="68580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45" name="Rectangle 144">
            <a:extLst>
              <a:ext uri="{FF2B5EF4-FFF2-40B4-BE49-F238E27FC236}">
                <a16:creationId xmlns:a16="http://schemas.microsoft.com/office/drawing/2014/main" id="{DDB9C59E-E311-421C-83D7-D60C5EBE7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a16="http://schemas.microsoft.com/office/drawing/2014/main" id="{0315DB26-D537-4D14-940F-EA5BBD9B243E}"/>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435"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3" name="Content Placeholder 2">
            <a:extLst>
              <a:ext uri="{FF2B5EF4-FFF2-40B4-BE49-F238E27FC236}">
                <a16:creationId xmlns:a16="http://schemas.microsoft.com/office/drawing/2014/main" id="{A65531F8-F56E-404A-A278-70A1B6F60907}"/>
              </a:ext>
            </a:extLst>
          </p:cNvPr>
          <p:cNvSpPr>
            <a:spLocks noGrp="1"/>
          </p:cNvSpPr>
          <p:nvPr>
            <p:ph idx="1"/>
          </p:nvPr>
        </p:nvSpPr>
        <p:spPr>
          <a:xfrm>
            <a:off x="4196080" y="345440"/>
            <a:ext cx="7147999" cy="6319520"/>
          </a:xfrm>
        </p:spPr>
        <p:txBody>
          <a:bodyPr>
            <a:normAutofit lnSpcReduction="10000"/>
          </a:bodyPr>
          <a:lstStyle/>
          <a:p>
            <a:pPr fontAlgn="base">
              <a:lnSpc>
                <a:spcPct val="110000"/>
              </a:lnSpc>
            </a:pPr>
            <a:r>
              <a:rPr lang="en-US" sz="1600" dirty="0"/>
              <a:t>You have a friend who has been feeling discouraged lately. When you ask if something is wrong, she is reluctant to tell you, but she eventually admits that she has begun to doubt that God loves her.</a:t>
            </a:r>
          </a:p>
          <a:p>
            <a:pPr fontAlgn="base">
              <a:lnSpc>
                <a:spcPct val="110000"/>
              </a:lnSpc>
            </a:pPr>
            <a:r>
              <a:rPr lang="en-US" sz="1600" dirty="0"/>
              <a:t>In what ways might you encourage your friend to act in faith to resolve her concern?</a:t>
            </a:r>
          </a:p>
          <a:p>
            <a:pPr fontAlgn="base">
              <a:lnSpc>
                <a:spcPct val="110000"/>
              </a:lnSpc>
            </a:pPr>
            <a:r>
              <a:rPr lang="en-US" sz="1600" dirty="0"/>
              <a:t>How could you help your friend examine her concern with an eternal perspective?</a:t>
            </a:r>
          </a:p>
          <a:p>
            <a:pPr fontAlgn="base">
              <a:lnSpc>
                <a:spcPct val="110000"/>
              </a:lnSpc>
            </a:pPr>
            <a:r>
              <a:rPr lang="en-US" sz="1600" dirty="0"/>
              <a:t>How could you use Doctrine and Covenants 18:10–11 to help your friend?</a:t>
            </a:r>
          </a:p>
          <a:p>
            <a:pPr fontAlgn="base">
              <a:lnSpc>
                <a:spcPct val="110000"/>
              </a:lnSpc>
            </a:pPr>
            <a:r>
              <a:rPr lang="en-US" sz="1600" dirty="0"/>
              <a:t>What other scriptures or statements by prophets and apostles could you encourage your friend to read in order to seek further understanding of her worth to God? </a:t>
            </a:r>
          </a:p>
          <a:p>
            <a:pPr fontAlgn="base">
              <a:lnSpc>
                <a:spcPct val="110000"/>
              </a:lnSpc>
            </a:pPr>
            <a:r>
              <a:rPr lang="en-US" sz="1600" dirty="0"/>
              <a:t>Choose someone to act as a friend who has begun to doubt God’s love. Role-play what you might say to your friend (be sure to use Doctrine and Covenants 18:10–11). </a:t>
            </a:r>
          </a:p>
          <a:p>
            <a:pPr fontAlgn="base">
              <a:lnSpc>
                <a:spcPct val="110000"/>
              </a:lnSpc>
            </a:pPr>
            <a:r>
              <a:rPr lang="en-US" sz="1600" dirty="0"/>
              <a:t>Switch roles and practice again. </a:t>
            </a:r>
          </a:p>
          <a:p>
            <a:pPr fontAlgn="base">
              <a:lnSpc>
                <a:spcPct val="110000"/>
              </a:lnSpc>
            </a:pPr>
            <a:r>
              <a:rPr lang="en-US" sz="1600" dirty="0"/>
              <a:t>DISCUSS: What went well or anything that made their conversations difficult.</a:t>
            </a:r>
          </a:p>
          <a:p>
            <a:pPr fontAlgn="base">
              <a:lnSpc>
                <a:spcPct val="110000"/>
              </a:lnSpc>
            </a:pPr>
            <a:endParaRPr lang="en-US" sz="1600" dirty="0"/>
          </a:p>
        </p:txBody>
      </p:sp>
      <p:sp>
        <p:nvSpPr>
          <p:cNvPr id="149" name="Rectangle 148">
            <a:extLst>
              <a:ext uri="{FF2B5EF4-FFF2-40B4-BE49-F238E27FC236}">
                <a16:creationId xmlns:a16="http://schemas.microsoft.com/office/drawing/2014/main" id="{FF9CCB84-4641-45C1-9C0C-D35DEB9B2A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9854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124" y="487443"/>
            <a:ext cx="5841548" cy="584154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pic>
        <p:nvPicPr>
          <p:cNvPr id="12" name="Picture 11">
            <a:extLst>
              <a:ext uri="{FF2B5EF4-FFF2-40B4-BE49-F238E27FC236}">
                <a16:creationId xmlns:a16="http://schemas.microsoft.com/office/drawing/2014/main" id="{15ADB788-8569-409E-862D-665AD53C99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rgbClr val="31474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TextBox 15">
            <a:extLst>
              <a:ext uri="{FF2B5EF4-FFF2-40B4-BE49-F238E27FC236}">
                <a16:creationId xmlns:a16="http://schemas.microsoft.com/office/drawing/2014/main" id="{9232A0FC-3B0E-4DD1-9C3E-9C8C8CA6D10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712" y="2388951"/>
            <a:ext cx="849742" cy="461665"/>
          </a:xfrm>
          <a:prstGeom prst="rect">
            <a:avLst/>
          </a:prstGeom>
          <a:noFill/>
        </p:spPr>
        <p:txBody>
          <a:bodyPr wrap="square" rtlCol="0">
            <a:spAutoFit/>
          </a:bodyPr>
          <a:lstStyle/>
          <a:p>
            <a:pPr algn="r"/>
            <a:endParaRPr lang="en-US" sz="2400" dirty="0">
              <a:solidFill>
                <a:srgbClr val="1F2D29"/>
              </a:solidFill>
              <a:latin typeface="MS Shell Dlg 2" panose="020B0604030504040204" pitchFamily="34" charset="0"/>
            </a:endParaRPr>
          </a:p>
        </p:txBody>
      </p:sp>
      <p:sp>
        <p:nvSpPr>
          <p:cNvPr id="2" name="Title 1">
            <a:extLst>
              <a:ext uri="{FF2B5EF4-FFF2-40B4-BE49-F238E27FC236}">
                <a16:creationId xmlns:a16="http://schemas.microsoft.com/office/drawing/2014/main" id="{B8E7368E-B94C-443B-BCC8-C7438CE40E22}"/>
              </a:ext>
            </a:extLst>
          </p:cNvPr>
          <p:cNvSpPr>
            <a:spLocks noGrp="1"/>
          </p:cNvSpPr>
          <p:nvPr>
            <p:ph type="ctrTitle"/>
          </p:nvPr>
        </p:nvSpPr>
        <p:spPr>
          <a:xfrm>
            <a:off x="3039048" y="2568817"/>
            <a:ext cx="7155598" cy="3133968"/>
          </a:xfrm>
        </p:spPr>
        <p:txBody>
          <a:bodyPr>
            <a:normAutofit/>
          </a:bodyPr>
          <a:lstStyle/>
          <a:p>
            <a:pPr algn="l"/>
            <a:r>
              <a:rPr lang="en-US" sz="6600">
                <a:solidFill>
                  <a:srgbClr val="1F2D29"/>
                </a:solidFill>
              </a:rPr>
              <a:t>The Atonement</a:t>
            </a:r>
          </a:p>
        </p:txBody>
      </p:sp>
      <p:sp>
        <p:nvSpPr>
          <p:cNvPr id="3" name="Subtitle 2">
            <a:extLst>
              <a:ext uri="{FF2B5EF4-FFF2-40B4-BE49-F238E27FC236}">
                <a16:creationId xmlns:a16="http://schemas.microsoft.com/office/drawing/2014/main" id="{D9C4B9BC-43E8-4C28-BC69-016AC8805B84}"/>
              </a:ext>
            </a:extLst>
          </p:cNvPr>
          <p:cNvSpPr>
            <a:spLocks noGrp="1"/>
          </p:cNvSpPr>
          <p:nvPr>
            <p:ph type="subTitle" idx="1"/>
          </p:nvPr>
        </p:nvSpPr>
        <p:spPr>
          <a:xfrm>
            <a:off x="3039048" y="1325691"/>
            <a:ext cx="4355178" cy="1138426"/>
          </a:xfrm>
        </p:spPr>
        <p:txBody>
          <a:bodyPr>
            <a:normAutofit/>
          </a:bodyPr>
          <a:lstStyle/>
          <a:p>
            <a:pPr algn="l"/>
            <a:r>
              <a:rPr lang="en-US" sz="1600">
                <a:solidFill>
                  <a:srgbClr val="1F2D29"/>
                </a:solidFill>
              </a:rPr>
              <a:t>Part I</a:t>
            </a:r>
          </a:p>
        </p:txBody>
      </p:sp>
    </p:spTree>
    <p:extLst>
      <p:ext uri="{BB962C8B-B14F-4D97-AF65-F5344CB8AC3E}">
        <p14:creationId xmlns:p14="http://schemas.microsoft.com/office/powerpoint/2010/main" val="1963474123"/>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otalTime>8</TotalTime>
  <Words>187</Words>
  <Application>Microsoft Office PowerPoint</Application>
  <PresentationFormat>Widescreen</PresentationFormat>
  <Paragraphs>35</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MS Shell Dlg 2</vt:lpstr>
      <vt:lpstr>Wingdings</vt:lpstr>
      <vt:lpstr>Wingdings 3</vt:lpstr>
      <vt:lpstr>Madison</vt:lpstr>
      <vt:lpstr>The Atonement</vt:lpstr>
      <vt:lpstr>The Atonement</vt:lpstr>
      <vt:lpstr>His sacrifice benefits each of us and demonstrates the infinite worth of each and every one of Heavenly Father’s children.</vt:lpstr>
      <vt:lpstr>PowerPoint Presentation</vt:lpstr>
      <vt:lpstr>His sacrifice benefits each of us and demonstrates the infinite worth of each and every one of Heavenly Father’s children.</vt:lpstr>
      <vt:lpstr>REVIEW and ROLE PLAY</vt:lpstr>
      <vt:lpstr>PowerPoint Presentation</vt:lpstr>
      <vt:lpstr>The Atonement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Atonement</dc:title>
  <dc:creator>Eric D. Richards</dc:creator>
  <cp:lastModifiedBy>Eric D. Richards</cp:lastModifiedBy>
  <cp:revision>2</cp:revision>
  <dcterms:created xsi:type="dcterms:W3CDTF">2018-08-14T14:24:41Z</dcterms:created>
  <dcterms:modified xsi:type="dcterms:W3CDTF">2018-08-14T14:34:27Z</dcterms:modified>
</cp:coreProperties>
</file>