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sldIdLst>
    <p:sldId id="426" r:id="rId2"/>
    <p:sldId id="45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69" d="100"/>
          <a:sy n="69" d="100"/>
        </p:scale>
        <p:origin x="110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26E8B8-53AE-404F-938C-7E89E33C722F}"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1233113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26E8B8-53AE-404F-938C-7E89E33C722F}"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3945354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26E8B8-53AE-404F-938C-7E89E33C722F}"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3549847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26E8B8-53AE-404F-938C-7E89E33C722F}"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2570318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26E8B8-53AE-404F-938C-7E89E33C722F}"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2831164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26E8B8-53AE-404F-938C-7E89E33C722F}" type="datetimeFigureOut">
              <a:rPr lang="en-US" smtClean="0"/>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2727852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26E8B8-53AE-404F-938C-7E89E33C722F}" type="datetimeFigureOut">
              <a:rPr lang="en-US" smtClean="0"/>
              <a:t>8/14/2018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3792975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26E8B8-53AE-404F-938C-7E89E33C722F}" type="datetimeFigureOut">
              <a:rPr lang="en-US" smtClean="0"/>
              <a:t>8/14/2018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171860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6E8B8-53AE-404F-938C-7E89E33C722F}" type="datetimeFigureOut">
              <a:rPr lang="en-US" smtClean="0"/>
              <a:t>8/14/2018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3798788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26E8B8-53AE-404F-938C-7E89E33C722F}" type="datetimeFigureOut">
              <a:rPr lang="en-US" smtClean="0"/>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4094516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26E8B8-53AE-404F-938C-7E89E33C722F}" type="datetimeFigureOut">
              <a:rPr lang="en-US" smtClean="0"/>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A84F1-8A6C-4C46-930A-7F045E1A23E8}" type="slidenum">
              <a:rPr lang="en-US" smtClean="0"/>
              <a:t>‹#›</a:t>
            </a:fld>
            <a:endParaRPr lang="en-US"/>
          </a:p>
        </p:txBody>
      </p:sp>
    </p:spTree>
    <p:extLst>
      <p:ext uri="{BB962C8B-B14F-4D97-AF65-F5344CB8AC3E}">
        <p14:creationId xmlns:p14="http://schemas.microsoft.com/office/powerpoint/2010/main" val="3752754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6E8B8-53AE-404F-938C-7E89E33C722F}" type="datetimeFigureOut">
              <a:rPr lang="en-US" smtClean="0"/>
              <a:t>8/14/2018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A84F1-8A6C-4C46-930A-7F045E1A23E8}" type="slidenum">
              <a:rPr lang="en-US" smtClean="0"/>
              <a:t>‹#›</a:t>
            </a:fld>
            <a:endParaRPr lang="en-US"/>
          </a:p>
        </p:txBody>
      </p:sp>
    </p:spTree>
    <p:extLst>
      <p:ext uri="{BB962C8B-B14F-4D97-AF65-F5344CB8AC3E}">
        <p14:creationId xmlns:p14="http://schemas.microsoft.com/office/powerpoint/2010/main" val="73098170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lds.org/bc/content/shared/content/images/gospel-library/manual/PD60001174/PD60001174_000_Plan_Salvation_handou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F213-6AC3-4E78-9276-B4826C2FE618}"/>
              </a:ext>
            </a:extLst>
          </p:cNvPr>
          <p:cNvSpPr>
            <a:spLocks noGrp="1"/>
          </p:cNvSpPr>
          <p:nvPr>
            <p:ph type="ctrTitle"/>
          </p:nvPr>
        </p:nvSpPr>
        <p:spPr>
          <a:xfrm>
            <a:off x="180734" y="-2590623"/>
            <a:ext cx="9143999" cy="3637373"/>
          </a:xfrm>
          <a:noFill/>
        </p:spPr>
        <p:txBody>
          <a:bodyPr>
            <a:normAutofit/>
          </a:bodyPr>
          <a:lstStyle/>
          <a:p>
            <a:r>
              <a:rPr lang="en-US" sz="7200" b="1" dirty="0">
                <a:latin typeface="Arial Rounded MT Bold" panose="020F0704030504030204" pitchFamily="34" charset="0"/>
              </a:rPr>
              <a:t>Doctrinal Mastery</a:t>
            </a:r>
          </a:p>
        </p:txBody>
      </p:sp>
      <p:sp>
        <p:nvSpPr>
          <p:cNvPr id="3" name="Subtitle 2">
            <a:extLst>
              <a:ext uri="{FF2B5EF4-FFF2-40B4-BE49-F238E27FC236}">
                <a16:creationId xmlns:a16="http://schemas.microsoft.com/office/drawing/2014/main" id="{F0AA69B8-B3B4-4590-8AF4-30C3D5B168DF}"/>
              </a:ext>
            </a:extLst>
          </p:cNvPr>
          <p:cNvSpPr>
            <a:spLocks noGrp="1"/>
          </p:cNvSpPr>
          <p:nvPr>
            <p:ph type="subTitle" idx="1"/>
          </p:nvPr>
        </p:nvSpPr>
        <p:spPr>
          <a:xfrm>
            <a:off x="2769681" y="963582"/>
            <a:ext cx="3604638" cy="1802038"/>
          </a:xfrm>
          <a:noFill/>
        </p:spPr>
        <p:txBody>
          <a:bodyPr>
            <a:normAutofit/>
          </a:bodyPr>
          <a:lstStyle/>
          <a:p>
            <a:r>
              <a:rPr lang="en-US" sz="2800" b="1" dirty="0">
                <a:latin typeface="Arial Rounded MT Bold" panose="020F0704030504030204" pitchFamily="34" charset="0"/>
              </a:rPr>
              <a:t>Plan of Salvation</a:t>
            </a:r>
          </a:p>
          <a:p>
            <a:r>
              <a:rPr lang="en-US" sz="2800" b="1" dirty="0">
                <a:latin typeface="Arial Rounded MT Bold" panose="020F0704030504030204" pitchFamily="34" charset="0"/>
              </a:rPr>
              <a:t>Part 3</a:t>
            </a:r>
          </a:p>
        </p:txBody>
      </p:sp>
      <p:pic>
        <p:nvPicPr>
          <p:cNvPr id="10242" name="Picture 2" descr="Image result for lds plan of salvation">
            <a:extLst>
              <a:ext uri="{FF2B5EF4-FFF2-40B4-BE49-F238E27FC236}">
                <a16:creationId xmlns:a16="http://schemas.microsoft.com/office/drawing/2014/main" id="{C74B71CB-99A4-46F7-A6DE-6C6CDE29DF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0"/>
            <a:ext cx="9144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354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4445A-E30A-4AB6-9829-C64F3E947CD4}"/>
              </a:ext>
            </a:extLst>
          </p:cNvPr>
          <p:cNvSpPr>
            <a:spLocks noGrp="1"/>
          </p:cNvSpPr>
          <p:nvPr>
            <p:ph type="title"/>
          </p:nvPr>
        </p:nvSpPr>
        <p:spPr/>
        <p:txBody>
          <a:bodyPr/>
          <a:lstStyle/>
          <a:p>
            <a:r>
              <a:rPr lang="en-US" dirty="0">
                <a:hlinkClick r:id="rId2"/>
              </a:rPr>
              <a:t>Doctrinal Mastery Review Activity</a:t>
            </a:r>
            <a:br>
              <a:rPr lang="en-US" dirty="0"/>
            </a:br>
            <a:endParaRPr lang="en-US" dirty="0"/>
          </a:p>
        </p:txBody>
      </p:sp>
      <p:graphicFrame>
        <p:nvGraphicFramePr>
          <p:cNvPr id="4" name="Table 3">
            <a:extLst>
              <a:ext uri="{FF2B5EF4-FFF2-40B4-BE49-F238E27FC236}">
                <a16:creationId xmlns:a16="http://schemas.microsoft.com/office/drawing/2014/main" id="{43654B69-CB34-4F11-B00E-064C016C449D}"/>
              </a:ext>
            </a:extLst>
          </p:cNvPr>
          <p:cNvGraphicFramePr>
            <a:graphicFrameLocks noGrp="1"/>
          </p:cNvGraphicFramePr>
          <p:nvPr>
            <p:extLst>
              <p:ext uri="{D42A27DB-BD31-4B8C-83A1-F6EECF244321}">
                <p14:modId xmlns:p14="http://schemas.microsoft.com/office/powerpoint/2010/main" val="1821051030"/>
              </p:ext>
            </p:extLst>
          </p:nvPr>
        </p:nvGraphicFramePr>
        <p:xfrm>
          <a:off x="628650" y="4690448"/>
          <a:ext cx="7886700" cy="365760"/>
        </p:xfrm>
        <a:graphic>
          <a:graphicData uri="http://schemas.openxmlformats.org/drawingml/2006/table">
            <a:tbl>
              <a:tblPr/>
              <a:tblGrid>
                <a:gridCol w="1314450">
                  <a:extLst>
                    <a:ext uri="{9D8B030D-6E8A-4147-A177-3AD203B41FA5}">
                      <a16:colId xmlns:a16="http://schemas.microsoft.com/office/drawing/2014/main" val="1220054678"/>
                    </a:ext>
                  </a:extLst>
                </a:gridCol>
                <a:gridCol w="1314450">
                  <a:extLst>
                    <a:ext uri="{9D8B030D-6E8A-4147-A177-3AD203B41FA5}">
                      <a16:colId xmlns:a16="http://schemas.microsoft.com/office/drawing/2014/main" val="1409130212"/>
                    </a:ext>
                  </a:extLst>
                </a:gridCol>
                <a:gridCol w="1314450">
                  <a:extLst>
                    <a:ext uri="{9D8B030D-6E8A-4147-A177-3AD203B41FA5}">
                      <a16:colId xmlns:a16="http://schemas.microsoft.com/office/drawing/2014/main" val="415343212"/>
                    </a:ext>
                  </a:extLst>
                </a:gridCol>
                <a:gridCol w="1314450">
                  <a:extLst>
                    <a:ext uri="{9D8B030D-6E8A-4147-A177-3AD203B41FA5}">
                      <a16:colId xmlns:a16="http://schemas.microsoft.com/office/drawing/2014/main" val="560128305"/>
                    </a:ext>
                  </a:extLst>
                </a:gridCol>
                <a:gridCol w="1314450">
                  <a:extLst>
                    <a:ext uri="{9D8B030D-6E8A-4147-A177-3AD203B41FA5}">
                      <a16:colId xmlns:a16="http://schemas.microsoft.com/office/drawing/2014/main" val="1192632958"/>
                    </a:ext>
                  </a:extLst>
                </a:gridCol>
                <a:gridCol w="1314450">
                  <a:extLst>
                    <a:ext uri="{9D8B030D-6E8A-4147-A177-3AD203B41FA5}">
                      <a16:colId xmlns:a16="http://schemas.microsoft.com/office/drawing/2014/main" val="475207531"/>
                    </a:ext>
                  </a:extLst>
                </a:gridCol>
              </a:tblGrid>
              <a:tr h="0">
                <a:tc>
                  <a:txBody>
                    <a:bodyPr/>
                    <a:lstStyle/>
                    <a:p>
                      <a:pPr algn="l" fontAlgn="base"/>
                      <a:endParaRPr lang="en-US" b="1" i="0" dirty="0">
                        <a:solidFill>
                          <a:srgbClr val="7D7D7D"/>
                        </a:solidFill>
                        <a:effectLst/>
                        <a:latin typeface="ZoramldsLat-Bold"/>
                      </a:endParaRPr>
                    </a:p>
                  </a:txBody>
                  <a:tcPr>
                    <a:lnL>
                      <a:noFill/>
                    </a:lnL>
                    <a:lnR>
                      <a:noFill/>
                    </a:lnR>
                    <a:lnT>
                      <a:noFill/>
                    </a:lnT>
                    <a:lnB>
                      <a:noFill/>
                    </a:lnB>
                  </a:tcPr>
                </a:tc>
                <a:tc>
                  <a:txBody>
                    <a:bodyPr/>
                    <a:lstStyle/>
                    <a:p>
                      <a:pPr algn="l" fontAlgn="base"/>
                      <a:endParaRPr lang="en-US" b="1" i="0" dirty="0">
                        <a:solidFill>
                          <a:srgbClr val="7D7D7D"/>
                        </a:solidFill>
                        <a:effectLst/>
                        <a:latin typeface="ZoramldsLat-Bold"/>
                      </a:endParaRPr>
                    </a:p>
                  </a:txBody>
                  <a:tcPr>
                    <a:lnL>
                      <a:noFill/>
                    </a:lnL>
                    <a:lnR>
                      <a:noFill/>
                    </a:lnR>
                    <a:lnT>
                      <a:noFill/>
                    </a:lnT>
                    <a:lnB>
                      <a:noFill/>
                    </a:lnB>
                  </a:tcPr>
                </a:tc>
                <a:tc>
                  <a:txBody>
                    <a:bodyPr/>
                    <a:lstStyle/>
                    <a:p>
                      <a:pPr algn="l" fontAlgn="base"/>
                      <a:endParaRPr lang="en-US" b="1" i="0" dirty="0">
                        <a:solidFill>
                          <a:srgbClr val="7D7D7D"/>
                        </a:solidFill>
                        <a:effectLst/>
                        <a:latin typeface="ZoramldsLat-Bold"/>
                      </a:endParaRPr>
                    </a:p>
                  </a:txBody>
                  <a:tcPr>
                    <a:lnL>
                      <a:noFill/>
                    </a:lnL>
                    <a:lnR>
                      <a:noFill/>
                    </a:lnR>
                    <a:lnT>
                      <a:noFill/>
                    </a:lnT>
                    <a:lnB>
                      <a:noFill/>
                    </a:lnB>
                  </a:tcPr>
                </a:tc>
                <a:tc>
                  <a:txBody>
                    <a:bodyPr/>
                    <a:lstStyle/>
                    <a:p>
                      <a:pPr algn="l" fontAlgn="base"/>
                      <a:endParaRPr lang="en-US" b="1" i="0" dirty="0">
                        <a:solidFill>
                          <a:srgbClr val="7D7D7D"/>
                        </a:solidFill>
                        <a:effectLst/>
                        <a:latin typeface="ZoramldsLat-Bold"/>
                      </a:endParaRPr>
                    </a:p>
                  </a:txBody>
                  <a:tcPr>
                    <a:lnL>
                      <a:noFill/>
                    </a:lnL>
                    <a:lnR>
                      <a:noFill/>
                    </a:lnR>
                    <a:lnT>
                      <a:noFill/>
                    </a:lnT>
                    <a:lnB>
                      <a:noFill/>
                    </a:lnB>
                  </a:tcPr>
                </a:tc>
                <a:tc>
                  <a:txBody>
                    <a:bodyPr/>
                    <a:lstStyle/>
                    <a:p>
                      <a:pPr algn="l" fontAlgn="base"/>
                      <a:endParaRPr lang="en-US" b="1" i="0" dirty="0">
                        <a:solidFill>
                          <a:srgbClr val="7D7D7D"/>
                        </a:solidFill>
                        <a:effectLst/>
                        <a:latin typeface="ZoramldsLat-Bold"/>
                      </a:endParaRPr>
                    </a:p>
                  </a:txBody>
                  <a:tcPr>
                    <a:lnL>
                      <a:noFill/>
                    </a:lnL>
                    <a:lnR>
                      <a:noFill/>
                    </a:lnR>
                    <a:lnT>
                      <a:noFill/>
                    </a:lnT>
                    <a:lnB>
                      <a:noFill/>
                    </a:lnB>
                  </a:tcPr>
                </a:tc>
                <a:tc>
                  <a:txBody>
                    <a:bodyPr/>
                    <a:lstStyle/>
                    <a:p>
                      <a:pPr algn="l" fontAlgn="base"/>
                      <a:endParaRPr lang="en-US" b="1" i="0" dirty="0">
                        <a:solidFill>
                          <a:srgbClr val="7D7D7D"/>
                        </a:solidFill>
                        <a:effectLst/>
                        <a:latin typeface="ZoramldsLat-Bold"/>
                      </a:endParaRPr>
                    </a:p>
                  </a:txBody>
                  <a:tcPr>
                    <a:lnL>
                      <a:noFill/>
                    </a:lnL>
                    <a:lnR>
                      <a:noFill/>
                    </a:lnR>
                    <a:lnT>
                      <a:noFill/>
                    </a:lnT>
                    <a:lnB>
                      <a:noFill/>
                    </a:lnB>
                  </a:tcPr>
                </a:tc>
                <a:extLst>
                  <a:ext uri="{0D108BD9-81ED-4DB2-BD59-A6C34878D82A}">
                    <a16:rowId xmlns:a16="http://schemas.microsoft.com/office/drawing/2014/main" val="3080511392"/>
                  </a:ext>
                </a:extLst>
              </a:tr>
            </a:tbl>
          </a:graphicData>
        </a:graphic>
      </p:graphicFrame>
      <p:sp>
        <p:nvSpPr>
          <p:cNvPr id="5" name="Rectangle 1">
            <a:extLst>
              <a:ext uri="{FF2B5EF4-FFF2-40B4-BE49-F238E27FC236}">
                <a16:creationId xmlns:a16="http://schemas.microsoft.com/office/drawing/2014/main" id="{8C407D96-2F2E-4129-B98C-5BAF2B7C41C8}"/>
              </a:ext>
            </a:extLst>
          </p:cNvPr>
          <p:cNvSpPr>
            <a:spLocks noChangeArrowheads="1"/>
          </p:cNvSpPr>
          <p:nvPr/>
        </p:nvSpPr>
        <p:spPr bwMode="auto">
          <a:xfrm>
            <a:off x="628650" y="1027907"/>
            <a:ext cx="8118186"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000" b="0" i="0" u="none" strike="noStrike" cap="none" normalizeH="0" baseline="0" dirty="0">
                <a:ln>
                  <a:noFill/>
                </a:ln>
                <a:effectLst/>
                <a:latin typeface="ZoramldsLat-Regular"/>
              </a:rPr>
              <a:t>In the first column on the chart below, write each of the references for the doctrinal mastery passages. In the second column on the chart, write the key phrase that the passage is associated with.</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2000" b="0" i="0" u="none" strike="noStrike" cap="none" normalizeH="0" baseline="0" dirty="0">
                <a:ln>
                  <a:noFill/>
                </a:ln>
                <a:effectLst/>
                <a:latin typeface="ZoramldsLat-Regular"/>
              </a:rPr>
              <a:t>Review each of these references and key phrases. Then cover the first column of references with a piece of paper. Read the key phrases in the second column. In the third column, try to write from memory the references to these key phrases.</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2000" b="0" i="0" u="none" strike="noStrike" cap="none" normalizeH="0" baseline="0" dirty="0">
                <a:ln>
                  <a:noFill/>
                </a:ln>
                <a:effectLst/>
                <a:latin typeface="ZoramldsLat-Regular"/>
              </a:rPr>
              <a:t>Cover the second column with a piece of paper. Read the references you wrote in the third column. In the fourth column, try to write from memory the key phrases to these references.</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2000" b="0" i="0" u="none" strike="noStrike" cap="none" normalizeH="0" baseline="0" dirty="0">
                <a:ln>
                  <a:noFill/>
                </a:ln>
                <a:effectLst/>
                <a:latin typeface="ZoramldsLat-Regular"/>
              </a:rPr>
              <a:t>Continue this process until you have filled out the entire chart.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F008791D-AA71-4E67-9049-FA5192F2DEA5}"/>
              </a:ext>
            </a:extLst>
          </p:cNvPr>
          <p:cNvGraphicFramePr>
            <a:graphicFrameLocks noGrp="1"/>
          </p:cNvGraphicFramePr>
          <p:nvPr>
            <p:extLst>
              <p:ext uri="{D42A27DB-BD31-4B8C-83A1-F6EECF244321}">
                <p14:modId xmlns:p14="http://schemas.microsoft.com/office/powerpoint/2010/main" val="2433086826"/>
              </p:ext>
            </p:extLst>
          </p:nvPr>
        </p:nvGraphicFramePr>
        <p:xfrm>
          <a:off x="628650" y="4873328"/>
          <a:ext cx="7804152" cy="1854200"/>
        </p:xfrm>
        <a:graphic>
          <a:graphicData uri="http://schemas.openxmlformats.org/drawingml/2006/table">
            <a:tbl>
              <a:tblPr firstRow="1" bandRow="1">
                <a:tableStyleId>{5C22544A-7EE6-4342-B048-85BDC9FD1C3A}</a:tableStyleId>
              </a:tblPr>
              <a:tblGrid>
                <a:gridCol w="1300692">
                  <a:extLst>
                    <a:ext uri="{9D8B030D-6E8A-4147-A177-3AD203B41FA5}">
                      <a16:colId xmlns:a16="http://schemas.microsoft.com/office/drawing/2014/main" val="1512853497"/>
                    </a:ext>
                  </a:extLst>
                </a:gridCol>
                <a:gridCol w="1300692">
                  <a:extLst>
                    <a:ext uri="{9D8B030D-6E8A-4147-A177-3AD203B41FA5}">
                      <a16:colId xmlns:a16="http://schemas.microsoft.com/office/drawing/2014/main" val="2872756044"/>
                    </a:ext>
                  </a:extLst>
                </a:gridCol>
                <a:gridCol w="1300692">
                  <a:extLst>
                    <a:ext uri="{9D8B030D-6E8A-4147-A177-3AD203B41FA5}">
                      <a16:colId xmlns:a16="http://schemas.microsoft.com/office/drawing/2014/main" val="3888996704"/>
                    </a:ext>
                  </a:extLst>
                </a:gridCol>
                <a:gridCol w="1300692">
                  <a:extLst>
                    <a:ext uri="{9D8B030D-6E8A-4147-A177-3AD203B41FA5}">
                      <a16:colId xmlns:a16="http://schemas.microsoft.com/office/drawing/2014/main" val="2411341314"/>
                    </a:ext>
                  </a:extLst>
                </a:gridCol>
                <a:gridCol w="1300692">
                  <a:extLst>
                    <a:ext uri="{9D8B030D-6E8A-4147-A177-3AD203B41FA5}">
                      <a16:colId xmlns:a16="http://schemas.microsoft.com/office/drawing/2014/main" val="2029873497"/>
                    </a:ext>
                  </a:extLst>
                </a:gridCol>
                <a:gridCol w="1300692">
                  <a:extLst>
                    <a:ext uri="{9D8B030D-6E8A-4147-A177-3AD203B41FA5}">
                      <a16:colId xmlns:a16="http://schemas.microsoft.com/office/drawing/2014/main" val="2296329558"/>
                    </a:ext>
                  </a:extLst>
                </a:gridCol>
              </a:tblGrid>
              <a:tr h="370840">
                <a:tc>
                  <a:txBody>
                    <a:bodyPr/>
                    <a:lstStyle/>
                    <a:p>
                      <a:r>
                        <a:rPr lang="en-US" b="1" i="0" dirty="0">
                          <a:solidFill>
                            <a:schemeClr val="bg1"/>
                          </a:solidFill>
                          <a:effectLst/>
                          <a:latin typeface="ZoramldsLat-Bold"/>
                        </a:rPr>
                        <a:t>Reference</a:t>
                      </a:r>
                      <a:endParaRPr lang="en-US"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chemeClr val="bg1"/>
                          </a:solidFill>
                          <a:effectLst/>
                          <a:latin typeface="ZoramldsLat-Bold"/>
                        </a:rPr>
                        <a:t>Key Phrase</a:t>
                      </a:r>
                      <a:endParaRPr lang="en-US"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chemeClr val="bg1"/>
                          </a:solidFill>
                          <a:effectLst/>
                          <a:latin typeface="ZoramldsLat-Bold"/>
                        </a:rPr>
                        <a:t>Reference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chemeClr val="bg1"/>
                          </a:solidFill>
                          <a:effectLst/>
                          <a:latin typeface="ZoramldsLat-Bold"/>
                        </a:rPr>
                        <a:t>Key Phrase</a:t>
                      </a:r>
                    </a:p>
                  </a:txBody>
                  <a:tcPr/>
                </a:tc>
                <a:tc>
                  <a:txBody>
                    <a:bodyPr/>
                    <a:lstStyle/>
                    <a:p>
                      <a:r>
                        <a:rPr lang="en-US" b="1" i="0" dirty="0">
                          <a:solidFill>
                            <a:schemeClr val="bg1"/>
                          </a:solidFill>
                          <a:effectLst/>
                          <a:latin typeface="ZoramldsLat-Bold"/>
                        </a:rPr>
                        <a:t>Reference</a:t>
                      </a:r>
                      <a:endParaRPr lang="en-US"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chemeClr val="bg1"/>
                          </a:solidFill>
                          <a:effectLst/>
                          <a:latin typeface="ZoramldsLat-Bold"/>
                        </a:rPr>
                        <a:t>Key Phrase</a:t>
                      </a:r>
                    </a:p>
                  </a:txBody>
                  <a:tcPr/>
                </a:tc>
                <a:extLst>
                  <a:ext uri="{0D108BD9-81ED-4DB2-BD59-A6C34878D82A}">
                    <a16:rowId xmlns:a16="http://schemas.microsoft.com/office/drawing/2014/main" val="438711731"/>
                  </a:ext>
                </a:extLst>
              </a:tr>
              <a:tr h="370840">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extLst>
                  <a:ext uri="{0D108BD9-81ED-4DB2-BD59-A6C34878D82A}">
                    <a16:rowId xmlns:a16="http://schemas.microsoft.com/office/drawing/2014/main" val="429873416"/>
                  </a:ext>
                </a:extLst>
              </a:tr>
              <a:tr h="370840">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extLst>
                  <a:ext uri="{0D108BD9-81ED-4DB2-BD59-A6C34878D82A}">
                    <a16:rowId xmlns:a16="http://schemas.microsoft.com/office/drawing/2014/main" val="557944786"/>
                  </a:ext>
                </a:extLst>
              </a:tr>
              <a:tr h="370840">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dirty="0">
                        <a:solidFill>
                          <a:schemeClr val="bg1"/>
                        </a:solidFill>
                      </a:endParaRPr>
                    </a:p>
                  </a:txBody>
                  <a:tcPr/>
                </a:tc>
                <a:extLst>
                  <a:ext uri="{0D108BD9-81ED-4DB2-BD59-A6C34878D82A}">
                    <a16:rowId xmlns:a16="http://schemas.microsoft.com/office/drawing/2014/main" val="2595404736"/>
                  </a:ext>
                </a:extLst>
              </a:tr>
              <a:tr h="370840">
                <a:tc>
                  <a:txBody>
                    <a:bodyPr/>
                    <a:lstStyle/>
                    <a:p>
                      <a:endParaRPr lang="en-US" dirty="0">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dirty="0">
                        <a:solidFill>
                          <a:schemeClr val="bg1"/>
                        </a:solidFill>
                      </a:endParaRPr>
                    </a:p>
                  </a:txBody>
                  <a:tcPr/>
                </a:tc>
                <a:extLst>
                  <a:ext uri="{0D108BD9-81ED-4DB2-BD59-A6C34878D82A}">
                    <a16:rowId xmlns:a16="http://schemas.microsoft.com/office/drawing/2014/main" val="2856395189"/>
                  </a:ext>
                </a:extLst>
              </a:tr>
            </a:tbl>
          </a:graphicData>
        </a:graphic>
      </p:graphicFrame>
    </p:spTree>
    <p:extLst>
      <p:ext uri="{BB962C8B-B14F-4D97-AF65-F5344CB8AC3E}">
        <p14:creationId xmlns:p14="http://schemas.microsoft.com/office/powerpoint/2010/main" val="9390410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156</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 Rounded MT Bold</vt:lpstr>
      <vt:lpstr>Calibri</vt:lpstr>
      <vt:lpstr>Calibri Light</vt:lpstr>
      <vt:lpstr>ZoramldsLat-Bold</vt:lpstr>
      <vt:lpstr>ZoramldsLat-Regular</vt:lpstr>
      <vt:lpstr>Office Theme</vt:lpstr>
      <vt:lpstr>Doctrinal Mastery</vt:lpstr>
      <vt:lpstr>Doctrinal Mastery Review Activity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Doctrinal Mastery</dc:title>
  <dc:creator>LeeAnn Loader</dc:creator>
  <cp:lastModifiedBy>Eric D. Richards</cp:lastModifiedBy>
  <cp:revision>11</cp:revision>
  <dcterms:created xsi:type="dcterms:W3CDTF">2018-08-09T23:48:55Z</dcterms:created>
  <dcterms:modified xsi:type="dcterms:W3CDTF">2018-08-14T20:13:05Z</dcterms:modified>
</cp:coreProperties>
</file>