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7" r:id="rId3"/>
    <p:sldId id="269" r:id="rId4"/>
    <p:sldId id="270" r:id="rId5"/>
    <p:sldId id="260" r:id="rId6"/>
    <p:sldId id="263" r:id="rId7"/>
    <p:sldId id="271" r:id="rId8"/>
    <p:sldId id="272" r:id="rId9"/>
    <p:sldId id="266"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2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6BE0FE8-A56E-4DAB-925A-86ED7CEB6802}"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30D10-0EDD-4F2B-BAEA-E30D3BA75F5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15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BE0FE8-A56E-4DAB-925A-86ED7CEB6802}"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30D10-0EDD-4F2B-BAEA-E30D3BA75F57}" type="slidenum">
              <a:rPr lang="en-US" smtClean="0"/>
              <a:t>‹#›</a:t>
            </a:fld>
            <a:endParaRPr lang="en-US"/>
          </a:p>
        </p:txBody>
      </p:sp>
    </p:spTree>
    <p:extLst>
      <p:ext uri="{BB962C8B-B14F-4D97-AF65-F5344CB8AC3E}">
        <p14:creationId xmlns:p14="http://schemas.microsoft.com/office/powerpoint/2010/main" val="302796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BE0FE8-A56E-4DAB-925A-86ED7CEB6802}"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30D10-0EDD-4F2B-BAEA-E30D3BA75F5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8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BE0FE8-A56E-4DAB-925A-86ED7CEB6802}"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30D10-0EDD-4F2B-BAEA-E30D3BA75F57}" type="slidenum">
              <a:rPr lang="en-US" smtClean="0"/>
              <a:t>‹#›</a:t>
            </a:fld>
            <a:endParaRPr lang="en-US"/>
          </a:p>
        </p:txBody>
      </p:sp>
    </p:spTree>
    <p:extLst>
      <p:ext uri="{BB962C8B-B14F-4D97-AF65-F5344CB8AC3E}">
        <p14:creationId xmlns:p14="http://schemas.microsoft.com/office/powerpoint/2010/main" val="370354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BE0FE8-A56E-4DAB-925A-86ED7CEB6802}"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30D10-0EDD-4F2B-BAEA-E30D3BA75F5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46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BE0FE8-A56E-4DAB-925A-86ED7CEB6802}"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30D10-0EDD-4F2B-BAEA-E30D3BA75F57}" type="slidenum">
              <a:rPr lang="en-US" smtClean="0"/>
              <a:t>‹#›</a:t>
            </a:fld>
            <a:endParaRPr lang="en-US"/>
          </a:p>
        </p:txBody>
      </p:sp>
    </p:spTree>
    <p:extLst>
      <p:ext uri="{BB962C8B-B14F-4D97-AF65-F5344CB8AC3E}">
        <p14:creationId xmlns:p14="http://schemas.microsoft.com/office/powerpoint/2010/main" val="395666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BE0FE8-A56E-4DAB-925A-86ED7CEB6802}"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30D10-0EDD-4F2B-BAEA-E30D3BA75F57}" type="slidenum">
              <a:rPr lang="en-US" smtClean="0"/>
              <a:t>‹#›</a:t>
            </a:fld>
            <a:endParaRPr lang="en-US"/>
          </a:p>
        </p:txBody>
      </p:sp>
    </p:spTree>
    <p:extLst>
      <p:ext uri="{BB962C8B-B14F-4D97-AF65-F5344CB8AC3E}">
        <p14:creationId xmlns:p14="http://schemas.microsoft.com/office/powerpoint/2010/main" val="26702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BE0FE8-A56E-4DAB-925A-86ED7CEB6802}"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30D10-0EDD-4F2B-BAEA-E30D3BA75F57}" type="slidenum">
              <a:rPr lang="en-US" smtClean="0"/>
              <a:t>‹#›</a:t>
            </a:fld>
            <a:endParaRPr lang="en-US"/>
          </a:p>
        </p:txBody>
      </p:sp>
    </p:spTree>
    <p:extLst>
      <p:ext uri="{BB962C8B-B14F-4D97-AF65-F5344CB8AC3E}">
        <p14:creationId xmlns:p14="http://schemas.microsoft.com/office/powerpoint/2010/main" val="44044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E0FE8-A56E-4DAB-925A-86ED7CEB6802}"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30D10-0EDD-4F2B-BAEA-E30D3BA75F57}" type="slidenum">
              <a:rPr lang="en-US" smtClean="0"/>
              <a:t>‹#›</a:t>
            </a:fld>
            <a:endParaRPr lang="en-US"/>
          </a:p>
        </p:txBody>
      </p:sp>
    </p:spTree>
    <p:extLst>
      <p:ext uri="{BB962C8B-B14F-4D97-AF65-F5344CB8AC3E}">
        <p14:creationId xmlns:p14="http://schemas.microsoft.com/office/powerpoint/2010/main" val="122109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BE0FE8-A56E-4DAB-925A-86ED7CEB6802}"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30D10-0EDD-4F2B-BAEA-E30D3BA75F57}" type="slidenum">
              <a:rPr lang="en-US" smtClean="0"/>
              <a:t>‹#›</a:t>
            </a:fld>
            <a:endParaRPr lang="en-US"/>
          </a:p>
        </p:txBody>
      </p:sp>
    </p:spTree>
    <p:extLst>
      <p:ext uri="{BB962C8B-B14F-4D97-AF65-F5344CB8AC3E}">
        <p14:creationId xmlns:p14="http://schemas.microsoft.com/office/powerpoint/2010/main" val="180571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BE0FE8-A56E-4DAB-925A-86ED7CEB6802}"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30D10-0EDD-4F2B-BAEA-E30D3BA75F5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33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BE0FE8-A56E-4DAB-925A-86ED7CEB6802}" type="datetimeFigureOut">
              <a:rPr lang="en-US" smtClean="0"/>
              <a:t>8/14/2018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B30D10-0EDD-4F2B-BAEA-E30D3BA75F5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698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ds.org/languages/eng/content/scriptures/pgp/moses/1.33?#32"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lds.org/languages/eng/content/general-conference/2017/04/the-godhead-and-the-plan-of-salvation?para=p23#p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lds.org/scriptures/dc-testament/dc/76.22-24?lang=eng#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lds.org/media-library/video/2011-06-03-we-lived-with-go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lds jesus">
            <a:extLst>
              <a:ext uri="{FF2B5EF4-FFF2-40B4-BE49-F238E27FC236}">
                <a16:creationId xmlns:a16="http://schemas.microsoft.com/office/drawing/2014/main" id="{B9DEB77F-EFC1-4E03-BF01-E7D8E26F62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019" r="-1" b="387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rgbClr val="617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8EF704A-8E4C-4869-9373-26DD70E54781}"/>
              </a:ext>
            </a:extLst>
          </p:cNvPr>
          <p:cNvSpPr>
            <a:spLocks noGrp="1"/>
          </p:cNvSpPr>
          <p:nvPr>
            <p:ph type="ctrTitle"/>
          </p:nvPr>
        </p:nvSpPr>
        <p:spPr>
          <a:xfrm>
            <a:off x="457200" y="4960137"/>
            <a:ext cx="7772400" cy="1463040"/>
          </a:xfrm>
        </p:spPr>
        <p:txBody>
          <a:bodyPr>
            <a:normAutofit/>
          </a:bodyPr>
          <a:lstStyle/>
          <a:p>
            <a:r>
              <a:rPr lang="en-US">
                <a:solidFill>
                  <a:srgbClr val="FFFFFF"/>
                </a:solidFill>
              </a:rPr>
              <a:t>The Plan of Salvation</a:t>
            </a:r>
          </a:p>
        </p:txBody>
      </p:sp>
      <p:sp>
        <p:nvSpPr>
          <p:cNvPr id="3" name="Subtitle 2">
            <a:extLst>
              <a:ext uri="{FF2B5EF4-FFF2-40B4-BE49-F238E27FC236}">
                <a16:creationId xmlns:a16="http://schemas.microsoft.com/office/drawing/2014/main" id="{9E3ABE1A-F4EF-4FAB-A887-C92B970C9F47}"/>
              </a:ext>
            </a:extLst>
          </p:cNvPr>
          <p:cNvSpPr>
            <a:spLocks noGrp="1"/>
          </p:cNvSpPr>
          <p:nvPr>
            <p:ph type="subTitle" idx="1"/>
          </p:nvPr>
        </p:nvSpPr>
        <p:spPr>
          <a:xfrm>
            <a:off x="8610600" y="4960137"/>
            <a:ext cx="3200400" cy="1463040"/>
          </a:xfrm>
        </p:spPr>
        <p:txBody>
          <a:bodyPr>
            <a:normAutofit/>
          </a:bodyPr>
          <a:lstStyle/>
          <a:p>
            <a:r>
              <a:rPr lang="en-US" dirty="0">
                <a:solidFill>
                  <a:srgbClr val="FFFFFF"/>
                </a:solidFill>
              </a:rPr>
              <a:t>Part I</a:t>
            </a:r>
          </a:p>
        </p:txBody>
      </p:sp>
      <p:cxnSp>
        <p:nvCxnSpPr>
          <p:cNvPr id="73" name="Straight Connector 72">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59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lds jesus">
            <a:extLst>
              <a:ext uri="{FF2B5EF4-FFF2-40B4-BE49-F238E27FC236}">
                <a16:creationId xmlns:a16="http://schemas.microsoft.com/office/drawing/2014/main" id="{B9DEB77F-EFC1-4E03-BF01-E7D8E26F62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019" r="-1" b="387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rgbClr val="617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8EF704A-8E4C-4869-9373-26DD70E54781}"/>
              </a:ext>
            </a:extLst>
          </p:cNvPr>
          <p:cNvSpPr>
            <a:spLocks noGrp="1"/>
          </p:cNvSpPr>
          <p:nvPr>
            <p:ph type="ctrTitle"/>
          </p:nvPr>
        </p:nvSpPr>
        <p:spPr>
          <a:xfrm>
            <a:off x="457200" y="4960137"/>
            <a:ext cx="7772400" cy="1463040"/>
          </a:xfrm>
        </p:spPr>
        <p:txBody>
          <a:bodyPr>
            <a:normAutofit/>
          </a:bodyPr>
          <a:lstStyle/>
          <a:p>
            <a:r>
              <a:rPr lang="en-US">
                <a:solidFill>
                  <a:srgbClr val="FFFFFF"/>
                </a:solidFill>
              </a:rPr>
              <a:t>The Plan of Salvation</a:t>
            </a:r>
          </a:p>
        </p:txBody>
      </p:sp>
      <p:sp>
        <p:nvSpPr>
          <p:cNvPr id="3" name="Subtitle 2">
            <a:extLst>
              <a:ext uri="{FF2B5EF4-FFF2-40B4-BE49-F238E27FC236}">
                <a16:creationId xmlns:a16="http://schemas.microsoft.com/office/drawing/2014/main" id="{9E3ABE1A-F4EF-4FAB-A887-C92B970C9F47}"/>
              </a:ext>
            </a:extLst>
          </p:cNvPr>
          <p:cNvSpPr>
            <a:spLocks noGrp="1"/>
          </p:cNvSpPr>
          <p:nvPr>
            <p:ph type="subTitle" idx="1"/>
          </p:nvPr>
        </p:nvSpPr>
        <p:spPr>
          <a:xfrm>
            <a:off x="8610600" y="4960137"/>
            <a:ext cx="3200400" cy="1463040"/>
          </a:xfrm>
        </p:spPr>
        <p:txBody>
          <a:bodyPr>
            <a:normAutofit/>
          </a:bodyPr>
          <a:lstStyle/>
          <a:p>
            <a:r>
              <a:rPr lang="en-US" dirty="0">
                <a:solidFill>
                  <a:srgbClr val="FFFFFF"/>
                </a:solidFill>
              </a:rPr>
              <a:t>Part I</a:t>
            </a:r>
          </a:p>
        </p:txBody>
      </p:sp>
      <p:cxnSp>
        <p:nvCxnSpPr>
          <p:cNvPr id="73" name="Straight Connector 72">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37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8C973659-B92A-44CD-AFC2-926D62CAF5BB}"/>
              </a:ext>
            </a:extLst>
          </p:cNvPr>
          <p:cNvSpPr/>
          <p:nvPr/>
        </p:nvSpPr>
        <p:spPr>
          <a:xfrm>
            <a:off x="5158509" y="3149600"/>
            <a:ext cx="1874981" cy="25030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9F773C7-3405-4627-9D01-369E68F1CE0A}"/>
              </a:ext>
            </a:extLst>
          </p:cNvPr>
          <p:cNvCxnSpPr/>
          <p:nvPr/>
        </p:nvCxnSpPr>
        <p:spPr>
          <a:xfrm>
            <a:off x="1662545" y="3112653"/>
            <a:ext cx="918094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5B5AE00-215F-42CF-AC2A-80FB8F2BAD3A}"/>
              </a:ext>
            </a:extLst>
          </p:cNvPr>
          <p:cNvSpPr/>
          <p:nvPr/>
        </p:nvSpPr>
        <p:spPr>
          <a:xfrm>
            <a:off x="1838036" y="1976582"/>
            <a:ext cx="2244437" cy="1099123"/>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5 Points 12">
            <a:extLst>
              <a:ext uri="{FF2B5EF4-FFF2-40B4-BE49-F238E27FC236}">
                <a16:creationId xmlns:a16="http://schemas.microsoft.com/office/drawing/2014/main" id="{7FFA7784-212C-465A-833A-566816B03A42}"/>
              </a:ext>
            </a:extLst>
          </p:cNvPr>
          <p:cNvSpPr/>
          <p:nvPr/>
        </p:nvSpPr>
        <p:spPr>
          <a:xfrm>
            <a:off x="7481455" y="692727"/>
            <a:ext cx="2466109" cy="238297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ECC44D9E-6BBF-49A1-90BC-9FB8B17BA5FE}"/>
              </a:ext>
            </a:extLst>
          </p:cNvPr>
          <p:cNvSpPr/>
          <p:nvPr/>
        </p:nvSpPr>
        <p:spPr>
          <a:xfrm rot="16200000">
            <a:off x="4324999" y="1528617"/>
            <a:ext cx="1459345" cy="1671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hord 14">
            <a:extLst>
              <a:ext uri="{FF2B5EF4-FFF2-40B4-BE49-F238E27FC236}">
                <a16:creationId xmlns:a16="http://schemas.microsoft.com/office/drawing/2014/main" id="{3D60CDEE-2B4D-44D6-A66B-0D64F5FA21CC}"/>
              </a:ext>
            </a:extLst>
          </p:cNvPr>
          <p:cNvSpPr/>
          <p:nvPr/>
        </p:nvSpPr>
        <p:spPr>
          <a:xfrm rot="6785716">
            <a:off x="5971309" y="1745675"/>
            <a:ext cx="1958109" cy="1939628"/>
          </a:xfrm>
          <a:prstGeom prst="chor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95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80">
                                          <p:stCondLst>
                                            <p:cond delay="0"/>
                                          </p:stCondLst>
                                        </p:cTn>
                                        <p:tgtEl>
                                          <p:spTgt spid="14"/>
                                        </p:tgtEl>
                                      </p:cBhvr>
                                    </p:animEffect>
                                    <p:anim calcmode="lin" valueType="num">
                                      <p:cBhvr>
                                        <p:cTn id="5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2" dur="26">
                                          <p:stCondLst>
                                            <p:cond delay="650"/>
                                          </p:stCondLst>
                                        </p:cTn>
                                        <p:tgtEl>
                                          <p:spTgt spid="14"/>
                                        </p:tgtEl>
                                      </p:cBhvr>
                                      <p:to x="100000" y="60000"/>
                                    </p:animScale>
                                    <p:animScale>
                                      <p:cBhvr>
                                        <p:cTn id="63" dur="166" decel="50000">
                                          <p:stCondLst>
                                            <p:cond delay="676"/>
                                          </p:stCondLst>
                                        </p:cTn>
                                        <p:tgtEl>
                                          <p:spTgt spid="14"/>
                                        </p:tgtEl>
                                      </p:cBhvr>
                                      <p:to x="100000" y="100000"/>
                                    </p:animScale>
                                    <p:animScale>
                                      <p:cBhvr>
                                        <p:cTn id="64" dur="26">
                                          <p:stCondLst>
                                            <p:cond delay="1312"/>
                                          </p:stCondLst>
                                        </p:cTn>
                                        <p:tgtEl>
                                          <p:spTgt spid="14"/>
                                        </p:tgtEl>
                                      </p:cBhvr>
                                      <p:to x="100000" y="80000"/>
                                    </p:animScale>
                                    <p:animScale>
                                      <p:cBhvr>
                                        <p:cTn id="65" dur="166" decel="50000">
                                          <p:stCondLst>
                                            <p:cond delay="1338"/>
                                          </p:stCondLst>
                                        </p:cTn>
                                        <p:tgtEl>
                                          <p:spTgt spid="14"/>
                                        </p:tgtEl>
                                      </p:cBhvr>
                                      <p:to x="100000" y="100000"/>
                                    </p:animScale>
                                    <p:animScale>
                                      <p:cBhvr>
                                        <p:cTn id="66" dur="26">
                                          <p:stCondLst>
                                            <p:cond delay="1642"/>
                                          </p:stCondLst>
                                        </p:cTn>
                                        <p:tgtEl>
                                          <p:spTgt spid="14"/>
                                        </p:tgtEl>
                                      </p:cBhvr>
                                      <p:to x="100000" y="90000"/>
                                    </p:animScale>
                                    <p:animScale>
                                      <p:cBhvr>
                                        <p:cTn id="67" dur="166" decel="50000">
                                          <p:stCondLst>
                                            <p:cond delay="1668"/>
                                          </p:stCondLst>
                                        </p:cTn>
                                        <p:tgtEl>
                                          <p:spTgt spid="14"/>
                                        </p:tgtEl>
                                      </p:cBhvr>
                                      <p:to x="100000" y="100000"/>
                                    </p:animScale>
                                    <p:animScale>
                                      <p:cBhvr>
                                        <p:cTn id="68" dur="26">
                                          <p:stCondLst>
                                            <p:cond delay="1808"/>
                                          </p:stCondLst>
                                        </p:cTn>
                                        <p:tgtEl>
                                          <p:spTgt spid="14"/>
                                        </p:tgtEl>
                                      </p:cBhvr>
                                      <p:to x="100000" y="95000"/>
                                    </p:animScale>
                                    <p:animScale>
                                      <p:cBhvr>
                                        <p:cTn id="69" dur="166" decel="50000">
                                          <p:stCondLst>
                                            <p:cond delay="1834"/>
                                          </p:stCondLst>
                                        </p:cTn>
                                        <p:tgtEl>
                                          <p:spTgt spid="14"/>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580">
                                          <p:stCondLst>
                                            <p:cond delay="0"/>
                                          </p:stCondLst>
                                        </p:cTn>
                                        <p:tgtEl>
                                          <p:spTgt spid="15"/>
                                        </p:tgtEl>
                                      </p:cBhvr>
                                    </p:animEffect>
                                    <p:anim calcmode="lin" valueType="num">
                                      <p:cBhvr>
                                        <p:cTn id="7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0" dur="26">
                                          <p:stCondLst>
                                            <p:cond delay="650"/>
                                          </p:stCondLst>
                                        </p:cTn>
                                        <p:tgtEl>
                                          <p:spTgt spid="15"/>
                                        </p:tgtEl>
                                      </p:cBhvr>
                                      <p:to x="100000" y="60000"/>
                                    </p:animScale>
                                    <p:animScale>
                                      <p:cBhvr>
                                        <p:cTn id="81" dur="166" decel="50000">
                                          <p:stCondLst>
                                            <p:cond delay="676"/>
                                          </p:stCondLst>
                                        </p:cTn>
                                        <p:tgtEl>
                                          <p:spTgt spid="15"/>
                                        </p:tgtEl>
                                      </p:cBhvr>
                                      <p:to x="100000" y="100000"/>
                                    </p:animScale>
                                    <p:animScale>
                                      <p:cBhvr>
                                        <p:cTn id="82" dur="26">
                                          <p:stCondLst>
                                            <p:cond delay="1312"/>
                                          </p:stCondLst>
                                        </p:cTn>
                                        <p:tgtEl>
                                          <p:spTgt spid="15"/>
                                        </p:tgtEl>
                                      </p:cBhvr>
                                      <p:to x="100000" y="80000"/>
                                    </p:animScale>
                                    <p:animScale>
                                      <p:cBhvr>
                                        <p:cTn id="83" dur="166" decel="50000">
                                          <p:stCondLst>
                                            <p:cond delay="1338"/>
                                          </p:stCondLst>
                                        </p:cTn>
                                        <p:tgtEl>
                                          <p:spTgt spid="15"/>
                                        </p:tgtEl>
                                      </p:cBhvr>
                                      <p:to x="100000" y="100000"/>
                                    </p:animScale>
                                    <p:animScale>
                                      <p:cBhvr>
                                        <p:cTn id="84" dur="26">
                                          <p:stCondLst>
                                            <p:cond delay="1642"/>
                                          </p:stCondLst>
                                        </p:cTn>
                                        <p:tgtEl>
                                          <p:spTgt spid="15"/>
                                        </p:tgtEl>
                                      </p:cBhvr>
                                      <p:to x="100000" y="90000"/>
                                    </p:animScale>
                                    <p:animScale>
                                      <p:cBhvr>
                                        <p:cTn id="85" dur="166" decel="50000">
                                          <p:stCondLst>
                                            <p:cond delay="1668"/>
                                          </p:stCondLst>
                                        </p:cTn>
                                        <p:tgtEl>
                                          <p:spTgt spid="15"/>
                                        </p:tgtEl>
                                      </p:cBhvr>
                                      <p:to x="100000" y="100000"/>
                                    </p:animScale>
                                    <p:animScale>
                                      <p:cBhvr>
                                        <p:cTn id="86" dur="26">
                                          <p:stCondLst>
                                            <p:cond delay="1808"/>
                                          </p:stCondLst>
                                        </p:cTn>
                                        <p:tgtEl>
                                          <p:spTgt spid="15"/>
                                        </p:tgtEl>
                                      </p:cBhvr>
                                      <p:to x="100000" y="95000"/>
                                    </p:animScale>
                                    <p:animScale>
                                      <p:cBhvr>
                                        <p:cTn id="8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8C973659-B92A-44CD-AFC2-926D62CAF5BB}"/>
              </a:ext>
            </a:extLst>
          </p:cNvPr>
          <p:cNvSpPr/>
          <p:nvPr/>
        </p:nvSpPr>
        <p:spPr>
          <a:xfrm>
            <a:off x="5158509" y="3149600"/>
            <a:ext cx="1874981" cy="25030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9F773C7-3405-4627-9D01-369E68F1CE0A}"/>
              </a:ext>
            </a:extLst>
          </p:cNvPr>
          <p:cNvCxnSpPr/>
          <p:nvPr/>
        </p:nvCxnSpPr>
        <p:spPr>
          <a:xfrm>
            <a:off x="1662545" y="3112653"/>
            <a:ext cx="918094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76C4E70-7644-479A-AD79-5D458764ED22}"/>
              </a:ext>
            </a:extLst>
          </p:cNvPr>
          <p:cNvSpPr>
            <a:spLocks noGrp="1"/>
          </p:cNvSpPr>
          <p:nvPr>
            <p:ph type="title"/>
          </p:nvPr>
        </p:nvSpPr>
        <p:spPr>
          <a:xfrm>
            <a:off x="1392982" y="2099979"/>
            <a:ext cx="9720072" cy="1499616"/>
          </a:xfrm>
        </p:spPr>
        <p:txBody>
          <a:bodyPr>
            <a:normAutofit/>
          </a:bodyPr>
          <a:lstStyle/>
          <a:p>
            <a:pPr algn="ctr"/>
            <a:r>
              <a:rPr lang="en-US" sz="8000" b="1" dirty="0"/>
              <a:t>The Plan of Salvation</a:t>
            </a:r>
          </a:p>
        </p:txBody>
      </p:sp>
      <p:sp>
        <p:nvSpPr>
          <p:cNvPr id="12" name="Title 1">
            <a:extLst>
              <a:ext uri="{FF2B5EF4-FFF2-40B4-BE49-F238E27FC236}">
                <a16:creationId xmlns:a16="http://schemas.microsoft.com/office/drawing/2014/main" id="{A1D44DA7-935A-44E4-B5FC-EB08BE7B2682}"/>
              </a:ext>
            </a:extLst>
          </p:cNvPr>
          <p:cNvSpPr txBox="1">
            <a:spLocks/>
          </p:cNvSpPr>
          <p:nvPr/>
        </p:nvSpPr>
        <p:spPr>
          <a:xfrm>
            <a:off x="1785527" y="5448160"/>
            <a:ext cx="884552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5400" dirty="0"/>
              <a:t>Jesus Christ</a:t>
            </a:r>
          </a:p>
        </p:txBody>
      </p:sp>
      <p:sp>
        <p:nvSpPr>
          <p:cNvPr id="16" name="Content Placeholder 2">
            <a:extLst>
              <a:ext uri="{FF2B5EF4-FFF2-40B4-BE49-F238E27FC236}">
                <a16:creationId xmlns:a16="http://schemas.microsoft.com/office/drawing/2014/main" id="{C7CF205D-6AA3-4264-8CC6-F34AE105B608}"/>
              </a:ext>
            </a:extLst>
          </p:cNvPr>
          <p:cNvSpPr>
            <a:spLocks noGrp="1"/>
          </p:cNvSpPr>
          <p:nvPr>
            <p:ph idx="1"/>
          </p:nvPr>
        </p:nvSpPr>
        <p:spPr>
          <a:xfrm>
            <a:off x="7647708" y="3429000"/>
            <a:ext cx="4239491" cy="2880360"/>
          </a:xfrm>
        </p:spPr>
        <p:txBody>
          <a:bodyPr>
            <a:normAutofit lnSpcReduction="10000"/>
          </a:bodyPr>
          <a:lstStyle/>
          <a:p>
            <a:r>
              <a:rPr lang="en-US" sz="2800" dirty="0"/>
              <a:t>Read from paragraphs 2.1 through 2.3 in the Doctrinal Mastery Core Document. </a:t>
            </a:r>
          </a:p>
          <a:p>
            <a:r>
              <a:rPr lang="en-US" sz="2800" dirty="0"/>
              <a:t>What do you think it means that “Jesus Christ is the central figure in Heavenly Father’s plan”?</a:t>
            </a:r>
          </a:p>
        </p:txBody>
      </p:sp>
    </p:spTree>
    <p:extLst>
      <p:ext uri="{BB962C8B-B14F-4D97-AF65-F5344CB8AC3E}">
        <p14:creationId xmlns:p14="http://schemas.microsoft.com/office/powerpoint/2010/main" val="289568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1000"/>
                                        <p:tgtEl>
                                          <p:spTgt spid="16">
                                            <p:txEl>
                                              <p:pRg st="0" end="0"/>
                                            </p:txEl>
                                          </p:spTgt>
                                        </p:tgtEl>
                                      </p:cBhvr>
                                    </p:animEffect>
                                    <p:anim calcmode="lin" valueType="num">
                                      <p:cBhvr>
                                        <p:cTn id="2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1000"/>
                                        <p:tgtEl>
                                          <p:spTgt spid="16">
                                            <p:txEl>
                                              <p:pRg st="1" end="1"/>
                                            </p:txEl>
                                          </p:spTgt>
                                        </p:tgtEl>
                                      </p:cBhvr>
                                    </p:animEffect>
                                    <p:anim calcmode="lin" valueType="num">
                                      <p:cBhvr>
                                        <p:cTn id="2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8C973659-B92A-44CD-AFC2-926D62CAF5BB}"/>
              </a:ext>
            </a:extLst>
          </p:cNvPr>
          <p:cNvSpPr/>
          <p:nvPr/>
        </p:nvSpPr>
        <p:spPr>
          <a:xfrm>
            <a:off x="5158509" y="3149600"/>
            <a:ext cx="1874981" cy="25030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9F773C7-3405-4627-9D01-369E68F1CE0A}"/>
              </a:ext>
            </a:extLst>
          </p:cNvPr>
          <p:cNvCxnSpPr/>
          <p:nvPr/>
        </p:nvCxnSpPr>
        <p:spPr>
          <a:xfrm>
            <a:off x="1662545" y="3112653"/>
            <a:ext cx="918094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76C4E70-7644-479A-AD79-5D458764ED22}"/>
              </a:ext>
            </a:extLst>
          </p:cNvPr>
          <p:cNvSpPr>
            <a:spLocks noGrp="1"/>
          </p:cNvSpPr>
          <p:nvPr>
            <p:ph type="title"/>
          </p:nvPr>
        </p:nvSpPr>
        <p:spPr>
          <a:xfrm>
            <a:off x="1392982" y="2099979"/>
            <a:ext cx="9720072" cy="1499616"/>
          </a:xfrm>
        </p:spPr>
        <p:txBody>
          <a:bodyPr>
            <a:normAutofit/>
          </a:bodyPr>
          <a:lstStyle/>
          <a:p>
            <a:pPr algn="ctr"/>
            <a:r>
              <a:rPr lang="en-US" sz="8000" b="1" dirty="0"/>
              <a:t>The Plan of Salvation</a:t>
            </a:r>
          </a:p>
        </p:txBody>
      </p:sp>
      <p:sp>
        <p:nvSpPr>
          <p:cNvPr id="12" name="Title 1">
            <a:extLst>
              <a:ext uri="{FF2B5EF4-FFF2-40B4-BE49-F238E27FC236}">
                <a16:creationId xmlns:a16="http://schemas.microsoft.com/office/drawing/2014/main" id="{A1D44DA7-935A-44E4-B5FC-EB08BE7B2682}"/>
              </a:ext>
            </a:extLst>
          </p:cNvPr>
          <p:cNvSpPr txBox="1">
            <a:spLocks/>
          </p:cNvSpPr>
          <p:nvPr/>
        </p:nvSpPr>
        <p:spPr>
          <a:xfrm>
            <a:off x="1785527" y="5448160"/>
            <a:ext cx="884552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5400" dirty="0"/>
              <a:t>Jesus Christ</a:t>
            </a:r>
          </a:p>
        </p:txBody>
      </p:sp>
      <p:sp>
        <p:nvSpPr>
          <p:cNvPr id="4" name="Rectangle 3">
            <a:extLst>
              <a:ext uri="{FF2B5EF4-FFF2-40B4-BE49-F238E27FC236}">
                <a16:creationId xmlns:a16="http://schemas.microsoft.com/office/drawing/2014/main" id="{77120436-DBCE-4856-AC3A-A6EF747A19FD}"/>
              </a:ext>
            </a:extLst>
          </p:cNvPr>
          <p:cNvSpPr/>
          <p:nvPr/>
        </p:nvSpPr>
        <p:spPr>
          <a:xfrm>
            <a:off x="1951776" y="2059121"/>
            <a:ext cx="9870764" cy="461665"/>
          </a:xfrm>
          <a:prstGeom prst="rect">
            <a:avLst/>
          </a:prstGeom>
        </p:spPr>
        <p:txBody>
          <a:bodyPr wrap="square">
            <a:spAutoFit/>
          </a:bodyPr>
          <a:lstStyle/>
          <a:p>
            <a:r>
              <a:rPr lang="en-US" sz="2400" i="1" dirty="0">
                <a:solidFill>
                  <a:srgbClr val="212225"/>
                </a:solidFill>
                <a:latin typeface="PahoranldsLat-Italic"/>
              </a:rPr>
              <a:t>Premortal Life, the Creation, the Fall, Mortal Life, and Life after Death</a:t>
            </a:r>
            <a:endParaRPr lang="en-US" sz="2400" dirty="0"/>
          </a:p>
        </p:txBody>
      </p:sp>
      <p:sp>
        <p:nvSpPr>
          <p:cNvPr id="5" name="Rectangle 4">
            <a:extLst>
              <a:ext uri="{FF2B5EF4-FFF2-40B4-BE49-F238E27FC236}">
                <a16:creationId xmlns:a16="http://schemas.microsoft.com/office/drawing/2014/main" id="{101AF017-E12C-4318-BA04-981538491A03}"/>
              </a:ext>
            </a:extLst>
          </p:cNvPr>
          <p:cNvSpPr/>
          <p:nvPr/>
        </p:nvSpPr>
        <p:spPr>
          <a:xfrm>
            <a:off x="1392981" y="274506"/>
            <a:ext cx="9720071" cy="1200329"/>
          </a:xfrm>
          <a:prstGeom prst="rect">
            <a:avLst/>
          </a:prstGeom>
        </p:spPr>
        <p:txBody>
          <a:bodyPr wrap="square">
            <a:spAutoFit/>
          </a:bodyPr>
          <a:lstStyle/>
          <a:p>
            <a:r>
              <a:rPr lang="en-US" sz="3600" dirty="0"/>
              <a:t>Locate the five subheadings in doctrinal topic 2, “The Plan of Salvation”</a:t>
            </a:r>
          </a:p>
        </p:txBody>
      </p:sp>
      <p:sp>
        <p:nvSpPr>
          <p:cNvPr id="6" name="Rectangle 5">
            <a:extLst>
              <a:ext uri="{FF2B5EF4-FFF2-40B4-BE49-F238E27FC236}">
                <a16:creationId xmlns:a16="http://schemas.microsoft.com/office/drawing/2014/main" id="{6341AAB1-F6F5-42AB-AE9D-72CD31D8F50F}"/>
              </a:ext>
            </a:extLst>
          </p:cNvPr>
          <p:cNvSpPr/>
          <p:nvPr/>
        </p:nvSpPr>
        <p:spPr>
          <a:xfrm>
            <a:off x="7953374" y="3704521"/>
            <a:ext cx="4002515" cy="2677656"/>
          </a:xfrm>
          <a:prstGeom prst="rect">
            <a:avLst/>
          </a:prstGeom>
        </p:spPr>
        <p:txBody>
          <a:bodyPr wrap="square">
            <a:spAutoFit/>
          </a:bodyPr>
          <a:lstStyle/>
          <a:p>
            <a:r>
              <a:rPr lang="en-US" sz="2400" b="1" u="sng" dirty="0">
                <a:solidFill>
                  <a:srgbClr val="212225"/>
                </a:solidFill>
                <a:latin typeface="PahoranldsLat-Roman"/>
              </a:rPr>
              <a:t>Pairs</a:t>
            </a:r>
          </a:p>
          <a:p>
            <a:r>
              <a:rPr lang="en-US" sz="2400" dirty="0">
                <a:solidFill>
                  <a:srgbClr val="212225"/>
                </a:solidFill>
                <a:latin typeface="PahoranldsLat-Roman"/>
              </a:rPr>
              <a:t>One will read the paragraphs under the heading “Premortal Life” and the other will read the paragraphs under the heading “The Creation.”  Share 3 things you found.</a:t>
            </a:r>
            <a:endParaRPr lang="en-US" sz="2400" dirty="0"/>
          </a:p>
        </p:txBody>
      </p:sp>
    </p:spTree>
    <p:extLst>
      <p:ext uri="{BB962C8B-B14F-4D97-AF65-F5344CB8AC3E}">
        <p14:creationId xmlns:p14="http://schemas.microsoft.com/office/powerpoint/2010/main" val="20466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7619F-6CD1-4B56-81E4-8B70ED28AD6B}"/>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rPr>
              <a:t>The Creation</a:t>
            </a:r>
            <a:endParaRPr lang="en-US" dirty="0">
              <a:solidFill>
                <a:srgbClr val="FFFFFF"/>
              </a:solidFill>
            </a:endParaRPr>
          </a:p>
        </p:txBody>
      </p:sp>
      <p:pic>
        <p:nvPicPr>
          <p:cNvPr id="1026" name="Picture 2" descr="Image result for lds creation">
            <a:extLst>
              <a:ext uri="{FF2B5EF4-FFF2-40B4-BE49-F238E27FC236}">
                <a16:creationId xmlns:a16="http://schemas.microsoft.com/office/drawing/2014/main" id="{F7055727-C1DB-4666-8153-17409001DC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6" r="1452"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ED0CE7-7777-4DD8-804E-E87A211841FA}"/>
              </a:ext>
            </a:extLst>
          </p:cNvPr>
          <p:cNvSpPr>
            <a:spLocks noGrp="1"/>
          </p:cNvSpPr>
          <p:nvPr>
            <p:ph idx="1"/>
          </p:nvPr>
        </p:nvSpPr>
        <p:spPr>
          <a:xfrm>
            <a:off x="7582563" y="554182"/>
            <a:ext cx="4085181" cy="5215905"/>
          </a:xfrm>
        </p:spPr>
        <p:txBody>
          <a:bodyPr anchor="ctr">
            <a:normAutofit lnSpcReduction="10000"/>
          </a:bodyPr>
          <a:lstStyle/>
          <a:p>
            <a:r>
              <a:rPr lang="en-US" sz="3200" dirty="0">
                <a:solidFill>
                  <a:schemeClr val="bg1"/>
                </a:solidFill>
              </a:rPr>
              <a:t>How did Jesus Christ play a central role in the Creation? </a:t>
            </a:r>
          </a:p>
          <a:p>
            <a:r>
              <a:rPr lang="en-US" dirty="0">
                <a:solidFill>
                  <a:schemeClr val="bg1"/>
                </a:solidFill>
              </a:rPr>
              <a:t>“The Son, the greatest of all, was chosen by the Father to carry out the Father’s plan﻿﻿—to exercise the Father’s power to create worlds without number (see </a:t>
            </a:r>
            <a:r>
              <a:rPr lang="en-US" dirty="0">
                <a:solidFill>
                  <a:schemeClr val="bg1"/>
                </a:solidFill>
                <a:hlinkClick r:id="rId3">
                  <a:extLst>
                    <a:ext uri="{A12FA001-AC4F-418D-AE19-62706E023703}">
                      <ahyp:hlinkClr xmlns:ahyp="http://schemas.microsoft.com/office/drawing/2018/hyperlinkcolor" val="tx"/>
                    </a:ext>
                  </a:extLst>
                </a:hlinkClick>
              </a:rPr>
              <a:t>Moses 1:33</a:t>
            </a:r>
            <a:r>
              <a:rPr lang="en-US" dirty="0">
                <a:solidFill>
                  <a:schemeClr val="bg1"/>
                </a:solidFill>
              </a:rPr>
              <a:t>) and to save the children of God from death by His Resurrection and from sin by His Atonement. This supernal sacrifice is truly called ‘the central act of all human history’” </a:t>
            </a:r>
            <a:r>
              <a:rPr lang="en-US" sz="1600" dirty="0">
                <a:solidFill>
                  <a:schemeClr val="bg1"/>
                </a:solidFill>
              </a:rPr>
              <a:t>(Dallin H. Oaks, </a:t>
            </a:r>
            <a:r>
              <a:rPr lang="en-US" sz="1600" dirty="0">
                <a:solidFill>
                  <a:schemeClr val="bg1"/>
                </a:solidFill>
                <a:hlinkClick r:id="rId4">
                  <a:extLst>
                    <a:ext uri="{A12FA001-AC4F-418D-AE19-62706E023703}">
                      <ahyp:hlinkClr xmlns:ahyp="http://schemas.microsoft.com/office/drawing/2018/hyperlinkcolor" val="tx"/>
                    </a:ext>
                  </a:extLst>
                </a:hlinkClick>
              </a:rPr>
              <a:t>“The Godhead and the Plan of Salvation,”</a:t>
            </a:r>
            <a:r>
              <a:rPr lang="en-US" sz="1600" dirty="0">
                <a:solidFill>
                  <a:schemeClr val="bg1"/>
                </a:solidFill>
              </a:rPr>
              <a:t>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2017, 102).</a:t>
            </a:r>
            <a:endParaRPr lang="en-US" sz="3200" dirty="0">
              <a:solidFill>
                <a:schemeClr val="bg1"/>
              </a:solidFill>
            </a:endParaRPr>
          </a:p>
        </p:txBody>
      </p:sp>
    </p:spTree>
    <p:extLst>
      <p:ext uri="{BB962C8B-B14F-4D97-AF65-F5344CB8AC3E}">
        <p14:creationId xmlns:p14="http://schemas.microsoft.com/office/powerpoint/2010/main" val="17305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DAA0-1F4E-40AA-8875-BA5EF054D674}"/>
              </a:ext>
            </a:extLst>
          </p:cNvPr>
          <p:cNvSpPr>
            <a:spLocks noGrp="1"/>
          </p:cNvSpPr>
          <p:nvPr>
            <p:ph type="title"/>
          </p:nvPr>
        </p:nvSpPr>
        <p:spPr>
          <a:xfrm>
            <a:off x="1024128" y="585216"/>
            <a:ext cx="6066818" cy="1499616"/>
          </a:xfrm>
        </p:spPr>
        <p:txBody>
          <a:bodyPr>
            <a:normAutofit/>
          </a:bodyPr>
          <a:lstStyle/>
          <a:p>
            <a:r>
              <a:rPr lang="en-US" b="1" dirty="0"/>
              <a:t>REVIEW</a:t>
            </a:r>
            <a:endParaRPr lang="en-US" dirty="0"/>
          </a:p>
        </p:txBody>
      </p:sp>
      <p:sp>
        <p:nvSpPr>
          <p:cNvPr id="3" name="Content Placeholder 2">
            <a:extLst>
              <a:ext uri="{FF2B5EF4-FFF2-40B4-BE49-F238E27FC236}">
                <a16:creationId xmlns:a16="http://schemas.microsoft.com/office/drawing/2014/main" id="{0F5AFBC6-ED61-4A12-9008-510FBC507C83}"/>
              </a:ext>
            </a:extLst>
          </p:cNvPr>
          <p:cNvSpPr>
            <a:spLocks noGrp="1"/>
          </p:cNvSpPr>
          <p:nvPr>
            <p:ph idx="1"/>
          </p:nvPr>
        </p:nvSpPr>
        <p:spPr>
          <a:xfrm>
            <a:off x="1024128" y="2286000"/>
            <a:ext cx="6066818" cy="4023360"/>
          </a:xfrm>
        </p:spPr>
        <p:txBody>
          <a:bodyPr>
            <a:normAutofit/>
          </a:bodyPr>
          <a:lstStyle/>
          <a:p>
            <a:r>
              <a:rPr lang="en-US" dirty="0"/>
              <a:t>Read Paragraph 2.6 in the </a:t>
            </a:r>
            <a:r>
              <a:rPr lang="en-US" i="1" dirty="0"/>
              <a:t>Doctrinal Mastery Core Document. </a:t>
            </a:r>
          </a:p>
          <a:p>
            <a:r>
              <a:rPr lang="en-US" i="1" dirty="0"/>
              <a:t>W</a:t>
            </a:r>
            <a:r>
              <a:rPr lang="en-US" dirty="0"/>
              <a:t>hich doctrinal mastery passage is associated with the key statement of doctrine: </a:t>
            </a:r>
            <a:r>
              <a:rPr lang="en-US" b="1" dirty="0"/>
              <a:t>Jesus Christ created the heavens and the earth under the direction of the Father. </a:t>
            </a:r>
          </a:p>
          <a:p>
            <a:r>
              <a:rPr lang="en-US" dirty="0"/>
              <a:t>Read </a:t>
            </a:r>
            <a:r>
              <a:rPr lang="en-US" dirty="0">
                <a:hlinkClick r:id="rId2"/>
              </a:rPr>
              <a:t>Doctrine and Covenants 76:22–24</a:t>
            </a:r>
            <a:endParaRPr lang="en-US" dirty="0"/>
          </a:p>
        </p:txBody>
      </p:sp>
      <p:pic>
        <p:nvPicPr>
          <p:cNvPr id="2050" name="Picture 2" descr="The Earth">
            <a:extLst>
              <a:ext uri="{FF2B5EF4-FFF2-40B4-BE49-F238E27FC236}">
                <a16:creationId xmlns:a16="http://schemas.microsoft.com/office/drawing/2014/main" id="{C3B76800-97FA-423B-AB01-840E1C551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7" r="12143"/>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6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DAA0-1F4E-40AA-8875-BA5EF054D674}"/>
              </a:ext>
            </a:extLst>
          </p:cNvPr>
          <p:cNvSpPr>
            <a:spLocks noGrp="1"/>
          </p:cNvSpPr>
          <p:nvPr>
            <p:ph type="title"/>
          </p:nvPr>
        </p:nvSpPr>
        <p:spPr>
          <a:xfrm>
            <a:off x="1024128" y="585216"/>
            <a:ext cx="6066818" cy="1499616"/>
          </a:xfrm>
        </p:spPr>
        <p:txBody>
          <a:bodyPr>
            <a:normAutofit/>
          </a:bodyPr>
          <a:lstStyle/>
          <a:p>
            <a:r>
              <a:rPr lang="en-US" b="1" dirty="0"/>
              <a:t>VIDEO</a:t>
            </a:r>
            <a:endParaRPr lang="en-US" dirty="0"/>
          </a:p>
        </p:txBody>
      </p:sp>
      <p:sp>
        <p:nvSpPr>
          <p:cNvPr id="3" name="Content Placeholder 2">
            <a:extLst>
              <a:ext uri="{FF2B5EF4-FFF2-40B4-BE49-F238E27FC236}">
                <a16:creationId xmlns:a16="http://schemas.microsoft.com/office/drawing/2014/main" id="{0F5AFBC6-ED61-4A12-9008-510FBC507C83}"/>
              </a:ext>
            </a:extLst>
          </p:cNvPr>
          <p:cNvSpPr>
            <a:spLocks noGrp="1"/>
          </p:cNvSpPr>
          <p:nvPr>
            <p:ph idx="1"/>
          </p:nvPr>
        </p:nvSpPr>
        <p:spPr>
          <a:xfrm>
            <a:off x="1024128" y="2286000"/>
            <a:ext cx="6066818" cy="4023360"/>
          </a:xfrm>
        </p:spPr>
        <p:txBody>
          <a:bodyPr>
            <a:normAutofit/>
          </a:bodyPr>
          <a:lstStyle/>
          <a:p>
            <a:pPr marL="0" indent="0">
              <a:buNone/>
            </a:pPr>
            <a:r>
              <a:rPr lang="en-US" sz="3200" dirty="0">
                <a:hlinkClick r:id="rId2"/>
              </a:rPr>
              <a:t>“We Lived with God”</a:t>
            </a:r>
            <a:r>
              <a:rPr lang="en-US" sz="3200" dirty="0"/>
              <a:t> (4:00) </a:t>
            </a: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LINK: https://www.lds.org/media-library/video/2011-06-03-we-lived-with-god</a:t>
            </a:r>
            <a:endParaRPr lang="en-US" dirty="0"/>
          </a:p>
          <a:p>
            <a:pPr marL="0" indent="0">
              <a:buNone/>
            </a:pPr>
            <a:endParaRPr lang="en-US" dirty="0"/>
          </a:p>
        </p:txBody>
      </p:sp>
      <p:pic>
        <p:nvPicPr>
          <p:cNvPr id="2050" name="Picture 2" descr="The Earth">
            <a:extLst>
              <a:ext uri="{FF2B5EF4-FFF2-40B4-BE49-F238E27FC236}">
                <a16:creationId xmlns:a16="http://schemas.microsoft.com/office/drawing/2014/main" id="{C3B76800-97FA-423B-AB01-840E1C551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7" r="12143"/>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DAA0-1F4E-40AA-8875-BA5EF054D674}"/>
              </a:ext>
            </a:extLst>
          </p:cNvPr>
          <p:cNvSpPr>
            <a:spLocks noGrp="1"/>
          </p:cNvSpPr>
          <p:nvPr>
            <p:ph type="title"/>
          </p:nvPr>
        </p:nvSpPr>
        <p:spPr>
          <a:xfrm>
            <a:off x="1024128" y="585216"/>
            <a:ext cx="6066818" cy="1499616"/>
          </a:xfrm>
        </p:spPr>
        <p:txBody>
          <a:bodyPr>
            <a:normAutofit/>
          </a:bodyPr>
          <a:lstStyle/>
          <a:p>
            <a:r>
              <a:rPr lang="en-US" b="1" dirty="0"/>
              <a:t>WE LIVED WITH GOD</a:t>
            </a:r>
            <a:endParaRPr lang="en-US" dirty="0"/>
          </a:p>
        </p:txBody>
      </p:sp>
      <p:sp>
        <p:nvSpPr>
          <p:cNvPr id="3" name="Content Placeholder 2">
            <a:extLst>
              <a:ext uri="{FF2B5EF4-FFF2-40B4-BE49-F238E27FC236}">
                <a16:creationId xmlns:a16="http://schemas.microsoft.com/office/drawing/2014/main" id="{0F5AFBC6-ED61-4A12-9008-510FBC507C83}"/>
              </a:ext>
            </a:extLst>
          </p:cNvPr>
          <p:cNvSpPr>
            <a:spLocks noGrp="1"/>
          </p:cNvSpPr>
          <p:nvPr>
            <p:ph idx="1"/>
          </p:nvPr>
        </p:nvSpPr>
        <p:spPr>
          <a:xfrm>
            <a:off x="1024128" y="2286000"/>
            <a:ext cx="6066818" cy="4023360"/>
          </a:xfrm>
        </p:spPr>
        <p:txBody>
          <a:bodyPr>
            <a:normAutofit/>
          </a:bodyPr>
          <a:lstStyle/>
          <a:p>
            <a:pPr marL="457200" indent="-457200" fontAlgn="base">
              <a:buFont typeface="+mj-lt"/>
              <a:buAutoNum type="arabicPeriod"/>
            </a:pPr>
            <a:r>
              <a:rPr lang="en-US" sz="2800" dirty="0"/>
              <a:t>How have God’s creations helped you feel His love for you?</a:t>
            </a:r>
          </a:p>
          <a:p>
            <a:pPr marL="457200" indent="-457200" fontAlgn="base">
              <a:buFont typeface="+mj-lt"/>
              <a:buAutoNum type="arabicPeriod"/>
            </a:pPr>
            <a:r>
              <a:rPr lang="en-US" sz="2800" dirty="0"/>
              <a:t>How do you think understanding the key statement of doctrine on the board should affect our daily thoughts and behavior?</a:t>
            </a:r>
          </a:p>
        </p:txBody>
      </p:sp>
      <p:pic>
        <p:nvPicPr>
          <p:cNvPr id="2050" name="Picture 2" descr="The Earth">
            <a:extLst>
              <a:ext uri="{FF2B5EF4-FFF2-40B4-BE49-F238E27FC236}">
                <a16:creationId xmlns:a16="http://schemas.microsoft.com/office/drawing/2014/main" id="{C3B76800-97FA-423B-AB01-840E1C551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7" r="12143"/>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7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D1E4-8326-4CBC-8322-B90365C25881}"/>
              </a:ext>
            </a:extLst>
          </p:cNvPr>
          <p:cNvSpPr>
            <a:spLocks noGrp="1"/>
          </p:cNvSpPr>
          <p:nvPr>
            <p:ph type="title"/>
          </p:nvPr>
        </p:nvSpPr>
        <p:spPr>
          <a:xfrm>
            <a:off x="1024128" y="585216"/>
            <a:ext cx="6066818" cy="1499616"/>
          </a:xfrm>
        </p:spPr>
        <p:txBody>
          <a:bodyPr>
            <a:normAutofit/>
          </a:bodyPr>
          <a:lstStyle/>
          <a:p>
            <a:r>
              <a:rPr lang="en-US" b="1" dirty="0"/>
              <a:t>JESUS CHRIST</a:t>
            </a:r>
            <a:endParaRPr lang="en-US" dirty="0"/>
          </a:p>
        </p:txBody>
      </p:sp>
      <p:sp>
        <p:nvSpPr>
          <p:cNvPr id="3" name="Content Placeholder 2">
            <a:extLst>
              <a:ext uri="{FF2B5EF4-FFF2-40B4-BE49-F238E27FC236}">
                <a16:creationId xmlns:a16="http://schemas.microsoft.com/office/drawing/2014/main" id="{47AA4F7D-6CAE-4DD3-B595-C94BF6897EA3}"/>
              </a:ext>
            </a:extLst>
          </p:cNvPr>
          <p:cNvSpPr>
            <a:spLocks noGrp="1"/>
          </p:cNvSpPr>
          <p:nvPr>
            <p:ph idx="1"/>
          </p:nvPr>
        </p:nvSpPr>
        <p:spPr>
          <a:xfrm>
            <a:off x="1024128" y="2286000"/>
            <a:ext cx="6066818" cy="4023360"/>
          </a:xfrm>
        </p:spPr>
        <p:txBody>
          <a:bodyPr>
            <a:normAutofit/>
          </a:bodyPr>
          <a:lstStyle/>
          <a:p>
            <a:r>
              <a:rPr lang="en-US" sz="2800" dirty="0"/>
              <a:t> Read paragraphs 2.8 through 2.18 in the </a:t>
            </a:r>
            <a:r>
              <a:rPr lang="en-US" sz="2800" i="1" dirty="0"/>
              <a:t>Doctrinal Mastery Core Document. L</a:t>
            </a:r>
            <a:r>
              <a:rPr lang="en-US" sz="2800" dirty="0"/>
              <a:t>ook for words or phrases that describe how the Savior is central to the Fall, mortal life, and life after death. </a:t>
            </a:r>
          </a:p>
        </p:txBody>
      </p:sp>
      <p:pic>
        <p:nvPicPr>
          <p:cNvPr id="3074" name="Picture 2" descr="Image result for lds jesus">
            <a:extLst>
              <a:ext uri="{FF2B5EF4-FFF2-40B4-BE49-F238E27FC236}">
                <a16:creationId xmlns:a16="http://schemas.microsoft.com/office/drawing/2014/main" id="{43E27615-0305-45AB-992C-4AB5AD398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20" r="30869"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763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5</TotalTime>
  <Words>175</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PahoranldsLat-Italic</vt:lpstr>
      <vt:lpstr>PahoranldsLat-Roman</vt:lpstr>
      <vt:lpstr>Tw Cen MT</vt:lpstr>
      <vt:lpstr>Tw Cen MT Condensed</vt:lpstr>
      <vt:lpstr>Wingdings 3</vt:lpstr>
      <vt:lpstr>Integral</vt:lpstr>
      <vt:lpstr>The Plan of Salvation</vt:lpstr>
      <vt:lpstr>PowerPoint Presentation</vt:lpstr>
      <vt:lpstr>The Plan of Salvation</vt:lpstr>
      <vt:lpstr>The Plan of Salvation</vt:lpstr>
      <vt:lpstr>The Creation</vt:lpstr>
      <vt:lpstr>REVIEW</vt:lpstr>
      <vt:lpstr>VIDEO</vt:lpstr>
      <vt:lpstr>WE LIVED WITH GOD</vt:lpstr>
      <vt:lpstr>JESUS CHRIST</vt:lpstr>
      <vt:lpstr>The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Eric Richards</dc:creator>
  <cp:lastModifiedBy>Eric Richards</cp:lastModifiedBy>
  <cp:revision>2</cp:revision>
  <dcterms:created xsi:type="dcterms:W3CDTF">2018-08-14T14:09:31Z</dcterms:created>
  <dcterms:modified xsi:type="dcterms:W3CDTF">2018-08-14T14:14:46Z</dcterms:modified>
</cp:coreProperties>
</file>