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75" r:id="rId5"/>
    <p:sldId id="259" r:id="rId6"/>
    <p:sldId id="271" r:id="rId7"/>
    <p:sldId id="264" r:id="rId8"/>
    <p:sldId id="272" r:id="rId9"/>
    <p:sldId id="273" r:id="rId10"/>
    <p:sldId id="269" r:id="rId11"/>
    <p:sldId id="274"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0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C69E7C-9B39-4424-938E-9717B837F24A}"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E3103-AB42-402D-A4A1-58DEC65EF657}" type="slidenum">
              <a:rPr lang="en-US" smtClean="0"/>
              <a:t>‹#›</a:t>
            </a:fld>
            <a:endParaRPr lang="en-US"/>
          </a:p>
        </p:txBody>
      </p:sp>
    </p:spTree>
    <p:extLst>
      <p:ext uri="{BB962C8B-B14F-4D97-AF65-F5344CB8AC3E}">
        <p14:creationId xmlns:p14="http://schemas.microsoft.com/office/powerpoint/2010/main" val="1200259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C69E7C-9B39-4424-938E-9717B837F24A}"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E3103-AB42-402D-A4A1-58DEC65EF657}" type="slidenum">
              <a:rPr lang="en-US" smtClean="0"/>
              <a:t>‹#›</a:t>
            </a:fld>
            <a:endParaRPr lang="en-US"/>
          </a:p>
        </p:txBody>
      </p:sp>
    </p:spTree>
    <p:extLst>
      <p:ext uri="{BB962C8B-B14F-4D97-AF65-F5344CB8AC3E}">
        <p14:creationId xmlns:p14="http://schemas.microsoft.com/office/powerpoint/2010/main" val="3970455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C69E7C-9B39-4424-938E-9717B837F24A}"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E3103-AB42-402D-A4A1-58DEC65EF657}" type="slidenum">
              <a:rPr lang="en-US" smtClean="0"/>
              <a:t>‹#›</a:t>
            </a:fld>
            <a:endParaRPr lang="en-US"/>
          </a:p>
        </p:txBody>
      </p:sp>
    </p:spTree>
    <p:extLst>
      <p:ext uri="{BB962C8B-B14F-4D97-AF65-F5344CB8AC3E}">
        <p14:creationId xmlns:p14="http://schemas.microsoft.com/office/powerpoint/2010/main" val="122797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C69E7C-9B39-4424-938E-9717B837F24A}"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E3103-AB42-402D-A4A1-58DEC65EF657}" type="slidenum">
              <a:rPr lang="en-US" smtClean="0"/>
              <a:t>‹#›</a:t>
            </a:fld>
            <a:endParaRPr lang="en-US"/>
          </a:p>
        </p:txBody>
      </p:sp>
    </p:spTree>
    <p:extLst>
      <p:ext uri="{BB962C8B-B14F-4D97-AF65-F5344CB8AC3E}">
        <p14:creationId xmlns:p14="http://schemas.microsoft.com/office/powerpoint/2010/main" val="98264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EC69E7C-9B39-4424-938E-9717B837F24A}"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E3103-AB42-402D-A4A1-58DEC65EF657}" type="slidenum">
              <a:rPr lang="en-US" smtClean="0"/>
              <a:t>‹#›</a:t>
            </a:fld>
            <a:endParaRPr lang="en-US"/>
          </a:p>
        </p:txBody>
      </p:sp>
    </p:spTree>
    <p:extLst>
      <p:ext uri="{BB962C8B-B14F-4D97-AF65-F5344CB8AC3E}">
        <p14:creationId xmlns:p14="http://schemas.microsoft.com/office/powerpoint/2010/main" val="2398333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C69E7C-9B39-4424-938E-9717B837F24A}"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CE3103-AB42-402D-A4A1-58DEC65EF657}" type="slidenum">
              <a:rPr lang="en-US" smtClean="0"/>
              <a:t>‹#›</a:t>
            </a:fld>
            <a:endParaRPr lang="en-US"/>
          </a:p>
        </p:txBody>
      </p:sp>
    </p:spTree>
    <p:extLst>
      <p:ext uri="{BB962C8B-B14F-4D97-AF65-F5344CB8AC3E}">
        <p14:creationId xmlns:p14="http://schemas.microsoft.com/office/powerpoint/2010/main" val="2008504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C69E7C-9B39-4424-938E-9717B837F24A}" type="datetimeFigureOut">
              <a:rPr lang="en-US" smtClean="0"/>
              <a:t>8/10/2018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CE3103-AB42-402D-A4A1-58DEC65EF657}" type="slidenum">
              <a:rPr lang="en-US" smtClean="0"/>
              <a:t>‹#›</a:t>
            </a:fld>
            <a:endParaRPr lang="en-US"/>
          </a:p>
        </p:txBody>
      </p:sp>
    </p:spTree>
    <p:extLst>
      <p:ext uri="{BB962C8B-B14F-4D97-AF65-F5344CB8AC3E}">
        <p14:creationId xmlns:p14="http://schemas.microsoft.com/office/powerpoint/2010/main" val="3445254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EC69E7C-9B39-4424-938E-9717B837F24A}"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CE3103-AB42-402D-A4A1-58DEC65EF657}" type="slidenum">
              <a:rPr lang="en-US" smtClean="0"/>
              <a:t>‹#›</a:t>
            </a:fld>
            <a:endParaRPr lang="en-US"/>
          </a:p>
        </p:txBody>
      </p:sp>
    </p:spTree>
    <p:extLst>
      <p:ext uri="{BB962C8B-B14F-4D97-AF65-F5344CB8AC3E}">
        <p14:creationId xmlns:p14="http://schemas.microsoft.com/office/powerpoint/2010/main" val="1579602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C69E7C-9B39-4424-938E-9717B837F24A}" type="datetimeFigureOut">
              <a:rPr lang="en-US" smtClean="0"/>
              <a:t>8/10/2018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CE3103-AB42-402D-A4A1-58DEC65EF657}" type="slidenum">
              <a:rPr lang="en-US" smtClean="0"/>
              <a:t>‹#›</a:t>
            </a:fld>
            <a:endParaRPr lang="en-US"/>
          </a:p>
        </p:txBody>
      </p:sp>
    </p:spTree>
    <p:extLst>
      <p:ext uri="{BB962C8B-B14F-4D97-AF65-F5344CB8AC3E}">
        <p14:creationId xmlns:p14="http://schemas.microsoft.com/office/powerpoint/2010/main" val="3001672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C69E7C-9B39-4424-938E-9717B837F24A}"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CE3103-AB42-402D-A4A1-58DEC65EF657}" type="slidenum">
              <a:rPr lang="en-US" smtClean="0"/>
              <a:t>‹#›</a:t>
            </a:fld>
            <a:endParaRPr lang="en-US"/>
          </a:p>
        </p:txBody>
      </p:sp>
    </p:spTree>
    <p:extLst>
      <p:ext uri="{BB962C8B-B14F-4D97-AF65-F5344CB8AC3E}">
        <p14:creationId xmlns:p14="http://schemas.microsoft.com/office/powerpoint/2010/main" val="1156761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C69E7C-9B39-4424-938E-9717B837F24A}"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CE3103-AB42-402D-A4A1-58DEC65EF657}" type="slidenum">
              <a:rPr lang="en-US" smtClean="0"/>
              <a:t>‹#›</a:t>
            </a:fld>
            <a:endParaRPr lang="en-US"/>
          </a:p>
        </p:txBody>
      </p:sp>
    </p:spTree>
    <p:extLst>
      <p:ext uri="{BB962C8B-B14F-4D97-AF65-F5344CB8AC3E}">
        <p14:creationId xmlns:p14="http://schemas.microsoft.com/office/powerpoint/2010/main" val="3943257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C69E7C-9B39-4424-938E-9717B837F24A}" type="datetimeFigureOut">
              <a:rPr lang="en-US" smtClean="0"/>
              <a:t>8/10/2018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CE3103-AB42-402D-A4A1-58DEC65EF657}" type="slidenum">
              <a:rPr lang="en-US" smtClean="0"/>
              <a:t>‹#›</a:t>
            </a:fld>
            <a:endParaRPr lang="en-US"/>
          </a:p>
        </p:txBody>
      </p:sp>
    </p:spTree>
    <p:extLst>
      <p:ext uri="{BB962C8B-B14F-4D97-AF65-F5344CB8AC3E}">
        <p14:creationId xmlns:p14="http://schemas.microsoft.com/office/powerpoint/2010/main" val="2438480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lds.org/media-library/video/2016-05-2000-examining-questions-with-an-eternal-perspective?lang=eng&amp;_r=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Related image">
            <a:extLst>
              <a:ext uri="{FF2B5EF4-FFF2-40B4-BE49-F238E27FC236}">
                <a16:creationId xmlns:a16="http://schemas.microsoft.com/office/drawing/2014/main" id="{3375621B-916C-4AD5-B3F8-E541E2DCF9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812"/>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ED49FE6D-E54D-4A15-9572-966ED42F8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4251489"/>
            <a:ext cx="9141618" cy="2077327"/>
          </a:xfrm>
          <a:prstGeom prst="rect">
            <a:avLst/>
          </a:prstGeom>
          <a:solidFill>
            <a:schemeClr val="bg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A33841-86F4-48E7-A416-E7E9EA6190DD}"/>
              </a:ext>
            </a:extLst>
          </p:cNvPr>
          <p:cNvSpPr>
            <a:spLocks noGrp="1"/>
          </p:cNvSpPr>
          <p:nvPr>
            <p:ph type="ctrTitle"/>
          </p:nvPr>
        </p:nvSpPr>
        <p:spPr>
          <a:xfrm>
            <a:off x="473016" y="4337523"/>
            <a:ext cx="8188542" cy="1327380"/>
          </a:xfrm>
        </p:spPr>
        <p:txBody>
          <a:bodyPr>
            <a:normAutofit/>
          </a:bodyPr>
          <a:lstStyle/>
          <a:p>
            <a:r>
              <a:rPr lang="en-US" sz="4200" dirty="0"/>
              <a:t>Acquiring Spiritual Knowledge</a:t>
            </a:r>
            <a:br>
              <a:rPr lang="en-US" sz="4200" dirty="0"/>
            </a:br>
            <a:endParaRPr lang="en-US" sz="4200" dirty="0"/>
          </a:p>
        </p:txBody>
      </p:sp>
      <p:sp>
        <p:nvSpPr>
          <p:cNvPr id="3" name="Subtitle 2">
            <a:extLst>
              <a:ext uri="{FF2B5EF4-FFF2-40B4-BE49-F238E27FC236}">
                <a16:creationId xmlns:a16="http://schemas.microsoft.com/office/drawing/2014/main" id="{0C8D9CD3-33E6-4F26-9DFA-FE30958A681C}"/>
              </a:ext>
            </a:extLst>
          </p:cNvPr>
          <p:cNvSpPr>
            <a:spLocks noGrp="1"/>
          </p:cNvSpPr>
          <p:nvPr>
            <p:ph type="subTitle" idx="1"/>
          </p:nvPr>
        </p:nvSpPr>
        <p:spPr>
          <a:xfrm>
            <a:off x="473016" y="5750937"/>
            <a:ext cx="8188542" cy="468888"/>
          </a:xfrm>
        </p:spPr>
        <p:txBody>
          <a:bodyPr>
            <a:normAutofit/>
          </a:bodyPr>
          <a:lstStyle/>
          <a:p>
            <a:r>
              <a:rPr lang="en-US" dirty="0">
                <a:solidFill>
                  <a:schemeClr val="tx1">
                    <a:lumMod val="65000"/>
                    <a:lumOff val="35000"/>
                  </a:schemeClr>
                </a:solidFill>
              </a:rPr>
              <a:t>PART 4</a:t>
            </a:r>
          </a:p>
        </p:txBody>
      </p:sp>
      <p:cxnSp>
        <p:nvCxnSpPr>
          <p:cNvPr id="73" name="Straight Connector 72">
            <a:extLst>
              <a:ext uri="{FF2B5EF4-FFF2-40B4-BE49-F238E27FC236}">
                <a16:creationId xmlns:a16="http://schemas.microsoft.com/office/drawing/2014/main" id="{EAFC8083-BBFA-464C-A805-4E844F66B2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4126832"/>
            <a:ext cx="9141618" cy="0"/>
          </a:xfrm>
          <a:prstGeom prst="line">
            <a:avLst/>
          </a:prstGeom>
          <a:ln w="50800">
            <a:solidFill>
              <a:schemeClr val="bg2">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CC752BC6-CDD2-4020-8DCF-B5E813CD3A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448927"/>
            <a:ext cx="9141618" cy="0"/>
          </a:xfrm>
          <a:prstGeom prst="line">
            <a:avLst/>
          </a:prstGeom>
          <a:ln w="50800">
            <a:solidFill>
              <a:schemeClr val="bg2">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470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Image result for elder l. whitney clayton">
            <a:extLst>
              <a:ext uri="{FF2B5EF4-FFF2-40B4-BE49-F238E27FC236}">
                <a16:creationId xmlns:a16="http://schemas.microsoft.com/office/drawing/2014/main" id="{EE8F79AC-5073-42AA-AE39-9016202C9B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349" r="17480"/>
          <a:stretch/>
        </p:blipFill>
        <p:spPr bwMode="auto">
          <a:xfrm>
            <a:off x="20" y="10"/>
            <a:ext cx="3476673"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a:solidFill>
              <a:srgbClr val="BF7D6D"/>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002450F-7C9C-42DC-8B9C-C4FE34542A41}"/>
              </a:ext>
            </a:extLst>
          </p:cNvPr>
          <p:cNvSpPr>
            <a:spLocks noGrp="1"/>
          </p:cNvSpPr>
          <p:nvPr>
            <p:ph idx="1"/>
          </p:nvPr>
        </p:nvSpPr>
        <p:spPr>
          <a:xfrm>
            <a:off x="3724073" y="2225963"/>
            <a:ext cx="5216727" cy="4257964"/>
          </a:xfrm>
        </p:spPr>
        <p:txBody>
          <a:bodyPr>
            <a:normAutofit/>
          </a:bodyPr>
          <a:lstStyle/>
          <a:p>
            <a:pPr marL="0" indent="0" fontAlgn="base">
              <a:buNone/>
            </a:pPr>
            <a:r>
              <a:rPr lang="en-US" sz="2400" dirty="0"/>
              <a:t>“[God] doesn’t show us the whole picture from the outset. That is where faith, hope, and trusting in the Lord come in. God asks us to bear with Him—to trust Him and to follow Him. … He cautions us that we shouldn’t expect easy answers or quick fixes from heaven. Things work out when we stand firm during the ‘trial of [our] faith,’ however hard that test may be to endure or slow the answer may be in coming” </a:t>
            </a:r>
            <a:r>
              <a:rPr lang="en-US" sz="1700" dirty="0"/>
              <a:t>(L. Whitney Clayton, “Whatsoever He Saith unto You, Do It,” </a:t>
            </a:r>
            <a:r>
              <a:rPr lang="en-US" sz="1700" i="1" dirty="0"/>
              <a:t>Ensign</a:t>
            </a:r>
            <a:r>
              <a:rPr lang="en-US" sz="1700" dirty="0"/>
              <a:t> or </a:t>
            </a:r>
            <a:r>
              <a:rPr lang="en-US" sz="1700" i="1" dirty="0"/>
              <a:t>Liahona,</a:t>
            </a:r>
            <a:r>
              <a:rPr lang="en-US" sz="1700" dirty="0"/>
              <a:t> May 2017, 99).</a:t>
            </a:r>
          </a:p>
          <a:p>
            <a:pPr marL="0" indent="0">
              <a:buNone/>
            </a:pPr>
            <a:endParaRPr lang="en-US" sz="1700" dirty="0"/>
          </a:p>
        </p:txBody>
      </p:sp>
      <p:sp>
        <p:nvSpPr>
          <p:cNvPr id="8" name="Title 1">
            <a:extLst>
              <a:ext uri="{FF2B5EF4-FFF2-40B4-BE49-F238E27FC236}">
                <a16:creationId xmlns:a16="http://schemas.microsoft.com/office/drawing/2014/main" id="{CC839C3D-53DC-4BF3-8EEA-7A14D5F22C69}"/>
              </a:ext>
            </a:extLst>
          </p:cNvPr>
          <p:cNvSpPr>
            <a:spLocks noGrp="1"/>
          </p:cNvSpPr>
          <p:nvPr>
            <p:ph type="title"/>
          </p:nvPr>
        </p:nvSpPr>
        <p:spPr>
          <a:xfrm>
            <a:off x="3556000" y="365126"/>
            <a:ext cx="5384800" cy="1325563"/>
          </a:xfrm>
        </p:spPr>
        <p:txBody>
          <a:bodyPr>
            <a:noAutofit/>
          </a:bodyPr>
          <a:lstStyle/>
          <a:p>
            <a:r>
              <a:rPr lang="en-US" sz="3200" dirty="0"/>
              <a:t>EXAMINING QUESTIONS WITH AN ETERNAL PERSPECTIVE</a:t>
            </a:r>
          </a:p>
        </p:txBody>
      </p:sp>
    </p:spTree>
    <p:extLst>
      <p:ext uri="{BB962C8B-B14F-4D97-AF65-F5344CB8AC3E}">
        <p14:creationId xmlns:p14="http://schemas.microsoft.com/office/powerpoint/2010/main" val="4058674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a:extLst>
              <a:ext uri="{FF2B5EF4-FFF2-40B4-BE49-F238E27FC236}">
                <a16:creationId xmlns:a16="http://schemas.microsoft.com/office/drawing/2014/main" id="{3375621B-916C-4AD5-B3F8-E541E2DCF9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812"/>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1A33841-86F4-48E7-A416-E7E9EA6190DD}"/>
              </a:ext>
            </a:extLst>
          </p:cNvPr>
          <p:cNvSpPr>
            <a:spLocks noGrp="1"/>
          </p:cNvSpPr>
          <p:nvPr>
            <p:ph type="ctrTitle"/>
          </p:nvPr>
        </p:nvSpPr>
        <p:spPr>
          <a:xfrm>
            <a:off x="473016" y="4337523"/>
            <a:ext cx="8188542" cy="1327380"/>
          </a:xfrm>
        </p:spPr>
        <p:txBody>
          <a:bodyPr>
            <a:normAutofit/>
          </a:bodyPr>
          <a:lstStyle/>
          <a:p>
            <a:r>
              <a:rPr lang="en-US" sz="4200" dirty="0"/>
              <a:t>Acquiring Spiritual Knowledge</a:t>
            </a:r>
            <a:br>
              <a:rPr lang="en-US" sz="4200" dirty="0"/>
            </a:br>
            <a:endParaRPr lang="en-US" sz="4200" dirty="0"/>
          </a:p>
        </p:txBody>
      </p:sp>
      <p:sp>
        <p:nvSpPr>
          <p:cNvPr id="3" name="Subtitle 2">
            <a:extLst>
              <a:ext uri="{FF2B5EF4-FFF2-40B4-BE49-F238E27FC236}">
                <a16:creationId xmlns:a16="http://schemas.microsoft.com/office/drawing/2014/main" id="{0C8D9CD3-33E6-4F26-9DFA-FE30958A681C}"/>
              </a:ext>
            </a:extLst>
          </p:cNvPr>
          <p:cNvSpPr>
            <a:spLocks noGrp="1"/>
          </p:cNvSpPr>
          <p:nvPr>
            <p:ph type="subTitle" idx="1"/>
          </p:nvPr>
        </p:nvSpPr>
        <p:spPr>
          <a:xfrm>
            <a:off x="473016" y="5750937"/>
            <a:ext cx="8188542" cy="468888"/>
          </a:xfrm>
        </p:spPr>
        <p:txBody>
          <a:bodyPr>
            <a:normAutofit/>
          </a:bodyPr>
          <a:lstStyle/>
          <a:p>
            <a:r>
              <a:rPr lang="en-US" dirty="0">
                <a:solidFill>
                  <a:schemeClr val="tx1">
                    <a:lumMod val="65000"/>
                    <a:lumOff val="35000"/>
                  </a:schemeClr>
                </a:solidFill>
              </a:rPr>
              <a:t>PART 4</a:t>
            </a:r>
          </a:p>
        </p:txBody>
      </p:sp>
    </p:spTree>
    <p:extLst>
      <p:ext uri="{BB962C8B-B14F-4D97-AF65-F5344CB8AC3E}">
        <p14:creationId xmlns:p14="http://schemas.microsoft.com/office/powerpoint/2010/main" val="3318674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75" name="Rectangle 74">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611505" y="683404"/>
            <a:ext cx="792099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3076" name="Picture 4" descr="Image result for christ walking on water">
            <a:extLst>
              <a:ext uri="{FF2B5EF4-FFF2-40B4-BE49-F238E27FC236}">
                <a16:creationId xmlns:a16="http://schemas.microsoft.com/office/drawing/2014/main" id="{108B3792-7A53-4FE0-B886-EDC77C02AF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820" r="-1" b="-1"/>
          <a:stretch/>
        </p:blipFill>
        <p:spPr bwMode="auto">
          <a:xfrm rot="21480000">
            <a:off x="853377" y="1003258"/>
            <a:ext cx="7437246" cy="476439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78BC2D2-12FC-4E14-9D37-00CC0F370040}"/>
              </a:ext>
            </a:extLst>
          </p:cNvPr>
          <p:cNvSpPr/>
          <p:nvPr/>
        </p:nvSpPr>
        <p:spPr>
          <a:xfrm>
            <a:off x="519616" y="150199"/>
            <a:ext cx="8227219" cy="461665"/>
          </a:xfrm>
          <a:prstGeom prst="rect">
            <a:avLst/>
          </a:prstGeom>
        </p:spPr>
        <p:txBody>
          <a:bodyPr wrap="square">
            <a:spAutoFit/>
          </a:bodyPr>
          <a:lstStyle/>
          <a:p>
            <a:r>
              <a:rPr lang="en-US" sz="2400" dirty="0">
                <a:solidFill>
                  <a:schemeClr val="tx1">
                    <a:lumMod val="50000"/>
                    <a:lumOff val="50000"/>
                  </a:schemeClr>
                </a:solidFill>
              </a:rPr>
              <a:t>Who knows this story?</a:t>
            </a:r>
          </a:p>
        </p:txBody>
      </p:sp>
    </p:spTree>
    <p:extLst>
      <p:ext uri="{BB962C8B-B14F-4D97-AF65-F5344CB8AC3E}">
        <p14:creationId xmlns:p14="http://schemas.microsoft.com/office/powerpoint/2010/main" val="2045872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Image result for christ walking on water">
            <a:extLst>
              <a:ext uri="{FF2B5EF4-FFF2-40B4-BE49-F238E27FC236}">
                <a16:creationId xmlns:a16="http://schemas.microsoft.com/office/drawing/2014/main" id="{F5453703-78D5-4B09-94B9-DA69573ADA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403" r="22234"/>
          <a:stretch/>
        </p:blipFill>
        <p:spPr bwMode="auto">
          <a:xfrm>
            <a:off x="20" y="10"/>
            <a:ext cx="3476673"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a:solidFill>
              <a:srgbClr val="C4974E"/>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9C02931-B86B-4E21-A335-D9C58F159BF4}"/>
              </a:ext>
            </a:extLst>
          </p:cNvPr>
          <p:cNvSpPr>
            <a:spLocks noGrp="1"/>
          </p:cNvSpPr>
          <p:nvPr>
            <p:ph idx="1"/>
          </p:nvPr>
        </p:nvSpPr>
        <p:spPr>
          <a:xfrm>
            <a:off x="3724073" y="2438400"/>
            <a:ext cx="5272145" cy="4419600"/>
          </a:xfrm>
        </p:spPr>
        <p:txBody>
          <a:bodyPr>
            <a:normAutofit/>
          </a:bodyPr>
          <a:lstStyle/>
          <a:p>
            <a:r>
              <a:rPr lang="en-US" sz="2000" dirty="0"/>
              <a:t>Read Matthew 14:29-30 and look for when Peter began to sink.</a:t>
            </a:r>
          </a:p>
          <a:p>
            <a:pPr lvl="1"/>
            <a:r>
              <a:rPr lang="en-US" sz="2000" dirty="0"/>
              <a:t>How might our ability to acquire spiritual knowledge be diminished if we take our attention away from the Savior?</a:t>
            </a:r>
          </a:p>
          <a:p>
            <a:r>
              <a:rPr lang="en-US" sz="2000" dirty="0"/>
              <a:t>Read at the last sentence in paragraph 6 in principle 1, “Act in Faith,” in the “Acquiring Spiritual Knowledge” section in the </a:t>
            </a:r>
            <a:r>
              <a:rPr lang="en-US" sz="2000" i="1" dirty="0"/>
              <a:t>Doctrinal Mastery Core Document</a:t>
            </a:r>
            <a:endParaRPr lang="en-US" sz="2000" dirty="0"/>
          </a:p>
          <a:p>
            <a:pPr marL="457200" lvl="1" indent="0">
              <a:buNone/>
            </a:pPr>
            <a:r>
              <a:rPr lang="en-US" sz="2000" b="1" dirty="0"/>
              <a:t>The Lord Himself has invited us to “look unto [Him] in every thought; doubt not, fear not.”</a:t>
            </a:r>
            <a:endParaRPr lang="en-US" sz="2000" dirty="0"/>
          </a:p>
          <a:p>
            <a:endParaRPr lang="en-US" sz="2000" dirty="0"/>
          </a:p>
          <a:p>
            <a:endParaRPr lang="en-US" sz="2000" dirty="0"/>
          </a:p>
        </p:txBody>
      </p:sp>
      <p:sp>
        <p:nvSpPr>
          <p:cNvPr id="6" name="Title 1">
            <a:extLst>
              <a:ext uri="{FF2B5EF4-FFF2-40B4-BE49-F238E27FC236}">
                <a16:creationId xmlns:a16="http://schemas.microsoft.com/office/drawing/2014/main" id="{373D156A-290B-4DFB-9789-4AD428D5BE8B}"/>
              </a:ext>
            </a:extLst>
          </p:cNvPr>
          <p:cNvSpPr txBox="1">
            <a:spLocks/>
          </p:cNvSpPr>
          <p:nvPr/>
        </p:nvSpPr>
        <p:spPr>
          <a:xfrm>
            <a:off x="3810700" y="369461"/>
            <a:ext cx="5059566" cy="23367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00" dirty="0"/>
              <a:t>Acquiring Spiritual Knowledge</a:t>
            </a:r>
          </a:p>
        </p:txBody>
      </p:sp>
    </p:spTree>
    <p:extLst>
      <p:ext uri="{BB962C8B-B14F-4D97-AF65-F5344CB8AC3E}">
        <p14:creationId xmlns:p14="http://schemas.microsoft.com/office/powerpoint/2010/main" val="330113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descr="Image result for pair up">
            <a:extLst>
              <a:ext uri="{FF2B5EF4-FFF2-40B4-BE49-F238E27FC236}">
                <a16:creationId xmlns:a16="http://schemas.microsoft.com/office/drawing/2014/main" id="{F0AC6679-E612-459B-A742-B29731E64C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707" b="17293"/>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698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7B20F3C-69C6-4736-8094-6B4BE1DF3772}"/>
              </a:ext>
            </a:extLst>
          </p:cNvPr>
          <p:cNvSpPr>
            <a:spLocks noGrp="1"/>
          </p:cNvSpPr>
          <p:nvPr>
            <p:ph idx="1"/>
          </p:nvPr>
        </p:nvSpPr>
        <p:spPr>
          <a:xfrm>
            <a:off x="120072" y="254384"/>
            <a:ext cx="3370650" cy="6188364"/>
          </a:xfrm>
        </p:spPr>
        <p:txBody>
          <a:bodyPr>
            <a:noAutofit/>
          </a:bodyPr>
          <a:lstStyle/>
          <a:p>
            <a:pPr fontAlgn="base"/>
            <a:r>
              <a:rPr lang="en-US" sz="2000" dirty="0">
                <a:solidFill>
                  <a:schemeClr val="bg1"/>
                </a:solidFill>
              </a:rPr>
              <a:t>How does D&amp;C 6:36 encourage us to seek spiritual knowledge from God?</a:t>
            </a:r>
          </a:p>
          <a:p>
            <a:pPr fontAlgn="base"/>
            <a:r>
              <a:rPr lang="en-US" sz="2000" dirty="0">
                <a:solidFill>
                  <a:schemeClr val="bg1"/>
                </a:solidFill>
              </a:rPr>
              <a:t>How can we look to the Lord when we have questions and concerns?</a:t>
            </a:r>
          </a:p>
          <a:p>
            <a:pPr fontAlgn="base"/>
            <a:r>
              <a:rPr lang="en-US" sz="2000" dirty="0">
                <a:solidFill>
                  <a:schemeClr val="bg1"/>
                </a:solidFill>
              </a:rPr>
              <a:t>In what ways does looking to God and not doubting increase our ability to acquire spiritual knowledge?</a:t>
            </a:r>
          </a:p>
          <a:p>
            <a:r>
              <a:rPr lang="en-US" sz="2000" dirty="0">
                <a:solidFill>
                  <a:schemeClr val="bg1"/>
                </a:solidFill>
              </a:rPr>
              <a:t>Read paragraphs 3, 6, and 8 in the “Acquiring Spiritual Knowledge” section in the </a:t>
            </a:r>
            <a:r>
              <a:rPr lang="en-US" sz="2000" i="1" dirty="0">
                <a:solidFill>
                  <a:schemeClr val="bg1"/>
                </a:solidFill>
              </a:rPr>
              <a:t>Doctrinal Mastery Core Document.  </a:t>
            </a:r>
            <a:r>
              <a:rPr lang="en-US" sz="2000" dirty="0">
                <a:solidFill>
                  <a:schemeClr val="bg1"/>
                </a:solidFill>
              </a:rPr>
              <a:t>Answer this question: </a:t>
            </a:r>
            <a:r>
              <a:rPr lang="en-US" sz="2000" i="1" dirty="0">
                <a:solidFill>
                  <a:schemeClr val="bg1"/>
                </a:solidFill>
              </a:rPr>
              <a:t>What will help me as I seek to acquire spiritual knowledge?</a:t>
            </a:r>
            <a:endParaRPr lang="en-US" sz="2000" dirty="0">
              <a:solidFill>
                <a:schemeClr val="bg1"/>
              </a:solidFill>
            </a:endParaRPr>
          </a:p>
        </p:txBody>
      </p:sp>
      <p:pic>
        <p:nvPicPr>
          <p:cNvPr id="4098" name="Picture 2" descr="Image result for look unto christ in every thought">
            <a:extLst>
              <a:ext uri="{FF2B5EF4-FFF2-40B4-BE49-F238E27FC236}">
                <a16:creationId xmlns:a16="http://schemas.microsoft.com/office/drawing/2014/main" id="{198601F3-D6A5-4F1C-B01C-01D869E7F7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3322" y="1057269"/>
            <a:ext cx="4688077" cy="4582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036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7B20F3C-69C6-4736-8094-6B4BE1DF3772}"/>
              </a:ext>
            </a:extLst>
          </p:cNvPr>
          <p:cNvSpPr>
            <a:spLocks noGrp="1"/>
          </p:cNvSpPr>
          <p:nvPr>
            <p:ph idx="1"/>
          </p:nvPr>
        </p:nvSpPr>
        <p:spPr>
          <a:xfrm>
            <a:off x="120072" y="254384"/>
            <a:ext cx="3370650" cy="6188364"/>
          </a:xfrm>
        </p:spPr>
        <p:txBody>
          <a:bodyPr>
            <a:noAutofit/>
          </a:bodyPr>
          <a:lstStyle/>
          <a:p>
            <a:pPr fontAlgn="base"/>
            <a:r>
              <a:rPr lang="en-US" sz="1900" dirty="0">
                <a:solidFill>
                  <a:schemeClr val="bg1"/>
                </a:solidFill>
              </a:rPr>
              <a:t>How does your attitude and intent affect your ability to learn by the Spirit?</a:t>
            </a:r>
          </a:p>
          <a:p>
            <a:pPr fontAlgn="base"/>
            <a:r>
              <a:rPr lang="en-US" sz="1900" dirty="0">
                <a:solidFill>
                  <a:schemeClr val="bg1"/>
                </a:solidFill>
              </a:rPr>
              <a:t>In what ways does relying on what you already know increase your ability to receive more spiritual understanding?</a:t>
            </a:r>
          </a:p>
          <a:p>
            <a:pPr fontAlgn="base"/>
            <a:r>
              <a:rPr lang="en-US" sz="1900" dirty="0">
                <a:solidFill>
                  <a:schemeClr val="bg1"/>
                </a:solidFill>
              </a:rPr>
              <a:t>How can examining questions and concerns you have about the plan of salvation help you acquire spiritual knowledge?</a:t>
            </a:r>
          </a:p>
          <a:p>
            <a:pPr fontAlgn="base"/>
            <a:r>
              <a:rPr lang="en-US" sz="1900" dirty="0">
                <a:solidFill>
                  <a:schemeClr val="bg1"/>
                </a:solidFill>
              </a:rPr>
              <a:t>Why is it important to know that God reveals truth through safe and reliable sources?</a:t>
            </a:r>
          </a:p>
          <a:p>
            <a:pPr fontAlgn="base"/>
            <a:r>
              <a:rPr lang="en-US" sz="1900" dirty="0">
                <a:solidFill>
                  <a:schemeClr val="bg1"/>
                </a:solidFill>
              </a:rPr>
              <a:t>How have you applied the truths found in the “Acquiring Spiritual Knowledge” section in the </a:t>
            </a:r>
            <a:r>
              <a:rPr lang="en-US" sz="1900" i="1" dirty="0">
                <a:solidFill>
                  <a:schemeClr val="bg1"/>
                </a:solidFill>
              </a:rPr>
              <a:t>Doctrinal Mastery Core Document</a:t>
            </a:r>
            <a:r>
              <a:rPr lang="en-US" sz="1900" dirty="0">
                <a:solidFill>
                  <a:schemeClr val="bg1"/>
                </a:solidFill>
              </a:rPr>
              <a:t> and received spiritual knowledge from the Lord?</a:t>
            </a:r>
          </a:p>
          <a:p>
            <a:pPr fontAlgn="base"/>
            <a:endParaRPr lang="en-US" sz="1900" dirty="0">
              <a:solidFill>
                <a:schemeClr val="bg1"/>
              </a:solidFill>
            </a:endParaRPr>
          </a:p>
          <a:p>
            <a:endParaRPr lang="en-US" sz="1900" dirty="0">
              <a:solidFill>
                <a:schemeClr val="bg1"/>
              </a:solidFill>
            </a:endParaRPr>
          </a:p>
        </p:txBody>
      </p:sp>
      <p:pic>
        <p:nvPicPr>
          <p:cNvPr id="4098" name="Picture 2" descr="Image result for look unto christ in every thought">
            <a:extLst>
              <a:ext uri="{FF2B5EF4-FFF2-40B4-BE49-F238E27FC236}">
                <a16:creationId xmlns:a16="http://schemas.microsoft.com/office/drawing/2014/main" id="{198601F3-D6A5-4F1C-B01C-01D869E7F7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3322" y="1057269"/>
            <a:ext cx="4688077" cy="4582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920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E867F-2234-4573-A476-9C0386DFF6D9}"/>
              </a:ext>
            </a:extLst>
          </p:cNvPr>
          <p:cNvSpPr>
            <a:spLocks noGrp="1"/>
          </p:cNvSpPr>
          <p:nvPr>
            <p:ph type="title"/>
          </p:nvPr>
        </p:nvSpPr>
        <p:spPr/>
        <p:txBody>
          <a:bodyPr>
            <a:normAutofit/>
          </a:bodyPr>
          <a:lstStyle/>
          <a:p>
            <a:r>
              <a:rPr lang="en-US" dirty="0"/>
              <a:t>VIDEO: EXAMINING QUESTIONS WITH AN ETERNAL PERSPECTIVE</a:t>
            </a:r>
          </a:p>
        </p:txBody>
      </p:sp>
      <p:sp>
        <p:nvSpPr>
          <p:cNvPr id="3" name="Content Placeholder 2">
            <a:extLst>
              <a:ext uri="{FF2B5EF4-FFF2-40B4-BE49-F238E27FC236}">
                <a16:creationId xmlns:a16="http://schemas.microsoft.com/office/drawing/2014/main" id="{A116D87E-5E3B-42C6-B263-E91521948B96}"/>
              </a:ext>
            </a:extLst>
          </p:cNvPr>
          <p:cNvSpPr>
            <a:spLocks noGrp="1"/>
          </p:cNvSpPr>
          <p:nvPr>
            <p:ph idx="1"/>
          </p:nvPr>
        </p:nvSpPr>
        <p:spPr>
          <a:xfrm>
            <a:off x="628650" y="1825625"/>
            <a:ext cx="7886700" cy="649720"/>
          </a:xfrm>
        </p:spPr>
        <p:txBody>
          <a:bodyPr>
            <a:normAutofit/>
          </a:bodyPr>
          <a:lstStyle/>
          <a:p>
            <a:pPr marL="0" indent="0">
              <a:buNone/>
            </a:pPr>
            <a:r>
              <a:rPr lang="en-US" sz="1800" dirty="0"/>
              <a:t>Watch for how a young woman examined her friend’s question about God with an eternal perspective.</a:t>
            </a:r>
          </a:p>
        </p:txBody>
      </p:sp>
      <p:sp>
        <p:nvSpPr>
          <p:cNvPr id="4" name="Rectangle 3">
            <a:extLst>
              <a:ext uri="{FF2B5EF4-FFF2-40B4-BE49-F238E27FC236}">
                <a16:creationId xmlns:a16="http://schemas.microsoft.com/office/drawing/2014/main" id="{442F19BE-B908-4BD9-A327-42B87090CD41}"/>
              </a:ext>
            </a:extLst>
          </p:cNvPr>
          <p:cNvSpPr/>
          <p:nvPr/>
        </p:nvSpPr>
        <p:spPr>
          <a:xfrm>
            <a:off x="443634" y="5953234"/>
            <a:ext cx="8256732" cy="646331"/>
          </a:xfrm>
          <a:prstGeom prst="rect">
            <a:avLst/>
          </a:prstGeom>
        </p:spPr>
        <p:txBody>
          <a:bodyPr wrap="square">
            <a:spAutoFit/>
          </a:bodyPr>
          <a:lstStyle/>
          <a:p>
            <a:r>
              <a:rPr lang="en-US" dirty="0">
                <a:hlinkClick r:id="rId2"/>
              </a:rPr>
              <a:t>https://www.lds.org/media-library/video/2016-05-2000-examining-questions-with-an-eternal-perspective?lang=eng&amp;_r=1</a:t>
            </a:r>
            <a:endParaRPr lang="en-US" dirty="0"/>
          </a:p>
        </p:txBody>
      </p:sp>
    </p:spTree>
    <p:extLst>
      <p:ext uri="{BB962C8B-B14F-4D97-AF65-F5344CB8AC3E}">
        <p14:creationId xmlns:p14="http://schemas.microsoft.com/office/powerpoint/2010/main" val="3862610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handout, Reframing Questions">
            <a:extLst>
              <a:ext uri="{FF2B5EF4-FFF2-40B4-BE49-F238E27FC236}">
                <a16:creationId xmlns:a16="http://schemas.microsoft.com/office/drawing/2014/main" id="{A28E4928-354B-4917-B084-6650DB0ECC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08" b="9754"/>
          <a:stretch/>
        </p:blipFill>
        <p:spPr bwMode="auto">
          <a:xfrm>
            <a:off x="471056" y="534473"/>
            <a:ext cx="5504872" cy="578905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447FDF39-D4E3-412B-8961-001F6FF4ADE0}"/>
              </a:ext>
            </a:extLst>
          </p:cNvPr>
          <p:cNvSpPr/>
          <p:nvPr/>
        </p:nvSpPr>
        <p:spPr>
          <a:xfrm>
            <a:off x="4821380" y="1101912"/>
            <a:ext cx="3964861" cy="5632311"/>
          </a:xfrm>
          <a:prstGeom prst="rect">
            <a:avLst/>
          </a:prstGeom>
        </p:spPr>
        <p:txBody>
          <a:bodyPr wrap="square">
            <a:spAutoFit/>
          </a:bodyPr>
          <a:lstStyle/>
          <a:p>
            <a:pPr marL="285750" indent="-285750">
              <a:buFont typeface="Arial" panose="020B0604020202020204" pitchFamily="34" charset="0"/>
              <a:buChar char="•"/>
            </a:pPr>
            <a:r>
              <a:rPr lang="en-US" dirty="0"/>
              <a:t>Place the piece of paper with a question inside the “Limited Perspective” frame at the bottom of the handout. Imagine that someone without an eternal perspective is asking this question. What beliefs or assumptions do you think a person with a limited perspective might have?  How would this person’s beliefs or assumptions influence his or her conclusion?</a:t>
            </a:r>
          </a:p>
          <a:p>
            <a:pPr marL="285750" indent="-285750">
              <a:buFont typeface="Arial" panose="020B0604020202020204" pitchFamily="34" charset="0"/>
              <a:buChar char="•"/>
            </a:pPr>
            <a:r>
              <a:rPr lang="en-US" dirty="0"/>
              <a:t>Read aloud paragraph 8 in the “Acquiring Spiritual Knowledge” section in the </a:t>
            </a:r>
            <a:r>
              <a:rPr lang="en-US" i="1" dirty="0"/>
              <a:t>Doctrinal Mastery Core Document.</a:t>
            </a:r>
            <a:r>
              <a:rPr lang="en-US" dirty="0"/>
              <a:t> Look for questions we can ask that can help us reframe a question or concern with an eternal perspective.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349490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handout, Reframing Questions">
            <a:extLst>
              <a:ext uri="{FF2B5EF4-FFF2-40B4-BE49-F238E27FC236}">
                <a16:creationId xmlns:a16="http://schemas.microsoft.com/office/drawing/2014/main" id="{A28E4928-354B-4917-B084-6650DB0ECC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08" b="9754"/>
          <a:stretch/>
        </p:blipFill>
        <p:spPr bwMode="auto">
          <a:xfrm>
            <a:off x="471056" y="534473"/>
            <a:ext cx="5504872" cy="578905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447FDF39-D4E3-412B-8961-001F6FF4ADE0}"/>
              </a:ext>
            </a:extLst>
          </p:cNvPr>
          <p:cNvSpPr/>
          <p:nvPr/>
        </p:nvSpPr>
        <p:spPr>
          <a:xfrm>
            <a:off x="4821380" y="1101912"/>
            <a:ext cx="3964861" cy="3139321"/>
          </a:xfrm>
          <a:prstGeom prst="rect">
            <a:avLst/>
          </a:prstGeom>
        </p:spPr>
        <p:txBody>
          <a:bodyPr wrap="square">
            <a:spAutoFit/>
          </a:bodyPr>
          <a:lstStyle/>
          <a:p>
            <a:r>
              <a:rPr lang="en-US" dirty="0"/>
              <a:t>Move their piece of paper up into the “Eternal Perspective” frame.</a:t>
            </a:r>
          </a:p>
          <a:p>
            <a:pPr fontAlgn="base"/>
            <a:r>
              <a:rPr lang="en-US" dirty="0"/>
              <a:t>The question itself does not change, but as we look at it with an eternal perspective our understanding will change. </a:t>
            </a:r>
          </a:p>
          <a:p>
            <a:pPr fontAlgn="base"/>
            <a:r>
              <a:rPr lang="en-US" dirty="0"/>
              <a:t>Examine the two questions in paragraph 8.  How would these beliefs or assumptions influence our conclusion?</a:t>
            </a:r>
          </a:p>
          <a:p>
            <a:endParaRPr lang="en-US" dirty="0"/>
          </a:p>
        </p:txBody>
      </p:sp>
    </p:spTree>
    <p:extLst>
      <p:ext uri="{BB962C8B-B14F-4D97-AF65-F5344CB8AC3E}">
        <p14:creationId xmlns:p14="http://schemas.microsoft.com/office/powerpoint/2010/main" val="322186083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465</Words>
  <Application>Microsoft Office PowerPoint</Application>
  <PresentationFormat>On-screen Show (4:3)</PresentationFormat>
  <Paragraphs>29</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Impact</vt:lpstr>
      <vt:lpstr>Office Theme</vt:lpstr>
      <vt:lpstr>Acquiring Spiritual Knowledge </vt:lpstr>
      <vt:lpstr>PowerPoint Presentation</vt:lpstr>
      <vt:lpstr>PowerPoint Presentation</vt:lpstr>
      <vt:lpstr>PowerPoint Presentation</vt:lpstr>
      <vt:lpstr>PowerPoint Presentation</vt:lpstr>
      <vt:lpstr>PowerPoint Presentation</vt:lpstr>
      <vt:lpstr>VIDEO: EXAMINING QUESTIONS WITH AN ETERNAL PERSPECTIVE</vt:lpstr>
      <vt:lpstr>PowerPoint Presentation</vt:lpstr>
      <vt:lpstr>PowerPoint Presentation</vt:lpstr>
      <vt:lpstr>EXAMINING QUESTIONS WITH AN ETERNAL PERSPECTIVE</vt:lpstr>
      <vt:lpstr>Acquiring Spiritual Knowledge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Acquiring Spiritual Knowledge </dc:title>
  <dc:creator>Eric Richards</dc:creator>
  <cp:lastModifiedBy>Eric Richards</cp:lastModifiedBy>
  <cp:revision>1</cp:revision>
  <dcterms:created xsi:type="dcterms:W3CDTF">2018-08-10T16:50:19Z</dcterms:created>
  <dcterms:modified xsi:type="dcterms:W3CDTF">2018-08-10T16:53:16Z</dcterms:modified>
</cp:coreProperties>
</file>