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9" r:id="rId4"/>
    <p:sldId id="260" r:id="rId5"/>
    <p:sldId id="261" r:id="rId6"/>
    <p:sldId id="262" r:id="rId7"/>
    <p:sldId id="263" r:id="rId8"/>
    <p:sldId id="265" r:id="rId9"/>
    <p:sldId id="266" r:id="rId10"/>
    <p:sldId id="279" r:id="rId11"/>
    <p:sldId id="268" r:id="rId12"/>
    <p:sldId id="269" r:id="rId13"/>
    <p:sldId id="270" r:id="rId14"/>
    <p:sldId id="271" r:id="rId15"/>
    <p:sldId id="280" r:id="rId16"/>
    <p:sldId id="275" r:id="rId17"/>
    <p:sldId id="276" r:id="rId18"/>
    <p:sldId id="277" r:id="rId19"/>
    <p:sldId id="28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03" autoAdjust="0"/>
    <p:restoredTop sz="94660"/>
  </p:normalViewPr>
  <p:slideViewPr>
    <p:cSldViewPr snapToGrid="0">
      <p:cViewPr varScale="1">
        <p:scale>
          <a:sx n="45" d="100"/>
          <a:sy n="45" d="100"/>
        </p:scale>
        <p:origin x="48"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05B30-97F3-4FBD-87CE-B5B04EEDAE1F}" type="doc">
      <dgm:prSet loTypeId="urn:microsoft.com/office/officeart/2016/7/layout/VerticalSolidActionList" loCatId="List" qsTypeId="urn:microsoft.com/office/officeart/2005/8/quickstyle/simple3" qsCatId="simple" csTypeId="urn:microsoft.com/office/officeart/2005/8/colors/colorful2" csCatId="colorful" phldr="1"/>
      <dgm:spPr/>
      <dgm:t>
        <a:bodyPr/>
        <a:lstStyle/>
        <a:p>
          <a:endParaRPr lang="en-US"/>
        </a:p>
      </dgm:t>
    </dgm:pt>
    <dgm:pt modelId="{C342EF0C-D538-4681-8537-17210B45B611}">
      <dgm:prSet/>
      <dgm:spPr/>
      <dgm:t>
        <a:bodyPr/>
        <a:lstStyle/>
        <a:p>
          <a:r>
            <a:rPr lang="en-US" dirty="0"/>
            <a:t>Act </a:t>
          </a:r>
        </a:p>
      </dgm:t>
    </dgm:pt>
    <dgm:pt modelId="{D10E467B-5340-409A-98BE-C53830FC9B35}" type="parTrans" cxnId="{C1D6A6B7-598B-42A1-81D6-7D49E9C508D5}">
      <dgm:prSet/>
      <dgm:spPr/>
      <dgm:t>
        <a:bodyPr/>
        <a:lstStyle/>
        <a:p>
          <a:endParaRPr lang="en-US"/>
        </a:p>
      </dgm:t>
    </dgm:pt>
    <dgm:pt modelId="{7B8A3ACE-598B-46AC-B4F3-D4F076BB9E79}" type="sibTrans" cxnId="{C1D6A6B7-598B-42A1-81D6-7D49E9C508D5}">
      <dgm:prSet/>
      <dgm:spPr/>
      <dgm:t>
        <a:bodyPr/>
        <a:lstStyle/>
        <a:p>
          <a:endParaRPr lang="en-US"/>
        </a:p>
      </dgm:t>
    </dgm:pt>
    <dgm:pt modelId="{465F0DCE-1C6C-4978-B1DD-912F125E3C0E}">
      <dgm:prSet/>
      <dgm:spPr/>
      <dgm:t>
        <a:bodyPr/>
        <a:lstStyle/>
        <a:p>
          <a:r>
            <a:rPr lang="en-US"/>
            <a:t>Act in faith</a:t>
          </a:r>
        </a:p>
      </dgm:t>
    </dgm:pt>
    <dgm:pt modelId="{C96184C8-6D9D-4286-BCB5-39A62B25B231}" type="parTrans" cxnId="{E233980D-08EC-4C55-B1A0-05B040F720EA}">
      <dgm:prSet/>
      <dgm:spPr/>
      <dgm:t>
        <a:bodyPr/>
        <a:lstStyle/>
        <a:p>
          <a:endParaRPr lang="en-US"/>
        </a:p>
      </dgm:t>
    </dgm:pt>
    <dgm:pt modelId="{D3A101AF-B7DC-4E3A-AE1F-12CCAFEDE0AC}" type="sibTrans" cxnId="{E233980D-08EC-4C55-B1A0-05B040F720EA}">
      <dgm:prSet/>
      <dgm:spPr/>
      <dgm:t>
        <a:bodyPr/>
        <a:lstStyle/>
        <a:p>
          <a:endParaRPr lang="en-US"/>
        </a:p>
      </dgm:t>
    </dgm:pt>
    <dgm:pt modelId="{AC4D9FC2-62BD-4A86-BEA1-6A511BD3579F}">
      <dgm:prSet/>
      <dgm:spPr/>
      <dgm:t>
        <a:bodyPr/>
        <a:lstStyle/>
        <a:p>
          <a:r>
            <a:rPr lang="en-US"/>
            <a:t>Examine</a:t>
          </a:r>
        </a:p>
      </dgm:t>
    </dgm:pt>
    <dgm:pt modelId="{73E646E6-6FFE-44C0-9D28-32F5A4224FD0}" type="parTrans" cxnId="{8381ECF4-1622-4347-88E8-F013C9674CB0}">
      <dgm:prSet/>
      <dgm:spPr/>
      <dgm:t>
        <a:bodyPr/>
        <a:lstStyle/>
        <a:p>
          <a:endParaRPr lang="en-US"/>
        </a:p>
      </dgm:t>
    </dgm:pt>
    <dgm:pt modelId="{C69269A8-DA33-48E2-A648-27F595FD0007}" type="sibTrans" cxnId="{8381ECF4-1622-4347-88E8-F013C9674CB0}">
      <dgm:prSet/>
      <dgm:spPr/>
      <dgm:t>
        <a:bodyPr/>
        <a:lstStyle/>
        <a:p>
          <a:endParaRPr lang="en-US"/>
        </a:p>
      </dgm:t>
    </dgm:pt>
    <dgm:pt modelId="{D9D5B816-2579-4E9A-8620-393721123FEE}">
      <dgm:prSet/>
      <dgm:spPr/>
      <dgm:t>
        <a:bodyPr/>
        <a:lstStyle/>
        <a:p>
          <a:r>
            <a:rPr lang="en-US"/>
            <a:t>Examine concepts and questions with an eternal perspective</a:t>
          </a:r>
        </a:p>
      </dgm:t>
    </dgm:pt>
    <dgm:pt modelId="{E94F54B7-F22C-44F9-9DB6-BF0087160B4B}" type="parTrans" cxnId="{30B42089-4666-4C47-8224-25C0015B40D7}">
      <dgm:prSet/>
      <dgm:spPr/>
      <dgm:t>
        <a:bodyPr/>
        <a:lstStyle/>
        <a:p>
          <a:endParaRPr lang="en-US"/>
        </a:p>
      </dgm:t>
    </dgm:pt>
    <dgm:pt modelId="{7B2EE837-1D88-4778-A028-10883C0D8532}" type="sibTrans" cxnId="{30B42089-4666-4C47-8224-25C0015B40D7}">
      <dgm:prSet/>
      <dgm:spPr/>
      <dgm:t>
        <a:bodyPr/>
        <a:lstStyle/>
        <a:p>
          <a:endParaRPr lang="en-US"/>
        </a:p>
      </dgm:t>
    </dgm:pt>
    <dgm:pt modelId="{92B2360C-F4E0-48CB-94A3-C8BA15E56DCE}">
      <dgm:prSet/>
      <dgm:spPr/>
      <dgm:t>
        <a:bodyPr/>
        <a:lstStyle/>
        <a:p>
          <a:r>
            <a:rPr lang="en-US"/>
            <a:t>Seek</a:t>
          </a:r>
        </a:p>
      </dgm:t>
    </dgm:pt>
    <dgm:pt modelId="{BFC274EA-39F2-4576-92FD-5769694A888B}" type="parTrans" cxnId="{CB45A6AF-6F8E-4E9E-9485-CD09C7EB5C96}">
      <dgm:prSet/>
      <dgm:spPr/>
      <dgm:t>
        <a:bodyPr/>
        <a:lstStyle/>
        <a:p>
          <a:endParaRPr lang="en-US"/>
        </a:p>
      </dgm:t>
    </dgm:pt>
    <dgm:pt modelId="{68EBB45A-4F9C-4048-816A-9983A54551E6}" type="sibTrans" cxnId="{CB45A6AF-6F8E-4E9E-9485-CD09C7EB5C96}">
      <dgm:prSet/>
      <dgm:spPr/>
      <dgm:t>
        <a:bodyPr/>
        <a:lstStyle/>
        <a:p>
          <a:endParaRPr lang="en-US"/>
        </a:p>
      </dgm:t>
    </dgm:pt>
    <dgm:pt modelId="{2113078B-089C-412B-B3BF-57DFB0F18953}">
      <dgm:prSet/>
      <dgm:spPr/>
      <dgm:t>
        <a:bodyPr/>
        <a:lstStyle/>
        <a:p>
          <a:r>
            <a:rPr lang="en-US"/>
            <a:t>Seek further understanding through divinely appointed sources. </a:t>
          </a:r>
        </a:p>
      </dgm:t>
    </dgm:pt>
    <dgm:pt modelId="{C8CDC783-5438-4DD8-9551-2E6A504B3A77}" type="parTrans" cxnId="{D303F32B-9A6A-470A-B865-E0FB89E7261E}">
      <dgm:prSet/>
      <dgm:spPr/>
      <dgm:t>
        <a:bodyPr/>
        <a:lstStyle/>
        <a:p>
          <a:endParaRPr lang="en-US"/>
        </a:p>
      </dgm:t>
    </dgm:pt>
    <dgm:pt modelId="{39FBA15D-7410-4673-AD9B-754EC311AF99}" type="sibTrans" cxnId="{D303F32B-9A6A-470A-B865-E0FB89E7261E}">
      <dgm:prSet/>
      <dgm:spPr/>
      <dgm:t>
        <a:bodyPr/>
        <a:lstStyle/>
        <a:p>
          <a:endParaRPr lang="en-US"/>
        </a:p>
      </dgm:t>
    </dgm:pt>
    <dgm:pt modelId="{6FC884E5-A5D0-47F0-AE76-E1ED0C970F9E}" type="pres">
      <dgm:prSet presAssocID="{16005B30-97F3-4FBD-87CE-B5B04EEDAE1F}" presName="Name0" presStyleCnt="0">
        <dgm:presLayoutVars>
          <dgm:dir/>
          <dgm:animLvl val="lvl"/>
          <dgm:resizeHandles val="exact"/>
        </dgm:presLayoutVars>
      </dgm:prSet>
      <dgm:spPr/>
    </dgm:pt>
    <dgm:pt modelId="{1B3EEBC6-0458-48F6-AE20-5078E870203E}" type="pres">
      <dgm:prSet presAssocID="{C342EF0C-D538-4681-8537-17210B45B611}" presName="linNode" presStyleCnt="0"/>
      <dgm:spPr/>
    </dgm:pt>
    <dgm:pt modelId="{46D8941E-04C7-4817-9BC5-7D60FC446B1F}" type="pres">
      <dgm:prSet presAssocID="{C342EF0C-D538-4681-8537-17210B45B611}" presName="parentText" presStyleLbl="alignNode1" presStyleIdx="0" presStyleCnt="3">
        <dgm:presLayoutVars>
          <dgm:chMax val="1"/>
          <dgm:bulletEnabled/>
        </dgm:presLayoutVars>
      </dgm:prSet>
      <dgm:spPr/>
    </dgm:pt>
    <dgm:pt modelId="{8C74CDFC-3D36-4CA4-BB25-4FD2EEC4359B}" type="pres">
      <dgm:prSet presAssocID="{C342EF0C-D538-4681-8537-17210B45B611}" presName="descendantText" presStyleLbl="alignAccFollowNode1" presStyleIdx="0" presStyleCnt="3">
        <dgm:presLayoutVars>
          <dgm:bulletEnabled/>
        </dgm:presLayoutVars>
      </dgm:prSet>
      <dgm:spPr/>
    </dgm:pt>
    <dgm:pt modelId="{5DEDAF74-6B11-4CED-8AFD-DD8C17DD07A3}" type="pres">
      <dgm:prSet presAssocID="{7B8A3ACE-598B-46AC-B4F3-D4F076BB9E79}" presName="sp" presStyleCnt="0"/>
      <dgm:spPr/>
    </dgm:pt>
    <dgm:pt modelId="{C2D4A043-4896-45F5-88DB-C0430020062A}" type="pres">
      <dgm:prSet presAssocID="{AC4D9FC2-62BD-4A86-BEA1-6A511BD3579F}" presName="linNode" presStyleCnt="0"/>
      <dgm:spPr/>
    </dgm:pt>
    <dgm:pt modelId="{1A02FAE2-5F24-4B4E-9859-5FDAF4C9DC7B}" type="pres">
      <dgm:prSet presAssocID="{AC4D9FC2-62BD-4A86-BEA1-6A511BD3579F}" presName="parentText" presStyleLbl="alignNode1" presStyleIdx="1" presStyleCnt="3">
        <dgm:presLayoutVars>
          <dgm:chMax val="1"/>
          <dgm:bulletEnabled/>
        </dgm:presLayoutVars>
      </dgm:prSet>
      <dgm:spPr/>
    </dgm:pt>
    <dgm:pt modelId="{4185A1F0-EE14-4F59-85E2-C45B44755D5C}" type="pres">
      <dgm:prSet presAssocID="{AC4D9FC2-62BD-4A86-BEA1-6A511BD3579F}" presName="descendantText" presStyleLbl="alignAccFollowNode1" presStyleIdx="1" presStyleCnt="3">
        <dgm:presLayoutVars>
          <dgm:bulletEnabled/>
        </dgm:presLayoutVars>
      </dgm:prSet>
      <dgm:spPr/>
    </dgm:pt>
    <dgm:pt modelId="{4D78EA0B-966B-4DA1-841A-61ED2F8F49BD}" type="pres">
      <dgm:prSet presAssocID="{C69269A8-DA33-48E2-A648-27F595FD0007}" presName="sp" presStyleCnt="0"/>
      <dgm:spPr/>
    </dgm:pt>
    <dgm:pt modelId="{20D24E69-CD10-4227-A955-860D7E9ED8C2}" type="pres">
      <dgm:prSet presAssocID="{92B2360C-F4E0-48CB-94A3-C8BA15E56DCE}" presName="linNode" presStyleCnt="0"/>
      <dgm:spPr/>
    </dgm:pt>
    <dgm:pt modelId="{0F794CAA-5345-4CA9-8EC8-FA713153AC1D}" type="pres">
      <dgm:prSet presAssocID="{92B2360C-F4E0-48CB-94A3-C8BA15E56DCE}" presName="parentText" presStyleLbl="alignNode1" presStyleIdx="2" presStyleCnt="3">
        <dgm:presLayoutVars>
          <dgm:chMax val="1"/>
          <dgm:bulletEnabled/>
        </dgm:presLayoutVars>
      </dgm:prSet>
      <dgm:spPr/>
    </dgm:pt>
    <dgm:pt modelId="{18E24A60-BA65-448E-B931-5B285000F84F}" type="pres">
      <dgm:prSet presAssocID="{92B2360C-F4E0-48CB-94A3-C8BA15E56DCE}" presName="descendantText" presStyleLbl="alignAccFollowNode1" presStyleIdx="2" presStyleCnt="3">
        <dgm:presLayoutVars>
          <dgm:bulletEnabled/>
        </dgm:presLayoutVars>
      </dgm:prSet>
      <dgm:spPr/>
    </dgm:pt>
  </dgm:ptLst>
  <dgm:cxnLst>
    <dgm:cxn modelId="{E233980D-08EC-4C55-B1A0-05B040F720EA}" srcId="{C342EF0C-D538-4681-8537-17210B45B611}" destId="{465F0DCE-1C6C-4978-B1DD-912F125E3C0E}" srcOrd="0" destOrd="0" parTransId="{C96184C8-6D9D-4286-BCB5-39A62B25B231}" sibTransId="{D3A101AF-B7DC-4E3A-AE1F-12CCAFEDE0AC}"/>
    <dgm:cxn modelId="{7C246F17-E78D-427E-824C-D3497EA7AA6E}" type="presOf" srcId="{C342EF0C-D538-4681-8537-17210B45B611}" destId="{46D8941E-04C7-4817-9BC5-7D60FC446B1F}" srcOrd="0" destOrd="0" presId="urn:microsoft.com/office/officeart/2016/7/layout/VerticalSolidActionList"/>
    <dgm:cxn modelId="{C53ADB1C-4E94-43B4-8BAD-73B5DBD2D7CE}" type="presOf" srcId="{16005B30-97F3-4FBD-87CE-B5B04EEDAE1F}" destId="{6FC884E5-A5D0-47F0-AE76-E1ED0C970F9E}" srcOrd="0" destOrd="0" presId="urn:microsoft.com/office/officeart/2016/7/layout/VerticalSolidActionList"/>
    <dgm:cxn modelId="{D303F32B-9A6A-470A-B865-E0FB89E7261E}" srcId="{92B2360C-F4E0-48CB-94A3-C8BA15E56DCE}" destId="{2113078B-089C-412B-B3BF-57DFB0F18953}" srcOrd="0" destOrd="0" parTransId="{C8CDC783-5438-4DD8-9551-2E6A504B3A77}" sibTransId="{39FBA15D-7410-4673-AD9B-754EC311AF99}"/>
    <dgm:cxn modelId="{30B42089-4666-4C47-8224-25C0015B40D7}" srcId="{AC4D9FC2-62BD-4A86-BEA1-6A511BD3579F}" destId="{D9D5B816-2579-4E9A-8620-393721123FEE}" srcOrd="0" destOrd="0" parTransId="{E94F54B7-F22C-44F9-9DB6-BF0087160B4B}" sibTransId="{7B2EE837-1D88-4778-A028-10883C0D8532}"/>
    <dgm:cxn modelId="{328B5789-7443-4A63-9664-6F8094BFF566}" type="presOf" srcId="{2113078B-089C-412B-B3BF-57DFB0F18953}" destId="{18E24A60-BA65-448E-B931-5B285000F84F}" srcOrd="0" destOrd="0" presId="urn:microsoft.com/office/officeart/2016/7/layout/VerticalSolidActionList"/>
    <dgm:cxn modelId="{2C89AC89-2536-4524-ABF4-B8A62BBE92EB}" type="presOf" srcId="{92B2360C-F4E0-48CB-94A3-C8BA15E56DCE}" destId="{0F794CAA-5345-4CA9-8EC8-FA713153AC1D}" srcOrd="0" destOrd="0" presId="urn:microsoft.com/office/officeart/2016/7/layout/VerticalSolidActionList"/>
    <dgm:cxn modelId="{CB45A6AF-6F8E-4E9E-9485-CD09C7EB5C96}" srcId="{16005B30-97F3-4FBD-87CE-B5B04EEDAE1F}" destId="{92B2360C-F4E0-48CB-94A3-C8BA15E56DCE}" srcOrd="2" destOrd="0" parTransId="{BFC274EA-39F2-4576-92FD-5769694A888B}" sibTransId="{68EBB45A-4F9C-4048-816A-9983A54551E6}"/>
    <dgm:cxn modelId="{C1D6A6B7-598B-42A1-81D6-7D49E9C508D5}" srcId="{16005B30-97F3-4FBD-87CE-B5B04EEDAE1F}" destId="{C342EF0C-D538-4681-8537-17210B45B611}" srcOrd="0" destOrd="0" parTransId="{D10E467B-5340-409A-98BE-C53830FC9B35}" sibTransId="{7B8A3ACE-598B-46AC-B4F3-D4F076BB9E79}"/>
    <dgm:cxn modelId="{4720C8C2-2880-452D-A4DC-EE57F9206103}" type="presOf" srcId="{AC4D9FC2-62BD-4A86-BEA1-6A511BD3579F}" destId="{1A02FAE2-5F24-4B4E-9859-5FDAF4C9DC7B}" srcOrd="0" destOrd="0" presId="urn:microsoft.com/office/officeart/2016/7/layout/VerticalSolidActionList"/>
    <dgm:cxn modelId="{8381ECF4-1622-4347-88E8-F013C9674CB0}" srcId="{16005B30-97F3-4FBD-87CE-B5B04EEDAE1F}" destId="{AC4D9FC2-62BD-4A86-BEA1-6A511BD3579F}" srcOrd="1" destOrd="0" parTransId="{73E646E6-6FFE-44C0-9D28-32F5A4224FD0}" sibTransId="{C69269A8-DA33-48E2-A648-27F595FD0007}"/>
    <dgm:cxn modelId="{B36797F5-3738-4150-94B8-D9665DDB9911}" type="presOf" srcId="{465F0DCE-1C6C-4978-B1DD-912F125E3C0E}" destId="{8C74CDFC-3D36-4CA4-BB25-4FD2EEC4359B}" srcOrd="0" destOrd="0" presId="urn:microsoft.com/office/officeart/2016/7/layout/VerticalSolidActionList"/>
    <dgm:cxn modelId="{34F784FA-AE85-4598-8D3C-F1B49BD51E3A}" type="presOf" srcId="{D9D5B816-2579-4E9A-8620-393721123FEE}" destId="{4185A1F0-EE14-4F59-85E2-C45B44755D5C}" srcOrd="0" destOrd="0" presId="urn:microsoft.com/office/officeart/2016/7/layout/VerticalSolidActionList"/>
    <dgm:cxn modelId="{6D22ADC9-2B18-4930-B985-B3532BF0AE36}" type="presParOf" srcId="{6FC884E5-A5D0-47F0-AE76-E1ED0C970F9E}" destId="{1B3EEBC6-0458-48F6-AE20-5078E870203E}" srcOrd="0" destOrd="0" presId="urn:microsoft.com/office/officeart/2016/7/layout/VerticalSolidActionList"/>
    <dgm:cxn modelId="{F4DC9033-8DDD-4A0F-A4A6-0EB2EE51BD9B}" type="presParOf" srcId="{1B3EEBC6-0458-48F6-AE20-5078E870203E}" destId="{46D8941E-04C7-4817-9BC5-7D60FC446B1F}" srcOrd="0" destOrd="0" presId="urn:microsoft.com/office/officeart/2016/7/layout/VerticalSolidActionList"/>
    <dgm:cxn modelId="{03DC9F17-C84A-4820-8AE6-CBA15DC99E5A}" type="presParOf" srcId="{1B3EEBC6-0458-48F6-AE20-5078E870203E}" destId="{8C74CDFC-3D36-4CA4-BB25-4FD2EEC4359B}" srcOrd="1" destOrd="0" presId="urn:microsoft.com/office/officeart/2016/7/layout/VerticalSolidActionList"/>
    <dgm:cxn modelId="{AFD350E6-1F55-43B7-B838-3F3C903DB6EC}" type="presParOf" srcId="{6FC884E5-A5D0-47F0-AE76-E1ED0C970F9E}" destId="{5DEDAF74-6B11-4CED-8AFD-DD8C17DD07A3}" srcOrd="1" destOrd="0" presId="urn:microsoft.com/office/officeart/2016/7/layout/VerticalSolidActionList"/>
    <dgm:cxn modelId="{9482F0BA-6A82-4BBB-A731-D877BEE9483F}" type="presParOf" srcId="{6FC884E5-A5D0-47F0-AE76-E1ED0C970F9E}" destId="{C2D4A043-4896-45F5-88DB-C0430020062A}" srcOrd="2" destOrd="0" presId="urn:microsoft.com/office/officeart/2016/7/layout/VerticalSolidActionList"/>
    <dgm:cxn modelId="{BAFEB48A-92AF-479A-8D06-A21BA6CF92E8}" type="presParOf" srcId="{C2D4A043-4896-45F5-88DB-C0430020062A}" destId="{1A02FAE2-5F24-4B4E-9859-5FDAF4C9DC7B}" srcOrd="0" destOrd="0" presId="urn:microsoft.com/office/officeart/2016/7/layout/VerticalSolidActionList"/>
    <dgm:cxn modelId="{8B1E7C04-769F-42D6-B116-393145BF8F89}" type="presParOf" srcId="{C2D4A043-4896-45F5-88DB-C0430020062A}" destId="{4185A1F0-EE14-4F59-85E2-C45B44755D5C}" srcOrd="1" destOrd="0" presId="urn:microsoft.com/office/officeart/2016/7/layout/VerticalSolidActionList"/>
    <dgm:cxn modelId="{7E819CE6-A0B0-4507-9B5D-3527968C3012}" type="presParOf" srcId="{6FC884E5-A5D0-47F0-AE76-E1ED0C970F9E}" destId="{4D78EA0B-966B-4DA1-841A-61ED2F8F49BD}" srcOrd="3" destOrd="0" presId="urn:microsoft.com/office/officeart/2016/7/layout/VerticalSolidActionList"/>
    <dgm:cxn modelId="{27E9EAF5-CAAA-438D-BE4A-963D0D18EEB7}" type="presParOf" srcId="{6FC884E5-A5D0-47F0-AE76-E1ED0C970F9E}" destId="{20D24E69-CD10-4227-A955-860D7E9ED8C2}" srcOrd="4" destOrd="0" presId="urn:microsoft.com/office/officeart/2016/7/layout/VerticalSolidActionList"/>
    <dgm:cxn modelId="{59AE8F68-727B-4705-84FD-08DF386EE97C}" type="presParOf" srcId="{20D24E69-CD10-4227-A955-860D7E9ED8C2}" destId="{0F794CAA-5345-4CA9-8EC8-FA713153AC1D}" srcOrd="0" destOrd="0" presId="urn:microsoft.com/office/officeart/2016/7/layout/VerticalSolidActionList"/>
    <dgm:cxn modelId="{DA815098-4F6A-4C4D-BA86-0B4F1EBCF115}" type="presParOf" srcId="{20D24E69-CD10-4227-A955-860D7E9ED8C2}" destId="{18E24A60-BA65-448E-B931-5B285000F84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4CDFC-3D36-4CA4-BB25-4FD2EEC4359B}">
      <dsp:nvSpPr>
        <dsp:cNvPr id="0" name=""/>
        <dsp:cNvSpPr/>
      </dsp:nvSpPr>
      <dsp:spPr>
        <a:xfrm>
          <a:off x="1315640" y="1141"/>
          <a:ext cx="5262562" cy="116954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108" tIns="297063" rIns="102108" bIns="297063" numCol="1" spcCol="1270" anchor="ctr" anchorCtr="0">
          <a:noAutofit/>
        </a:bodyPr>
        <a:lstStyle/>
        <a:p>
          <a:pPr marL="0" lvl="0" indent="0" algn="l" defTabSz="889000">
            <a:lnSpc>
              <a:spcPct val="90000"/>
            </a:lnSpc>
            <a:spcBef>
              <a:spcPct val="0"/>
            </a:spcBef>
            <a:spcAft>
              <a:spcPct val="35000"/>
            </a:spcAft>
            <a:buNone/>
          </a:pPr>
          <a:r>
            <a:rPr lang="en-US" sz="2000" kern="1200"/>
            <a:t>Act in faith</a:t>
          </a:r>
        </a:p>
      </dsp:txBody>
      <dsp:txXfrm>
        <a:off x="1315640" y="1141"/>
        <a:ext cx="5262562" cy="1169541"/>
      </dsp:txXfrm>
    </dsp:sp>
    <dsp:sp modelId="{46D8941E-04C7-4817-9BC5-7D60FC446B1F}">
      <dsp:nvSpPr>
        <dsp:cNvPr id="0" name=""/>
        <dsp:cNvSpPr/>
      </dsp:nvSpPr>
      <dsp:spPr>
        <a:xfrm>
          <a:off x="0" y="1141"/>
          <a:ext cx="1315640" cy="1169541"/>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9619" tIns="115525" rIns="69619" bIns="115525" numCol="1" spcCol="1270" anchor="ctr" anchorCtr="0">
          <a:noAutofit/>
        </a:bodyPr>
        <a:lstStyle/>
        <a:p>
          <a:pPr marL="0" lvl="0" indent="0" algn="ctr" defTabSz="1111250">
            <a:lnSpc>
              <a:spcPct val="90000"/>
            </a:lnSpc>
            <a:spcBef>
              <a:spcPct val="0"/>
            </a:spcBef>
            <a:spcAft>
              <a:spcPct val="35000"/>
            </a:spcAft>
            <a:buNone/>
          </a:pPr>
          <a:r>
            <a:rPr lang="en-US" sz="2500" kern="1200" dirty="0"/>
            <a:t>Act </a:t>
          </a:r>
        </a:p>
      </dsp:txBody>
      <dsp:txXfrm>
        <a:off x="0" y="1141"/>
        <a:ext cx="1315640" cy="1169541"/>
      </dsp:txXfrm>
    </dsp:sp>
    <dsp:sp modelId="{4185A1F0-EE14-4F59-85E2-C45B44755D5C}">
      <dsp:nvSpPr>
        <dsp:cNvPr id="0" name=""/>
        <dsp:cNvSpPr/>
      </dsp:nvSpPr>
      <dsp:spPr>
        <a:xfrm>
          <a:off x="1315640" y="1240854"/>
          <a:ext cx="5262562" cy="1169541"/>
        </a:xfrm>
        <a:prstGeom prst="rect">
          <a:avLst/>
        </a:prstGeom>
        <a:solidFill>
          <a:schemeClr val="accent2">
            <a:tint val="40000"/>
            <a:alpha val="90000"/>
            <a:hueOff val="-3704447"/>
            <a:satOff val="-534"/>
            <a:lumOff val="729"/>
            <a:alphaOff val="0"/>
          </a:schemeClr>
        </a:solidFill>
        <a:ln w="9525" cap="flat" cmpd="sng" algn="ctr">
          <a:solidFill>
            <a:schemeClr val="accent2">
              <a:tint val="40000"/>
              <a:alpha val="90000"/>
              <a:hueOff val="-3704447"/>
              <a:satOff val="-534"/>
              <a:lumOff val="7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108" tIns="297063" rIns="102108" bIns="297063" numCol="1" spcCol="1270" anchor="ctr" anchorCtr="0">
          <a:noAutofit/>
        </a:bodyPr>
        <a:lstStyle/>
        <a:p>
          <a:pPr marL="0" lvl="0" indent="0" algn="l" defTabSz="889000">
            <a:lnSpc>
              <a:spcPct val="90000"/>
            </a:lnSpc>
            <a:spcBef>
              <a:spcPct val="0"/>
            </a:spcBef>
            <a:spcAft>
              <a:spcPct val="35000"/>
            </a:spcAft>
            <a:buNone/>
          </a:pPr>
          <a:r>
            <a:rPr lang="en-US" sz="2000" kern="1200"/>
            <a:t>Examine concepts and questions with an eternal perspective</a:t>
          </a:r>
        </a:p>
      </dsp:txBody>
      <dsp:txXfrm>
        <a:off x="1315640" y="1240854"/>
        <a:ext cx="5262562" cy="1169541"/>
      </dsp:txXfrm>
    </dsp:sp>
    <dsp:sp modelId="{1A02FAE2-5F24-4B4E-9859-5FDAF4C9DC7B}">
      <dsp:nvSpPr>
        <dsp:cNvPr id="0" name=""/>
        <dsp:cNvSpPr/>
      </dsp:nvSpPr>
      <dsp:spPr>
        <a:xfrm>
          <a:off x="0" y="1240854"/>
          <a:ext cx="1315640" cy="1169541"/>
        </a:xfrm>
        <a:prstGeom prst="rect">
          <a:avLst/>
        </a:prstGeom>
        <a:solidFill>
          <a:schemeClr val="accent2">
            <a:hueOff val="-3703935"/>
            <a:satOff val="-1375"/>
            <a:lumOff val="3138"/>
            <a:alphaOff val="0"/>
          </a:schemeClr>
        </a:solidFill>
        <a:ln w="9525" cap="flat" cmpd="sng" algn="ctr">
          <a:solidFill>
            <a:schemeClr val="accent2">
              <a:hueOff val="-3703935"/>
              <a:satOff val="-1375"/>
              <a:lumOff val="313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9619" tIns="115525" rIns="69619" bIns="115525" numCol="1" spcCol="1270" anchor="ctr" anchorCtr="0">
          <a:noAutofit/>
        </a:bodyPr>
        <a:lstStyle/>
        <a:p>
          <a:pPr marL="0" lvl="0" indent="0" algn="ctr" defTabSz="1111250">
            <a:lnSpc>
              <a:spcPct val="90000"/>
            </a:lnSpc>
            <a:spcBef>
              <a:spcPct val="0"/>
            </a:spcBef>
            <a:spcAft>
              <a:spcPct val="35000"/>
            </a:spcAft>
            <a:buNone/>
          </a:pPr>
          <a:r>
            <a:rPr lang="en-US" sz="2500" kern="1200"/>
            <a:t>Examine</a:t>
          </a:r>
        </a:p>
      </dsp:txBody>
      <dsp:txXfrm>
        <a:off x="0" y="1240854"/>
        <a:ext cx="1315640" cy="1169541"/>
      </dsp:txXfrm>
    </dsp:sp>
    <dsp:sp modelId="{18E24A60-BA65-448E-B931-5B285000F84F}">
      <dsp:nvSpPr>
        <dsp:cNvPr id="0" name=""/>
        <dsp:cNvSpPr/>
      </dsp:nvSpPr>
      <dsp:spPr>
        <a:xfrm>
          <a:off x="1315640" y="2480567"/>
          <a:ext cx="5262562" cy="1169541"/>
        </a:xfrm>
        <a:prstGeom prst="rect">
          <a:avLst/>
        </a:prstGeom>
        <a:solidFill>
          <a:schemeClr val="accent2">
            <a:tint val="40000"/>
            <a:alpha val="90000"/>
            <a:hueOff val="-7408895"/>
            <a:satOff val="-1068"/>
            <a:lumOff val="1459"/>
            <a:alphaOff val="0"/>
          </a:schemeClr>
        </a:solidFill>
        <a:ln w="9525" cap="flat" cmpd="sng" algn="ctr">
          <a:solidFill>
            <a:schemeClr val="accent2">
              <a:tint val="40000"/>
              <a:alpha val="90000"/>
              <a:hueOff val="-7408895"/>
              <a:satOff val="-1068"/>
              <a:lumOff val="14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108" tIns="297063" rIns="102108" bIns="297063" numCol="1" spcCol="1270" anchor="ctr" anchorCtr="0">
          <a:noAutofit/>
        </a:bodyPr>
        <a:lstStyle/>
        <a:p>
          <a:pPr marL="0" lvl="0" indent="0" algn="l" defTabSz="889000">
            <a:lnSpc>
              <a:spcPct val="90000"/>
            </a:lnSpc>
            <a:spcBef>
              <a:spcPct val="0"/>
            </a:spcBef>
            <a:spcAft>
              <a:spcPct val="35000"/>
            </a:spcAft>
            <a:buNone/>
          </a:pPr>
          <a:r>
            <a:rPr lang="en-US" sz="2000" kern="1200"/>
            <a:t>Seek further understanding through divinely appointed sources. </a:t>
          </a:r>
        </a:p>
      </dsp:txBody>
      <dsp:txXfrm>
        <a:off x="1315640" y="2480567"/>
        <a:ext cx="5262562" cy="1169541"/>
      </dsp:txXfrm>
    </dsp:sp>
    <dsp:sp modelId="{0F794CAA-5345-4CA9-8EC8-FA713153AC1D}">
      <dsp:nvSpPr>
        <dsp:cNvPr id="0" name=""/>
        <dsp:cNvSpPr/>
      </dsp:nvSpPr>
      <dsp:spPr>
        <a:xfrm>
          <a:off x="0" y="2480567"/>
          <a:ext cx="1315640" cy="1169541"/>
        </a:xfrm>
        <a:prstGeom prst="rect">
          <a:avLst/>
        </a:prstGeom>
        <a:solidFill>
          <a:schemeClr val="accent2">
            <a:hueOff val="-7407870"/>
            <a:satOff val="-2749"/>
            <a:lumOff val="6275"/>
            <a:alphaOff val="0"/>
          </a:schemeClr>
        </a:solidFill>
        <a:ln w="9525" cap="flat" cmpd="sng" algn="ctr">
          <a:solidFill>
            <a:schemeClr val="accent2">
              <a:hueOff val="-7407870"/>
              <a:satOff val="-2749"/>
              <a:lumOff val="627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9619" tIns="115525" rIns="69619" bIns="115525" numCol="1" spcCol="1270" anchor="ctr" anchorCtr="0">
          <a:noAutofit/>
        </a:bodyPr>
        <a:lstStyle/>
        <a:p>
          <a:pPr marL="0" lvl="0" indent="0" algn="ctr" defTabSz="1111250">
            <a:lnSpc>
              <a:spcPct val="90000"/>
            </a:lnSpc>
            <a:spcBef>
              <a:spcPct val="0"/>
            </a:spcBef>
            <a:spcAft>
              <a:spcPct val="35000"/>
            </a:spcAft>
            <a:buNone/>
          </a:pPr>
          <a:r>
            <a:rPr lang="en-US" sz="2500" kern="1200"/>
            <a:t>Seek</a:t>
          </a:r>
        </a:p>
      </dsp:txBody>
      <dsp:txXfrm>
        <a:off x="0" y="2480567"/>
        <a:ext cx="1315640" cy="116954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A8CE3103-AB42-402D-A4A1-58DEC65EF657}"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475247753"/>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247063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A8CE3103-AB42-402D-A4A1-58DEC65EF657}"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029599"/>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162815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5EC69E7C-9B39-4424-938E-9717B837F24A}" type="datetimeFigureOut">
              <a:rPr lang="en-US" smtClean="0"/>
              <a:t>8/10/2018</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A8CE3103-AB42-402D-A4A1-58DEC65EF657}"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1356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C69E7C-9B39-4424-938E-9717B837F24A}"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132261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C69E7C-9B39-4424-938E-9717B837F24A}"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104931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C69E7C-9B39-4424-938E-9717B837F24A}"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8411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EC69E7C-9B39-4424-938E-9717B837F24A}"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E3103-AB42-402D-A4A1-58DEC65EF657}" type="slidenum">
              <a:rPr lang="en-US" smtClean="0"/>
              <a:t>‹#›</a:t>
            </a:fld>
            <a:endParaRPr lang="en-US"/>
          </a:p>
        </p:txBody>
      </p:sp>
    </p:spTree>
    <p:extLst>
      <p:ext uri="{BB962C8B-B14F-4D97-AF65-F5344CB8AC3E}">
        <p14:creationId xmlns:p14="http://schemas.microsoft.com/office/powerpoint/2010/main" val="3626031217"/>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5EC69E7C-9B39-4424-938E-9717B837F24A}" type="datetimeFigureOut">
              <a:rPr lang="en-US" smtClean="0"/>
              <a:t>8/10/2018</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A8CE3103-AB42-402D-A4A1-58DEC65EF657}" type="slidenum">
              <a:rPr lang="en-US" smtClean="0"/>
              <a:t>‹#›</a:t>
            </a:fld>
            <a:endParaRPr lang="en-US"/>
          </a:p>
        </p:txBody>
      </p:sp>
    </p:spTree>
    <p:extLst>
      <p:ext uri="{BB962C8B-B14F-4D97-AF65-F5344CB8AC3E}">
        <p14:creationId xmlns:p14="http://schemas.microsoft.com/office/powerpoint/2010/main" val="623535116"/>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5EC69E7C-9B39-4424-938E-9717B837F24A}" type="datetimeFigureOut">
              <a:rPr lang="en-US" smtClean="0"/>
              <a:t>8/10/2018</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A8CE3103-AB42-402D-A4A1-58DEC65EF657}" type="slidenum">
              <a:rPr lang="en-US" smtClean="0"/>
              <a:t>‹#›</a:t>
            </a:fld>
            <a:endParaRPr lang="en-US"/>
          </a:p>
        </p:txBody>
      </p:sp>
    </p:spTree>
    <p:extLst>
      <p:ext uri="{BB962C8B-B14F-4D97-AF65-F5344CB8AC3E}">
        <p14:creationId xmlns:p14="http://schemas.microsoft.com/office/powerpoint/2010/main" val="286358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5EC69E7C-9B39-4424-938E-9717B837F24A}" type="datetimeFigureOut">
              <a:rPr lang="en-US" smtClean="0"/>
              <a:t>8/10/2018</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A8CE3103-AB42-402D-A4A1-58DEC65EF657}" type="slidenum">
              <a:rPr lang="en-US" smtClean="0"/>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2888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ds.org/media-library/video/2016-05-4000-acquiring-spiritual-knowledge-madisons-story?lang=eng&amp;_r=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E34A09B-EF49-479F-B4E4-C920ECA15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1D0F83F5-4F46-4F8A-B2CF-5912FBBDD3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0447" cy="6858000"/>
          </a:xfrm>
          <a:prstGeom prst="rect">
            <a:avLst/>
          </a:prstGeom>
        </p:spPr>
      </p:pic>
      <p:sp>
        <p:nvSpPr>
          <p:cNvPr id="75" name="Round Same Side Corner Rectangle 26">
            <a:extLst>
              <a:ext uri="{FF2B5EF4-FFF2-40B4-BE49-F238E27FC236}">
                <a16:creationId xmlns:a16="http://schemas.microsoft.com/office/drawing/2014/main" id="{AA893521-8B8B-4BE1-AC9E-A5D85CD2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43189" y="-62309"/>
            <a:ext cx="5911022" cy="6883494"/>
          </a:xfrm>
          <a:prstGeom prst="round2SameRect">
            <a:avLst>
              <a:gd name="adj1" fmla="val 4804"/>
              <a:gd name="adj2"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38">
            <a:extLst>
              <a:ext uri="{FF2B5EF4-FFF2-40B4-BE49-F238E27FC236}">
                <a16:creationId xmlns:a16="http://schemas.microsoft.com/office/drawing/2014/main" id="{5BE1772C-2599-41E1-B9BF-EAD3D50D1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4446" y="621136"/>
            <a:ext cx="6739554" cy="5516602"/>
          </a:xfrm>
          <a:custGeom>
            <a:avLst/>
            <a:gdLst>
              <a:gd name="connsiteX0" fmla="*/ 135819 w 8986072"/>
              <a:gd name="connsiteY0" fmla="*/ 0 h 5516602"/>
              <a:gd name="connsiteX1" fmla="*/ 8986072 w 8986072"/>
              <a:gd name="connsiteY1" fmla="*/ 0 h 5516602"/>
              <a:gd name="connsiteX2" fmla="*/ 8986072 w 8986072"/>
              <a:gd name="connsiteY2" fmla="*/ 5516602 h 5516602"/>
              <a:gd name="connsiteX3" fmla="*/ 135819 w 8986072"/>
              <a:gd name="connsiteY3" fmla="*/ 5516602 h 5516602"/>
              <a:gd name="connsiteX4" fmla="*/ 0 w 8986072"/>
              <a:gd name="connsiteY4" fmla="*/ 5380783 h 5516602"/>
              <a:gd name="connsiteX5" fmla="*/ 0 w 8986072"/>
              <a:gd name="connsiteY5" fmla="*/ 135819 h 5516602"/>
              <a:gd name="connsiteX6" fmla="*/ 135819 w 8986072"/>
              <a:gd name="connsiteY6" fmla="*/ 0 h 55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072" h="5516602">
                <a:moveTo>
                  <a:pt x="135819" y="0"/>
                </a:moveTo>
                <a:lnTo>
                  <a:pt x="8986072" y="0"/>
                </a:lnTo>
                <a:lnTo>
                  <a:pt x="8986072" y="5516602"/>
                </a:lnTo>
                <a:lnTo>
                  <a:pt x="135819" y="5516602"/>
                </a:lnTo>
                <a:cubicBezTo>
                  <a:pt x="60808" y="5516602"/>
                  <a:pt x="0" y="5455794"/>
                  <a:pt x="0" y="5380783"/>
                </a:cubicBezTo>
                <a:lnTo>
                  <a:pt x="0" y="135819"/>
                </a:lnTo>
                <a:cubicBezTo>
                  <a:pt x="0" y="60808"/>
                  <a:pt x="60808" y="0"/>
                  <a:pt x="135819"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A33841-86F4-48E7-A416-E7E9EA6190DD}"/>
              </a:ext>
            </a:extLst>
          </p:cNvPr>
          <p:cNvSpPr>
            <a:spLocks noGrp="1"/>
          </p:cNvSpPr>
          <p:nvPr>
            <p:ph type="ctrTitle"/>
          </p:nvPr>
        </p:nvSpPr>
        <p:spPr>
          <a:xfrm>
            <a:off x="2673447" y="1023867"/>
            <a:ext cx="2845258" cy="3349641"/>
          </a:xfrm>
        </p:spPr>
        <p:txBody>
          <a:bodyPr>
            <a:normAutofit/>
          </a:bodyPr>
          <a:lstStyle/>
          <a:p>
            <a:r>
              <a:rPr lang="en-US">
                <a:solidFill>
                  <a:schemeClr val="bg1"/>
                </a:solidFill>
              </a:rPr>
              <a:t>Acquiring Spiritual Knowledge, Part 2</a:t>
            </a:r>
            <a:br>
              <a:rPr lang="en-US">
                <a:solidFill>
                  <a:schemeClr val="bg1"/>
                </a:solidFill>
              </a:rPr>
            </a:br>
            <a:endParaRPr lang="en-US">
              <a:solidFill>
                <a:schemeClr val="bg1"/>
              </a:solidFill>
            </a:endParaRPr>
          </a:p>
        </p:txBody>
      </p:sp>
      <p:cxnSp>
        <p:nvCxnSpPr>
          <p:cNvPr id="79" name="Straight Connector 78">
            <a:extLst>
              <a:ext uri="{FF2B5EF4-FFF2-40B4-BE49-F238E27FC236}">
                <a16:creationId xmlns:a16="http://schemas.microsoft.com/office/drawing/2014/main" id="{69DFA1E9-4670-41CE-8750-2D790BCCE5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58095" y="4629095"/>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81" name="Round Same Side Corner Rectangle 28">
            <a:extLst>
              <a:ext uri="{FF2B5EF4-FFF2-40B4-BE49-F238E27FC236}">
                <a16:creationId xmlns:a16="http://schemas.microsoft.com/office/drawing/2014/main" id="{7EE52EB3-027B-411C-997C-24D4C5C3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4276" y="1641567"/>
            <a:ext cx="5516602" cy="3475739"/>
          </a:xfrm>
          <a:prstGeom prst="round2SameRect">
            <a:avLst>
              <a:gd name="adj1" fmla="val 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Acquiring Spiritual Knowledge">
            <a:extLst>
              <a:ext uri="{FF2B5EF4-FFF2-40B4-BE49-F238E27FC236}">
                <a16:creationId xmlns:a16="http://schemas.microsoft.com/office/drawing/2014/main" id="{78AE340A-E27E-411E-9308-6BFD3CA91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026"/>
          <a:stretch/>
        </p:blipFill>
        <p:spPr bwMode="auto">
          <a:xfrm>
            <a:off x="6146258" y="1506720"/>
            <a:ext cx="2510576" cy="375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88B77-7FD5-4E29-A741-496DBACE17FB}"/>
              </a:ext>
            </a:extLst>
          </p:cNvPr>
          <p:cNvSpPr>
            <a:spLocks noGrp="1"/>
          </p:cNvSpPr>
          <p:nvPr>
            <p:ph idx="1"/>
          </p:nvPr>
        </p:nvSpPr>
        <p:spPr>
          <a:xfrm>
            <a:off x="481263" y="1366787"/>
            <a:ext cx="8296941" cy="4723117"/>
          </a:xfrm>
        </p:spPr>
        <p:txBody>
          <a:bodyPr>
            <a:noAutofit/>
          </a:bodyPr>
          <a:lstStyle/>
          <a:p>
            <a:pPr marL="0" indent="0">
              <a:buNone/>
            </a:pPr>
            <a:r>
              <a:rPr lang="en-US" sz="2800" dirty="0"/>
              <a:t>While we do not understand all of God’s purposes for instituting plural marriage, it was part of the “restitution of all things” (Acts 3:21). Other reasons given by the Lord for the practice were to help the Saints fulfill the commandment given to Adam and Eve to “multiply and replenish the earth” (D&amp;C 132:63; see also Genesis 1:28) and “raise up seed unto [the Lord]” (Jacob 2:30). In addition to the purposes given by the Lord in scripture, the practice of plural marriage affected the early Saints in other ways. </a:t>
            </a:r>
          </a:p>
        </p:txBody>
      </p:sp>
      <p:sp>
        <p:nvSpPr>
          <p:cNvPr id="6" name="Title 1">
            <a:extLst>
              <a:ext uri="{FF2B5EF4-FFF2-40B4-BE49-F238E27FC236}">
                <a16:creationId xmlns:a16="http://schemas.microsoft.com/office/drawing/2014/main" id="{AD0BE2E3-AFE7-437A-B8B3-F79B74E961E9}"/>
              </a:ext>
            </a:extLst>
          </p:cNvPr>
          <p:cNvSpPr>
            <a:spLocks noGrp="1"/>
          </p:cNvSpPr>
          <p:nvPr>
            <p:ph type="title"/>
          </p:nvPr>
        </p:nvSpPr>
        <p:spPr>
          <a:xfrm>
            <a:off x="481263" y="568345"/>
            <a:ext cx="8296941" cy="798442"/>
          </a:xfrm>
        </p:spPr>
        <p:txBody>
          <a:bodyPr>
            <a:normAutofit/>
          </a:bodyPr>
          <a:lstStyle/>
          <a:p>
            <a:r>
              <a:rPr lang="en-US" dirty="0"/>
              <a:t>Marriage </a:t>
            </a:r>
            <a:r>
              <a:rPr lang="en-US" sz="1400" dirty="0"/>
              <a:t>(Guide to the Scriptures, “Marriage, Marry,” scriptures.lds.org).</a:t>
            </a:r>
            <a:endParaRPr lang="en-US" dirty="0"/>
          </a:p>
        </p:txBody>
      </p:sp>
      <p:pic>
        <p:nvPicPr>
          <p:cNvPr id="7" name="Picture 2" descr="Image result for marriage png">
            <a:extLst>
              <a:ext uri="{FF2B5EF4-FFF2-40B4-BE49-F238E27FC236}">
                <a16:creationId xmlns:a16="http://schemas.microsoft.com/office/drawing/2014/main" id="{11B2CE39-A8B6-4A39-AF23-7119F9706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1" y="5608092"/>
            <a:ext cx="2114550" cy="119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11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A4B4-DB19-4478-8412-544ABE93C921}"/>
              </a:ext>
            </a:extLst>
          </p:cNvPr>
          <p:cNvSpPr>
            <a:spLocks noGrp="1"/>
          </p:cNvSpPr>
          <p:nvPr>
            <p:ph idx="1"/>
          </p:nvPr>
        </p:nvSpPr>
        <p:spPr>
          <a:xfrm>
            <a:off x="481263" y="1617044"/>
            <a:ext cx="8296941" cy="4472860"/>
          </a:xfrm>
        </p:spPr>
        <p:txBody>
          <a:bodyPr>
            <a:normAutofit lnSpcReduction="10000"/>
          </a:bodyPr>
          <a:lstStyle/>
          <a:p>
            <a:r>
              <a:rPr lang="en-US" sz="2800" dirty="0"/>
              <a:t>What insights can help us view the practice of plural marriage among early Latter-day Saints with an eternal perspective?</a:t>
            </a:r>
          </a:p>
          <a:p>
            <a:pPr marL="0" indent="0">
              <a:buNone/>
            </a:pPr>
            <a:r>
              <a:rPr lang="en-US" sz="2800" i="1" dirty="0"/>
              <a:t>Some people may choose to examine questions about the early Latter-day Saints’ practice of plural marriage with the assumption that Joseph Smith was not a prophet of God</a:t>
            </a:r>
          </a:p>
          <a:p>
            <a:r>
              <a:rPr lang="en-US" sz="2800" dirty="0"/>
              <a:t>What conclusion do you think a person might make if he or she started with this assumption?</a:t>
            </a:r>
          </a:p>
        </p:txBody>
      </p:sp>
      <p:sp>
        <p:nvSpPr>
          <p:cNvPr id="4" name="Title 1">
            <a:extLst>
              <a:ext uri="{FF2B5EF4-FFF2-40B4-BE49-F238E27FC236}">
                <a16:creationId xmlns:a16="http://schemas.microsoft.com/office/drawing/2014/main" id="{8DBAEDC9-C293-41FD-B22C-C99E5BCD099B}"/>
              </a:ext>
            </a:extLst>
          </p:cNvPr>
          <p:cNvSpPr>
            <a:spLocks noGrp="1"/>
          </p:cNvSpPr>
          <p:nvPr>
            <p:ph type="title"/>
          </p:nvPr>
        </p:nvSpPr>
        <p:spPr>
          <a:xfrm>
            <a:off x="481263" y="568345"/>
            <a:ext cx="8296941" cy="798442"/>
          </a:xfrm>
        </p:spPr>
        <p:txBody>
          <a:bodyPr>
            <a:normAutofit/>
          </a:bodyPr>
          <a:lstStyle/>
          <a:p>
            <a:r>
              <a:rPr lang="en-US" dirty="0"/>
              <a:t>Marriage </a:t>
            </a:r>
            <a:r>
              <a:rPr lang="en-US" sz="1400" dirty="0"/>
              <a:t>(Guide to the Scriptures, “Marriage, Marry,” scriptures.lds.org).</a:t>
            </a:r>
            <a:endParaRPr lang="en-US" dirty="0"/>
          </a:p>
        </p:txBody>
      </p:sp>
      <p:pic>
        <p:nvPicPr>
          <p:cNvPr id="5" name="Picture 2" descr="Image result for marriage png">
            <a:extLst>
              <a:ext uri="{FF2B5EF4-FFF2-40B4-BE49-F238E27FC236}">
                <a16:creationId xmlns:a16="http://schemas.microsoft.com/office/drawing/2014/main" id="{0D5E3B61-F1A0-436D-B220-24EBCE705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1" y="5608092"/>
            <a:ext cx="2114550" cy="119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BCA584-2A86-47E4-9394-979A2F374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A7F87B-DCEA-4EDB-9F48-301614E340D6}"/>
              </a:ext>
            </a:extLst>
          </p:cNvPr>
          <p:cNvSpPr>
            <a:spLocks noGrp="1"/>
          </p:cNvSpPr>
          <p:nvPr>
            <p:ph type="title"/>
          </p:nvPr>
        </p:nvSpPr>
        <p:spPr>
          <a:xfrm>
            <a:off x="475500" y="568345"/>
            <a:ext cx="8454188" cy="1560716"/>
          </a:xfrm>
        </p:spPr>
        <p:txBody>
          <a:bodyPr>
            <a:noAutofit/>
          </a:bodyPr>
          <a:lstStyle/>
          <a:p>
            <a:r>
              <a:rPr lang="en-US" sz="3400" b="1"/>
              <a:t>Seek Further Understanding through Divinely Appointed Sources</a:t>
            </a:r>
            <a:br>
              <a:rPr lang="en-US" sz="3400" b="1"/>
            </a:br>
            <a:endParaRPr lang="en-US" sz="3400"/>
          </a:p>
        </p:txBody>
      </p:sp>
      <p:pic>
        <p:nvPicPr>
          <p:cNvPr id="7" name="Graphic 6" descr="Light Bulb and Gear">
            <a:extLst>
              <a:ext uri="{FF2B5EF4-FFF2-40B4-BE49-F238E27FC236}">
                <a16:creationId xmlns:a16="http://schemas.microsoft.com/office/drawing/2014/main" id="{7993D55D-080F-486E-91A7-B7FAE39B82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99" y="1809939"/>
            <a:ext cx="3000986" cy="3000986"/>
          </a:xfrm>
          <a:prstGeom prst="rect">
            <a:avLst/>
          </a:prstGeom>
        </p:spPr>
      </p:pic>
      <p:cxnSp>
        <p:nvCxnSpPr>
          <p:cNvPr id="12" name="Straight Connector 11">
            <a:extLst>
              <a:ext uri="{FF2B5EF4-FFF2-40B4-BE49-F238E27FC236}">
                <a16:creationId xmlns:a16="http://schemas.microsoft.com/office/drawing/2014/main" id="{9E3CFB81-8BB1-4358-A40D-323415E65B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1804" y="2176009"/>
            <a:ext cx="50663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02450F-7C9C-42DC-8B9C-C4FE34542A41}"/>
              </a:ext>
            </a:extLst>
          </p:cNvPr>
          <p:cNvSpPr>
            <a:spLocks noGrp="1"/>
          </p:cNvSpPr>
          <p:nvPr>
            <p:ph idx="1"/>
          </p:nvPr>
        </p:nvSpPr>
        <p:spPr>
          <a:xfrm>
            <a:off x="3711804" y="2438399"/>
            <a:ext cx="5066399" cy="3661955"/>
          </a:xfrm>
        </p:spPr>
        <p:txBody>
          <a:bodyPr>
            <a:normAutofit/>
          </a:bodyPr>
          <a:lstStyle/>
          <a:p>
            <a:pPr marL="0" indent="0">
              <a:buNone/>
            </a:pPr>
            <a:r>
              <a:rPr lang="en-US" sz="2400" dirty="0"/>
              <a:t>Why is it important to have a testimony that Joseph Smith was a prophet of God when we examine this and other questions about the Church’s history and teachings?</a:t>
            </a:r>
          </a:p>
        </p:txBody>
      </p:sp>
    </p:spTree>
    <p:extLst>
      <p:ext uri="{BB962C8B-B14F-4D97-AF65-F5344CB8AC3E}">
        <p14:creationId xmlns:p14="http://schemas.microsoft.com/office/powerpoint/2010/main" val="405867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3E2D9-BA31-4C03-9C87-7FFBBB6F2953}"/>
              </a:ext>
            </a:extLst>
          </p:cNvPr>
          <p:cNvSpPr>
            <a:spLocks noGrp="1"/>
          </p:cNvSpPr>
          <p:nvPr>
            <p:ph idx="1"/>
          </p:nvPr>
        </p:nvSpPr>
        <p:spPr>
          <a:xfrm>
            <a:off x="1722923" y="365664"/>
            <a:ext cx="6792428" cy="5811299"/>
          </a:xfrm>
        </p:spPr>
        <p:txBody>
          <a:bodyPr>
            <a:normAutofit/>
          </a:bodyPr>
          <a:lstStyle/>
          <a:p>
            <a:pPr marL="0" indent="0">
              <a:buNone/>
            </a:pPr>
            <a:r>
              <a:rPr lang="en-US" sz="3600" dirty="0"/>
              <a:t>“The negative commentary about the Prophet Joseph Smith will increase as we move toward the Second Coming of the Savior. The half-truths and subtle deceptions will not diminish. There will be family members and friends who will need your help” </a:t>
            </a:r>
            <a:r>
              <a:rPr lang="en-US" sz="2100" dirty="0"/>
              <a:t>(Neil L. Andersen, “Joseph Smith,” </a:t>
            </a:r>
            <a:r>
              <a:rPr lang="en-US" sz="2100" i="1" dirty="0"/>
              <a:t>Ensign</a:t>
            </a:r>
            <a:r>
              <a:rPr lang="en-US" sz="2100" dirty="0"/>
              <a:t> or </a:t>
            </a:r>
            <a:r>
              <a:rPr lang="en-US" sz="2100" i="1" dirty="0"/>
              <a:t>Liahona,</a:t>
            </a:r>
            <a:r>
              <a:rPr lang="en-US" sz="2100" dirty="0"/>
              <a:t> Nov. 2014, 30).</a:t>
            </a:r>
          </a:p>
        </p:txBody>
      </p:sp>
      <p:pic>
        <p:nvPicPr>
          <p:cNvPr id="1026" name="Picture 2" descr="Elder Neil L. Andersen">
            <a:extLst>
              <a:ext uri="{FF2B5EF4-FFF2-40B4-BE49-F238E27FC236}">
                <a16:creationId xmlns:a16="http://schemas.microsoft.com/office/drawing/2014/main" id="{50030978-2D2E-4D03-B6E9-6B75FB249C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6" r="7605" b="-1"/>
          <a:stretch/>
        </p:blipFill>
        <p:spPr bwMode="auto">
          <a:xfrm>
            <a:off x="146032" y="365664"/>
            <a:ext cx="1201505" cy="1740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CA69CDE-7B20-4E71-A822-EC0E7F626938}"/>
              </a:ext>
            </a:extLst>
          </p:cNvPr>
          <p:cNvSpPr/>
          <p:nvPr/>
        </p:nvSpPr>
        <p:spPr>
          <a:xfrm>
            <a:off x="146032" y="2185555"/>
            <a:ext cx="1351652" cy="646331"/>
          </a:xfrm>
          <a:prstGeom prst="rect">
            <a:avLst/>
          </a:prstGeom>
        </p:spPr>
        <p:txBody>
          <a:bodyPr wrap="none">
            <a:spAutoFit/>
          </a:bodyPr>
          <a:lstStyle/>
          <a:p>
            <a:r>
              <a:rPr lang="en-US" dirty="0"/>
              <a:t>Elder Neil L. </a:t>
            </a:r>
          </a:p>
          <a:p>
            <a:r>
              <a:rPr lang="en-US" dirty="0"/>
              <a:t>Andersen</a:t>
            </a:r>
          </a:p>
        </p:txBody>
      </p:sp>
    </p:spTree>
    <p:extLst>
      <p:ext uri="{BB962C8B-B14F-4D97-AF65-F5344CB8AC3E}">
        <p14:creationId xmlns:p14="http://schemas.microsoft.com/office/powerpoint/2010/main" val="157952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91F5AD0C-6C40-4EDC-AC27-554DBD311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C0AB67-A649-44AD-9F35-8D4B6974DC94}"/>
              </a:ext>
            </a:extLst>
          </p:cNvPr>
          <p:cNvPicPr>
            <a:picLocks noChangeAspect="1"/>
          </p:cNvPicPr>
          <p:nvPr/>
        </p:nvPicPr>
        <p:blipFill rotWithShape="1">
          <a:blip r:embed="rId2"/>
          <a:srcRect l="28349" r="32406"/>
          <a:stretch/>
        </p:blipFill>
        <p:spPr>
          <a:xfrm>
            <a:off x="20" y="-8545"/>
            <a:ext cx="2568364" cy="6870818"/>
          </a:xfrm>
          <a:prstGeom prst="rect">
            <a:avLst/>
          </a:prstGeom>
        </p:spPr>
      </p:pic>
      <p:cxnSp>
        <p:nvCxnSpPr>
          <p:cNvPr id="14" name="Straight Connector 10">
            <a:extLst>
              <a:ext uri="{FF2B5EF4-FFF2-40B4-BE49-F238E27FC236}">
                <a16:creationId xmlns:a16="http://schemas.microsoft.com/office/drawing/2014/main" id="{364210F7-6160-422F-A7B9-999247A962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43225" y="2176009"/>
            <a:ext cx="58349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59F54C-221F-4890-91B2-405E8E1D8EDC}"/>
              </a:ext>
            </a:extLst>
          </p:cNvPr>
          <p:cNvSpPr>
            <a:spLocks noGrp="1"/>
          </p:cNvSpPr>
          <p:nvPr>
            <p:ph idx="1"/>
          </p:nvPr>
        </p:nvSpPr>
        <p:spPr>
          <a:xfrm>
            <a:off x="2943225" y="2310065"/>
            <a:ext cx="5834978" cy="4427614"/>
          </a:xfrm>
        </p:spPr>
        <p:txBody>
          <a:bodyPr>
            <a:noAutofit/>
          </a:bodyPr>
          <a:lstStyle/>
          <a:p>
            <a:pPr>
              <a:lnSpc>
                <a:spcPct val="101000"/>
              </a:lnSpc>
            </a:pPr>
            <a:r>
              <a:rPr lang="en-US" sz="1800" dirty="0"/>
              <a:t>Read aloud paragraph 11 in the “Acquiring Spiritual Knowledge” section in the </a:t>
            </a:r>
            <a:r>
              <a:rPr lang="en-US" sz="1800" i="1" dirty="0"/>
              <a:t>Doctrinal Mastery Core Document</a:t>
            </a:r>
          </a:p>
          <a:p>
            <a:pPr lvl="1">
              <a:lnSpc>
                <a:spcPct val="101000"/>
              </a:lnSpc>
            </a:pPr>
            <a:r>
              <a:rPr lang="en-US" dirty="0"/>
              <a:t>What has the Lord given us to help us discover and understand truth?</a:t>
            </a:r>
          </a:p>
          <a:p>
            <a:pPr marL="0" lvl="0" indent="0">
              <a:lnSpc>
                <a:spcPct val="101000"/>
              </a:lnSpc>
              <a:buNone/>
            </a:pPr>
            <a:r>
              <a:rPr lang="en-US" sz="1800" b="1" dirty="0"/>
              <a:t>As part of the Lord’s appointed process for obtaining spiritual knowledge, He has established sources through which He reveals truth and guidance to His children.</a:t>
            </a:r>
          </a:p>
          <a:p>
            <a:pPr>
              <a:lnSpc>
                <a:spcPct val="101000"/>
              </a:lnSpc>
            </a:pPr>
            <a:r>
              <a:rPr lang="en-US" sz="1800" dirty="0"/>
              <a:t>What blessings can we receive as we turn to the Lord’s divinely appointed sources of truth?</a:t>
            </a:r>
          </a:p>
          <a:p>
            <a:pPr>
              <a:lnSpc>
                <a:spcPct val="101000"/>
              </a:lnSpc>
            </a:pPr>
            <a:r>
              <a:rPr lang="en-US" sz="1800" dirty="0"/>
              <a:t>Why is the Book of Mormon an especially important source for those who desire to know that Joseph Smith was a prophet of God?</a:t>
            </a:r>
          </a:p>
          <a:p>
            <a:pPr>
              <a:lnSpc>
                <a:spcPct val="101000"/>
              </a:lnSpc>
            </a:pPr>
            <a:endParaRPr lang="en-US" sz="1800" dirty="0"/>
          </a:p>
          <a:p>
            <a:pPr marL="0" lvl="0" indent="0">
              <a:lnSpc>
                <a:spcPct val="101000"/>
              </a:lnSpc>
              <a:buNone/>
            </a:pPr>
            <a:endParaRPr lang="en-US" sz="1800" i="1" dirty="0"/>
          </a:p>
          <a:p>
            <a:pPr lvl="1">
              <a:lnSpc>
                <a:spcPct val="101000"/>
              </a:lnSpc>
            </a:pPr>
            <a:endParaRPr lang="en-US" dirty="0"/>
          </a:p>
        </p:txBody>
      </p:sp>
    </p:spTree>
    <p:extLst>
      <p:ext uri="{BB962C8B-B14F-4D97-AF65-F5344CB8AC3E}">
        <p14:creationId xmlns:p14="http://schemas.microsoft.com/office/powerpoint/2010/main" val="35959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91F5AD0C-6C40-4EDC-AC27-554DBD311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C0AB67-A649-44AD-9F35-8D4B6974DC94}"/>
              </a:ext>
            </a:extLst>
          </p:cNvPr>
          <p:cNvPicPr>
            <a:picLocks noChangeAspect="1"/>
          </p:cNvPicPr>
          <p:nvPr/>
        </p:nvPicPr>
        <p:blipFill rotWithShape="1">
          <a:blip r:embed="rId2"/>
          <a:srcRect l="28349" r="32406"/>
          <a:stretch/>
        </p:blipFill>
        <p:spPr>
          <a:xfrm>
            <a:off x="20" y="-8545"/>
            <a:ext cx="2568364" cy="6870818"/>
          </a:xfrm>
          <a:prstGeom prst="rect">
            <a:avLst/>
          </a:prstGeom>
        </p:spPr>
      </p:pic>
      <p:cxnSp>
        <p:nvCxnSpPr>
          <p:cNvPr id="14" name="Straight Connector 10">
            <a:extLst>
              <a:ext uri="{FF2B5EF4-FFF2-40B4-BE49-F238E27FC236}">
                <a16:creationId xmlns:a16="http://schemas.microsoft.com/office/drawing/2014/main" id="{364210F7-6160-422F-A7B9-999247A962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43225" y="2176009"/>
            <a:ext cx="58349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59F54C-221F-4890-91B2-405E8E1D8EDC}"/>
              </a:ext>
            </a:extLst>
          </p:cNvPr>
          <p:cNvSpPr>
            <a:spLocks noGrp="1"/>
          </p:cNvSpPr>
          <p:nvPr>
            <p:ph idx="1"/>
          </p:nvPr>
        </p:nvSpPr>
        <p:spPr>
          <a:xfrm>
            <a:off x="2943223" y="2176009"/>
            <a:ext cx="6102453" cy="4427614"/>
          </a:xfrm>
        </p:spPr>
        <p:txBody>
          <a:bodyPr>
            <a:noAutofit/>
          </a:bodyPr>
          <a:lstStyle/>
          <a:p>
            <a:pPr marL="0" indent="0">
              <a:buNone/>
            </a:pPr>
            <a:r>
              <a:rPr lang="en-US" sz="1800" dirty="0"/>
              <a:t>President Thomas S. Monson: “If you will read the Book of Mormon prayerfully and with a sincere desire to know the truth, the Holy Ghost will manifest its truth to you. If it is true—and I solemnly testify that it </a:t>
            </a:r>
            <a:r>
              <a:rPr lang="en-US" sz="1800" i="1" dirty="0"/>
              <a:t>is—</a:t>
            </a:r>
            <a:r>
              <a:rPr lang="en-US" sz="1800" dirty="0"/>
              <a:t>then Joseph Smith was a prophet who saw God the Father and His Son, Jesus Christ.</a:t>
            </a:r>
          </a:p>
          <a:p>
            <a:pPr marL="0" indent="0" fontAlgn="base">
              <a:buNone/>
            </a:pPr>
            <a:r>
              <a:rPr lang="en-US" sz="1800" dirty="0"/>
              <a:t>“Because the Book of Mormon is true, The Church of Jesus Christ of Latter-day Saints is the Lord’s Church on the earth, and the holy priesthood of God has been restored for the benefit and blessing of His children.</a:t>
            </a:r>
          </a:p>
          <a:p>
            <a:pPr marL="0" indent="0" fontAlgn="base">
              <a:buNone/>
            </a:pPr>
            <a:r>
              <a:rPr lang="en-US" sz="1800" dirty="0"/>
              <a:t>“If you do not have a firm testimony of these things, do that which is necessary to obtain one. It is essential for you to have your own testimony in these difficult times, for the testimonies of others will carry you only so far” </a:t>
            </a:r>
            <a:r>
              <a:rPr lang="en-US" sz="1200" dirty="0"/>
              <a:t>(Thomas S. Monson, “The Power of the Book of Mormon,” </a:t>
            </a:r>
            <a:r>
              <a:rPr lang="en-US" sz="1200" i="1" dirty="0"/>
              <a:t>Ensign</a:t>
            </a:r>
            <a:r>
              <a:rPr lang="en-US" sz="1200" dirty="0"/>
              <a:t> or </a:t>
            </a:r>
            <a:r>
              <a:rPr lang="en-US" sz="1200" i="1" dirty="0"/>
              <a:t>Liahona,</a:t>
            </a:r>
            <a:r>
              <a:rPr lang="en-US" sz="1200" dirty="0"/>
              <a:t> May 2017, 86–87).</a:t>
            </a:r>
            <a:endParaRPr lang="en-US" sz="1800" dirty="0"/>
          </a:p>
        </p:txBody>
      </p:sp>
      <p:pic>
        <p:nvPicPr>
          <p:cNvPr id="8194" name="Picture 2" descr="Image result for thomas s monson">
            <a:extLst>
              <a:ext uri="{FF2B5EF4-FFF2-40B4-BE49-F238E27FC236}">
                <a16:creationId xmlns:a16="http://schemas.microsoft.com/office/drawing/2014/main" id="{2311406C-FDC6-4EB0-ADB6-069808F471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00" b="8611"/>
          <a:stretch/>
        </p:blipFill>
        <p:spPr bwMode="auto">
          <a:xfrm>
            <a:off x="2755803" y="-8545"/>
            <a:ext cx="6200777" cy="214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9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A0238B-7919-4C52-882E-344BBBF0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5">
            <a:extLst>
              <a:ext uri="{FF2B5EF4-FFF2-40B4-BE49-F238E27FC236}">
                <a16:creationId xmlns:a16="http://schemas.microsoft.com/office/drawing/2014/main" id="{1C19C803-5DD2-4587-9488-A3938282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0314" y="1810138"/>
            <a:ext cx="2072205"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262626">
              <a:alpha val="40000"/>
            </a:srgbClr>
          </a:solidFill>
          <a:ln>
            <a:noFill/>
          </a:ln>
        </p:spPr>
      </p:sp>
      <p:sp>
        <p:nvSpPr>
          <p:cNvPr id="12" name="Freeform 5">
            <a:extLst>
              <a:ext uri="{FF2B5EF4-FFF2-40B4-BE49-F238E27FC236}">
                <a16:creationId xmlns:a16="http://schemas.microsoft.com/office/drawing/2014/main" id="{653E5E44-01E8-4485-9970-B1CFA3049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0535" y="362425"/>
            <a:ext cx="166383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FEFCF7">
              <a:alpha val="65000"/>
            </a:srgbClr>
          </a:solidFill>
          <a:ln>
            <a:noFill/>
          </a:ln>
        </p:spPr>
      </p:sp>
      <p:sp useBgFill="1">
        <p:nvSpPr>
          <p:cNvPr id="14" name="Freeform: Shape 13">
            <a:extLst>
              <a:ext uri="{FF2B5EF4-FFF2-40B4-BE49-F238E27FC236}">
                <a16:creationId xmlns:a16="http://schemas.microsoft.com/office/drawing/2014/main" id="{C3425D87-5A37-4324-87B2-0C408B11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9129" y="0"/>
            <a:ext cx="6524870"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F3503-3B56-4840-9F72-51D99DEB5ADC}"/>
              </a:ext>
            </a:extLst>
          </p:cNvPr>
          <p:cNvSpPr>
            <a:spLocks noGrp="1"/>
          </p:cNvSpPr>
          <p:nvPr>
            <p:ph type="title"/>
          </p:nvPr>
        </p:nvSpPr>
        <p:spPr>
          <a:xfrm>
            <a:off x="3134682" y="603380"/>
            <a:ext cx="5086754" cy="1312506"/>
          </a:xfrm>
        </p:spPr>
        <p:txBody>
          <a:bodyPr anchor="t">
            <a:normAutofit/>
          </a:bodyPr>
          <a:lstStyle/>
          <a:p>
            <a:r>
              <a:rPr lang="en-US" sz="1800">
                <a:solidFill>
                  <a:schemeClr val="tx2"/>
                </a:solidFill>
              </a:rPr>
              <a:t>What are some other divinely appointed sources you could turn to if you had concern?</a:t>
            </a:r>
            <a:br>
              <a:rPr lang="en-US" sz="1800">
                <a:solidFill>
                  <a:schemeClr val="tx2"/>
                </a:solidFill>
              </a:rPr>
            </a:br>
            <a:br>
              <a:rPr lang="en-US" sz="1800">
                <a:solidFill>
                  <a:schemeClr val="tx2"/>
                </a:solidFill>
              </a:rPr>
            </a:br>
            <a:endParaRPr lang="en-US" sz="1800">
              <a:solidFill>
                <a:schemeClr val="tx2"/>
              </a:solidFill>
            </a:endParaRPr>
          </a:p>
        </p:txBody>
      </p:sp>
      <p:sp>
        <p:nvSpPr>
          <p:cNvPr id="16" name="Freeform: Shape 15">
            <a:extLst>
              <a:ext uri="{FF2B5EF4-FFF2-40B4-BE49-F238E27FC236}">
                <a16:creationId xmlns:a16="http://schemas.microsoft.com/office/drawing/2014/main" id="{5585A755-0CAB-454D-A480-9DA14C309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46201" y="2"/>
            <a:ext cx="726401"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5DBA51C-8F9E-45E7-8520-75AF699A7D4E}"/>
              </a:ext>
            </a:extLst>
          </p:cNvPr>
          <p:cNvSpPr>
            <a:spLocks noGrp="1"/>
          </p:cNvSpPr>
          <p:nvPr>
            <p:ph idx="1"/>
          </p:nvPr>
        </p:nvSpPr>
        <p:spPr>
          <a:xfrm>
            <a:off x="3134682" y="2111829"/>
            <a:ext cx="5086754" cy="3978075"/>
          </a:xfrm>
        </p:spPr>
        <p:txBody>
          <a:bodyPr anchor="t">
            <a:normAutofit/>
          </a:bodyPr>
          <a:lstStyle/>
          <a:p>
            <a:r>
              <a:rPr lang="en-US" sz="1600">
                <a:solidFill>
                  <a:schemeClr val="tx2"/>
                </a:solidFill>
              </a:rPr>
              <a:t>Read aloud paragraph 12 in the “Acquiring Spiritual Knowledge” section in the </a:t>
            </a:r>
            <a:r>
              <a:rPr lang="en-US" sz="1600" i="1">
                <a:solidFill>
                  <a:schemeClr val="tx2"/>
                </a:solidFill>
              </a:rPr>
              <a:t>Doctrinal Mastery Core Document</a:t>
            </a:r>
          </a:p>
          <a:p>
            <a:pPr lvl="1" fontAlgn="base"/>
            <a:r>
              <a:rPr lang="en-US" sz="1600">
                <a:solidFill>
                  <a:schemeClr val="tx2"/>
                </a:solidFill>
              </a:rPr>
              <a:t>Why is it important to be wary of unreliable sources of information?</a:t>
            </a:r>
          </a:p>
          <a:p>
            <a:pPr lvl="1" fontAlgn="base"/>
            <a:r>
              <a:rPr lang="en-US" sz="1600">
                <a:solidFill>
                  <a:schemeClr val="tx2"/>
                </a:solidFill>
              </a:rPr>
              <a:t>How can we recognize truth in sources of information that are not produced by the Church? </a:t>
            </a:r>
            <a:endParaRPr lang="en-US" sz="1600" i="1">
              <a:solidFill>
                <a:schemeClr val="tx2"/>
              </a:solidFill>
            </a:endParaRPr>
          </a:p>
          <a:p>
            <a:pPr lvl="1"/>
            <a:endParaRPr lang="en-US" sz="1600">
              <a:solidFill>
                <a:schemeClr val="tx2"/>
              </a:solidFill>
            </a:endParaRPr>
          </a:p>
        </p:txBody>
      </p:sp>
    </p:spTree>
    <p:extLst>
      <p:ext uri="{BB962C8B-B14F-4D97-AF65-F5344CB8AC3E}">
        <p14:creationId xmlns:p14="http://schemas.microsoft.com/office/powerpoint/2010/main" val="23154878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ED3A-1599-4E14-875D-FCEEEDA0D95C}"/>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077F9D2B-98A5-49C8-9F81-43FF52DCAE1D}"/>
              </a:ext>
            </a:extLst>
          </p:cNvPr>
          <p:cNvSpPr>
            <a:spLocks noGrp="1"/>
          </p:cNvSpPr>
          <p:nvPr>
            <p:ph idx="1"/>
          </p:nvPr>
        </p:nvSpPr>
        <p:spPr/>
        <p:txBody>
          <a:bodyPr/>
          <a:lstStyle/>
          <a:p>
            <a:pPr marL="0" indent="0">
              <a:buNone/>
            </a:pPr>
            <a:endParaRPr lang="en-US" dirty="0"/>
          </a:p>
          <a:p>
            <a:pPr marL="0" indent="0">
              <a:buNone/>
            </a:pPr>
            <a:r>
              <a:rPr lang="en-US" dirty="0"/>
              <a:t>Acquiring Spiritual Knowledge, Madison’s Story</a:t>
            </a:r>
          </a:p>
          <a:p>
            <a:pPr marL="0" indent="0">
              <a:buNone/>
            </a:pPr>
            <a:endParaRPr lang="en-US" dirty="0"/>
          </a:p>
          <a:p>
            <a:pPr marL="0" indent="0">
              <a:buNone/>
            </a:pPr>
            <a:r>
              <a:rPr lang="en-US" dirty="0">
                <a:hlinkClick r:id="rId2"/>
              </a:rPr>
              <a:t>https://www.lds.org/media-library/video/2016-05-4000-acquiring-spiritual-knowledge-madisons-story?lang=eng&amp;_r=1#</a:t>
            </a:r>
            <a:r>
              <a:rPr lang="en-US" dirty="0"/>
              <a:t> </a:t>
            </a:r>
          </a:p>
        </p:txBody>
      </p:sp>
    </p:spTree>
    <p:extLst>
      <p:ext uri="{BB962C8B-B14F-4D97-AF65-F5344CB8AC3E}">
        <p14:creationId xmlns:p14="http://schemas.microsoft.com/office/powerpoint/2010/main" val="239807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EFD6C0-4699-424C-BE69-E3007385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B48AE42D-35D0-4D8E-B018-43E7FA60DE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1776" y="0"/>
            <a:ext cx="9140447" cy="6858000"/>
          </a:xfrm>
          <a:prstGeom prst="rect">
            <a:avLst/>
          </a:prstGeom>
        </p:spPr>
      </p:pic>
      <p:sp>
        <p:nvSpPr>
          <p:cNvPr id="75" name="Rounded Rectangle 17">
            <a:extLst>
              <a:ext uri="{FF2B5EF4-FFF2-40B4-BE49-F238E27FC236}">
                <a16:creationId xmlns:a16="http://schemas.microsoft.com/office/drawing/2014/main" id="{F7D11F93-0057-4226-B5D5-8AB82E5CB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838" y="467784"/>
            <a:ext cx="8445732"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877CFE52-6078-47DF-ACA5-83303EAE18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386" y="2593449"/>
            <a:ext cx="511263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266" name="Picture 2" descr="Image result for madison's story lds">
            <a:extLst>
              <a:ext uri="{FF2B5EF4-FFF2-40B4-BE49-F238E27FC236}">
                <a16:creationId xmlns:a16="http://schemas.microsoft.com/office/drawing/2014/main" id="{593D95CA-62D1-4FDE-9BC8-8960E69306AB}"/>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45879" r="29503" b="-1"/>
          <a:stretch/>
        </p:blipFill>
        <p:spPr bwMode="auto">
          <a:xfrm>
            <a:off x="6230956" y="670965"/>
            <a:ext cx="2414420" cy="5516602"/>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21">
            <a:extLst>
              <a:ext uri="{FF2B5EF4-FFF2-40B4-BE49-F238E27FC236}">
                <a16:creationId xmlns:a16="http://schemas.microsoft.com/office/drawing/2014/main" id="{7CF4FD05-2BBD-420B-BE4F-E095016CA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075" y="474134"/>
            <a:ext cx="8445732"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18">
            <a:extLst>
              <a:ext uri="{FF2B5EF4-FFF2-40B4-BE49-F238E27FC236}">
                <a16:creationId xmlns:a16="http://schemas.microsoft.com/office/drawing/2014/main" id="{1297324A-1231-479D-8772-B8C4E1D2A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23" y="670965"/>
            <a:ext cx="8142153"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CB433-D909-4B23-BD34-B0CD117A78B5}"/>
              </a:ext>
            </a:extLst>
          </p:cNvPr>
          <p:cNvSpPr>
            <a:spLocks noGrp="1"/>
          </p:cNvSpPr>
          <p:nvPr>
            <p:ph type="title"/>
          </p:nvPr>
        </p:nvSpPr>
        <p:spPr>
          <a:xfrm>
            <a:off x="802386" y="985785"/>
            <a:ext cx="5112638" cy="1560716"/>
          </a:xfrm>
        </p:spPr>
        <p:txBody>
          <a:bodyPr>
            <a:normAutofit/>
          </a:bodyPr>
          <a:lstStyle/>
          <a:p>
            <a:r>
              <a:rPr lang="en-US" dirty="0"/>
              <a:t>Madison’s Story</a:t>
            </a:r>
          </a:p>
        </p:txBody>
      </p:sp>
      <p:sp>
        <p:nvSpPr>
          <p:cNvPr id="3" name="Content Placeholder 2">
            <a:extLst>
              <a:ext uri="{FF2B5EF4-FFF2-40B4-BE49-F238E27FC236}">
                <a16:creationId xmlns:a16="http://schemas.microsoft.com/office/drawing/2014/main" id="{27BD9CAE-7E41-48C2-BB04-36D0E642728A}"/>
              </a:ext>
            </a:extLst>
          </p:cNvPr>
          <p:cNvSpPr>
            <a:spLocks noGrp="1"/>
          </p:cNvSpPr>
          <p:nvPr>
            <p:ph idx="1"/>
          </p:nvPr>
        </p:nvSpPr>
        <p:spPr>
          <a:xfrm>
            <a:off x="802386" y="2855840"/>
            <a:ext cx="5112639" cy="3149034"/>
          </a:xfrm>
        </p:spPr>
        <p:txBody>
          <a:bodyPr>
            <a:normAutofit/>
          </a:bodyPr>
          <a:lstStyle/>
          <a:p>
            <a:pPr fontAlgn="base">
              <a:lnSpc>
                <a:spcPct val="101000"/>
              </a:lnSpc>
            </a:pPr>
            <a:r>
              <a:rPr lang="en-US" sz="1400"/>
              <a:t>In what ways did Madison act in faith?</a:t>
            </a:r>
          </a:p>
          <a:p>
            <a:pPr fontAlgn="base">
              <a:lnSpc>
                <a:spcPct val="101000"/>
              </a:lnSpc>
            </a:pPr>
            <a:r>
              <a:rPr lang="en-US" sz="1400"/>
              <a:t>How did Madison examine her question with an eternal perspective?</a:t>
            </a:r>
          </a:p>
          <a:p>
            <a:pPr fontAlgn="base">
              <a:lnSpc>
                <a:spcPct val="101000"/>
              </a:lnSpc>
            </a:pPr>
            <a:r>
              <a:rPr lang="en-US" sz="1400"/>
              <a:t>What are some ways Madison sought further understanding through divinely appointed sources?</a:t>
            </a:r>
          </a:p>
          <a:p>
            <a:pPr fontAlgn="base">
              <a:lnSpc>
                <a:spcPct val="101000"/>
              </a:lnSpc>
            </a:pPr>
            <a:r>
              <a:rPr lang="en-US" sz="1400"/>
              <a:t>How was Madison blessed as a result of applying the principles of acquiring spiritual knowledge?</a:t>
            </a:r>
          </a:p>
          <a:p>
            <a:pPr fontAlgn="base">
              <a:lnSpc>
                <a:spcPct val="101000"/>
              </a:lnSpc>
            </a:pPr>
            <a:r>
              <a:rPr lang="en-US" sz="1400"/>
              <a:t>How did Madison’s experience in applying the principles of acquiring spiritual knowledge prepare her to help others?</a:t>
            </a:r>
          </a:p>
          <a:p>
            <a:pPr fontAlgn="base">
              <a:lnSpc>
                <a:spcPct val="101000"/>
              </a:lnSpc>
            </a:pPr>
            <a:r>
              <a:rPr lang="en-US" sz="1400"/>
              <a:t>How have you been blessed as you have applied the principles of acquiring spiritual knowledge?</a:t>
            </a:r>
          </a:p>
        </p:txBody>
      </p:sp>
    </p:spTree>
    <p:extLst>
      <p:ext uri="{BB962C8B-B14F-4D97-AF65-F5344CB8AC3E}">
        <p14:creationId xmlns:p14="http://schemas.microsoft.com/office/powerpoint/2010/main" val="387205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3841-86F4-48E7-A416-E7E9EA6190DD}"/>
              </a:ext>
            </a:extLst>
          </p:cNvPr>
          <p:cNvSpPr>
            <a:spLocks noGrp="1"/>
          </p:cNvSpPr>
          <p:nvPr>
            <p:ph type="ctrTitle"/>
          </p:nvPr>
        </p:nvSpPr>
        <p:spPr>
          <a:xfrm>
            <a:off x="5844392" y="1092663"/>
            <a:ext cx="3604638" cy="3637373"/>
          </a:xfrm>
          <a:noFill/>
        </p:spPr>
        <p:txBody>
          <a:bodyPr>
            <a:normAutofit fontScale="90000"/>
          </a:bodyPr>
          <a:lstStyle/>
          <a:p>
            <a:pPr algn="l"/>
            <a:r>
              <a:rPr lang="en-US" sz="5100" dirty="0"/>
              <a:t>Acquiring Spiritual Knowledge, Part 2</a:t>
            </a:r>
            <a:br>
              <a:rPr lang="en-US" sz="5100" dirty="0"/>
            </a:br>
            <a:endParaRPr lang="en-US" sz="5100" dirty="0"/>
          </a:p>
        </p:txBody>
      </p:sp>
      <p:pic>
        <p:nvPicPr>
          <p:cNvPr id="1026" name="Picture 2" descr="Image result for Acquiring Spiritual Knowledge">
            <a:extLst>
              <a:ext uri="{FF2B5EF4-FFF2-40B4-BE49-F238E27FC236}">
                <a16:creationId xmlns:a16="http://schemas.microsoft.com/office/drawing/2014/main" id="{78AE340A-E27E-411E-9308-6BFD3CA91D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026"/>
          <a:stretch/>
        </p:blipFill>
        <p:spPr bwMode="auto">
          <a:xfrm>
            <a:off x="20" y="10"/>
            <a:ext cx="457922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6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FD550C1-A5AE-4DF5-BF84-F5CFF5D4A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3CABA-EE27-4C43-B036-A9E3334AA7D9}"/>
              </a:ext>
            </a:extLst>
          </p:cNvPr>
          <p:cNvSpPr>
            <a:spLocks noGrp="1"/>
          </p:cNvSpPr>
          <p:nvPr>
            <p:ph type="title"/>
          </p:nvPr>
        </p:nvSpPr>
        <p:spPr>
          <a:xfrm>
            <a:off x="4800600" y="568345"/>
            <a:ext cx="3977603" cy="1560716"/>
          </a:xfrm>
        </p:spPr>
        <p:txBody>
          <a:bodyPr>
            <a:normAutofit/>
          </a:bodyPr>
          <a:lstStyle/>
          <a:p>
            <a:r>
              <a:rPr lang="en-US" sz="3500"/>
              <a:t>Question…</a:t>
            </a:r>
          </a:p>
        </p:txBody>
      </p:sp>
      <p:pic>
        <p:nvPicPr>
          <p:cNvPr id="2050" name="Picture 2" descr="Image result for joseph smith polygamy">
            <a:extLst>
              <a:ext uri="{FF2B5EF4-FFF2-40B4-BE49-F238E27FC236}">
                <a16:creationId xmlns:a16="http://schemas.microsoft.com/office/drawing/2014/main" id="{085A2562-7298-4F49-9208-08549E6490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8" r="9241" b="1"/>
          <a:stretch/>
        </p:blipFill>
        <p:spPr bwMode="auto">
          <a:xfrm>
            <a:off x="482394" y="645106"/>
            <a:ext cx="4091961"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2053" name="Straight Connector 72">
            <a:extLst>
              <a:ext uri="{FF2B5EF4-FFF2-40B4-BE49-F238E27FC236}">
                <a16:creationId xmlns:a16="http://schemas.microsoft.com/office/drawing/2014/main" id="{5C481BAB-91E4-4BC8-8BB2-F825EC27E3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0600" y="2176009"/>
            <a:ext cx="39776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C02931-B86B-4E21-A335-D9C58F159BF4}"/>
              </a:ext>
            </a:extLst>
          </p:cNvPr>
          <p:cNvSpPr>
            <a:spLocks noGrp="1"/>
          </p:cNvSpPr>
          <p:nvPr>
            <p:ph idx="1"/>
          </p:nvPr>
        </p:nvSpPr>
        <p:spPr>
          <a:xfrm>
            <a:off x="4800600" y="2438400"/>
            <a:ext cx="3977603" cy="3651504"/>
          </a:xfrm>
        </p:spPr>
        <p:txBody>
          <a:bodyPr>
            <a:normAutofit/>
          </a:bodyPr>
          <a:lstStyle/>
          <a:p>
            <a:pPr>
              <a:lnSpc>
                <a:spcPct val="101000"/>
              </a:lnSpc>
            </a:pPr>
            <a:r>
              <a:rPr lang="en-US" sz="1500" i="1"/>
              <a:t>Why did Joseph Smith and other early Latter-day Saint men practice plural marriage by marrying multiple wives?</a:t>
            </a:r>
          </a:p>
          <a:p>
            <a:pPr lvl="1">
              <a:lnSpc>
                <a:spcPct val="101000"/>
              </a:lnSpc>
            </a:pPr>
            <a:r>
              <a:rPr lang="en-US" sz="1500"/>
              <a:t>Why might it be difficult to know how to address this question?</a:t>
            </a:r>
          </a:p>
          <a:p>
            <a:pPr>
              <a:lnSpc>
                <a:spcPct val="101000"/>
              </a:lnSpc>
            </a:pPr>
            <a:r>
              <a:rPr lang="en-US" sz="1500"/>
              <a:t>Read aloud paragraph 3 of the “Acquiring Spiritual Knowledge” section in the </a:t>
            </a:r>
            <a:r>
              <a:rPr lang="en-US" sz="1500" i="1"/>
              <a:t>Doctrinal Mastery Core Document.</a:t>
            </a:r>
          </a:p>
          <a:p>
            <a:pPr lvl="1">
              <a:lnSpc>
                <a:spcPct val="101000"/>
              </a:lnSpc>
            </a:pPr>
            <a:r>
              <a:rPr lang="en-US" sz="1500"/>
              <a:t>What counsel in this paragraph can help us when we encounter concerns or questions that may be difficult for us to understand or answer?</a:t>
            </a:r>
          </a:p>
          <a:p>
            <a:pPr lvl="1">
              <a:lnSpc>
                <a:spcPct val="101000"/>
              </a:lnSpc>
            </a:pPr>
            <a:endParaRPr lang="en-US" sz="1500"/>
          </a:p>
        </p:txBody>
      </p:sp>
    </p:spTree>
    <p:extLst>
      <p:ext uri="{BB962C8B-B14F-4D97-AF65-F5344CB8AC3E}">
        <p14:creationId xmlns:p14="http://schemas.microsoft.com/office/powerpoint/2010/main" val="330113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B042-4C3A-4888-A2F5-F419CD1CCA08}"/>
              </a:ext>
            </a:extLst>
          </p:cNvPr>
          <p:cNvSpPr>
            <a:spLocks noGrp="1"/>
          </p:cNvSpPr>
          <p:nvPr>
            <p:ph type="title"/>
          </p:nvPr>
        </p:nvSpPr>
        <p:spPr>
          <a:xfrm>
            <a:off x="2200275" y="568345"/>
            <a:ext cx="6577928" cy="1560716"/>
          </a:xfrm>
        </p:spPr>
        <p:txBody>
          <a:bodyPr>
            <a:normAutofit/>
          </a:bodyPr>
          <a:lstStyle/>
          <a:p>
            <a:r>
              <a:rPr lang="en-US" sz="3500"/>
              <a:t>Three principles of acquiring spiritual knowledge</a:t>
            </a:r>
          </a:p>
        </p:txBody>
      </p:sp>
      <p:graphicFrame>
        <p:nvGraphicFramePr>
          <p:cNvPr id="5" name="Content Placeholder 2">
            <a:extLst>
              <a:ext uri="{FF2B5EF4-FFF2-40B4-BE49-F238E27FC236}">
                <a16:creationId xmlns:a16="http://schemas.microsoft.com/office/drawing/2014/main" id="{5A7539CC-AECF-4319-BF63-A1EAAAF9B78B}"/>
              </a:ext>
            </a:extLst>
          </p:cNvPr>
          <p:cNvGraphicFramePr>
            <a:graphicFrameLocks noGrp="1"/>
          </p:cNvGraphicFramePr>
          <p:nvPr>
            <p:ph idx="1"/>
            <p:extLst>
              <p:ext uri="{D42A27DB-BD31-4B8C-83A1-F6EECF244321}">
                <p14:modId xmlns:p14="http://schemas.microsoft.com/office/powerpoint/2010/main" val="4234085503"/>
              </p:ext>
            </p:extLst>
          </p:nvPr>
        </p:nvGraphicFramePr>
        <p:xfrm>
          <a:off x="2200275" y="2438400"/>
          <a:ext cx="657820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03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50BC8-3604-42DC-9C54-B6F9770AF446}"/>
              </a:ext>
            </a:extLst>
          </p:cNvPr>
          <p:cNvSpPr>
            <a:spLocks noGrp="1"/>
          </p:cNvSpPr>
          <p:nvPr>
            <p:ph idx="1"/>
          </p:nvPr>
        </p:nvSpPr>
        <p:spPr>
          <a:xfrm>
            <a:off x="3171826" y="1329178"/>
            <a:ext cx="5815012" cy="5420413"/>
          </a:xfrm>
        </p:spPr>
        <p:txBody>
          <a:bodyPr>
            <a:normAutofit/>
          </a:bodyPr>
          <a:lstStyle/>
          <a:p>
            <a:r>
              <a:rPr lang="en-US" sz="2400" dirty="0"/>
              <a:t>Read aloud paragraphs 5–7 in the “Acquiring Spiritual Knowledge” section in the </a:t>
            </a:r>
            <a:r>
              <a:rPr lang="en-US" sz="2400" i="1" dirty="0"/>
              <a:t>Doctrinal Mastery Core Document.</a:t>
            </a:r>
          </a:p>
          <a:p>
            <a:pPr lvl="1"/>
            <a:r>
              <a:rPr lang="en-US" sz="2000" dirty="0"/>
              <a:t>According to these paragraphs, what can we do to act in faith when we have questions and concerns?</a:t>
            </a:r>
          </a:p>
          <a:p>
            <a:r>
              <a:rPr lang="en-US" sz="2400" b="1" dirty="0"/>
              <a:t>The Lord Himself has invited us to “look unto [Him] in every thought; doubt not, fear not.”  </a:t>
            </a:r>
            <a:r>
              <a:rPr lang="en-US" sz="2400" dirty="0"/>
              <a:t>Which doctrinal mastery passage helps teach this key statement of doctrine? </a:t>
            </a:r>
          </a:p>
          <a:p>
            <a:pPr lvl="1"/>
            <a:r>
              <a:rPr lang="en-US" sz="2000" dirty="0"/>
              <a:t> Answer: </a:t>
            </a:r>
            <a:r>
              <a:rPr lang="en-US" sz="2000" u="sng" dirty="0"/>
              <a:t>D&amp;C 6:36</a:t>
            </a:r>
            <a:endParaRPr lang="en-US" sz="2000" dirty="0"/>
          </a:p>
        </p:txBody>
      </p:sp>
      <p:sp>
        <p:nvSpPr>
          <p:cNvPr id="6" name="Title 1">
            <a:extLst>
              <a:ext uri="{FF2B5EF4-FFF2-40B4-BE49-F238E27FC236}">
                <a16:creationId xmlns:a16="http://schemas.microsoft.com/office/drawing/2014/main" id="{2A58277F-ECD3-47FD-8B94-D01A9BEE1266}"/>
              </a:ext>
            </a:extLst>
          </p:cNvPr>
          <p:cNvSpPr>
            <a:spLocks noGrp="1"/>
          </p:cNvSpPr>
          <p:nvPr>
            <p:ph type="title"/>
          </p:nvPr>
        </p:nvSpPr>
        <p:spPr>
          <a:xfrm>
            <a:off x="628650" y="365127"/>
            <a:ext cx="7886700" cy="624688"/>
          </a:xfrm>
        </p:spPr>
        <p:txBody>
          <a:bodyPr>
            <a:normAutofit fontScale="90000"/>
          </a:bodyPr>
          <a:lstStyle/>
          <a:p>
            <a:r>
              <a:rPr lang="en-US" b="1" dirty="0"/>
              <a:t>Act in Faith</a:t>
            </a:r>
          </a:p>
        </p:txBody>
      </p:sp>
      <p:pic>
        <p:nvPicPr>
          <p:cNvPr id="4098" name="Picture 2" descr="Image result for Doctrinal Mastery Core Document.">
            <a:extLst>
              <a:ext uri="{FF2B5EF4-FFF2-40B4-BE49-F238E27FC236}">
                <a16:creationId xmlns:a16="http://schemas.microsoft.com/office/drawing/2014/main" id="{7634A8E0-B9AC-400E-AD0D-56383E6DE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1700213"/>
            <a:ext cx="291465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C420-0B52-4C17-B558-7F35056743CE}"/>
              </a:ext>
            </a:extLst>
          </p:cNvPr>
          <p:cNvSpPr>
            <a:spLocks noGrp="1"/>
          </p:cNvSpPr>
          <p:nvPr>
            <p:ph type="title"/>
          </p:nvPr>
        </p:nvSpPr>
        <p:spPr>
          <a:xfrm>
            <a:off x="628650" y="365127"/>
            <a:ext cx="7886700" cy="624688"/>
          </a:xfrm>
        </p:spPr>
        <p:txBody>
          <a:bodyPr>
            <a:normAutofit fontScale="90000"/>
          </a:bodyPr>
          <a:lstStyle/>
          <a:p>
            <a:r>
              <a:rPr lang="en-US" b="1" dirty="0"/>
              <a:t>Act in Faith</a:t>
            </a:r>
          </a:p>
        </p:txBody>
      </p:sp>
      <p:sp>
        <p:nvSpPr>
          <p:cNvPr id="3" name="Content Placeholder 2">
            <a:extLst>
              <a:ext uri="{FF2B5EF4-FFF2-40B4-BE49-F238E27FC236}">
                <a16:creationId xmlns:a16="http://schemas.microsoft.com/office/drawing/2014/main" id="{548F57CF-85E6-4C11-8E41-AC3100467DB7}"/>
              </a:ext>
            </a:extLst>
          </p:cNvPr>
          <p:cNvSpPr>
            <a:spLocks noGrp="1"/>
          </p:cNvSpPr>
          <p:nvPr>
            <p:ph idx="1"/>
          </p:nvPr>
        </p:nvSpPr>
        <p:spPr>
          <a:xfrm>
            <a:off x="442912" y="2298240"/>
            <a:ext cx="7886700" cy="4194633"/>
          </a:xfrm>
        </p:spPr>
        <p:txBody>
          <a:bodyPr>
            <a:normAutofit/>
          </a:bodyPr>
          <a:lstStyle/>
          <a:p>
            <a:r>
              <a:rPr lang="en-US" dirty="0"/>
              <a:t>Read Doctrine and Covenants 6:36, looking for what the Lord counseled Oliver to do</a:t>
            </a:r>
          </a:p>
          <a:p>
            <a:pPr lvl="1" fontAlgn="base"/>
            <a:r>
              <a:rPr lang="en-US" dirty="0"/>
              <a:t>How might the Lord’s counsel in this verse help us when we have questions or experience uncertainty?</a:t>
            </a:r>
          </a:p>
          <a:p>
            <a:pPr lvl="1" fontAlgn="base"/>
            <a:r>
              <a:rPr lang="en-US" dirty="0"/>
              <a:t>How can looking unto the Lord in every thought help us overcome doubt and fear?</a:t>
            </a:r>
          </a:p>
          <a:p>
            <a:pPr fontAlgn="base"/>
            <a:r>
              <a:rPr lang="en-US" dirty="0"/>
              <a:t>Based on what we have discussed, how could you choose to act in faith if you had a concern?</a:t>
            </a:r>
          </a:p>
          <a:p>
            <a:pPr lvl="1" fontAlgn="base"/>
            <a:r>
              <a:rPr lang="en-US" dirty="0"/>
              <a:t>HINT: What do you already know about Heavenly Father, Jesus Christ, and the Prophet Joseph Smith that can help you when you have questions about the history or teachings of the Church?</a:t>
            </a:r>
          </a:p>
          <a:p>
            <a:pPr fontAlgn="base"/>
            <a:endParaRPr lang="en-US" dirty="0"/>
          </a:p>
          <a:p>
            <a:endParaRPr lang="en-US" dirty="0"/>
          </a:p>
        </p:txBody>
      </p:sp>
      <p:pic>
        <p:nvPicPr>
          <p:cNvPr id="5122" name="Picture 2" descr="Image result for doctrine and covenants">
            <a:extLst>
              <a:ext uri="{FF2B5EF4-FFF2-40B4-BE49-F238E27FC236}">
                <a16:creationId xmlns:a16="http://schemas.microsoft.com/office/drawing/2014/main" id="{C825E923-3955-4B3C-A9FB-9494C8F39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65127"/>
            <a:ext cx="33337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4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B1BB61-A160-4262-BD99-8D05C92B3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575F3-FB20-4466-8259-1E1EAB04DAD1}"/>
              </a:ext>
            </a:extLst>
          </p:cNvPr>
          <p:cNvSpPr>
            <a:spLocks noGrp="1"/>
          </p:cNvSpPr>
          <p:nvPr>
            <p:ph type="title"/>
          </p:nvPr>
        </p:nvSpPr>
        <p:spPr>
          <a:xfrm>
            <a:off x="3711804" y="568345"/>
            <a:ext cx="5066399" cy="1560716"/>
          </a:xfrm>
        </p:spPr>
        <p:txBody>
          <a:bodyPr>
            <a:normAutofit/>
          </a:bodyPr>
          <a:lstStyle/>
          <a:p>
            <a:r>
              <a:rPr lang="en-US" sz="2400" b="1"/>
              <a:t>Examine Concepts and Questions with an Eternal Perspective</a:t>
            </a:r>
            <a:br>
              <a:rPr lang="en-US" sz="2400" b="1"/>
            </a:br>
            <a:endParaRPr lang="en-US" sz="2400"/>
          </a:p>
        </p:txBody>
      </p:sp>
      <p:pic>
        <p:nvPicPr>
          <p:cNvPr id="4" name="Picture 2" descr="Image result for Doctrinal Mastery Core Document.">
            <a:extLst>
              <a:ext uri="{FF2B5EF4-FFF2-40B4-BE49-F238E27FC236}">
                <a16:creationId xmlns:a16="http://schemas.microsoft.com/office/drawing/2014/main" id="{BEE5F8C4-F643-4650-838B-4DCEF85FD0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 r="24796" b="2"/>
          <a:stretch/>
        </p:blipFill>
        <p:spPr bwMode="auto">
          <a:xfrm>
            <a:off x="475499" y="640081"/>
            <a:ext cx="3000986"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2E7CBBCD-BED8-4C4C-8F45-F9CEE9F588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1804" y="2176009"/>
            <a:ext cx="50663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6AB560-2613-4490-A543-05F28E6385C7}"/>
              </a:ext>
            </a:extLst>
          </p:cNvPr>
          <p:cNvSpPr>
            <a:spLocks noGrp="1"/>
          </p:cNvSpPr>
          <p:nvPr>
            <p:ph idx="1"/>
          </p:nvPr>
        </p:nvSpPr>
        <p:spPr>
          <a:xfrm>
            <a:off x="3711804" y="2438399"/>
            <a:ext cx="5066399" cy="3661955"/>
          </a:xfrm>
        </p:spPr>
        <p:txBody>
          <a:bodyPr>
            <a:normAutofit/>
          </a:bodyPr>
          <a:lstStyle/>
          <a:p>
            <a:pPr>
              <a:lnSpc>
                <a:spcPct val="101000"/>
              </a:lnSpc>
            </a:pPr>
            <a:r>
              <a:rPr lang="en-US" sz="1700"/>
              <a:t>Read aloud paragraphs 8–10 in the “Acquiring Spiritual Knowledge” section in the </a:t>
            </a:r>
            <a:r>
              <a:rPr lang="en-US" sz="1700" i="1"/>
              <a:t>Doctrinal Mastery Core Document.</a:t>
            </a:r>
          </a:p>
          <a:p>
            <a:pPr lvl="1">
              <a:lnSpc>
                <a:spcPct val="101000"/>
              </a:lnSpc>
            </a:pPr>
            <a:r>
              <a:rPr lang="en-US" sz="1700"/>
              <a:t>According to these paragraphs, how can we examine concepts and questions with an eternal perspective?</a:t>
            </a:r>
          </a:p>
          <a:p>
            <a:pPr lvl="1">
              <a:lnSpc>
                <a:spcPct val="101000"/>
              </a:lnSpc>
            </a:pPr>
            <a:r>
              <a:rPr lang="en-US" sz="1700" b="1"/>
              <a:t>To examine doctrinal concepts, questions, and social issues with an eternal perspective, we consider them in the context of the plan of salvation and the teachings of the Savior. We seek the help of the Holy Ghost in order to see things as the Lord sees them.</a:t>
            </a:r>
            <a:endParaRPr lang="en-US" sz="1700"/>
          </a:p>
        </p:txBody>
      </p:sp>
    </p:spTree>
    <p:extLst>
      <p:ext uri="{BB962C8B-B14F-4D97-AF65-F5344CB8AC3E}">
        <p14:creationId xmlns:p14="http://schemas.microsoft.com/office/powerpoint/2010/main" val="292781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DA460-7E6D-417A-AD9F-BD9D3739CE58}"/>
              </a:ext>
            </a:extLst>
          </p:cNvPr>
          <p:cNvSpPr>
            <a:spLocks noGrp="1"/>
          </p:cNvSpPr>
          <p:nvPr>
            <p:ph idx="1"/>
          </p:nvPr>
        </p:nvSpPr>
        <p:spPr>
          <a:xfrm>
            <a:off x="1786989" y="352959"/>
            <a:ext cx="7135993" cy="6163344"/>
          </a:xfrm>
        </p:spPr>
        <p:txBody>
          <a:bodyPr>
            <a:normAutofit/>
          </a:bodyPr>
          <a:lstStyle/>
          <a:p>
            <a:pPr marL="0" indent="0">
              <a:buNone/>
            </a:pPr>
            <a:r>
              <a:rPr lang="en-US" sz="3200" dirty="0"/>
              <a:t>“I suggest that it may be preferable for our young people to refrain from arguing with their associates. … They will often be better off to respond by identifying the worldly premises or assumptions in the assertions they face and then by identifying the different assumptions or premises that guide the thinking of Latter-day Saints” </a:t>
            </a:r>
            <a:r>
              <a:rPr lang="en-US" sz="2100" dirty="0"/>
              <a:t>(Dallin H. Oaks, “As He Thinketh in His Heart,” [evening with a General Authority, Feb. 8, 2013], broadcasts.lds.org).</a:t>
            </a:r>
          </a:p>
        </p:txBody>
      </p:sp>
      <p:pic>
        <p:nvPicPr>
          <p:cNvPr id="1028" name="Picture 4" descr="President Dallin H. Oaks">
            <a:extLst>
              <a:ext uri="{FF2B5EF4-FFF2-40B4-BE49-F238E27FC236}">
                <a16:creationId xmlns:a16="http://schemas.microsoft.com/office/drawing/2014/main" id="{7C728682-A717-43E2-A933-CC0ABD831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 r="8411" b="-1"/>
          <a:stretch/>
        </p:blipFill>
        <p:spPr bwMode="auto">
          <a:xfrm>
            <a:off x="221018" y="352959"/>
            <a:ext cx="1319025" cy="19240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658E27B-41BC-4C0B-9D89-BA15F3E040CA}"/>
              </a:ext>
            </a:extLst>
          </p:cNvPr>
          <p:cNvSpPr/>
          <p:nvPr/>
        </p:nvSpPr>
        <p:spPr>
          <a:xfrm>
            <a:off x="129940" y="6082175"/>
            <a:ext cx="8793041" cy="646331"/>
          </a:xfrm>
          <a:prstGeom prst="rect">
            <a:avLst/>
          </a:prstGeom>
        </p:spPr>
        <p:txBody>
          <a:bodyPr wrap="square">
            <a:spAutoFit/>
          </a:bodyPr>
          <a:lstStyle/>
          <a:p>
            <a:r>
              <a:rPr lang="en-US" dirty="0"/>
              <a:t>Based on President </a:t>
            </a:r>
            <a:r>
              <a:rPr lang="en-US" dirty="0" err="1"/>
              <a:t>Oaks’s</a:t>
            </a:r>
            <a:r>
              <a:rPr lang="en-US" dirty="0"/>
              <a:t> suggestion, what can we do when we are presented with a difficult concept or question, or a point of view that differs from our own?</a:t>
            </a:r>
          </a:p>
        </p:txBody>
      </p:sp>
    </p:spTree>
    <p:extLst>
      <p:ext uri="{BB962C8B-B14F-4D97-AF65-F5344CB8AC3E}">
        <p14:creationId xmlns:p14="http://schemas.microsoft.com/office/powerpoint/2010/main" val="41593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7AE8-3AD5-4869-A315-76C072492634}"/>
              </a:ext>
            </a:extLst>
          </p:cNvPr>
          <p:cNvSpPr>
            <a:spLocks noGrp="1"/>
          </p:cNvSpPr>
          <p:nvPr>
            <p:ph type="title"/>
          </p:nvPr>
        </p:nvSpPr>
        <p:spPr>
          <a:xfrm>
            <a:off x="669518" y="568345"/>
            <a:ext cx="8110687" cy="1560716"/>
          </a:xfrm>
        </p:spPr>
        <p:txBody>
          <a:bodyPr>
            <a:normAutofit fontScale="90000"/>
          </a:bodyPr>
          <a:lstStyle/>
          <a:p>
            <a:r>
              <a:rPr lang="en-US" dirty="0"/>
              <a:t>How a person’s beliefs, assumptions, or testimony can influence his or her conclusions</a:t>
            </a:r>
          </a:p>
        </p:txBody>
      </p:sp>
      <p:sp>
        <p:nvSpPr>
          <p:cNvPr id="3" name="Content Placeholder 2">
            <a:extLst>
              <a:ext uri="{FF2B5EF4-FFF2-40B4-BE49-F238E27FC236}">
                <a16:creationId xmlns:a16="http://schemas.microsoft.com/office/drawing/2014/main" id="{8E7405B9-FFA8-425B-A193-053AF3A140CB}"/>
              </a:ext>
            </a:extLst>
          </p:cNvPr>
          <p:cNvSpPr>
            <a:spLocks noGrp="1"/>
          </p:cNvSpPr>
          <p:nvPr>
            <p:ph idx="1"/>
          </p:nvPr>
        </p:nvSpPr>
        <p:spPr>
          <a:xfrm>
            <a:off x="403123" y="5207267"/>
            <a:ext cx="8377082" cy="1453415"/>
          </a:xfrm>
        </p:spPr>
        <p:txBody>
          <a:bodyPr>
            <a:normAutofit/>
          </a:bodyPr>
          <a:lstStyle/>
          <a:p>
            <a:pPr marL="0" indent="0">
              <a:buNone/>
            </a:pPr>
            <a:r>
              <a:rPr lang="en-US" dirty="0"/>
              <a:t>With these beliefs and assumptions, and with the testimony that God called Joseph Smith to be a prophet, what can we conclude about Joseph Smith’s and other early Latter-day Saints’ practice of plural marriage?</a:t>
            </a:r>
          </a:p>
        </p:txBody>
      </p:sp>
      <p:pic>
        <p:nvPicPr>
          <p:cNvPr id="4" name="Picture 3">
            <a:extLst>
              <a:ext uri="{FF2B5EF4-FFF2-40B4-BE49-F238E27FC236}">
                <a16:creationId xmlns:a16="http://schemas.microsoft.com/office/drawing/2014/main" id="{536CA5E5-FC76-40C0-A779-3F808013E388}"/>
              </a:ext>
            </a:extLst>
          </p:cNvPr>
          <p:cNvPicPr>
            <a:picLocks noChangeAspect="1"/>
          </p:cNvPicPr>
          <p:nvPr/>
        </p:nvPicPr>
        <p:blipFill>
          <a:blip r:embed="rId2"/>
          <a:stretch>
            <a:fillRect/>
          </a:stretch>
        </p:blipFill>
        <p:spPr>
          <a:xfrm>
            <a:off x="298039" y="2260212"/>
            <a:ext cx="6781800" cy="666750"/>
          </a:xfrm>
          <a:prstGeom prst="rect">
            <a:avLst/>
          </a:prstGeom>
        </p:spPr>
      </p:pic>
      <p:sp>
        <p:nvSpPr>
          <p:cNvPr id="5" name="TextBox 4">
            <a:extLst>
              <a:ext uri="{FF2B5EF4-FFF2-40B4-BE49-F238E27FC236}">
                <a16:creationId xmlns:a16="http://schemas.microsoft.com/office/drawing/2014/main" id="{2CF5E273-62D6-441B-A0F9-D9B4B4EB74A7}"/>
              </a:ext>
            </a:extLst>
          </p:cNvPr>
          <p:cNvSpPr txBox="1"/>
          <p:nvPr/>
        </p:nvSpPr>
        <p:spPr>
          <a:xfrm>
            <a:off x="5435376" y="2961543"/>
            <a:ext cx="2168361" cy="1938992"/>
          </a:xfrm>
          <a:prstGeom prst="rect">
            <a:avLst/>
          </a:prstGeom>
          <a:noFill/>
        </p:spPr>
        <p:txBody>
          <a:bodyPr wrap="square" rtlCol="0">
            <a:spAutoFit/>
          </a:bodyPr>
          <a:lstStyle/>
          <a:p>
            <a:r>
              <a:rPr lang="en-US" sz="2000" i="1" dirty="0"/>
              <a:t>God commanded the Prophet Joseph Smith and other early Latter-day Saints to practice plural marriage</a:t>
            </a:r>
            <a:endParaRPr lang="en-US" sz="2000" dirty="0"/>
          </a:p>
        </p:txBody>
      </p:sp>
      <p:sp>
        <p:nvSpPr>
          <p:cNvPr id="6" name="TextBox 5">
            <a:extLst>
              <a:ext uri="{FF2B5EF4-FFF2-40B4-BE49-F238E27FC236}">
                <a16:creationId xmlns:a16="http://schemas.microsoft.com/office/drawing/2014/main" id="{50A7C6A0-B57A-4658-B0CB-E1B92D7F9F71}"/>
              </a:ext>
            </a:extLst>
          </p:cNvPr>
          <p:cNvSpPr txBox="1"/>
          <p:nvPr/>
        </p:nvSpPr>
        <p:spPr>
          <a:xfrm>
            <a:off x="154939" y="2940839"/>
            <a:ext cx="4062952" cy="707886"/>
          </a:xfrm>
          <a:prstGeom prst="rect">
            <a:avLst/>
          </a:prstGeom>
          <a:noFill/>
        </p:spPr>
        <p:txBody>
          <a:bodyPr wrap="square" rtlCol="0">
            <a:spAutoFit/>
          </a:bodyPr>
          <a:lstStyle/>
          <a:p>
            <a:pPr algn="ctr"/>
            <a:r>
              <a:rPr lang="en-US" sz="2000" dirty="0"/>
              <a:t>God called Joseph Smith to be a prophet</a:t>
            </a:r>
          </a:p>
        </p:txBody>
      </p:sp>
    </p:spTree>
    <p:extLst>
      <p:ext uri="{BB962C8B-B14F-4D97-AF65-F5344CB8AC3E}">
        <p14:creationId xmlns:p14="http://schemas.microsoft.com/office/powerpoint/2010/main" val="23621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0AB5-B1D2-45D8-AC31-D2BAB23055A7}"/>
              </a:ext>
            </a:extLst>
          </p:cNvPr>
          <p:cNvSpPr>
            <a:spLocks noGrp="1"/>
          </p:cNvSpPr>
          <p:nvPr>
            <p:ph type="title"/>
          </p:nvPr>
        </p:nvSpPr>
        <p:spPr>
          <a:xfrm>
            <a:off x="481263" y="568345"/>
            <a:ext cx="8296941" cy="798442"/>
          </a:xfrm>
        </p:spPr>
        <p:txBody>
          <a:bodyPr>
            <a:normAutofit/>
          </a:bodyPr>
          <a:lstStyle/>
          <a:p>
            <a:r>
              <a:rPr lang="en-US" dirty="0"/>
              <a:t>Marriage </a:t>
            </a:r>
            <a:r>
              <a:rPr lang="en-US" sz="1400" dirty="0"/>
              <a:t>(Guide to the Scriptures, “Marriage, Marry,” scriptures.lds.org).</a:t>
            </a:r>
            <a:endParaRPr lang="en-US" dirty="0"/>
          </a:p>
        </p:txBody>
      </p:sp>
      <p:sp>
        <p:nvSpPr>
          <p:cNvPr id="3" name="Content Placeholder 2">
            <a:extLst>
              <a:ext uri="{FF2B5EF4-FFF2-40B4-BE49-F238E27FC236}">
                <a16:creationId xmlns:a16="http://schemas.microsoft.com/office/drawing/2014/main" id="{73C88B77-7FD5-4E29-A741-496DBACE17FB}"/>
              </a:ext>
            </a:extLst>
          </p:cNvPr>
          <p:cNvSpPr>
            <a:spLocks noGrp="1"/>
          </p:cNvSpPr>
          <p:nvPr>
            <p:ph idx="1"/>
          </p:nvPr>
        </p:nvSpPr>
        <p:spPr>
          <a:xfrm>
            <a:off x="481263" y="1366787"/>
            <a:ext cx="8296941" cy="4723117"/>
          </a:xfrm>
        </p:spPr>
        <p:txBody>
          <a:bodyPr>
            <a:noAutofit/>
          </a:bodyPr>
          <a:lstStyle/>
          <a:p>
            <a:pPr marL="0" indent="0">
              <a:buNone/>
            </a:pPr>
            <a:r>
              <a:rPr lang="en-US" sz="2800" dirty="0"/>
              <a:t>The Lord has ordained that a man is to have only one wife, unless He commands otherwise by revelation though the President of the Church (see Jacob 2:27–30). “By revelation, plural marriage was practiced in Old Testament times and in the early days of the restored Church by the direction of the prophet who held the priesthood keys (D&amp;C 132:34–40, 45). It is no longer practiced in the Church (OD 1); today, having more than one wife is incompatible with membership in The Church of Jesus Christ of Latter-day Saints…</a:t>
            </a:r>
          </a:p>
        </p:txBody>
      </p:sp>
      <p:pic>
        <p:nvPicPr>
          <p:cNvPr id="6146" name="Picture 2" descr="Image result for marriage png">
            <a:extLst>
              <a:ext uri="{FF2B5EF4-FFF2-40B4-BE49-F238E27FC236}">
                <a16:creationId xmlns:a16="http://schemas.microsoft.com/office/drawing/2014/main" id="{94CA3080-8920-43EC-82FF-A4EEAC167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1" y="5608092"/>
            <a:ext cx="2114550" cy="119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0193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otalTime>0</TotalTime>
  <Words>646</Words>
  <Application>Microsoft Office PowerPoint</Application>
  <PresentationFormat>On-screen Show (4:3)</PresentationFormat>
  <Paragraphs>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Schoolbook</vt:lpstr>
      <vt:lpstr>Corbel</vt:lpstr>
      <vt:lpstr>Feathered</vt:lpstr>
      <vt:lpstr>Acquiring Spiritual Knowledge, Part 2 </vt:lpstr>
      <vt:lpstr>Question…</vt:lpstr>
      <vt:lpstr>Three principles of acquiring spiritual knowledge</vt:lpstr>
      <vt:lpstr>Act in Faith</vt:lpstr>
      <vt:lpstr>Act in Faith</vt:lpstr>
      <vt:lpstr>Examine Concepts and Questions with an Eternal Perspective </vt:lpstr>
      <vt:lpstr>PowerPoint Presentation</vt:lpstr>
      <vt:lpstr>How a person’s beliefs, assumptions, or testimony can influence his or her conclusions</vt:lpstr>
      <vt:lpstr>Marriage (Guide to the Scriptures, “Marriage, Marry,” scriptures.lds.org).</vt:lpstr>
      <vt:lpstr>Marriage (Guide to the Scriptures, “Marriage, Marry,” scriptures.lds.org).</vt:lpstr>
      <vt:lpstr>Marriage (Guide to the Scriptures, “Marriage, Marry,” scriptures.lds.org).</vt:lpstr>
      <vt:lpstr>Seek Further Understanding through Divinely Appointed Sources </vt:lpstr>
      <vt:lpstr>PowerPoint Presentation</vt:lpstr>
      <vt:lpstr>PowerPoint Presentation</vt:lpstr>
      <vt:lpstr>PowerPoint Presentation</vt:lpstr>
      <vt:lpstr>What are some other divinely appointed sources you could turn to if you had concern?  </vt:lpstr>
      <vt:lpstr>Video</vt:lpstr>
      <vt:lpstr>Madison’s Story</vt:lpstr>
      <vt:lpstr>Acquiring Spiritual Knowledge, Part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Acquiring Spiritual Knowledge, Part 2 </dc:title>
  <dc:creator>Eric Richards</dc:creator>
  <cp:lastModifiedBy>Eric Richards</cp:lastModifiedBy>
  <cp:revision>1</cp:revision>
  <dcterms:created xsi:type="dcterms:W3CDTF">2018-08-10T16:22:36Z</dcterms:created>
  <dcterms:modified xsi:type="dcterms:W3CDTF">2018-08-10T16:22:48Z</dcterms:modified>
</cp:coreProperties>
</file>