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80" r:id="rId3"/>
  </p:sldMasterIdLst>
  <p:sldIdLst>
    <p:sldId id="426" r:id="rId4"/>
    <p:sldId id="425" r:id="rId5"/>
    <p:sldId id="428" r:id="rId6"/>
    <p:sldId id="437" r:id="rId7"/>
    <p:sldId id="329" r:id="rId8"/>
    <p:sldId id="324" r:id="rId9"/>
    <p:sldId id="326" r:id="rId10"/>
    <p:sldId id="438" r:id="rId11"/>
    <p:sldId id="439" r:id="rId12"/>
    <p:sldId id="440" r:id="rId13"/>
    <p:sldId id="441" r:id="rId14"/>
    <p:sldId id="334" r:id="rId15"/>
    <p:sldId id="335" r:id="rId16"/>
    <p:sldId id="44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69" d="100"/>
          <a:sy n="69" d="100"/>
        </p:scale>
        <p:origin x="5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Content Placeholder 2"/>
          <p:cNvSpPr>
            <a:spLocks noGrp="1"/>
          </p:cNvSpPr>
          <p:nvPr>
            <p:ph idx="1" hasCustomPrompt="1"/>
          </p:nvPr>
        </p:nvSpPr>
        <p:spPr>
          <a:xfrm>
            <a:off x="457200" y="2413000"/>
            <a:ext cx="8229600" cy="1016000"/>
          </a:xfrm>
        </p:spPr>
        <p:txBody>
          <a:bodyPr anchor="b">
            <a:noAutofit/>
          </a:bodyPr>
          <a:lstStyle>
            <a:lvl1pPr algn="ctr">
              <a:buNone/>
              <a:defRPr sz="4800">
                <a:solidFill>
                  <a:schemeClr val="bg2"/>
                </a:solidFill>
              </a:defRPr>
            </a:lvl1pPr>
            <a:lvl2pPr algn="ctr">
              <a:buNone/>
              <a:defRPr sz="2000"/>
            </a:lvl2pPr>
            <a:lvl3pPr algn="ctr">
              <a:buNone/>
              <a:defRPr sz="1800"/>
            </a:lvl3pPr>
            <a:lvl4pPr algn="ctr">
              <a:buNone/>
              <a:defRPr sz="1600"/>
            </a:lvl4pPr>
            <a:lvl5pPr algn="ctr">
              <a:buNone/>
              <a:defRPr sz="1600"/>
            </a:lvl5pPr>
          </a:lstStyle>
          <a:p>
            <a:pPr lvl="0"/>
            <a:r>
              <a:rPr lang="en-US" dirty="0"/>
              <a:t>Click to edit Title 1</a:t>
            </a:r>
          </a:p>
        </p:txBody>
      </p:sp>
      <p:sp>
        <p:nvSpPr>
          <p:cNvPr id="3" name="Content Placeholder 2"/>
          <p:cNvSpPr>
            <a:spLocks noGrp="1"/>
          </p:cNvSpPr>
          <p:nvPr>
            <p:ph idx="10" hasCustomPrompt="1"/>
          </p:nvPr>
        </p:nvSpPr>
        <p:spPr>
          <a:xfrm>
            <a:off x="457200" y="3429000"/>
            <a:ext cx="8229600" cy="1016000"/>
          </a:xfrm>
        </p:spPr>
        <p:txBody>
          <a:bodyPr>
            <a:noAutofit/>
          </a:bodyPr>
          <a:lstStyle>
            <a:lvl1pPr algn="ctr">
              <a:buNone/>
              <a:defRPr sz="2800">
                <a:solidFill>
                  <a:schemeClr val="bg1"/>
                </a:solidFill>
              </a:defRPr>
            </a:lvl1pPr>
            <a:lvl2pPr algn="ctr">
              <a:buNone/>
              <a:defRPr sz="2000"/>
            </a:lvl2pPr>
            <a:lvl3pPr algn="ctr">
              <a:buNone/>
              <a:defRPr sz="1800"/>
            </a:lvl3pPr>
            <a:lvl4pPr algn="ctr">
              <a:buNone/>
              <a:defRPr sz="1600"/>
            </a:lvl4pPr>
            <a:lvl5pPr algn="ctr">
              <a:buNone/>
              <a:defRPr sz="1600"/>
            </a:lvl5pPr>
          </a:lstStyle>
          <a:p>
            <a:pPr lvl="0"/>
            <a:r>
              <a:rPr lang="en-US" dirty="0"/>
              <a:t>Click to edit Title 2</a:t>
            </a:r>
          </a:p>
        </p:txBody>
      </p:sp>
    </p:spTree>
    <p:extLst>
      <p:ext uri="{BB962C8B-B14F-4D97-AF65-F5344CB8AC3E}">
        <p14:creationId xmlns:p14="http://schemas.microsoft.com/office/powerpoint/2010/main" val="263825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6E8B8-53AE-404F-938C-7E89E33C722F}"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283116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26E8B8-53AE-404F-938C-7E89E33C722F}"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2727852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26E8B8-53AE-404F-938C-7E89E33C722F}"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3792975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26E8B8-53AE-404F-938C-7E89E33C722F}"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1718600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6E8B8-53AE-404F-938C-7E89E33C722F}"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3798788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26E8B8-53AE-404F-938C-7E89E33C722F}"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4094516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26E8B8-53AE-404F-938C-7E89E33C722F}"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3752754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6E8B8-53AE-404F-938C-7E89E33C722F}"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3945354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6E8B8-53AE-404F-938C-7E89E33C722F}"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3549847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1961323-9CE0-4852-A8B1-6927B27E7C67}" type="slidenum">
              <a:rPr lang="en-US" altLang="en-US"/>
              <a:pPr>
                <a:defRPr/>
              </a:pPr>
              <a:t>‹#›</a:t>
            </a:fld>
            <a:endParaRPr lang="en-US" altLang="en-US"/>
          </a:p>
        </p:txBody>
      </p:sp>
    </p:spTree>
    <p:extLst>
      <p:ext uri="{BB962C8B-B14F-4D97-AF65-F5344CB8AC3E}">
        <p14:creationId xmlns:p14="http://schemas.microsoft.com/office/powerpoint/2010/main" val="1304774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17563"/>
          </a:xfrm>
        </p:spPr>
        <p:txBody>
          <a:bodyPr/>
          <a:lstStyle>
            <a:lvl1pPr>
              <a:defRPr>
                <a:effectLst>
                  <a:outerShdw blurRad="139700" dir="5400000" algn="ctr" rotWithShape="0">
                    <a:schemeClr val="tx1">
                      <a:lumMod val="50000"/>
                    </a:schemeClr>
                  </a:outerShdw>
                </a:effectLst>
              </a:defRPr>
            </a:lvl1pPr>
          </a:lstStyle>
          <a:p>
            <a:r>
              <a:rPr lang="en-US"/>
              <a:t>Click to edit Master title style</a:t>
            </a:r>
          </a:p>
        </p:txBody>
      </p:sp>
      <p:sp>
        <p:nvSpPr>
          <p:cNvPr id="3" name="Content Placeholder 2"/>
          <p:cNvSpPr>
            <a:spLocks noGrp="1"/>
          </p:cNvSpPr>
          <p:nvPr>
            <p:ph idx="1"/>
          </p:nvPr>
        </p:nvSpPr>
        <p:spPr>
          <a:xfrm>
            <a:off x="457200" y="1498603"/>
            <a:ext cx="8229600" cy="4978399"/>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0458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7A998AB-AFCD-40D7-BD39-13EBA0E2D7F5}" type="slidenum">
              <a:rPr lang="en-US" altLang="en-US"/>
              <a:pPr>
                <a:defRPr/>
              </a:pPr>
              <a:t>‹#›</a:t>
            </a:fld>
            <a:endParaRPr lang="en-US" altLang="en-US"/>
          </a:p>
        </p:txBody>
      </p:sp>
    </p:spTree>
    <p:extLst>
      <p:ext uri="{BB962C8B-B14F-4D97-AF65-F5344CB8AC3E}">
        <p14:creationId xmlns:p14="http://schemas.microsoft.com/office/powerpoint/2010/main" val="4105880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68D09F4-2273-4DAB-949F-E2A87EC95568}" type="slidenum">
              <a:rPr lang="en-US" altLang="en-US"/>
              <a:pPr>
                <a:defRPr/>
              </a:pPr>
              <a:t>‹#›</a:t>
            </a:fld>
            <a:endParaRPr lang="en-US" altLang="en-US"/>
          </a:p>
        </p:txBody>
      </p:sp>
    </p:spTree>
    <p:extLst>
      <p:ext uri="{BB962C8B-B14F-4D97-AF65-F5344CB8AC3E}">
        <p14:creationId xmlns:p14="http://schemas.microsoft.com/office/powerpoint/2010/main" val="2144760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105CF8D-A63C-4C4E-AAC6-426EF7C52FB5}" type="slidenum">
              <a:rPr lang="en-US" altLang="en-US"/>
              <a:pPr>
                <a:defRPr/>
              </a:pPr>
              <a:t>‹#›</a:t>
            </a:fld>
            <a:endParaRPr lang="en-US" altLang="en-US"/>
          </a:p>
        </p:txBody>
      </p:sp>
    </p:spTree>
    <p:extLst>
      <p:ext uri="{BB962C8B-B14F-4D97-AF65-F5344CB8AC3E}">
        <p14:creationId xmlns:p14="http://schemas.microsoft.com/office/powerpoint/2010/main" val="3459447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BA594B8-2C74-40E5-A3E6-9E1B21C4FA9A}" type="slidenum">
              <a:rPr lang="en-US" altLang="en-US"/>
              <a:pPr>
                <a:defRPr/>
              </a:pPr>
              <a:t>‹#›</a:t>
            </a:fld>
            <a:endParaRPr lang="en-US" altLang="en-US"/>
          </a:p>
        </p:txBody>
      </p:sp>
    </p:spTree>
    <p:extLst>
      <p:ext uri="{BB962C8B-B14F-4D97-AF65-F5344CB8AC3E}">
        <p14:creationId xmlns:p14="http://schemas.microsoft.com/office/powerpoint/2010/main" val="3941335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455C134-84D9-4E4D-9882-9A7DAA477EE8}" type="slidenum">
              <a:rPr lang="en-US" altLang="en-US"/>
              <a:pPr>
                <a:defRPr/>
              </a:pPr>
              <a:t>‹#›</a:t>
            </a:fld>
            <a:endParaRPr lang="en-US" altLang="en-US"/>
          </a:p>
        </p:txBody>
      </p:sp>
    </p:spTree>
    <p:extLst>
      <p:ext uri="{BB962C8B-B14F-4D97-AF65-F5344CB8AC3E}">
        <p14:creationId xmlns:p14="http://schemas.microsoft.com/office/powerpoint/2010/main" val="472381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50182BC-4E07-4CC2-861F-A38CC9C61A00}" type="slidenum">
              <a:rPr lang="en-US" altLang="en-US"/>
              <a:pPr>
                <a:defRPr/>
              </a:pPr>
              <a:t>‹#›</a:t>
            </a:fld>
            <a:endParaRPr lang="en-US" altLang="en-US"/>
          </a:p>
        </p:txBody>
      </p:sp>
    </p:spTree>
    <p:extLst>
      <p:ext uri="{BB962C8B-B14F-4D97-AF65-F5344CB8AC3E}">
        <p14:creationId xmlns:p14="http://schemas.microsoft.com/office/powerpoint/2010/main" val="2829393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29068B3-58ED-4109-84C1-5716707E70DD}" type="slidenum">
              <a:rPr lang="en-US" altLang="en-US"/>
              <a:pPr>
                <a:defRPr/>
              </a:pPr>
              <a:t>‹#›</a:t>
            </a:fld>
            <a:endParaRPr lang="en-US" altLang="en-US"/>
          </a:p>
        </p:txBody>
      </p:sp>
    </p:spTree>
    <p:extLst>
      <p:ext uri="{BB962C8B-B14F-4D97-AF65-F5344CB8AC3E}">
        <p14:creationId xmlns:p14="http://schemas.microsoft.com/office/powerpoint/2010/main" val="1258594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D026A4E-7D12-4F6E-9401-9F193529C392}" type="slidenum">
              <a:rPr lang="en-US" altLang="en-US"/>
              <a:pPr>
                <a:defRPr/>
              </a:pPr>
              <a:t>‹#›</a:t>
            </a:fld>
            <a:endParaRPr lang="en-US" altLang="en-US"/>
          </a:p>
        </p:txBody>
      </p:sp>
    </p:spTree>
    <p:extLst>
      <p:ext uri="{BB962C8B-B14F-4D97-AF65-F5344CB8AC3E}">
        <p14:creationId xmlns:p14="http://schemas.microsoft.com/office/powerpoint/2010/main" val="3088307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F7C889A-BB00-4AB0-B797-4F4F050379CA}" type="slidenum">
              <a:rPr lang="en-US" altLang="en-US"/>
              <a:pPr>
                <a:defRPr/>
              </a:pPr>
              <a:t>‹#›</a:t>
            </a:fld>
            <a:endParaRPr lang="en-US" altLang="en-US"/>
          </a:p>
        </p:txBody>
      </p:sp>
    </p:spTree>
    <p:extLst>
      <p:ext uri="{BB962C8B-B14F-4D97-AF65-F5344CB8AC3E}">
        <p14:creationId xmlns:p14="http://schemas.microsoft.com/office/powerpoint/2010/main" val="3412108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480AF79-88AB-4436-BBDC-CDBE4F732ACD}" type="slidenum">
              <a:rPr lang="en-US" altLang="en-US"/>
              <a:pPr>
                <a:defRPr/>
              </a:pPr>
              <a:t>‹#›</a:t>
            </a:fld>
            <a:endParaRPr lang="en-US" altLang="en-US"/>
          </a:p>
        </p:txBody>
      </p:sp>
    </p:spTree>
    <p:extLst>
      <p:ext uri="{BB962C8B-B14F-4D97-AF65-F5344CB8AC3E}">
        <p14:creationId xmlns:p14="http://schemas.microsoft.com/office/powerpoint/2010/main" val="2822312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SLTempleBlue_withTitle.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98603"/>
            <a:ext cx="4038600" cy="4978399"/>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98603"/>
            <a:ext cx="4038600" cy="4978399"/>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882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787400"/>
            <a:ext cx="8229600" cy="54864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550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SLTempleBlue_withTitle.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833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408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218533C1-5F7C-4568-8F81-6B607C74C221}" type="datetimeFigureOut">
              <a:rPr lang="en-US" smtClean="0"/>
              <a:t>8/10/2018</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7D8AB0C6-F663-4AC2-9B1B-B6E3BF9EFE07}" type="slidenum">
              <a:rPr lang="en-US" smtClean="0"/>
              <a:t>‹#›</a:t>
            </a:fld>
            <a:endParaRPr lang="en-US"/>
          </a:p>
        </p:txBody>
      </p:sp>
    </p:spTree>
    <p:extLst>
      <p:ext uri="{BB962C8B-B14F-4D97-AF65-F5344CB8AC3E}">
        <p14:creationId xmlns:p14="http://schemas.microsoft.com/office/powerpoint/2010/main" val="1836008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26E8B8-53AE-404F-938C-7E89E33C722F}"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1233113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6E8B8-53AE-404F-938C-7E89E33C722F}"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257031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817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98603"/>
            <a:ext cx="8229600" cy="49783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4025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spcBef>
          <a:spcPct val="0"/>
        </a:spcBef>
        <a:buNone/>
        <a:defRPr sz="2400" kern="1200">
          <a:solidFill>
            <a:schemeClr val="accent3">
              <a:lumMod val="20000"/>
              <a:lumOff val="8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effectLst>
            <a:outerShdw blurRad="139700" dir="5400000" algn="ctr" rotWithShape="0">
              <a:schemeClr val="tx1">
                <a:lumMod val="50000"/>
                <a:alpha val="95000"/>
              </a:scheme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bg1"/>
          </a:solidFill>
          <a:effectLst>
            <a:outerShdw blurRad="139700" dir="5400000" algn="ctr" rotWithShape="0">
              <a:schemeClr val="tx1">
                <a:lumMod val="50000"/>
                <a:alpha val="95000"/>
              </a:scheme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effectLst>
            <a:outerShdw blurRad="139700" dir="5400000" algn="ctr" rotWithShape="0">
              <a:schemeClr val="tx1">
                <a:lumMod val="50000"/>
                <a:alpha val="95000"/>
              </a:scheme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1"/>
          </a:solidFill>
          <a:effectLst>
            <a:outerShdw blurRad="139700" dir="5400000" algn="ctr" rotWithShape="0">
              <a:schemeClr val="tx1">
                <a:lumMod val="50000"/>
                <a:alpha val="95000"/>
              </a:scheme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bg1"/>
          </a:solidFill>
          <a:effectLst>
            <a:outerShdw blurRad="139700" dir="5400000" algn="ctr" rotWithShape="0">
              <a:schemeClr val="tx1">
                <a:lumMod val="50000"/>
                <a:alpha val="95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6E8B8-53AE-404F-938C-7E89E33C722F}" type="datetimeFigureOut">
              <a:rPr lang="en-US" smtClean="0"/>
              <a:t>8/10/2018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A84F1-8A6C-4C46-930A-7F045E1A23E8}" type="slidenum">
              <a:rPr lang="en-US" smtClean="0"/>
              <a:t>‹#›</a:t>
            </a:fld>
            <a:endParaRPr lang="en-US"/>
          </a:p>
        </p:txBody>
      </p:sp>
    </p:spTree>
    <p:extLst>
      <p:ext uri="{BB962C8B-B14F-4D97-AF65-F5344CB8AC3E}">
        <p14:creationId xmlns:p14="http://schemas.microsoft.com/office/powerpoint/2010/main" val="73098170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EFE5F43A-3BAE-48AD-84EC-8FD0D47A3501}" type="slidenum">
              <a:rPr lang="en-US" altLang="en-US"/>
              <a:pPr>
                <a:defRPr/>
              </a:pPr>
              <a:t>‹#›</a:t>
            </a:fld>
            <a:endParaRPr lang="en-US" altLang="en-US"/>
          </a:p>
        </p:txBody>
      </p:sp>
    </p:spTree>
    <p:extLst>
      <p:ext uri="{BB962C8B-B14F-4D97-AF65-F5344CB8AC3E}">
        <p14:creationId xmlns:p14="http://schemas.microsoft.com/office/powerpoint/2010/main" val="300578960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anose="02020603050405020304" pitchFamily="18" charset="0"/>
        </a:defRPr>
      </a:lvl2pPr>
      <a:lvl3pPr algn="ctr" rtl="0" eaLnBrk="0" fontAlgn="base" hangingPunct="0">
        <a:spcBef>
          <a:spcPct val="0"/>
        </a:spcBef>
        <a:spcAft>
          <a:spcPct val="0"/>
        </a:spcAft>
        <a:defRPr sz="4400">
          <a:solidFill>
            <a:schemeClr val="bg1"/>
          </a:solidFill>
          <a:latin typeface="Times New Roman" panose="02020603050405020304" pitchFamily="18" charset="0"/>
        </a:defRPr>
      </a:lvl3pPr>
      <a:lvl4pPr algn="ctr" rtl="0" eaLnBrk="0" fontAlgn="base" hangingPunct="0">
        <a:spcBef>
          <a:spcPct val="0"/>
        </a:spcBef>
        <a:spcAft>
          <a:spcPct val="0"/>
        </a:spcAft>
        <a:defRPr sz="4400">
          <a:solidFill>
            <a:schemeClr val="bg1"/>
          </a:solidFill>
          <a:latin typeface="Times New Roman" panose="02020603050405020304" pitchFamily="18" charset="0"/>
        </a:defRPr>
      </a:lvl4pPr>
      <a:lvl5pPr algn="ctr" rtl="0" eaLnBrk="0" fontAlgn="base" hangingPunct="0">
        <a:spcBef>
          <a:spcPct val="0"/>
        </a:spcBef>
        <a:spcAft>
          <a:spcPct val="0"/>
        </a:spcAft>
        <a:defRPr sz="4400">
          <a:solidFill>
            <a:schemeClr val="bg1"/>
          </a:solidFill>
          <a:latin typeface="Times New Roman" panose="02020603050405020304" pitchFamily="18" charset="0"/>
        </a:defRPr>
      </a:lvl5pPr>
      <a:lvl6pPr marL="457200" algn="ctr" rtl="0" fontAlgn="base">
        <a:spcBef>
          <a:spcPct val="0"/>
        </a:spcBef>
        <a:spcAft>
          <a:spcPct val="0"/>
        </a:spcAft>
        <a:defRPr sz="4400">
          <a:solidFill>
            <a:schemeClr val="bg1"/>
          </a:solidFill>
          <a:latin typeface="Times New Roman" panose="02020603050405020304" pitchFamily="18" charset="0"/>
        </a:defRPr>
      </a:lvl6pPr>
      <a:lvl7pPr marL="914400" algn="ctr" rtl="0" fontAlgn="base">
        <a:spcBef>
          <a:spcPct val="0"/>
        </a:spcBef>
        <a:spcAft>
          <a:spcPct val="0"/>
        </a:spcAft>
        <a:defRPr sz="4400">
          <a:solidFill>
            <a:schemeClr val="bg1"/>
          </a:solidFill>
          <a:latin typeface="Times New Roman" panose="02020603050405020304" pitchFamily="18" charset="0"/>
        </a:defRPr>
      </a:lvl7pPr>
      <a:lvl8pPr marL="1371600" algn="ctr" rtl="0" fontAlgn="base">
        <a:spcBef>
          <a:spcPct val="0"/>
        </a:spcBef>
        <a:spcAft>
          <a:spcPct val="0"/>
        </a:spcAft>
        <a:defRPr sz="4400">
          <a:solidFill>
            <a:schemeClr val="bg1"/>
          </a:solidFill>
          <a:latin typeface="Times New Roman" panose="02020603050405020304" pitchFamily="18" charset="0"/>
        </a:defRPr>
      </a:lvl8pPr>
      <a:lvl9pPr marL="1828800" algn="ctr" rtl="0" fontAlgn="base">
        <a:spcBef>
          <a:spcPct val="0"/>
        </a:spcBef>
        <a:spcAft>
          <a:spcPct val="0"/>
        </a:spcAft>
        <a:defRPr sz="4400">
          <a:solidFill>
            <a:schemeClr val="bg1"/>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90C90F1A-D07E-40E5-A122-525BC6EB16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 r="2" b="2"/>
          <a:stretch/>
        </p:blipFill>
        <p:spPr bwMode="auto">
          <a:xfrm>
            <a:off x="20" y="10"/>
            <a:ext cx="457922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EBF213-6AC3-4E78-9276-B4826C2FE618}"/>
              </a:ext>
            </a:extLst>
          </p:cNvPr>
          <p:cNvSpPr>
            <a:spLocks noGrp="1"/>
          </p:cNvSpPr>
          <p:nvPr>
            <p:ph type="ctrTitle"/>
          </p:nvPr>
        </p:nvSpPr>
        <p:spPr>
          <a:xfrm>
            <a:off x="4564759" y="-434153"/>
            <a:ext cx="4579221" cy="3637373"/>
          </a:xfrm>
          <a:noFill/>
        </p:spPr>
        <p:txBody>
          <a:bodyPr>
            <a:normAutofit/>
          </a:bodyPr>
          <a:lstStyle/>
          <a:p>
            <a:r>
              <a:rPr lang="en-US" sz="7200" b="1" dirty="0">
                <a:latin typeface="Arial Rounded MT Bold" panose="020F0704030504030204" pitchFamily="34" charset="0"/>
              </a:rPr>
              <a:t>Doctrinal Mastery</a:t>
            </a:r>
          </a:p>
        </p:txBody>
      </p:sp>
      <p:sp>
        <p:nvSpPr>
          <p:cNvPr id="3" name="Subtitle 2">
            <a:extLst>
              <a:ext uri="{FF2B5EF4-FFF2-40B4-BE49-F238E27FC236}">
                <a16:creationId xmlns:a16="http://schemas.microsoft.com/office/drawing/2014/main" id="{F0AA69B8-B3B4-4590-8AF4-30C3D5B168DF}"/>
              </a:ext>
            </a:extLst>
          </p:cNvPr>
          <p:cNvSpPr>
            <a:spLocks noGrp="1"/>
          </p:cNvSpPr>
          <p:nvPr>
            <p:ph type="subTitle" idx="1"/>
          </p:nvPr>
        </p:nvSpPr>
        <p:spPr>
          <a:xfrm>
            <a:off x="5052050" y="3557927"/>
            <a:ext cx="3604638" cy="1802038"/>
          </a:xfrm>
          <a:noFill/>
        </p:spPr>
        <p:txBody>
          <a:bodyPr>
            <a:normAutofit/>
          </a:bodyPr>
          <a:lstStyle/>
          <a:p>
            <a:r>
              <a:rPr lang="en-US" sz="2800" b="1" dirty="0">
                <a:latin typeface="Arial Rounded MT Bold" panose="020F0704030504030204" pitchFamily="34" charset="0"/>
              </a:rPr>
              <a:t>Acquiring Spiritual Knowledge</a:t>
            </a:r>
          </a:p>
        </p:txBody>
      </p:sp>
    </p:spTree>
    <p:extLst>
      <p:ext uri="{BB962C8B-B14F-4D97-AF65-F5344CB8AC3E}">
        <p14:creationId xmlns:p14="http://schemas.microsoft.com/office/powerpoint/2010/main" val="1833546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D9D41-18B0-4758-B622-5578AAE43947}"/>
              </a:ext>
            </a:extLst>
          </p:cNvPr>
          <p:cNvSpPr>
            <a:spLocks noGrp="1"/>
          </p:cNvSpPr>
          <p:nvPr>
            <p:ph type="title"/>
          </p:nvPr>
        </p:nvSpPr>
        <p:spPr/>
        <p:txBody>
          <a:bodyPr>
            <a:normAutofit fontScale="90000"/>
          </a:bodyPr>
          <a:lstStyle/>
          <a:p>
            <a:pPr algn="ctr"/>
            <a:r>
              <a:rPr lang="en-US" sz="5400" b="1" dirty="0"/>
              <a:t>JOURNAL</a:t>
            </a:r>
          </a:p>
        </p:txBody>
      </p:sp>
      <p:sp>
        <p:nvSpPr>
          <p:cNvPr id="3" name="Content Placeholder 2">
            <a:extLst>
              <a:ext uri="{FF2B5EF4-FFF2-40B4-BE49-F238E27FC236}">
                <a16:creationId xmlns:a16="http://schemas.microsoft.com/office/drawing/2014/main" id="{B1C0FF45-25F1-4663-9B12-5B10E4EC115A}"/>
              </a:ext>
            </a:extLst>
          </p:cNvPr>
          <p:cNvSpPr>
            <a:spLocks noGrp="1"/>
          </p:cNvSpPr>
          <p:nvPr>
            <p:ph idx="1"/>
          </p:nvPr>
        </p:nvSpPr>
        <p:spPr/>
        <p:txBody>
          <a:bodyPr>
            <a:normAutofit lnSpcReduction="10000"/>
          </a:bodyPr>
          <a:lstStyle/>
          <a:p>
            <a:pPr marL="742950" indent="-742950">
              <a:buAutoNum type="arabicPeriod"/>
            </a:pPr>
            <a:r>
              <a:rPr lang="en-US" sz="4000" dirty="0"/>
              <a:t>What is important to remember about how to recognize thoughts, feelings, and promptings that come from the Holy Ghost?</a:t>
            </a:r>
          </a:p>
          <a:p>
            <a:pPr marL="742950" indent="-742950">
              <a:buAutoNum type="arabicPeriod"/>
            </a:pPr>
            <a:r>
              <a:rPr lang="en-US" sz="4000" dirty="0"/>
              <a:t>Record a time when you have received a prompting from the Holy Ghost.</a:t>
            </a:r>
          </a:p>
        </p:txBody>
      </p:sp>
    </p:spTree>
    <p:extLst>
      <p:ext uri="{BB962C8B-B14F-4D97-AF65-F5344CB8AC3E}">
        <p14:creationId xmlns:p14="http://schemas.microsoft.com/office/powerpoint/2010/main" val="500984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D15EFC-B5F1-4A36-B9D3-7874B4B3714F}"/>
              </a:ext>
            </a:extLst>
          </p:cNvPr>
          <p:cNvSpPr txBox="1">
            <a:spLocks/>
          </p:cNvSpPr>
          <p:nvPr/>
        </p:nvSpPr>
        <p:spPr>
          <a:xfrm>
            <a:off x="228600" y="365051"/>
            <a:ext cx="8686800" cy="4724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a:solidFill>
                  <a:schemeClr val="accent3">
                    <a:lumMod val="20000"/>
                    <a:lumOff val="80000"/>
                  </a:schemeClr>
                </a:solidFill>
                <a:latin typeface="+mj-lt"/>
                <a:ea typeface="+mj-ea"/>
                <a:cs typeface="+mj-cs"/>
              </a:defRPr>
            </a:lvl1pPr>
          </a:lstStyle>
          <a:p>
            <a:pPr lvl="0" algn="ctr">
              <a:defRPr/>
            </a:pPr>
            <a:r>
              <a:rPr lang="en-US" sz="3200" dirty="0"/>
              <a:t>Look for:  What can we DO to invite the Holy Ghost to reveal truth to us?</a:t>
            </a:r>
          </a:p>
          <a:p>
            <a:pPr algn="ctr">
              <a:defRPr/>
            </a:pPr>
            <a:r>
              <a:rPr lang="en-US" sz="3200" i="1" dirty="0"/>
              <a:t>What is an experience you have when you recognized that you needed to seek knowledge from your Heavenly Father?</a:t>
            </a:r>
            <a:endParaRPr lang="en-US" sz="7200" dirty="0">
              <a:solidFill>
                <a:srgbClr val="E7BC29">
                  <a:lumMod val="20000"/>
                  <a:lumOff val="80000"/>
                </a:srgbClr>
              </a:solidFill>
            </a:endParaRPr>
          </a:p>
          <a:p>
            <a:pPr lvl="0" algn="ctr">
              <a:defRPr/>
            </a:pPr>
            <a:endParaRPr kumimoji="0" lang="en-US" sz="3200" i="0" u="none" strike="noStrike" kern="1200" cap="none" spc="0" normalizeH="0" baseline="0" noProof="0" dirty="0">
              <a:ln>
                <a:noFill/>
              </a:ln>
              <a:solidFill>
                <a:srgbClr val="E7BC29">
                  <a:lumMod val="20000"/>
                  <a:lumOff val="80000"/>
                </a:srgbClr>
              </a:solidFill>
              <a:effectLst/>
              <a:uLnTx/>
              <a:uFillTx/>
              <a:latin typeface="Century Gothic"/>
              <a:ea typeface="+mj-ea"/>
              <a:cs typeface="+mj-cs"/>
            </a:endParaRPr>
          </a:p>
        </p:txBody>
      </p:sp>
      <p:sp>
        <p:nvSpPr>
          <p:cNvPr id="4" name="Title 3">
            <a:extLst>
              <a:ext uri="{FF2B5EF4-FFF2-40B4-BE49-F238E27FC236}">
                <a16:creationId xmlns:a16="http://schemas.microsoft.com/office/drawing/2014/main" id="{F2BCB086-31BF-4F9E-A080-3A93413B7560}"/>
              </a:ext>
            </a:extLst>
          </p:cNvPr>
          <p:cNvSpPr>
            <a:spLocks noGrp="1"/>
          </p:cNvSpPr>
          <p:nvPr>
            <p:ph type="title"/>
          </p:nvPr>
        </p:nvSpPr>
        <p:spPr>
          <a:xfrm>
            <a:off x="114300" y="219095"/>
            <a:ext cx="8915400" cy="817563"/>
          </a:xfrm>
        </p:spPr>
        <p:txBody>
          <a:bodyPr>
            <a:normAutofit fontScale="90000"/>
          </a:bodyPr>
          <a:lstStyle/>
          <a:p>
            <a:pPr algn="ctr"/>
            <a:r>
              <a:rPr lang="en-US" b="1" dirty="0"/>
              <a:t>Scripture Study Journal Core Document</a:t>
            </a:r>
            <a:br>
              <a:rPr lang="en-US" b="1" dirty="0"/>
            </a:br>
            <a:r>
              <a:rPr lang="en-US" b="1" dirty="0"/>
              <a:t>Acquiring Spiritual Knowledge:  Paragraph 2</a:t>
            </a:r>
          </a:p>
        </p:txBody>
      </p:sp>
      <p:pic>
        <p:nvPicPr>
          <p:cNvPr id="2050" name="Picture 2" descr="Image result for lds seminary scripture study journal">
            <a:extLst>
              <a:ext uri="{FF2B5EF4-FFF2-40B4-BE49-F238E27FC236}">
                <a16:creationId xmlns:a16="http://schemas.microsoft.com/office/drawing/2014/main" id="{501172F3-8391-47C7-96FF-CDE78A81F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172" y="3945475"/>
            <a:ext cx="1906772" cy="277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38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Image result for president gordon b hinckley">
            <a:extLst>
              <a:ext uri="{FF2B5EF4-FFF2-40B4-BE49-F238E27FC236}">
                <a16:creationId xmlns:a16="http://schemas.microsoft.com/office/drawing/2014/main" id="{C92C3DB4-29C3-4869-A9C0-D19401EF9C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797" r="12671"/>
          <a:stretch/>
        </p:blipFill>
        <p:spPr bwMode="auto">
          <a:xfrm>
            <a:off x="0" y="914400"/>
            <a:ext cx="5246255" cy="5592618"/>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49">
            <a:extLst>
              <a:ext uri="{FF2B5EF4-FFF2-40B4-BE49-F238E27FC236}">
                <a16:creationId xmlns:a16="http://schemas.microsoft.com/office/drawing/2014/main" id="{D227D8FB-85E6-4F0E-9F9E-A85A9E7D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751682" y="-399378"/>
            <a:ext cx="4108563"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chemeClr val="bg1">
              <a:alpha val="5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45991BFE-2E28-42F0-ABB2-4AA495629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0921" y="0"/>
            <a:ext cx="4573079" cy="5298683"/>
          </a:xfrm>
          <a:custGeom>
            <a:avLst/>
            <a:gdLst>
              <a:gd name="connsiteX0" fmla="*/ 744562 w 6097438"/>
              <a:gd name="connsiteY0" fmla="*/ 0 h 5298683"/>
              <a:gd name="connsiteX1" fmla="*/ 5209260 w 6097438"/>
              <a:gd name="connsiteY1" fmla="*/ 0 h 5298683"/>
              <a:gd name="connsiteX2" fmla="*/ 5384861 w 6097438"/>
              <a:gd name="connsiteY2" fmla="*/ 193210 h 5298683"/>
              <a:gd name="connsiteX3" fmla="*/ 6097438 w 6097438"/>
              <a:gd name="connsiteY3" fmla="*/ 2178155 h 5298683"/>
              <a:gd name="connsiteX4" fmla="*/ 2976911 w 6097438"/>
              <a:gd name="connsiteY4" fmla="*/ 5298683 h 5298683"/>
              <a:gd name="connsiteX5" fmla="*/ 101610 w 6097438"/>
              <a:gd name="connsiteY5" fmla="*/ 3392805 h 5298683"/>
              <a:gd name="connsiteX6" fmla="*/ 0 w 6097438"/>
              <a:gd name="connsiteY6" fmla="*/ 3115184 h 5298683"/>
              <a:gd name="connsiteX7" fmla="*/ 0 w 6097438"/>
              <a:gd name="connsiteY7" fmla="*/ 1241127 h 5298683"/>
              <a:gd name="connsiteX8" fmla="*/ 101610 w 6097438"/>
              <a:gd name="connsiteY8" fmla="*/ 963506 h 5298683"/>
              <a:gd name="connsiteX9" fmla="*/ 568961 w 6097438"/>
              <a:gd name="connsiteY9" fmla="*/ 193210 h 529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7438" h="5298683">
                <a:moveTo>
                  <a:pt x="744562" y="0"/>
                </a:moveTo>
                <a:lnTo>
                  <a:pt x="5209260" y="0"/>
                </a:lnTo>
                <a:lnTo>
                  <a:pt x="5384861" y="193210"/>
                </a:lnTo>
                <a:cubicBezTo>
                  <a:pt x="5830023" y="732621"/>
                  <a:pt x="6097438" y="1424159"/>
                  <a:pt x="6097438" y="2178155"/>
                </a:cubicBezTo>
                <a:cubicBezTo>
                  <a:pt x="6097438" y="3901575"/>
                  <a:pt x="4700330" y="5298683"/>
                  <a:pt x="2976911" y="5298683"/>
                </a:cubicBezTo>
                <a:cubicBezTo>
                  <a:pt x="1684346" y="5298683"/>
                  <a:pt x="575332" y="4512810"/>
                  <a:pt x="101610" y="3392805"/>
                </a:cubicBezTo>
                <a:lnTo>
                  <a:pt x="0" y="3115184"/>
                </a:lnTo>
                <a:lnTo>
                  <a:pt x="0" y="1241127"/>
                </a:lnTo>
                <a:lnTo>
                  <a:pt x="101610" y="963506"/>
                </a:lnTo>
                <a:cubicBezTo>
                  <a:pt x="220041" y="683504"/>
                  <a:pt x="378177" y="424387"/>
                  <a:pt x="568961" y="193210"/>
                </a:cubicBez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996B1C-44F7-4FF9-806E-6ED5D8B79D72}"/>
              </a:ext>
            </a:extLst>
          </p:cNvPr>
          <p:cNvSpPr>
            <a:spLocks noGrp="1"/>
          </p:cNvSpPr>
          <p:nvPr>
            <p:ph type="title"/>
          </p:nvPr>
        </p:nvSpPr>
        <p:spPr>
          <a:xfrm>
            <a:off x="3667543" y="350983"/>
            <a:ext cx="5246255" cy="5822258"/>
          </a:xfrm>
        </p:spPr>
        <p:txBody>
          <a:bodyPr>
            <a:noAutofit/>
          </a:bodyPr>
          <a:lstStyle/>
          <a:p>
            <a:r>
              <a:rPr lang="en-US" sz="2800" dirty="0">
                <a:latin typeface="Arial Nova" panose="020B0504020202020204" pitchFamily="34" charset="0"/>
              </a:rPr>
              <a:t>“How do we know the things of the Spirit? How do we know that it is from God? By the fruits of it. If it leads to growth and development, if it leads to faith and testimony, if it leads to a better way of doing things, if it leads to godliness, then it is of God. If it tears us down, if it brings us into darkness, if it confuses us and worries us, if it leads to faithlessness, then it is of the devil” </a:t>
            </a:r>
            <a:br>
              <a:rPr lang="en-US" sz="2800" dirty="0">
                <a:latin typeface="Arial Nova" panose="020B0504020202020204" pitchFamily="34" charset="0"/>
              </a:rPr>
            </a:br>
            <a:r>
              <a:rPr lang="en-US" sz="2800" dirty="0">
                <a:latin typeface="Arial Nova" panose="020B0504020202020204" pitchFamily="34" charset="0"/>
              </a:rPr>
              <a:t>	      </a:t>
            </a:r>
            <a:r>
              <a:rPr lang="en-US" sz="1600" dirty="0">
                <a:latin typeface="Arial Nova" panose="020B0504020202020204" pitchFamily="34" charset="0"/>
              </a:rPr>
              <a:t>– President Gordon B. Hinckley</a:t>
            </a:r>
            <a:endParaRPr lang="en-US" sz="1100" dirty="0">
              <a:latin typeface="Arial Nova" panose="020B0504020202020204" pitchFamily="34" charset="0"/>
            </a:endParaRPr>
          </a:p>
        </p:txBody>
      </p:sp>
    </p:spTree>
    <p:extLst>
      <p:ext uri="{BB962C8B-B14F-4D97-AF65-F5344CB8AC3E}">
        <p14:creationId xmlns:p14="http://schemas.microsoft.com/office/powerpoint/2010/main" val="148920039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descr="Image result for ronald a rasband">
            <a:extLst>
              <a:ext uri="{FF2B5EF4-FFF2-40B4-BE49-F238E27FC236}">
                <a16:creationId xmlns:a16="http://schemas.microsoft.com/office/drawing/2014/main" id="{7A873A18-D368-417D-B0F4-57F968DFD0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94" r="25728" b="9092"/>
          <a:stretch/>
        </p:blipFill>
        <p:spPr bwMode="auto">
          <a:xfrm>
            <a:off x="19" y="-451546"/>
            <a:ext cx="9746053" cy="7309545"/>
          </a:xfrm>
          <a:prstGeom prst="rect">
            <a:avLst/>
          </a:prstGeom>
          <a:noFill/>
          <a:extLst>
            <a:ext uri="{909E8E84-426E-40DD-AFC4-6F175D3DCCD1}">
              <a14:hiddenFill xmlns:a14="http://schemas.microsoft.com/office/drawing/2010/main">
                <a:solidFill>
                  <a:srgbClr val="FFFFFF"/>
                </a:solidFill>
              </a14:hiddenFill>
            </a:ext>
          </a:extLst>
        </p:spPr>
      </p:pic>
      <p:sp>
        <p:nvSpPr>
          <p:cNvPr id="22532"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4B7CEF-FD25-4DA5-B634-64161D35BC8B}"/>
              </a:ext>
            </a:extLst>
          </p:cNvPr>
          <p:cNvSpPr>
            <a:spLocks noGrp="1"/>
          </p:cNvSpPr>
          <p:nvPr>
            <p:ph type="title"/>
          </p:nvPr>
        </p:nvSpPr>
        <p:spPr>
          <a:xfrm>
            <a:off x="310635" y="2694838"/>
            <a:ext cx="3249230" cy="1344975"/>
          </a:xfrm>
        </p:spPr>
        <p:txBody>
          <a:bodyPr>
            <a:noAutofit/>
          </a:bodyPr>
          <a:lstStyle/>
          <a:p>
            <a:pPr fontAlgn="base"/>
            <a:r>
              <a:rPr lang="en-US" sz="1800" dirty="0">
                <a:latin typeface="Arial Nova" panose="020B0504020202020204" pitchFamily="34" charset="0"/>
              </a:rPr>
              <a:t>“’My experience has been that the Spirit most often communicates as a </a:t>
            </a:r>
            <a:r>
              <a:rPr lang="en-US" sz="1800" b="1" u="sng" dirty="0">
                <a:latin typeface="Arial Nova" panose="020B0504020202020204" pitchFamily="34" charset="0"/>
              </a:rPr>
              <a:t>feeling</a:t>
            </a:r>
            <a:r>
              <a:rPr lang="en-US" sz="1800" dirty="0">
                <a:latin typeface="Arial Nova" panose="020B0504020202020204" pitchFamily="34" charset="0"/>
              </a:rPr>
              <a:t>. You feel it in words that are familiar to you, that make sense to you, that prompt you…We must be confident in our </a:t>
            </a:r>
            <a:r>
              <a:rPr lang="en-US" sz="1800" b="1" dirty="0">
                <a:latin typeface="Arial Nova" panose="020B0504020202020204" pitchFamily="34" charset="0"/>
              </a:rPr>
              <a:t>first promptings</a:t>
            </a:r>
            <a:r>
              <a:rPr lang="en-US" sz="1800" dirty="0">
                <a:latin typeface="Arial Nova" panose="020B0504020202020204" pitchFamily="34" charset="0"/>
              </a:rPr>
              <a:t>. Sometimes we rationalize; we wonder if we are feeling a spiritual impression or if it is just our own thoughts. When we begin to second-guess, even third-guess, our feelings—and we all have—we are dismissing the Spirit; we are questioning divine counsel…First promptings are pure inspiration from heaven. When they confirm or testify to us, we need to recognize them for what they are and never let them slip past”</a:t>
            </a:r>
            <a:br>
              <a:rPr lang="en-US" sz="1800" dirty="0">
                <a:latin typeface="Arial Nova" panose="020B0504020202020204" pitchFamily="34" charset="0"/>
              </a:rPr>
            </a:br>
            <a:endParaRPr lang="en-US" sz="1800" dirty="0">
              <a:latin typeface="Arial Nova" panose="020B0504020202020204" pitchFamily="34" charset="0"/>
            </a:endParaRPr>
          </a:p>
        </p:txBody>
      </p:sp>
    </p:spTree>
    <p:extLst>
      <p:ext uri="{BB962C8B-B14F-4D97-AF65-F5344CB8AC3E}">
        <p14:creationId xmlns:p14="http://schemas.microsoft.com/office/powerpoint/2010/main" val="2550849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90C90F1A-D07E-40E5-A122-525BC6EB16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 r="2" b="2"/>
          <a:stretch/>
        </p:blipFill>
        <p:spPr bwMode="auto">
          <a:xfrm>
            <a:off x="20" y="10"/>
            <a:ext cx="457922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EBF213-6AC3-4E78-9276-B4826C2FE618}"/>
              </a:ext>
            </a:extLst>
          </p:cNvPr>
          <p:cNvSpPr>
            <a:spLocks noGrp="1"/>
          </p:cNvSpPr>
          <p:nvPr>
            <p:ph type="ctrTitle"/>
          </p:nvPr>
        </p:nvSpPr>
        <p:spPr>
          <a:xfrm>
            <a:off x="4564759" y="-434153"/>
            <a:ext cx="4579221" cy="3637373"/>
          </a:xfrm>
          <a:noFill/>
        </p:spPr>
        <p:txBody>
          <a:bodyPr>
            <a:normAutofit/>
          </a:bodyPr>
          <a:lstStyle/>
          <a:p>
            <a:r>
              <a:rPr lang="en-US" sz="7200" b="1" dirty="0">
                <a:latin typeface="Arial Rounded MT Bold" panose="020F0704030504030204" pitchFamily="34" charset="0"/>
              </a:rPr>
              <a:t>Doctrinal Mastery</a:t>
            </a:r>
          </a:p>
        </p:txBody>
      </p:sp>
      <p:sp>
        <p:nvSpPr>
          <p:cNvPr id="3" name="Subtitle 2">
            <a:extLst>
              <a:ext uri="{FF2B5EF4-FFF2-40B4-BE49-F238E27FC236}">
                <a16:creationId xmlns:a16="http://schemas.microsoft.com/office/drawing/2014/main" id="{F0AA69B8-B3B4-4590-8AF4-30C3D5B168DF}"/>
              </a:ext>
            </a:extLst>
          </p:cNvPr>
          <p:cNvSpPr>
            <a:spLocks noGrp="1"/>
          </p:cNvSpPr>
          <p:nvPr>
            <p:ph type="subTitle" idx="1"/>
          </p:nvPr>
        </p:nvSpPr>
        <p:spPr>
          <a:xfrm>
            <a:off x="5052050" y="3557927"/>
            <a:ext cx="3604638" cy="1802038"/>
          </a:xfrm>
          <a:noFill/>
        </p:spPr>
        <p:txBody>
          <a:bodyPr>
            <a:normAutofit/>
          </a:bodyPr>
          <a:lstStyle/>
          <a:p>
            <a:r>
              <a:rPr lang="en-US" sz="2800" b="1" dirty="0">
                <a:latin typeface="Arial Rounded MT Bold" panose="020F0704030504030204" pitchFamily="34" charset="0"/>
              </a:rPr>
              <a:t>Acquiring Spiritual Knowledge</a:t>
            </a:r>
          </a:p>
        </p:txBody>
      </p:sp>
    </p:spTree>
    <p:extLst>
      <p:ext uri="{BB962C8B-B14F-4D97-AF65-F5344CB8AC3E}">
        <p14:creationId xmlns:p14="http://schemas.microsoft.com/office/powerpoint/2010/main" val="88305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D15EFC-B5F1-4A36-B9D3-7874B4B3714F}"/>
              </a:ext>
            </a:extLst>
          </p:cNvPr>
          <p:cNvSpPr txBox="1">
            <a:spLocks/>
          </p:cNvSpPr>
          <p:nvPr/>
        </p:nvSpPr>
        <p:spPr>
          <a:xfrm>
            <a:off x="228600" y="1524157"/>
            <a:ext cx="8686800" cy="2073923"/>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2400" kern="1200">
                <a:solidFill>
                  <a:schemeClr val="accent3">
                    <a:lumMod val="20000"/>
                    <a:lumOff val="80000"/>
                  </a:schemeClr>
                </a:solidFill>
                <a:latin typeface="+mj-lt"/>
                <a:ea typeface="+mj-ea"/>
                <a:cs typeface="+mj-cs"/>
              </a:defRPr>
            </a:lvl1pPr>
          </a:lstStyle>
          <a:p>
            <a:pPr algn="ctr">
              <a:defRPr/>
            </a:pPr>
            <a:r>
              <a:rPr lang="en-US" sz="3600" i="1" dirty="0"/>
              <a:t>What is an experience you have when you recognized that you needed to seek knowledge from your Heavenly Father?</a:t>
            </a:r>
            <a:endParaRPr lang="en-US" sz="8000" dirty="0">
              <a:solidFill>
                <a:srgbClr val="E7BC29">
                  <a:lumMod val="20000"/>
                  <a:lumOff val="80000"/>
                </a:srgbClr>
              </a:solidFill>
              <a:latin typeface="Century Gothic"/>
            </a:endParaRPr>
          </a:p>
        </p:txBody>
      </p:sp>
      <p:sp>
        <p:nvSpPr>
          <p:cNvPr id="4" name="Title 3">
            <a:extLst>
              <a:ext uri="{FF2B5EF4-FFF2-40B4-BE49-F238E27FC236}">
                <a16:creationId xmlns:a16="http://schemas.microsoft.com/office/drawing/2014/main" id="{F2BCB086-31BF-4F9E-A080-3A93413B7560}"/>
              </a:ext>
            </a:extLst>
          </p:cNvPr>
          <p:cNvSpPr>
            <a:spLocks noGrp="1"/>
          </p:cNvSpPr>
          <p:nvPr>
            <p:ph type="title"/>
          </p:nvPr>
        </p:nvSpPr>
        <p:spPr>
          <a:xfrm>
            <a:off x="2654381" y="4296881"/>
            <a:ext cx="6179234" cy="2073923"/>
          </a:xfrm>
        </p:spPr>
        <p:txBody>
          <a:bodyPr>
            <a:normAutofit fontScale="90000"/>
          </a:bodyPr>
          <a:lstStyle/>
          <a:p>
            <a:pPr algn="ctr"/>
            <a:r>
              <a:rPr lang="en-US" b="1" dirty="0"/>
              <a:t>Scripture Study Journal </a:t>
            </a:r>
            <a:br>
              <a:rPr lang="en-US" b="1" dirty="0"/>
            </a:br>
            <a:r>
              <a:rPr lang="en-US" b="1" dirty="0"/>
              <a:t>Core Document</a:t>
            </a:r>
            <a:br>
              <a:rPr lang="en-US" b="1" dirty="0"/>
            </a:br>
            <a:r>
              <a:rPr lang="en-US" b="1" dirty="0"/>
              <a:t>Acquiring Spiritual Knowledge:  Paragraph 1</a:t>
            </a:r>
            <a:br>
              <a:rPr lang="en-US" b="1" dirty="0"/>
            </a:br>
            <a:r>
              <a:rPr lang="en-US" b="1" dirty="0"/>
              <a:t>Look for:  (1) Who is the source of all truth?</a:t>
            </a:r>
            <a:br>
              <a:rPr lang="en-US" b="1" dirty="0"/>
            </a:br>
            <a:r>
              <a:rPr lang="en-US" b="1" dirty="0"/>
              <a:t>(2) What does Heavenly Father want for us?</a:t>
            </a:r>
          </a:p>
        </p:txBody>
      </p:sp>
      <p:pic>
        <p:nvPicPr>
          <p:cNvPr id="2050" name="Picture 2" descr="Image result for lds seminary scripture study journal">
            <a:extLst>
              <a:ext uri="{FF2B5EF4-FFF2-40B4-BE49-F238E27FC236}">
                <a16:creationId xmlns:a16="http://schemas.microsoft.com/office/drawing/2014/main" id="{501172F3-8391-47C7-96FF-CDE78A81F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23786">
            <a:off x="446861" y="3853109"/>
            <a:ext cx="1906772" cy="277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7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anim calcmode="lin" valueType="num">
                                      <p:cBhvr>
                                        <p:cTn id="12" dur="1000" fill="hold"/>
                                        <p:tgtEl>
                                          <p:spTgt spid="2050"/>
                                        </p:tgtEl>
                                        <p:attrNameLst>
                                          <p:attrName>ppt_x</p:attrName>
                                        </p:attrNameLst>
                                      </p:cBhvr>
                                      <p:tavLst>
                                        <p:tav tm="0">
                                          <p:val>
                                            <p:strVal val="#ppt_x"/>
                                          </p:val>
                                        </p:tav>
                                        <p:tav tm="100000">
                                          <p:val>
                                            <p:strVal val="#ppt_x"/>
                                          </p:val>
                                        </p:tav>
                                      </p:tavLst>
                                    </p:anim>
                                    <p:anim calcmode="lin" valueType="num">
                                      <p:cBhvr>
                                        <p:cTn id="1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D15EFC-B5F1-4A36-B9D3-7874B4B3714F}"/>
              </a:ext>
            </a:extLst>
          </p:cNvPr>
          <p:cNvSpPr txBox="1">
            <a:spLocks/>
          </p:cNvSpPr>
          <p:nvPr/>
        </p:nvSpPr>
        <p:spPr>
          <a:xfrm>
            <a:off x="4688958" y="1360967"/>
            <a:ext cx="4226442" cy="488743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a:solidFill>
                  <a:schemeClr val="accent3">
                    <a:lumMod val="20000"/>
                    <a:lumOff val="80000"/>
                  </a:schemeClr>
                </a:solidFill>
                <a:latin typeface="+mj-lt"/>
                <a:ea typeface="+mj-ea"/>
                <a:cs typeface="+mj-cs"/>
              </a:defRPr>
            </a:lvl1pPr>
          </a:lstStyle>
          <a:p>
            <a:pPr algn="ctr">
              <a:defRPr/>
            </a:pPr>
            <a:r>
              <a:rPr lang="en-US" b="1" dirty="0"/>
              <a:t>Because our Heavenly Father loves us and wants us to progress toward becoming like Him, He has encouraged us to “seek learning, even by study and also by faith.”</a:t>
            </a:r>
            <a:endParaRPr lang="en-US" sz="6000" dirty="0">
              <a:solidFill>
                <a:srgbClr val="E7BC29">
                  <a:lumMod val="20000"/>
                  <a:lumOff val="80000"/>
                </a:srgbClr>
              </a:solidFill>
              <a:latin typeface="Century Gothic"/>
            </a:endParaRPr>
          </a:p>
        </p:txBody>
      </p:sp>
      <p:pic>
        <p:nvPicPr>
          <p:cNvPr id="1026" name="Picture 2" descr="Image result for lds heavenly father">
            <a:extLst>
              <a:ext uri="{FF2B5EF4-FFF2-40B4-BE49-F238E27FC236}">
                <a16:creationId xmlns:a16="http://schemas.microsoft.com/office/drawing/2014/main" id="{79267118-7DC7-449F-8C09-AF3A7EA9A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3" y="1360967"/>
            <a:ext cx="4381500" cy="43815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4A6BD1BA-2F46-497F-AC59-458BAC873B0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785106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D9D41-18B0-4758-B622-5578AAE43947}"/>
              </a:ext>
            </a:extLst>
          </p:cNvPr>
          <p:cNvSpPr>
            <a:spLocks noGrp="1"/>
          </p:cNvSpPr>
          <p:nvPr>
            <p:ph type="title"/>
          </p:nvPr>
        </p:nvSpPr>
        <p:spPr/>
        <p:txBody>
          <a:bodyPr>
            <a:noAutofit/>
          </a:bodyPr>
          <a:lstStyle/>
          <a:p>
            <a:pPr algn="ctr"/>
            <a:r>
              <a:rPr lang="en-US" sz="4400" b="1" dirty="0"/>
              <a:t>Doctrine &amp; Covenants 88:118</a:t>
            </a:r>
          </a:p>
        </p:txBody>
      </p:sp>
      <p:sp>
        <p:nvSpPr>
          <p:cNvPr id="3" name="Content Placeholder 2">
            <a:extLst>
              <a:ext uri="{FF2B5EF4-FFF2-40B4-BE49-F238E27FC236}">
                <a16:creationId xmlns:a16="http://schemas.microsoft.com/office/drawing/2014/main" id="{B1C0FF45-25F1-4663-9B12-5B10E4EC115A}"/>
              </a:ext>
            </a:extLst>
          </p:cNvPr>
          <p:cNvSpPr>
            <a:spLocks noGrp="1"/>
          </p:cNvSpPr>
          <p:nvPr>
            <p:ph idx="1"/>
          </p:nvPr>
        </p:nvSpPr>
        <p:spPr/>
        <p:txBody>
          <a:bodyPr>
            <a:normAutofit/>
          </a:bodyPr>
          <a:lstStyle/>
          <a:p>
            <a:pPr marL="0" indent="0">
              <a:buNone/>
            </a:pPr>
            <a:r>
              <a:rPr lang="en-US" sz="4000" dirty="0"/>
              <a:t>“And as all have not faith, seek ye diligently and teach one another words of wisdom; yea, seek ye out of the best books words of wisdom; seek learning, even by study and also by faith.”</a:t>
            </a:r>
          </a:p>
        </p:txBody>
      </p:sp>
    </p:spTree>
    <p:extLst>
      <p:ext uri="{BB962C8B-B14F-4D97-AF65-F5344CB8AC3E}">
        <p14:creationId xmlns:p14="http://schemas.microsoft.com/office/powerpoint/2010/main" val="3816240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lds learn by study">
            <a:extLst>
              <a:ext uri="{FF2B5EF4-FFF2-40B4-BE49-F238E27FC236}">
                <a16:creationId xmlns:a16="http://schemas.microsoft.com/office/drawing/2014/main" id="{CEC742BB-473B-461B-BC2B-2018529806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9" r="11905"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1E19C78-9C95-4D91-9C66-301893FAE5F5}"/>
              </a:ext>
            </a:extLst>
          </p:cNvPr>
          <p:cNvSpPr>
            <a:spLocks noGrp="1"/>
          </p:cNvSpPr>
          <p:nvPr>
            <p:ph type="title"/>
          </p:nvPr>
        </p:nvSpPr>
        <p:spPr>
          <a:xfrm>
            <a:off x="180624" y="120073"/>
            <a:ext cx="4391376" cy="748145"/>
          </a:xfrm>
        </p:spPr>
        <p:txBody>
          <a:bodyPr>
            <a:normAutofit/>
          </a:bodyPr>
          <a:lstStyle/>
          <a:p>
            <a:r>
              <a:rPr lang="en-US" sz="4000" dirty="0">
                <a:solidFill>
                  <a:schemeClr val="tx1"/>
                </a:solidFill>
                <a:latin typeface="Arial Rounded MT Bold" panose="020F0704030504030204" pitchFamily="34" charset="0"/>
              </a:rPr>
              <a:t>With a Partner…</a:t>
            </a:r>
          </a:p>
        </p:txBody>
      </p:sp>
      <p:sp>
        <p:nvSpPr>
          <p:cNvPr id="5" name="Content Placeholder 2">
            <a:extLst>
              <a:ext uri="{FF2B5EF4-FFF2-40B4-BE49-F238E27FC236}">
                <a16:creationId xmlns:a16="http://schemas.microsoft.com/office/drawing/2014/main" id="{102A8512-5801-4B32-8965-23C10294D5F4}"/>
              </a:ext>
            </a:extLst>
          </p:cNvPr>
          <p:cNvSpPr txBox="1">
            <a:spLocks/>
          </p:cNvSpPr>
          <p:nvPr/>
        </p:nvSpPr>
        <p:spPr bwMode="auto">
          <a:xfrm>
            <a:off x="253716" y="2392218"/>
            <a:ext cx="554672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AutoNum type="arabicPeriod"/>
            </a:pPr>
            <a:endParaRPr lang="en-US" sz="1600" dirty="0">
              <a:solidFill>
                <a:schemeClr val="tx1"/>
              </a:solidFill>
              <a:latin typeface="Arial Rounded MT Bold" panose="020F0704030504030204" pitchFamily="34" charset="0"/>
            </a:endParaRPr>
          </a:p>
        </p:txBody>
      </p:sp>
      <p:sp>
        <p:nvSpPr>
          <p:cNvPr id="4" name="Rectangle 3">
            <a:extLst>
              <a:ext uri="{FF2B5EF4-FFF2-40B4-BE49-F238E27FC236}">
                <a16:creationId xmlns:a16="http://schemas.microsoft.com/office/drawing/2014/main" id="{AF56661F-45D8-4C49-84FE-D7AB88917791}"/>
              </a:ext>
            </a:extLst>
          </p:cNvPr>
          <p:cNvSpPr/>
          <p:nvPr/>
        </p:nvSpPr>
        <p:spPr>
          <a:xfrm>
            <a:off x="290661" y="1056042"/>
            <a:ext cx="5916175" cy="4358116"/>
          </a:xfrm>
          <a:prstGeom prst="rect">
            <a:avLst/>
          </a:prstGeom>
          <a:solidFill>
            <a:srgbClr val="FFFFFF">
              <a:alpha val="61176"/>
            </a:srgbClr>
          </a:solidFill>
        </p:spPr>
        <p:txBody>
          <a:bodyPr wrap="square">
            <a:spAutoFit/>
          </a:bodyPr>
          <a:lstStyle/>
          <a:p>
            <a:pPr marL="514350" indent="-514350" fontAlgn="base">
              <a:lnSpc>
                <a:spcPct val="90000"/>
              </a:lnSpc>
              <a:spcBef>
                <a:spcPct val="0"/>
              </a:spcBef>
              <a:spcAft>
                <a:spcPct val="0"/>
              </a:spcAft>
              <a:buFont typeface="+mj-lt"/>
              <a:buAutoNum type="arabicPeriod"/>
              <a:defRPr/>
            </a:pPr>
            <a:r>
              <a:rPr lang="en-US" sz="2800" dirty="0">
                <a:latin typeface="Arial Rounded MT Bold" panose="020F0704030504030204" pitchFamily="34" charset="0"/>
              </a:rPr>
              <a:t>Why do you think it is important to seek learning by study?</a:t>
            </a:r>
            <a:endParaRPr lang="en-US" sz="1400" dirty="0">
              <a:latin typeface="Arial Rounded MT Bold" panose="020F0704030504030204" pitchFamily="34" charset="0"/>
            </a:endParaRPr>
          </a:p>
          <a:p>
            <a:pPr marL="514350" indent="-514350" fontAlgn="base">
              <a:lnSpc>
                <a:spcPct val="90000"/>
              </a:lnSpc>
              <a:spcBef>
                <a:spcPct val="0"/>
              </a:spcBef>
              <a:spcAft>
                <a:spcPct val="0"/>
              </a:spcAft>
              <a:buFont typeface="+mj-lt"/>
              <a:buAutoNum type="arabicPeriod"/>
              <a:defRPr/>
            </a:pPr>
            <a:r>
              <a:rPr lang="en-US" sz="2800" dirty="0">
                <a:latin typeface="Arial Rounded MT Bold" panose="020F0704030504030204" pitchFamily="34" charset="0"/>
              </a:rPr>
              <a:t>Why do you think it is important that we find the “best books?”</a:t>
            </a:r>
          </a:p>
          <a:p>
            <a:pPr marL="514350" lvl="0" indent="-514350" fontAlgn="base">
              <a:lnSpc>
                <a:spcPct val="90000"/>
              </a:lnSpc>
              <a:spcBef>
                <a:spcPct val="0"/>
              </a:spcBef>
              <a:spcAft>
                <a:spcPct val="0"/>
              </a:spcAft>
              <a:buFont typeface="+mj-lt"/>
              <a:buAutoNum type="arabicPeriod"/>
              <a:defRPr/>
            </a:pPr>
            <a:r>
              <a:rPr lang="en-US" sz="2800" dirty="0">
                <a:latin typeface="Arial Rounded MT Bold" panose="020F0704030504030204" pitchFamily="34" charset="0"/>
              </a:rPr>
              <a:t>What are some of the “best books?” where we can find “words of wisdom?”</a:t>
            </a:r>
          </a:p>
          <a:p>
            <a:pPr marL="514350" indent="-514350" fontAlgn="base">
              <a:lnSpc>
                <a:spcPct val="90000"/>
              </a:lnSpc>
              <a:spcBef>
                <a:spcPct val="0"/>
              </a:spcBef>
              <a:spcAft>
                <a:spcPct val="0"/>
              </a:spcAft>
              <a:buFont typeface="+mj-lt"/>
              <a:buAutoNum type="arabicPeriod"/>
              <a:defRPr/>
            </a:pPr>
            <a:r>
              <a:rPr lang="en-US" sz="2800" dirty="0">
                <a:latin typeface="Arial Rounded MT Bold" panose="020F0704030504030204" pitchFamily="34" charset="0"/>
              </a:rPr>
              <a:t>What do you think it means to seek learning by faith?</a:t>
            </a:r>
          </a:p>
        </p:txBody>
      </p:sp>
    </p:spTree>
    <p:extLst>
      <p:ext uri="{BB962C8B-B14F-4D97-AF65-F5344CB8AC3E}">
        <p14:creationId xmlns:p14="http://schemas.microsoft.com/office/powerpoint/2010/main" val="2674023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Related image">
            <a:extLst>
              <a:ext uri="{FF2B5EF4-FFF2-40B4-BE49-F238E27FC236}">
                <a16:creationId xmlns:a16="http://schemas.microsoft.com/office/drawing/2014/main" id="{35AB1987-0FB8-4D1C-8EA3-AEAD37F7F5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333"/>
          <a:stretch/>
        </p:blipFill>
        <p:spPr bwMode="auto">
          <a:xfrm>
            <a:off x="-11269"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49" y="-2"/>
            <a:ext cx="4081393"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F3826CD-6191-4359-873A-24457A94B805}"/>
              </a:ext>
            </a:extLst>
          </p:cNvPr>
          <p:cNvSpPr txBox="1"/>
          <p:nvPr/>
        </p:nvSpPr>
        <p:spPr>
          <a:xfrm>
            <a:off x="102902" y="212398"/>
            <a:ext cx="3622431"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ova" panose="020B0604020202020204" pitchFamily="34" charset="0"/>
                <a:ea typeface="+mn-ea"/>
                <a:cs typeface="+mn-cs"/>
              </a:rPr>
              <a:t>Elder David A. Bednar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Nova" panose="020B0604020202020204"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ova" panose="020B0604020202020204" pitchFamily="34" charset="0"/>
                <a:ea typeface="+mn-ea"/>
                <a:cs typeface="+mn-cs"/>
              </a:rPr>
              <a:t>“A learner exercising agency by </a:t>
            </a:r>
            <a:r>
              <a:rPr kumimoji="0" lang="en-US" sz="2400" b="1" i="0" u="sng" strike="noStrike" kern="1200" cap="none" spc="0" normalizeH="0" baseline="0" noProof="0" dirty="0">
                <a:ln>
                  <a:noFill/>
                </a:ln>
                <a:solidFill>
                  <a:srgbClr val="000000"/>
                </a:solidFill>
                <a:effectLst/>
                <a:uLnTx/>
                <a:uFillTx/>
                <a:latin typeface="Arial Nova" panose="020B0604020202020204" pitchFamily="34" charset="0"/>
                <a:ea typeface="+mn-ea"/>
                <a:cs typeface="+mn-cs"/>
              </a:rPr>
              <a:t>acting</a:t>
            </a:r>
            <a:r>
              <a:rPr kumimoji="0" lang="en-US" sz="2400" b="0" i="0" u="none" strike="noStrike" kern="1200" cap="none" spc="0" normalizeH="0" baseline="0" noProof="0" dirty="0">
                <a:ln>
                  <a:noFill/>
                </a:ln>
                <a:solidFill>
                  <a:srgbClr val="000000"/>
                </a:solidFill>
                <a:effectLst/>
                <a:uLnTx/>
                <a:uFillTx/>
                <a:latin typeface="Arial Nova" panose="020B0604020202020204" pitchFamily="34" charset="0"/>
                <a:ea typeface="+mn-ea"/>
                <a:cs typeface="+mn-cs"/>
              </a:rPr>
              <a:t> in accordance with correct principles opens his or her heart to the Holy Ghost and invites His teaching, testifying power, and confirming witness. </a:t>
            </a:r>
          </a:p>
        </p:txBody>
      </p:sp>
      <p:sp>
        <p:nvSpPr>
          <p:cNvPr id="5" name="TextBox 4">
            <a:extLst>
              <a:ext uri="{FF2B5EF4-FFF2-40B4-BE49-F238E27FC236}">
                <a16:creationId xmlns:a16="http://schemas.microsoft.com/office/drawing/2014/main" id="{3F38D396-466D-42E2-9ECA-3B134988FC93}"/>
              </a:ext>
            </a:extLst>
          </p:cNvPr>
          <p:cNvSpPr txBox="1"/>
          <p:nvPr/>
        </p:nvSpPr>
        <p:spPr>
          <a:xfrm>
            <a:off x="102902" y="5838270"/>
            <a:ext cx="671381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What stands out to you about Elder Bednar’s description of learning by faith</a:t>
            </a:r>
          </a:p>
        </p:txBody>
      </p:sp>
    </p:spTree>
    <p:extLst>
      <p:ext uri="{BB962C8B-B14F-4D97-AF65-F5344CB8AC3E}">
        <p14:creationId xmlns:p14="http://schemas.microsoft.com/office/powerpoint/2010/main" val="370561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Related image">
            <a:extLst>
              <a:ext uri="{FF2B5EF4-FFF2-40B4-BE49-F238E27FC236}">
                <a16:creationId xmlns:a16="http://schemas.microsoft.com/office/drawing/2014/main" id="{35AB1987-0FB8-4D1C-8EA3-AEAD37F7F5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333"/>
          <a:stretch/>
        </p:blipFill>
        <p:spPr bwMode="auto">
          <a:xfrm>
            <a:off x="-11269"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49" y="-2"/>
            <a:ext cx="4081393"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F3826CD-6191-4359-873A-24457A94B805}"/>
              </a:ext>
            </a:extLst>
          </p:cNvPr>
          <p:cNvSpPr txBox="1"/>
          <p:nvPr/>
        </p:nvSpPr>
        <p:spPr>
          <a:xfrm>
            <a:off x="102902" y="201115"/>
            <a:ext cx="3759199" cy="5170646"/>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Nova" panose="020B0604020202020204" pitchFamily="34" charset="0"/>
                <a:ea typeface="+mn-ea"/>
                <a:cs typeface="+mn-cs"/>
              </a:rPr>
              <a:t>“Learning by faith requires spiritual, mental, and physical </a:t>
            </a:r>
            <a:r>
              <a:rPr kumimoji="0" lang="en-US" sz="2200" b="1" i="0" u="sng" strike="noStrike" kern="1200" cap="none" spc="0" normalizeH="0" baseline="0" noProof="0" dirty="0">
                <a:ln>
                  <a:noFill/>
                </a:ln>
                <a:solidFill>
                  <a:srgbClr val="000000"/>
                </a:solidFill>
                <a:effectLst/>
                <a:uLnTx/>
                <a:uFillTx/>
                <a:latin typeface="Arial Nova" panose="020B0604020202020204" pitchFamily="34" charset="0"/>
                <a:ea typeface="+mn-ea"/>
                <a:cs typeface="+mn-cs"/>
              </a:rPr>
              <a:t>exertion</a:t>
            </a:r>
            <a:r>
              <a:rPr kumimoji="0" lang="en-US" sz="2200" b="0" i="0" u="none" strike="noStrike" kern="1200" cap="none" spc="0" normalizeH="0" baseline="0" noProof="0" dirty="0">
                <a:ln>
                  <a:noFill/>
                </a:ln>
                <a:solidFill>
                  <a:srgbClr val="000000"/>
                </a:solidFill>
                <a:effectLst/>
                <a:uLnTx/>
                <a:uFillTx/>
                <a:latin typeface="Arial Nova" panose="020B0604020202020204" pitchFamily="34" charset="0"/>
                <a:ea typeface="+mn-ea"/>
                <a:cs typeface="+mn-cs"/>
              </a:rPr>
              <a:t> and not just passive reception. …</a:t>
            </a:r>
            <a:r>
              <a:rPr kumimoji="0" lang="en-US" sz="2200" b="0" i="0" u="none" strike="noStrike" kern="1200" cap="none" spc="0" normalizeH="0" baseline="0" noProof="0" dirty="0" err="1">
                <a:ln>
                  <a:noFill/>
                </a:ln>
                <a:solidFill>
                  <a:srgbClr val="000000"/>
                </a:solidFill>
                <a:effectLst/>
                <a:uLnTx/>
                <a:uFillTx/>
                <a:latin typeface="Arial Nova" panose="020B0604020202020204" pitchFamily="34" charset="0"/>
                <a:ea typeface="+mn-ea"/>
                <a:cs typeface="+mn-cs"/>
              </a:rPr>
              <a:t>cLearning</a:t>
            </a:r>
            <a:r>
              <a:rPr kumimoji="0" lang="en-US" sz="2200" b="0" i="0" u="none" strike="noStrike" kern="1200" cap="none" spc="0" normalizeH="0" baseline="0" noProof="0" dirty="0">
                <a:ln>
                  <a:noFill/>
                </a:ln>
                <a:solidFill>
                  <a:srgbClr val="000000"/>
                </a:solidFill>
                <a:effectLst/>
                <a:uLnTx/>
                <a:uFillTx/>
                <a:latin typeface="Arial Nova" panose="020B0604020202020204" pitchFamily="34" charset="0"/>
                <a:ea typeface="+mn-ea"/>
                <a:cs typeface="+mn-cs"/>
              </a:rPr>
              <a:t> by faith cannot be transferred from an instructor to a student through a lecture, a demonstration, or an experiential exercise; rather, a </a:t>
            </a:r>
            <a:r>
              <a:rPr kumimoji="0" lang="en-US" sz="2200" b="1" i="0" u="sng" strike="noStrike" kern="1200" cap="none" spc="0" normalizeH="0" baseline="0" noProof="0" dirty="0">
                <a:ln>
                  <a:noFill/>
                </a:ln>
                <a:solidFill>
                  <a:srgbClr val="000000"/>
                </a:solidFill>
                <a:effectLst/>
                <a:uLnTx/>
                <a:uFillTx/>
                <a:latin typeface="Arial Nova" panose="020B0604020202020204" pitchFamily="34" charset="0"/>
                <a:ea typeface="+mn-ea"/>
                <a:cs typeface="+mn-cs"/>
              </a:rPr>
              <a:t>student must exercise faith </a:t>
            </a:r>
            <a:r>
              <a:rPr kumimoji="0" lang="en-US" sz="2200" b="0" i="0" u="none" strike="noStrike" kern="1200" cap="none" spc="0" normalizeH="0" baseline="0" noProof="0" dirty="0">
                <a:ln>
                  <a:noFill/>
                </a:ln>
                <a:solidFill>
                  <a:srgbClr val="000000"/>
                </a:solidFill>
                <a:effectLst/>
                <a:uLnTx/>
                <a:uFillTx/>
                <a:latin typeface="Arial Nova" panose="020B0604020202020204" pitchFamily="34" charset="0"/>
                <a:ea typeface="+mn-ea"/>
                <a:cs typeface="+mn-cs"/>
              </a:rPr>
              <a:t>and </a:t>
            </a:r>
            <a:r>
              <a:rPr kumimoji="0" lang="en-US" sz="2200" b="1" i="0" u="sng" strike="noStrike" kern="1200" cap="none" spc="0" normalizeH="0" baseline="0" noProof="0" dirty="0">
                <a:ln>
                  <a:noFill/>
                </a:ln>
                <a:solidFill>
                  <a:srgbClr val="000000"/>
                </a:solidFill>
                <a:effectLst/>
                <a:uLnTx/>
                <a:uFillTx/>
                <a:latin typeface="Arial Nova" panose="020B0604020202020204" pitchFamily="34" charset="0"/>
                <a:ea typeface="+mn-ea"/>
                <a:cs typeface="+mn-cs"/>
              </a:rPr>
              <a:t>act</a:t>
            </a:r>
            <a:r>
              <a:rPr kumimoji="0" lang="en-US" sz="2200" b="0" i="0" u="none" strike="noStrike" kern="1200" cap="none" spc="0" normalizeH="0" baseline="0" noProof="0" dirty="0">
                <a:ln>
                  <a:noFill/>
                </a:ln>
                <a:solidFill>
                  <a:srgbClr val="000000"/>
                </a:solidFill>
                <a:effectLst/>
                <a:uLnTx/>
                <a:uFillTx/>
                <a:latin typeface="Arial Nova" panose="020B0604020202020204" pitchFamily="34" charset="0"/>
                <a:ea typeface="+mn-ea"/>
                <a:cs typeface="+mn-cs"/>
              </a:rPr>
              <a:t> in order to obtain the knowledge for himself or herself”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Nova" panose="020B0604020202020204" pitchFamily="34" charset="0"/>
              <a:ea typeface="+mn-ea"/>
              <a:cs typeface="+mn-cs"/>
            </a:endParaRPr>
          </a:p>
        </p:txBody>
      </p:sp>
      <p:sp>
        <p:nvSpPr>
          <p:cNvPr id="7" name="TextBox 6">
            <a:extLst>
              <a:ext uri="{FF2B5EF4-FFF2-40B4-BE49-F238E27FC236}">
                <a16:creationId xmlns:a16="http://schemas.microsoft.com/office/drawing/2014/main" id="{33AF09AA-7517-4796-8C40-59D63315658C}"/>
              </a:ext>
            </a:extLst>
          </p:cNvPr>
          <p:cNvSpPr txBox="1"/>
          <p:nvPr/>
        </p:nvSpPr>
        <p:spPr>
          <a:xfrm>
            <a:off x="102902" y="5838270"/>
            <a:ext cx="6713814" cy="830997"/>
          </a:xfrm>
          <a:prstGeom prst="rect">
            <a:avLst/>
          </a:prstGeom>
          <a:noFill/>
        </p:spPr>
        <p:txBody>
          <a:bodyPr wrap="square" rtlCol="0">
            <a:spAutoFit/>
          </a:bodyPr>
          <a:lstStyle/>
          <a:p>
            <a:r>
              <a:rPr lang="en-US" sz="2400" dirty="0">
                <a:solidFill>
                  <a:schemeClr val="bg1"/>
                </a:solidFill>
                <a:latin typeface="Arial Rounded MT Bold" panose="020F0704030504030204" pitchFamily="34" charset="0"/>
              </a:rPr>
              <a:t>What are some things you can </a:t>
            </a:r>
            <a:r>
              <a:rPr lang="en-US" sz="2400" u="sng" dirty="0">
                <a:solidFill>
                  <a:schemeClr val="bg1"/>
                </a:solidFill>
                <a:latin typeface="Arial Rounded MT Bold" panose="020F0704030504030204" pitchFamily="34" charset="0"/>
              </a:rPr>
              <a:t>DO</a:t>
            </a:r>
            <a:r>
              <a:rPr lang="en-US" sz="2400" dirty="0">
                <a:solidFill>
                  <a:schemeClr val="bg1"/>
                </a:solidFill>
                <a:latin typeface="Arial Rounded MT Bold" panose="020F0704030504030204" pitchFamily="34" charset="0"/>
              </a:rPr>
              <a:t> to seek learning by faith?</a:t>
            </a:r>
          </a:p>
        </p:txBody>
      </p:sp>
    </p:spTree>
    <p:extLst>
      <p:ext uri="{BB962C8B-B14F-4D97-AF65-F5344CB8AC3E}">
        <p14:creationId xmlns:p14="http://schemas.microsoft.com/office/powerpoint/2010/main" val="68081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D15EFC-B5F1-4A36-B9D3-7874B4B3714F}"/>
              </a:ext>
            </a:extLst>
          </p:cNvPr>
          <p:cNvSpPr txBox="1">
            <a:spLocks/>
          </p:cNvSpPr>
          <p:nvPr/>
        </p:nvSpPr>
        <p:spPr>
          <a:xfrm>
            <a:off x="228600" y="365051"/>
            <a:ext cx="8686800" cy="4724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a:solidFill>
                  <a:schemeClr val="accent3">
                    <a:lumMod val="20000"/>
                    <a:lumOff val="80000"/>
                  </a:schemeClr>
                </a:solidFill>
                <a:latin typeface="+mj-lt"/>
                <a:ea typeface="+mj-ea"/>
                <a:cs typeface="+mj-cs"/>
              </a:defRPr>
            </a:lvl1pPr>
          </a:lstStyle>
          <a:p>
            <a:pPr lvl="0" algn="ctr">
              <a:defRPr/>
            </a:pPr>
            <a:r>
              <a:rPr lang="en-US" sz="3600" b="1" dirty="0"/>
              <a:t>Look for:  What has Heavenly Father promised us if we strive to learn by faith and diligently seek Him?</a:t>
            </a:r>
            <a:endParaRPr kumimoji="0" lang="en-US" sz="8000" b="0" i="0" u="none" strike="noStrike" kern="1200" cap="none" spc="0" normalizeH="0" baseline="0" noProof="0" dirty="0">
              <a:ln>
                <a:noFill/>
              </a:ln>
              <a:solidFill>
                <a:srgbClr val="E7BC29">
                  <a:lumMod val="20000"/>
                  <a:lumOff val="80000"/>
                </a:srgbClr>
              </a:solidFill>
              <a:effectLst/>
              <a:uLnTx/>
              <a:uFillTx/>
              <a:latin typeface="Century Gothic"/>
              <a:ea typeface="+mj-ea"/>
              <a:cs typeface="+mj-cs"/>
            </a:endParaRPr>
          </a:p>
        </p:txBody>
      </p:sp>
      <p:sp>
        <p:nvSpPr>
          <p:cNvPr id="4" name="Title 3">
            <a:extLst>
              <a:ext uri="{FF2B5EF4-FFF2-40B4-BE49-F238E27FC236}">
                <a16:creationId xmlns:a16="http://schemas.microsoft.com/office/drawing/2014/main" id="{F2BCB086-31BF-4F9E-A080-3A93413B7560}"/>
              </a:ext>
            </a:extLst>
          </p:cNvPr>
          <p:cNvSpPr>
            <a:spLocks noGrp="1"/>
          </p:cNvSpPr>
          <p:nvPr>
            <p:ph type="title"/>
          </p:nvPr>
        </p:nvSpPr>
        <p:spPr>
          <a:xfrm>
            <a:off x="228600" y="0"/>
            <a:ext cx="8915400" cy="1313749"/>
          </a:xfrm>
        </p:spPr>
        <p:txBody>
          <a:bodyPr>
            <a:normAutofit/>
          </a:bodyPr>
          <a:lstStyle/>
          <a:p>
            <a:pPr algn="ctr"/>
            <a:r>
              <a:rPr lang="en-US" b="1" dirty="0"/>
              <a:t>Scripture Study Journal Core Document</a:t>
            </a:r>
            <a:br>
              <a:rPr lang="en-US" b="1" dirty="0"/>
            </a:br>
            <a:r>
              <a:rPr lang="en-US" b="1" dirty="0"/>
              <a:t>Acquiring Spiritual Knowledge:  Paragraph 2</a:t>
            </a:r>
          </a:p>
        </p:txBody>
      </p:sp>
      <p:pic>
        <p:nvPicPr>
          <p:cNvPr id="2050" name="Picture 2" descr="Image result for lds seminary scripture study journal">
            <a:extLst>
              <a:ext uri="{FF2B5EF4-FFF2-40B4-BE49-F238E27FC236}">
                <a16:creationId xmlns:a16="http://schemas.microsoft.com/office/drawing/2014/main" id="{501172F3-8391-47C7-96FF-CDE78A81F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172" y="3945475"/>
            <a:ext cx="1906772" cy="277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12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D9D41-18B0-4758-B622-5578AAE43947}"/>
              </a:ext>
            </a:extLst>
          </p:cNvPr>
          <p:cNvSpPr>
            <a:spLocks noGrp="1"/>
          </p:cNvSpPr>
          <p:nvPr>
            <p:ph type="title"/>
          </p:nvPr>
        </p:nvSpPr>
        <p:spPr>
          <a:xfrm>
            <a:off x="272787" y="181361"/>
            <a:ext cx="8806558" cy="1325563"/>
          </a:xfrm>
        </p:spPr>
        <p:txBody>
          <a:bodyPr>
            <a:noAutofit/>
          </a:bodyPr>
          <a:lstStyle/>
          <a:p>
            <a:pPr algn="ctr"/>
            <a:r>
              <a:rPr lang="en-US" sz="3600" b="1" dirty="0"/>
              <a:t>Doctrine &amp; Covenants Section 8:2-3</a:t>
            </a:r>
          </a:p>
        </p:txBody>
      </p:sp>
      <p:sp>
        <p:nvSpPr>
          <p:cNvPr id="6" name="Content Placeholder 5">
            <a:extLst>
              <a:ext uri="{FF2B5EF4-FFF2-40B4-BE49-F238E27FC236}">
                <a16:creationId xmlns:a16="http://schemas.microsoft.com/office/drawing/2014/main" id="{5345FC94-0C95-4999-9D84-1FB8A122FE22}"/>
              </a:ext>
            </a:extLst>
          </p:cNvPr>
          <p:cNvSpPr>
            <a:spLocks noGrp="1"/>
          </p:cNvSpPr>
          <p:nvPr>
            <p:ph idx="1"/>
          </p:nvPr>
        </p:nvSpPr>
        <p:spPr>
          <a:xfrm>
            <a:off x="4668877" y="2019599"/>
            <a:ext cx="4017923" cy="4978399"/>
          </a:xfrm>
        </p:spPr>
        <p:txBody>
          <a:bodyPr>
            <a:normAutofit/>
          </a:bodyPr>
          <a:lstStyle/>
          <a:p>
            <a:pPr marL="0" indent="0">
              <a:buNone/>
            </a:pPr>
            <a:r>
              <a:rPr lang="en-US" dirty="0">
                <a:effectLst/>
              </a:rPr>
              <a:t>In what ways might God speak to our mind and heart through the Holy Ghost?</a:t>
            </a:r>
          </a:p>
          <a:p>
            <a:pPr marL="0" indent="0">
              <a:buNone/>
            </a:pPr>
            <a:r>
              <a:rPr lang="en-US" dirty="0">
                <a:effectLst/>
              </a:rPr>
              <a:t>How do I know if it is the Holy Ghost?</a:t>
            </a:r>
          </a:p>
          <a:p>
            <a:endParaRPr lang="en-US" dirty="0">
              <a:effectLst/>
            </a:endParaRPr>
          </a:p>
          <a:p>
            <a:pPr marL="0" indent="0">
              <a:buNone/>
            </a:pPr>
            <a:r>
              <a:rPr lang="en-US" sz="1100" dirty="0">
                <a:effectLst/>
              </a:rPr>
              <a:t>Handout:  https://www.lds.org/bc/content/shared/content/images/gospel-library/manual/PD60001174/PD60001174_000_Spiritual_Knowledge_handout1.pdf</a:t>
            </a:r>
          </a:p>
        </p:txBody>
      </p:sp>
      <p:pic>
        <p:nvPicPr>
          <p:cNvPr id="3074" name="Picture 2" descr="Image result for lds Oliver prays">
            <a:extLst>
              <a:ext uri="{FF2B5EF4-FFF2-40B4-BE49-F238E27FC236}">
                <a16:creationId xmlns:a16="http://schemas.microsoft.com/office/drawing/2014/main" id="{D9E11814-598F-4C26-8224-FDB87A2F7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51" y="1549397"/>
            <a:ext cx="4532426" cy="453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79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4x3SLTBlue">
  <a:themeElements>
    <a:clrScheme name="Custom 1">
      <a:dk1>
        <a:srgbClr val="344D6C"/>
      </a:dk1>
      <a:lt1>
        <a:srgbClr val="FFFFFF"/>
      </a:lt1>
      <a:dk2>
        <a:srgbClr val="344D6C"/>
      </a:dk2>
      <a:lt2>
        <a:srgbClr val="FAF1D4"/>
      </a:lt2>
      <a:accent1>
        <a:srgbClr val="FADAB5"/>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621</Words>
  <Application>Microsoft Office PowerPoint</Application>
  <PresentationFormat>On-screen Show (4:3)</PresentationFormat>
  <Paragraphs>35</Paragraphs>
  <Slides>14</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Arial Nova</vt:lpstr>
      <vt:lpstr>Arial Rounded MT Bold</vt:lpstr>
      <vt:lpstr>Calibri</vt:lpstr>
      <vt:lpstr>Calibri Light</vt:lpstr>
      <vt:lpstr>Century Gothic</vt:lpstr>
      <vt:lpstr>Times New Roman</vt:lpstr>
      <vt:lpstr>4x3SLTBlue</vt:lpstr>
      <vt:lpstr>Office Theme</vt:lpstr>
      <vt:lpstr>Default Design</vt:lpstr>
      <vt:lpstr>Doctrinal Mastery</vt:lpstr>
      <vt:lpstr>Scripture Study Journal  Core Document Acquiring Spiritual Knowledge:  Paragraph 1 Look for:  (1) Who is the source of all truth? (2) What does Heavenly Father want for us?</vt:lpstr>
      <vt:lpstr>PowerPoint Presentation</vt:lpstr>
      <vt:lpstr>Doctrine &amp; Covenants 88:118</vt:lpstr>
      <vt:lpstr>With a Partner…</vt:lpstr>
      <vt:lpstr>PowerPoint Presentation</vt:lpstr>
      <vt:lpstr>PowerPoint Presentation</vt:lpstr>
      <vt:lpstr>Scripture Study Journal Core Document Acquiring Spiritual Knowledge:  Paragraph 2</vt:lpstr>
      <vt:lpstr>Doctrine &amp; Covenants Section 8:2-3</vt:lpstr>
      <vt:lpstr>JOURNAL</vt:lpstr>
      <vt:lpstr>Scripture Study Journal Core Document Acquiring Spiritual Knowledge:  Paragraph 2</vt:lpstr>
      <vt:lpstr>“How do we know the things of the Spirit? How do we know that it is from God? By the fruits of it. If it leads to growth and development, if it leads to faith and testimony, if it leads to a better way of doing things, if it leads to godliness, then it is of God. If it tears us down, if it brings us into darkness, if it confuses us and worries us, if it leads to faithlessness, then it is of the devil”         – President Gordon B. Hinckley</vt:lpstr>
      <vt:lpstr>“’My experience has been that the Spirit most often communicates as a feeling. You feel it in words that are familiar to you, that make sense to you, that prompt you…We must be confident in our first promptings. Sometimes we rationalize; we wonder if we are feeling a spiritual impression or if it is just our own thoughts. When we begin to second-guess, even third-guess, our feelings—and we all have—we are dismissing the Spirit; we are questioning divine counsel…First promptings are pure inspiration from heaven. When they confirm or testify to us, we need to recognize them for what they are and never let them slip past” </vt:lpstr>
      <vt:lpstr>Doctrinal Mastery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Doctrinal Mastery</dc:title>
  <dc:creator>LeeAnn Loader</dc:creator>
  <cp:lastModifiedBy>Eric Richards</cp:lastModifiedBy>
  <cp:revision>5</cp:revision>
  <dcterms:created xsi:type="dcterms:W3CDTF">2018-08-09T23:48:55Z</dcterms:created>
  <dcterms:modified xsi:type="dcterms:W3CDTF">2018-08-10T15:47:00Z</dcterms:modified>
</cp:coreProperties>
</file>