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6"/>
  </p:notesMasterIdLst>
  <p:sldIdLst>
    <p:sldId id="888" r:id="rId2"/>
    <p:sldId id="541" r:id="rId3"/>
    <p:sldId id="918" r:id="rId4"/>
    <p:sldId id="964" r:id="rId5"/>
    <p:sldId id="969" r:id="rId6"/>
    <p:sldId id="965" r:id="rId7"/>
    <p:sldId id="967" r:id="rId8"/>
    <p:sldId id="948" r:id="rId9"/>
    <p:sldId id="959" r:id="rId10"/>
    <p:sldId id="935" r:id="rId11"/>
    <p:sldId id="968" r:id="rId12"/>
    <p:sldId id="947" r:id="rId13"/>
    <p:sldId id="949" r:id="rId14"/>
    <p:sldId id="950" r:id="rId15"/>
    <p:sldId id="970" r:id="rId16"/>
    <p:sldId id="972" r:id="rId17"/>
    <p:sldId id="919" r:id="rId18"/>
    <p:sldId id="962" r:id="rId19"/>
    <p:sldId id="963" r:id="rId20"/>
    <p:sldId id="690" r:id="rId21"/>
    <p:sldId id="943" r:id="rId22"/>
    <p:sldId id="958" r:id="rId23"/>
    <p:sldId id="951" r:id="rId24"/>
    <p:sldId id="96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93" autoAdjust="0"/>
  </p:normalViewPr>
  <p:slideViewPr>
    <p:cSldViewPr snapToGrid="0">
      <p:cViewPr varScale="1">
        <p:scale>
          <a:sx n="62" d="100"/>
          <a:sy n="62" d="100"/>
        </p:scale>
        <p:origin x="142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3</a:t>
            </a:fld>
            <a:endParaRPr lang="en-US" altLang="en-US"/>
          </a:p>
        </p:txBody>
      </p:sp>
    </p:spTree>
    <p:extLst>
      <p:ext uri="{BB962C8B-B14F-4D97-AF65-F5344CB8AC3E}">
        <p14:creationId xmlns:p14="http://schemas.microsoft.com/office/powerpoint/2010/main" val="116698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9</a:t>
            </a:fld>
            <a:endParaRPr lang="en-US" altLang="en-US"/>
          </a:p>
        </p:txBody>
      </p:sp>
    </p:spTree>
    <p:extLst>
      <p:ext uri="{BB962C8B-B14F-4D97-AF65-F5344CB8AC3E}">
        <p14:creationId xmlns:p14="http://schemas.microsoft.com/office/powerpoint/2010/main" val="137296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our television at home, I can tune in to over 200 stations. Rarely do I just watch one channel over and over again, day after day. I love to surf around and find programs that interest me.  If I do tune into a show and I’m not enjoying it, I am quick to change the channel and look for other programming.  Our minds are very much the same. Often, we tune into one station and stay there.  We are tempted to stay on a station of negativity or the channel of doubt, forgetting there are hundreds of other stations to turn to. When my mind becomes negative, I love to tune into stations like, “I have been blessing with a great family” or “My wife sure loves me” or “I can’t wait  “When is our next vacation?”  Focusing on the negative programming in our minds can breed negativity; tuning to other stations brings joy. Strive always to keep your thoughts that are ‘in your forehead’ positive and uplifting.</a:t>
            </a:r>
          </a:p>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11</a:t>
            </a:fld>
            <a:endParaRPr lang="en-US" altLang="en-US"/>
          </a:p>
        </p:txBody>
      </p:sp>
    </p:spTree>
    <p:extLst>
      <p:ext uri="{BB962C8B-B14F-4D97-AF65-F5344CB8AC3E}">
        <p14:creationId xmlns:p14="http://schemas.microsoft.com/office/powerpoint/2010/main" val="305556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49D3DE-E5D7-4124-9294-8EBB38B21389}"/>
              </a:ext>
            </a:extLst>
          </p:cNvPr>
          <p:cNvSpPr/>
          <p:nvPr/>
        </p:nvSpPr>
        <p:spPr>
          <a:xfrm>
            <a:off x="2641600" y="452583"/>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47800"/>
            <a:ext cx="8610600" cy="369332"/>
          </a:xfrm>
          <a:prstGeom prst="rect">
            <a:avLst/>
          </a:prstGeom>
        </p:spPr>
        <p:txBody>
          <a:bodyPr wrap="square">
            <a:spAutoFit/>
          </a:bodyPr>
          <a:lstStyle/>
          <a:p>
            <a:r>
              <a:rPr lang="en-US" dirty="0">
                <a:latin typeface="+mj-lt"/>
              </a:rPr>
              <a:t>	</a:t>
            </a:r>
          </a:p>
        </p:txBody>
      </p:sp>
      <p:sp>
        <p:nvSpPr>
          <p:cNvPr id="2" name="Rectangle 1"/>
          <p:cNvSpPr/>
          <p:nvPr/>
        </p:nvSpPr>
        <p:spPr>
          <a:xfrm>
            <a:off x="1878496" y="357351"/>
            <a:ext cx="7265504" cy="4062651"/>
          </a:xfrm>
          <a:prstGeom prst="rect">
            <a:avLst/>
          </a:prstGeom>
        </p:spPr>
        <p:txBody>
          <a:bodyPr wrap="square">
            <a:spAutoFit/>
          </a:bodyPr>
          <a:lstStyle/>
          <a:p>
            <a:r>
              <a:rPr lang="en-US" sz="2400" dirty="0">
                <a:latin typeface="+mj-lt"/>
              </a:rPr>
              <a:t>	“Hold fast to what you already know and stand strong until additional knowledge comes. The size of your faith or the degree of your knowledge is not the issue—it is the integrity you demonstrate toward the faith you do have and the truth you already know.	</a:t>
            </a:r>
          </a:p>
          <a:p>
            <a:r>
              <a:rPr lang="en-US" sz="2400" dirty="0">
                <a:latin typeface="+mj-lt"/>
              </a:rPr>
              <a:t>	“This is a divine work in process, so please don’t hyperventilate if from time to time issues arise that need to be examined and resolved.”</a:t>
            </a:r>
          </a:p>
          <a:p>
            <a:pPr algn="r"/>
            <a:r>
              <a:rPr lang="en-US" i="1" dirty="0">
                <a:latin typeface="+mj-lt"/>
              </a:rPr>
              <a:t>Elder Holland, April 2013 General Conference </a:t>
            </a:r>
          </a:p>
        </p:txBody>
      </p:sp>
      <p:pic>
        <p:nvPicPr>
          <p:cNvPr id="2050" name="Picture 2" descr="http://www.lds.org/bc/content/shared/content/images/leaders/jeffrey-r-holland-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288"/>
            <a:ext cx="1905000" cy="2384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700" y="5098590"/>
            <a:ext cx="8686800" cy="1569660"/>
          </a:xfrm>
          <a:prstGeom prst="rect">
            <a:avLst/>
          </a:prstGeom>
          <a:noFill/>
        </p:spPr>
        <p:txBody>
          <a:bodyPr wrap="square" rtlCol="0">
            <a:spAutoFit/>
          </a:bodyPr>
          <a:lstStyle/>
          <a:p>
            <a:pPr algn="ctr"/>
            <a:r>
              <a:rPr lang="en-US" sz="3200" b="1" dirty="0">
                <a:solidFill>
                  <a:srgbClr val="FFFF00"/>
                </a:solidFill>
                <a:latin typeface="+mj-lt"/>
              </a:rPr>
              <a:t>D&amp;C 84:54</a:t>
            </a:r>
          </a:p>
          <a:p>
            <a:pPr algn="ctr"/>
            <a:r>
              <a:rPr lang="en-US" sz="3200" b="1" dirty="0">
                <a:solidFill>
                  <a:srgbClr val="FFFF00"/>
                </a:solidFill>
                <a:latin typeface="+mj-lt"/>
              </a:rPr>
              <a:t>Jacob 7:5</a:t>
            </a:r>
          </a:p>
          <a:p>
            <a:pPr algn="ctr"/>
            <a:r>
              <a:rPr lang="en-US" sz="3200" b="1" dirty="0">
                <a:solidFill>
                  <a:srgbClr val="FFFF00"/>
                </a:solidFill>
                <a:latin typeface="+mj-lt"/>
              </a:rPr>
              <a:t>2 Nephi 4:26</a:t>
            </a:r>
          </a:p>
        </p:txBody>
      </p:sp>
    </p:spTree>
    <p:extLst>
      <p:ext uri="{BB962C8B-B14F-4D97-AF65-F5344CB8AC3E}">
        <p14:creationId xmlns:p14="http://schemas.microsoft.com/office/powerpoint/2010/main" val="180420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netflix">
            <a:extLst>
              <a:ext uri="{FF2B5EF4-FFF2-40B4-BE49-F238E27FC236}">
                <a16:creationId xmlns:a16="http://schemas.microsoft.com/office/drawing/2014/main" id="{73B26031-D2A7-42FF-BA30-708E0F423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790825"/>
            <a:ext cx="476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lu png">
            <a:extLst>
              <a:ext uri="{FF2B5EF4-FFF2-40B4-BE49-F238E27FC236}">
                <a16:creationId xmlns:a16="http://schemas.microsoft.com/office/drawing/2014/main" id="{477739A1-D7F7-4079-A72D-DB7AFEB0DF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9157" y="3918890"/>
            <a:ext cx="2768368" cy="2754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cast png">
            <a:extLst>
              <a:ext uri="{FF2B5EF4-FFF2-40B4-BE49-F238E27FC236}">
                <a16:creationId xmlns:a16="http://schemas.microsoft.com/office/drawing/2014/main" id="{B4300A08-A866-43B0-98C7-67D634F6F7E7}"/>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306763" y="603470"/>
            <a:ext cx="3668516" cy="2751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v png">
            <a:extLst>
              <a:ext uri="{FF2B5EF4-FFF2-40B4-BE49-F238E27FC236}">
                <a16:creationId xmlns:a16="http://schemas.microsoft.com/office/drawing/2014/main" id="{611B1293-1180-4757-9F64-C32D6240955E}"/>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39438"/>
            <a:ext cx="3380198" cy="25351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mart phone png">
            <a:extLst>
              <a:ext uri="{FF2B5EF4-FFF2-40B4-BE49-F238E27FC236}">
                <a16:creationId xmlns:a16="http://schemas.microsoft.com/office/drawing/2014/main" id="{C4D12AA5-ED4F-40B2-A1B7-093B8B79C1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0771" y="3955550"/>
            <a:ext cx="2569396" cy="25693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ablet png">
            <a:extLst>
              <a:ext uri="{FF2B5EF4-FFF2-40B4-BE49-F238E27FC236}">
                <a16:creationId xmlns:a16="http://schemas.microsoft.com/office/drawing/2014/main" id="{A1A1D136-4A41-4458-BE1F-2C110A6299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29" y="4548026"/>
            <a:ext cx="4107951" cy="23107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ling tv">
            <a:extLst>
              <a:ext uri="{FF2B5EF4-FFF2-40B4-BE49-F238E27FC236}">
                <a16:creationId xmlns:a16="http://schemas.microsoft.com/office/drawing/2014/main" id="{BD706A55-7B68-4091-944C-F25FF480BC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6034" y="39438"/>
            <a:ext cx="2240729" cy="12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09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B4097E-12AD-4C07-8382-E185538FACBA}"/>
              </a:ext>
            </a:extLst>
          </p:cNvPr>
          <p:cNvSpPr>
            <a:spLocks noGrp="1"/>
          </p:cNvSpPr>
          <p:nvPr>
            <p:ph idx="1"/>
          </p:nvPr>
        </p:nvSpPr>
        <p:spPr>
          <a:xfrm>
            <a:off x="738350" y="2893524"/>
            <a:ext cx="8247994" cy="4408042"/>
          </a:xfrm>
        </p:spPr>
        <p:txBody>
          <a:bodyPr>
            <a:normAutofit/>
          </a:bodyPr>
          <a:lstStyle/>
          <a:p>
            <a:r>
              <a:rPr lang="en-US" sz="2800" dirty="0">
                <a:effectLst/>
                <a:latin typeface="+mj-lt"/>
              </a:rPr>
              <a:t>D&amp;C 76:53, D&amp;C 132:7</a:t>
            </a:r>
          </a:p>
          <a:p>
            <a:pPr marL="1371600" lvl="3" indent="0">
              <a:buNone/>
            </a:pPr>
            <a:r>
              <a:rPr lang="en-US" sz="2800" dirty="0">
                <a:effectLst/>
                <a:latin typeface="+mj-lt"/>
              </a:rPr>
              <a:t>“When a seal is put upon the father and mother, it secures their posterity, so that they cannot be lost, but will be saved by virtue of the covenant of their father and mother.”</a:t>
            </a:r>
            <a:r>
              <a:rPr lang="en-US" sz="2800" baseline="30000" dirty="0">
                <a:effectLst/>
                <a:latin typeface="+mj-lt"/>
              </a:rPr>
              <a:t> </a:t>
            </a:r>
            <a:r>
              <a:rPr lang="en-US" sz="1100" baseline="30000" dirty="0">
                <a:effectLst/>
                <a:latin typeface="+mj-lt"/>
              </a:rPr>
              <a:t>(</a:t>
            </a:r>
            <a:r>
              <a:rPr lang="en-US" sz="1100" dirty="0">
                <a:effectLst/>
                <a:latin typeface="+mj-lt"/>
              </a:rPr>
              <a:t>Joseph Smith, </a:t>
            </a:r>
            <a:r>
              <a:rPr lang="en-US" sz="1100" i="1" dirty="0">
                <a:effectLst/>
                <a:latin typeface="+mj-lt"/>
              </a:rPr>
              <a:t>Teachings of the Prophet Joseph </a:t>
            </a:r>
            <a:r>
              <a:rPr lang="en-US" sz="1100" i="1" dirty="0" err="1">
                <a:effectLst/>
                <a:latin typeface="+mj-lt"/>
              </a:rPr>
              <a:t>Smith,</a:t>
            </a:r>
            <a:r>
              <a:rPr lang="en-US" sz="1100" dirty="0" err="1">
                <a:effectLst/>
                <a:latin typeface="+mj-lt"/>
              </a:rPr>
              <a:t>comp</a:t>
            </a:r>
            <a:r>
              <a:rPr lang="en-US" sz="1100" dirty="0">
                <a:effectLst/>
                <a:latin typeface="+mj-lt"/>
              </a:rPr>
              <a:t>. Joseph Fielding Smith (1938), 321.)</a:t>
            </a:r>
            <a:endParaRPr lang="en-US" sz="3200" dirty="0">
              <a:latin typeface="+mj-lt"/>
            </a:endParaRPr>
          </a:p>
        </p:txBody>
      </p:sp>
      <p:pic>
        <p:nvPicPr>
          <p:cNvPr id="5" name="Picture 2" descr="Prophet Joseph Smith">
            <a:extLst>
              <a:ext uri="{FF2B5EF4-FFF2-40B4-BE49-F238E27FC236}">
                <a16:creationId xmlns:a16="http://schemas.microsoft.com/office/drawing/2014/main" id="{650B3ACF-30D8-4C5F-A4FE-836DFE8BA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6" y="3666147"/>
            <a:ext cx="1913407" cy="254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F09996A-D029-4413-92ED-E3C7B5EE3206}"/>
              </a:ext>
            </a:extLst>
          </p:cNvPr>
          <p:cNvSpPr txBox="1"/>
          <p:nvPr/>
        </p:nvSpPr>
        <p:spPr>
          <a:xfrm>
            <a:off x="280092" y="1479342"/>
            <a:ext cx="8229600" cy="1200329"/>
          </a:xfrm>
          <a:prstGeom prst="rect">
            <a:avLst/>
          </a:prstGeom>
          <a:noFill/>
        </p:spPr>
        <p:txBody>
          <a:bodyPr wrap="square" rtlCol="0">
            <a:spAutoFit/>
          </a:bodyPr>
          <a:lstStyle/>
          <a:p>
            <a:pPr algn="ctr"/>
            <a:r>
              <a:rPr lang="en-US" sz="2400" b="1" dirty="0">
                <a:latin typeface="+mj-lt"/>
              </a:rPr>
              <a:t>Seal</a:t>
            </a:r>
            <a:r>
              <a:rPr lang="en-US" sz="2400" dirty="0">
                <a:latin typeface="+mj-lt"/>
              </a:rPr>
              <a:t>: </a:t>
            </a:r>
            <a:r>
              <a:rPr lang="en-US" sz="2400" i="1" dirty="0">
                <a:latin typeface="+mj-lt"/>
              </a:rPr>
              <a:t>To join two things together so as to prevent them from coming apart or to prevent anything from passing between them.</a:t>
            </a:r>
          </a:p>
        </p:txBody>
      </p:sp>
      <p:sp>
        <p:nvSpPr>
          <p:cNvPr id="10" name="TextBox 9">
            <a:extLst>
              <a:ext uri="{FF2B5EF4-FFF2-40B4-BE49-F238E27FC236}">
                <a16:creationId xmlns:a16="http://schemas.microsoft.com/office/drawing/2014/main" id="{29DC139A-F6FB-44F4-AD69-9AAF53975998}"/>
              </a:ext>
            </a:extLst>
          </p:cNvPr>
          <p:cNvSpPr txBox="1"/>
          <p:nvPr/>
        </p:nvSpPr>
        <p:spPr>
          <a:xfrm>
            <a:off x="457200" y="372329"/>
            <a:ext cx="8229600" cy="646331"/>
          </a:xfrm>
          <a:prstGeom prst="rect">
            <a:avLst/>
          </a:prstGeom>
          <a:noFill/>
        </p:spPr>
        <p:txBody>
          <a:bodyPr wrap="square" rtlCol="0">
            <a:spAutoFit/>
          </a:bodyPr>
          <a:lstStyle/>
          <a:p>
            <a:pPr algn="ctr"/>
            <a:r>
              <a:rPr lang="en-US" sz="3600" b="1" dirty="0">
                <a:latin typeface="+mj-lt"/>
              </a:rPr>
              <a:t>Seal: An Ordinance</a:t>
            </a:r>
            <a:endParaRPr lang="en-US" sz="3600" i="1" dirty="0">
              <a:latin typeface="+mj-lt"/>
            </a:endParaRPr>
          </a:p>
        </p:txBody>
      </p:sp>
    </p:spTree>
    <p:extLst>
      <p:ext uri="{BB962C8B-B14F-4D97-AF65-F5344CB8AC3E}">
        <p14:creationId xmlns:p14="http://schemas.microsoft.com/office/powerpoint/2010/main" val="20266286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B4097E-12AD-4C07-8382-E185538FACBA}"/>
              </a:ext>
            </a:extLst>
          </p:cNvPr>
          <p:cNvSpPr>
            <a:spLocks noGrp="1"/>
          </p:cNvSpPr>
          <p:nvPr>
            <p:ph idx="1"/>
          </p:nvPr>
        </p:nvSpPr>
        <p:spPr>
          <a:xfrm>
            <a:off x="2270588" y="977463"/>
            <a:ext cx="6810859" cy="5978142"/>
          </a:xfrm>
        </p:spPr>
        <p:txBody>
          <a:bodyPr>
            <a:normAutofit fontScale="92500"/>
          </a:bodyPr>
          <a:lstStyle/>
          <a:p>
            <a:pPr marL="0" indent="0">
              <a:buNone/>
            </a:pPr>
            <a:r>
              <a:rPr lang="en-US" sz="2400" dirty="0">
                <a:effectLst/>
                <a:latin typeface="+mj-lt"/>
              </a:rPr>
              <a:t>Elder Orson F. Whitney: “The Prophet Joseph Smith declared—and he never taught more comforting doctrine—that the eternal sealings of faithful parents would save not only themselves but likewise their posterity. Though some of the sheep may wander, the eye of the Shepherd is upon them, and sooner or later they will feel the tentacles of Divine Providence reaching out after them and drawing them back to the fold. They will have to pay their debt to justice; they will suffer for their sins and may tread a thorny path. Pray for your careless and disobedient children till you see the salvation of God.”</a:t>
            </a:r>
            <a:r>
              <a:rPr lang="en-US" sz="2400" baseline="30000" dirty="0">
                <a:effectLst/>
                <a:latin typeface="+mj-lt"/>
              </a:rPr>
              <a:t> </a:t>
            </a:r>
            <a:r>
              <a:rPr lang="en-US" sz="1600" dirty="0">
                <a:effectLst/>
                <a:latin typeface="+mj-lt"/>
              </a:rPr>
              <a:t>(Orson F. Whitney, in Conference Report, Apr. 1929, 110).</a:t>
            </a:r>
            <a:endParaRPr lang="en-US" sz="3600" dirty="0">
              <a:latin typeface="+mj-lt"/>
            </a:endParaRPr>
          </a:p>
        </p:txBody>
      </p:sp>
      <p:pic>
        <p:nvPicPr>
          <p:cNvPr id="1026" name="Picture 2" descr="Image result for orson f whitney">
            <a:extLst>
              <a:ext uri="{FF2B5EF4-FFF2-40B4-BE49-F238E27FC236}">
                <a16:creationId xmlns:a16="http://schemas.microsoft.com/office/drawing/2014/main" id="{16FD8742-C8F3-4094-80B2-30BED08BF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3375"/>
            <a:ext cx="2271716" cy="2746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838EEB-20E6-4CE9-B01C-FA1BF52C55A8}"/>
              </a:ext>
            </a:extLst>
          </p:cNvPr>
          <p:cNvSpPr txBox="1"/>
          <p:nvPr/>
        </p:nvSpPr>
        <p:spPr>
          <a:xfrm>
            <a:off x="457200" y="372329"/>
            <a:ext cx="8229600" cy="646331"/>
          </a:xfrm>
          <a:prstGeom prst="rect">
            <a:avLst/>
          </a:prstGeom>
          <a:noFill/>
        </p:spPr>
        <p:txBody>
          <a:bodyPr wrap="square" rtlCol="0">
            <a:spAutoFit/>
          </a:bodyPr>
          <a:lstStyle/>
          <a:p>
            <a:pPr algn="ctr"/>
            <a:r>
              <a:rPr lang="en-US" sz="3600" b="1" dirty="0">
                <a:latin typeface="+mj-lt"/>
              </a:rPr>
              <a:t>Seal: An Ordinance</a:t>
            </a:r>
            <a:endParaRPr lang="en-US" sz="3600" i="1" dirty="0">
              <a:latin typeface="+mj-lt"/>
            </a:endParaRPr>
          </a:p>
        </p:txBody>
      </p:sp>
    </p:spTree>
    <p:extLst>
      <p:ext uri="{BB962C8B-B14F-4D97-AF65-F5344CB8AC3E}">
        <p14:creationId xmlns:p14="http://schemas.microsoft.com/office/powerpoint/2010/main" val="102298657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lder bednar">
            <a:extLst>
              <a:ext uri="{FF2B5EF4-FFF2-40B4-BE49-F238E27FC236}">
                <a16:creationId xmlns:a16="http://schemas.microsoft.com/office/drawing/2014/main" id="{4D6B8420-4B00-43E1-8BC5-63CC059D46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2" r="11615"/>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4"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B4097E-12AD-4C07-8382-E185538FACBA}"/>
              </a:ext>
            </a:extLst>
          </p:cNvPr>
          <p:cNvSpPr>
            <a:spLocks noGrp="1"/>
          </p:cNvSpPr>
          <p:nvPr>
            <p:ph idx="1"/>
          </p:nvPr>
        </p:nvSpPr>
        <p:spPr>
          <a:xfrm>
            <a:off x="4736387" y="838201"/>
            <a:ext cx="4222678" cy="5974080"/>
          </a:xfrm>
        </p:spPr>
        <p:txBody>
          <a:bodyPr>
            <a:normAutofit lnSpcReduction="10000"/>
          </a:bodyPr>
          <a:lstStyle/>
          <a:p>
            <a:pPr marL="0" indent="0">
              <a:lnSpc>
                <a:spcPct val="100000"/>
              </a:lnSpc>
              <a:buNone/>
            </a:pPr>
            <a:r>
              <a:rPr lang="en-US" sz="2400" dirty="0">
                <a:effectLst/>
                <a:latin typeface="+mj-lt"/>
              </a:rPr>
              <a:t>“The ‘tentacles of Divine Providence’ described by Elder Whitney may be considered a type of spiritual power, a heavenly pull or tug that entices a wandering child to return to the fold eventually. Such an influence cannot override the moral agency of a child but nonetheless can invite and beckon. Ultimately, a child must exercise his or her moral agency and respond in faith” </a:t>
            </a:r>
            <a:r>
              <a:rPr lang="en-US" sz="1800" dirty="0">
                <a:effectLst/>
                <a:latin typeface="+mj-lt"/>
              </a:rPr>
              <a:t>(Elder David A. Bednar, Ensign, March 2014)</a:t>
            </a:r>
          </a:p>
        </p:txBody>
      </p:sp>
      <p:sp>
        <p:nvSpPr>
          <p:cNvPr id="7" name="Subtitle 2">
            <a:extLst>
              <a:ext uri="{FF2B5EF4-FFF2-40B4-BE49-F238E27FC236}">
                <a16:creationId xmlns:a16="http://schemas.microsoft.com/office/drawing/2014/main" id="{EEC873E7-FFC1-42E2-9419-0AA9476FE783}"/>
              </a:ext>
            </a:extLst>
          </p:cNvPr>
          <p:cNvSpPr txBox="1">
            <a:spLocks/>
          </p:cNvSpPr>
          <p:nvPr/>
        </p:nvSpPr>
        <p:spPr>
          <a:xfrm>
            <a:off x="41116" y="4627559"/>
            <a:ext cx="4489788" cy="1906805"/>
          </a:xfrm>
          <a:prstGeom prst="rect">
            <a:avLst/>
          </a:prstGeom>
          <a:solidFill>
            <a:srgbClr val="080808">
              <a:alpha val="60000"/>
            </a:srgbClr>
          </a:solidFill>
        </p:spPr>
        <p:txBody>
          <a:bodyPr vert="horz" lIns="91440" tIns="45720" rIns="91440" bIns="45720" rtlCol="0">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None/>
              <a:defRPr/>
            </a:pPr>
            <a:r>
              <a:rPr lang="en-US" sz="3600" b="1" dirty="0">
                <a:latin typeface="Californian FB" panose="0207040306080B030204" pitchFamily="18" charset="0"/>
              </a:rPr>
              <a:t>In what ways have you witnessed these Divine Tentacles?</a:t>
            </a:r>
            <a:endParaRPr lang="en-US" sz="3600" dirty="0">
              <a:effectLst>
                <a:outerShdw blurRad="38100" dist="38100" dir="2700000" algn="tl" rotWithShape="0">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7293723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074" name="Picture 2" descr="Image result for elder bednar">
            <a:extLst>
              <a:ext uri="{FF2B5EF4-FFF2-40B4-BE49-F238E27FC236}">
                <a16:creationId xmlns:a16="http://schemas.microsoft.com/office/drawing/2014/main" id="{4D6B8420-4B00-43E1-8BC5-63CC059D4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51" b="1"/>
          <a:stretch/>
        </p:blipFill>
        <p:spPr bwMode="auto">
          <a:xfrm>
            <a:off x="6966914" y="4078013"/>
            <a:ext cx="1680042" cy="2228193"/>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B4097E-12AD-4C07-8382-E185538FACBA}"/>
              </a:ext>
            </a:extLst>
          </p:cNvPr>
          <p:cNvSpPr>
            <a:spLocks noGrp="1"/>
          </p:cNvSpPr>
          <p:nvPr>
            <p:ph idx="1"/>
          </p:nvPr>
        </p:nvSpPr>
        <p:spPr>
          <a:xfrm>
            <a:off x="255306" y="956441"/>
            <a:ext cx="8752060" cy="5770180"/>
          </a:xfrm>
        </p:spPr>
        <p:txBody>
          <a:bodyPr vert="horz" lIns="91440" tIns="45720" rIns="91440" bIns="45720" rtlCol="0">
            <a:normAutofit/>
          </a:bodyPr>
          <a:lstStyle/>
          <a:p>
            <a:pPr marL="0" indent="0">
              <a:buNone/>
            </a:pPr>
            <a:r>
              <a:rPr lang="en-US" dirty="0">
                <a:effectLst/>
                <a:latin typeface="+mj-lt"/>
              </a:rPr>
              <a:t>“They are they who received the testimony of Jesus, and believed on his name and were baptized … that by keeping the commandments they might be washed and cleansed from all their sins, and receive the Holy Spirit by the laying on of the hands of him who is ordained and sealed unto this power … are sealed by the Holy Spirit of promise, which the Father sheds forth upon all those who are just and true” (D&amp;C 76:50–53).</a:t>
            </a:r>
          </a:p>
        </p:txBody>
      </p:sp>
      <p:sp>
        <p:nvSpPr>
          <p:cNvPr id="2" name="Rectangle 1">
            <a:extLst>
              <a:ext uri="{FF2B5EF4-FFF2-40B4-BE49-F238E27FC236}">
                <a16:creationId xmlns:a16="http://schemas.microsoft.com/office/drawing/2014/main" id="{DC742B80-1D3F-4951-9FF0-EC54EE7E43A2}"/>
              </a:ext>
            </a:extLst>
          </p:cNvPr>
          <p:cNvSpPr/>
          <p:nvPr/>
        </p:nvSpPr>
        <p:spPr>
          <a:xfrm>
            <a:off x="255306" y="3760948"/>
            <a:ext cx="6351198" cy="2769989"/>
          </a:xfrm>
          <a:prstGeom prst="rect">
            <a:avLst/>
          </a:prstGeom>
        </p:spPr>
        <p:txBody>
          <a:bodyPr wrap="square">
            <a:spAutoFit/>
          </a:bodyPr>
          <a:lstStyle/>
          <a:p>
            <a:r>
              <a:rPr lang="en-US" sz="2000" dirty="0">
                <a:latin typeface="+mj-lt"/>
              </a:rPr>
              <a:t>“Receiving this ‘stamp of approval’ from the Holy Ghost is the result of faithfulness, integrity, and steadfastness in honoring gospel covenants. However, this sealing can be forfeited through unrighteousness and transgression. Purifying and sealing by the Holy Spirit of Promise constitute the culminating steps in the process of being born again.” </a:t>
            </a:r>
            <a:r>
              <a:rPr lang="en-US" sz="1400" dirty="0">
                <a:latin typeface="+mj-lt"/>
              </a:rPr>
              <a:t>(Elder Bednar, “Ye Must be Born Again, October 2007 General Conference).</a:t>
            </a:r>
            <a:endParaRPr lang="en-US" sz="2000" b="0" i="0" dirty="0">
              <a:effectLst/>
              <a:latin typeface="+mj-lt"/>
            </a:endParaRPr>
          </a:p>
        </p:txBody>
      </p:sp>
      <p:sp>
        <p:nvSpPr>
          <p:cNvPr id="10" name="TextBox 9">
            <a:extLst>
              <a:ext uri="{FF2B5EF4-FFF2-40B4-BE49-F238E27FC236}">
                <a16:creationId xmlns:a16="http://schemas.microsoft.com/office/drawing/2014/main" id="{9969EFEE-0D16-4E4F-8DDD-027BCB6A1FF8}"/>
              </a:ext>
            </a:extLst>
          </p:cNvPr>
          <p:cNvSpPr txBox="1"/>
          <p:nvPr/>
        </p:nvSpPr>
        <p:spPr>
          <a:xfrm>
            <a:off x="457200" y="372329"/>
            <a:ext cx="8229600" cy="646331"/>
          </a:xfrm>
          <a:prstGeom prst="rect">
            <a:avLst/>
          </a:prstGeom>
          <a:noFill/>
        </p:spPr>
        <p:txBody>
          <a:bodyPr wrap="square" rtlCol="0">
            <a:spAutoFit/>
          </a:bodyPr>
          <a:lstStyle/>
          <a:p>
            <a:pPr algn="ctr"/>
            <a:r>
              <a:rPr lang="en-US" sz="3600" b="1" dirty="0">
                <a:latin typeface="+mj-lt"/>
              </a:rPr>
              <a:t>Seal: Being Born Again</a:t>
            </a:r>
            <a:endParaRPr lang="en-US" sz="3600" i="1" dirty="0">
              <a:latin typeface="+mj-lt"/>
            </a:endParaRPr>
          </a:p>
        </p:txBody>
      </p:sp>
    </p:spTree>
    <p:extLst>
      <p:ext uri="{BB962C8B-B14F-4D97-AF65-F5344CB8AC3E}">
        <p14:creationId xmlns:p14="http://schemas.microsoft.com/office/powerpoint/2010/main" val="366659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8B5DF5FF-C2D2-4E43-8DA4-35BA0C3A2B65}"/>
              </a:ext>
            </a:extLst>
          </p:cNvPr>
          <p:cNvSpPr>
            <a:spLocks noGrp="1" noChangeArrowheads="1"/>
          </p:cNvSpPr>
          <p:nvPr>
            <p:ph idx="1"/>
          </p:nvPr>
        </p:nvSpPr>
        <p:spPr>
          <a:xfrm>
            <a:off x="115615" y="1242237"/>
            <a:ext cx="8836732" cy="3235169"/>
          </a:xfrm>
        </p:spPr>
        <p:txBody>
          <a:bodyPr>
            <a:noAutofit/>
          </a:bodyPr>
          <a:lstStyle/>
          <a:p>
            <a:pPr eaLnBrk="1" fontAlgn="auto" hangingPunct="1">
              <a:spcAft>
                <a:spcPts val="0"/>
              </a:spcAft>
              <a:buFont typeface="Wingdings" panose="05000000000000000000" pitchFamily="2" charset="2"/>
              <a:buNone/>
              <a:defRPr/>
            </a:pPr>
            <a:r>
              <a:rPr lang="en-US" dirty="0">
                <a:effectLst/>
                <a:latin typeface="+mj-lt"/>
              </a:rPr>
              <a:t>	Guide to the Scriptures: “Righteous followers of Christ can become numbered among the elect who gain the assurance of exaltation. This calling and election begins with repentance and baptism. It becomes complete when they “press forward, feasting upon the word of Christ, and endure to the end” (2 Ne. 31:19–20). </a:t>
            </a:r>
            <a:endParaRPr lang="en-US" altLang="en-US" dirty="0">
              <a:latin typeface="+mj-lt"/>
            </a:endParaRPr>
          </a:p>
        </p:txBody>
      </p:sp>
      <p:sp>
        <p:nvSpPr>
          <p:cNvPr id="12" name="TextBox 11">
            <a:extLst>
              <a:ext uri="{FF2B5EF4-FFF2-40B4-BE49-F238E27FC236}">
                <a16:creationId xmlns:a16="http://schemas.microsoft.com/office/drawing/2014/main" id="{8CE30327-DF52-4896-9DFC-C0D3E21E0E20}"/>
              </a:ext>
            </a:extLst>
          </p:cNvPr>
          <p:cNvSpPr txBox="1"/>
          <p:nvPr/>
        </p:nvSpPr>
        <p:spPr>
          <a:xfrm>
            <a:off x="457200" y="372329"/>
            <a:ext cx="8229600" cy="646331"/>
          </a:xfrm>
          <a:prstGeom prst="rect">
            <a:avLst/>
          </a:prstGeom>
          <a:noFill/>
        </p:spPr>
        <p:txBody>
          <a:bodyPr wrap="square" rtlCol="0">
            <a:spAutoFit/>
          </a:bodyPr>
          <a:lstStyle/>
          <a:p>
            <a:pPr algn="ctr"/>
            <a:r>
              <a:rPr lang="en-US" sz="3600" b="1" dirty="0">
                <a:latin typeface="+mj-lt"/>
              </a:rPr>
              <a:t>Seal: Calling and Election</a:t>
            </a:r>
            <a:endParaRPr lang="en-US" sz="3600" i="1" dirty="0">
              <a:latin typeface="+mj-lt"/>
            </a:endParaRPr>
          </a:p>
        </p:txBody>
      </p:sp>
      <p:sp>
        <p:nvSpPr>
          <p:cNvPr id="7" name="Rectangle 3">
            <a:extLst>
              <a:ext uri="{FF2B5EF4-FFF2-40B4-BE49-F238E27FC236}">
                <a16:creationId xmlns:a16="http://schemas.microsoft.com/office/drawing/2014/main" id="{20385E8E-234C-4E2E-BED7-511343A3A31E}"/>
              </a:ext>
            </a:extLst>
          </p:cNvPr>
          <p:cNvSpPr txBox="1">
            <a:spLocks noChangeArrowheads="1"/>
          </p:cNvSpPr>
          <p:nvPr/>
        </p:nvSpPr>
        <p:spPr>
          <a:xfrm>
            <a:off x="2335765" y="3417208"/>
            <a:ext cx="6808235" cy="4990396"/>
          </a:xfrm>
          <a:prstGeom prst="rect">
            <a:avLst/>
          </a:prstGeom>
        </p:spPr>
        <p:txBody>
          <a:bodyPr vert="horz" lIns="91440" tIns="45720" rIns="91440" bIns="45720" rtlCol="0">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eaLnBrk="1" fontAlgn="auto" hangingPunct="1">
              <a:spcAft>
                <a:spcPts val="0"/>
              </a:spcAft>
              <a:buNone/>
              <a:defRPr/>
            </a:pPr>
            <a:r>
              <a:rPr lang="en-US" altLang="en-US" sz="2400" dirty="0">
                <a:latin typeface="+mj-lt"/>
              </a:rPr>
              <a:t>	“The seal of God in the forehead symbolizes a protection much like the lamb’s blood that ancient Israelites in Egypt placed on their door frames to protect them from the destroying angel.” </a:t>
            </a:r>
            <a:r>
              <a:rPr lang="en-US" altLang="en-US" sz="1600" dirty="0">
                <a:latin typeface="Arial" panose="020B0604020202020204" pitchFamily="34" charset="0"/>
              </a:rPr>
              <a:t>(History of the Church, 5:530, New Testament Student Manual [Church Educational System manual,2014], 544).</a:t>
            </a:r>
          </a:p>
          <a:p>
            <a:pPr eaLnBrk="1" fontAlgn="auto" hangingPunct="1">
              <a:spcAft>
                <a:spcPts val="0"/>
              </a:spcAft>
              <a:buFont typeface="Wingdings" panose="05000000000000000000" pitchFamily="2" charset="2"/>
              <a:buNone/>
              <a:defRPr/>
            </a:pPr>
            <a:endParaRPr lang="en-US" altLang="en-US" sz="1600" dirty="0">
              <a:latin typeface="+mj-lt"/>
            </a:endParaRPr>
          </a:p>
        </p:txBody>
      </p:sp>
      <p:pic>
        <p:nvPicPr>
          <p:cNvPr id="8" name="Picture 2" descr="Prophet Joseph Smith">
            <a:extLst>
              <a:ext uri="{FF2B5EF4-FFF2-40B4-BE49-F238E27FC236}">
                <a16:creationId xmlns:a16="http://schemas.microsoft.com/office/drawing/2014/main" id="{A448A84F-A802-471F-ACBB-CBBF5A44C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10" y="3429000"/>
            <a:ext cx="2110111" cy="280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2574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fontAlgn="auto" hangingPunct="1">
              <a:spcAft>
                <a:spcPts val="0"/>
              </a:spcAft>
              <a:defRPr/>
            </a:pPr>
            <a:r>
              <a:rPr lang="en-US" altLang="en-US" sz="3600" cap="none" dirty="0"/>
              <a:t>How many?</a:t>
            </a:r>
            <a:br>
              <a:rPr lang="en-US" altLang="en-US" sz="3600" cap="none" dirty="0"/>
            </a:br>
            <a:r>
              <a:rPr lang="en-US" altLang="en-US" sz="2400" cap="none" dirty="0"/>
              <a:t>Glance at </a:t>
            </a:r>
            <a:r>
              <a:rPr lang="en-US" altLang="en-US" sz="2400" dirty="0"/>
              <a:t>Revelation 7:5-8</a:t>
            </a:r>
            <a:endParaRPr lang="en-US" altLang="en-US" dirty="0"/>
          </a:p>
        </p:txBody>
      </p:sp>
      <p:sp>
        <p:nvSpPr>
          <p:cNvPr id="88067" name="Rectangle 3"/>
          <p:cNvSpPr>
            <a:spLocks noGrp="1" noChangeArrowheads="1"/>
          </p:cNvSpPr>
          <p:nvPr>
            <p:ph idx="1"/>
          </p:nvPr>
        </p:nvSpPr>
        <p:spPr>
          <a:xfrm>
            <a:off x="265113" y="1708726"/>
            <a:ext cx="8650287" cy="4996873"/>
          </a:xfrm>
        </p:spPr>
        <p:txBody>
          <a:bodyPr/>
          <a:lstStyle/>
          <a:p>
            <a:pPr eaLnBrk="1" fontAlgn="auto" hangingPunct="1">
              <a:spcAft>
                <a:spcPts val="0"/>
              </a:spcAft>
              <a:buFont typeface="Wingdings" panose="05000000000000000000" pitchFamily="2" charset="2"/>
              <a:buNone/>
              <a:defRPr/>
            </a:pPr>
            <a:r>
              <a:rPr lang="en-US" altLang="en-US" sz="2400" dirty="0">
                <a:latin typeface="+mj-lt"/>
              </a:rPr>
              <a:t>	“One hundred and forty-four thousand in all. Chosen for what? …To gather up and hunt out the house of Israel and bring as many as they possibly can into the Church of the firstborn, preparatory to the great day of the coming of the Lord. Quite a host of </a:t>
            </a:r>
            <a:r>
              <a:rPr lang="en-US" altLang="en-US" sz="2400" b="1" dirty="0">
                <a:latin typeface="+mj-lt"/>
              </a:rPr>
              <a:t>missionaries</a:t>
            </a:r>
            <a:r>
              <a:rPr lang="en-US" altLang="en-US" sz="2400" dirty="0">
                <a:latin typeface="+mj-lt"/>
              </a:rPr>
              <a:t>.” </a:t>
            </a:r>
            <a:r>
              <a:rPr lang="en-US" altLang="en-US" sz="1800" dirty="0">
                <a:latin typeface="+mj-lt"/>
              </a:rPr>
              <a:t> (Orson Pratt, Journal of Discourses, 18:25)</a:t>
            </a:r>
          </a:p>
          <a:p>
            <a:pPr eaLnBrk="1" fontAlgn="auto" hangingPunct="1">
              <a:spcAft>
                <a:spcPts val="0"/>
              </a:spcAft>
              <a:buFont typeface="Wingdings" panose="05000000000000000000" pitchFamily="2" charset="2"/>
              <a:buNone/>
              <a:defRPr/>
            </a:pPr>
            <a:endParaRPr lang="en-US" altLang="en-US" sz="1800" dirty="0">
              <a:latin typeface="+mj-lt"/>
            </a:endParaRPr>
          </a:p>
          <a:p>
            <a:pPr eaLnBrk="1" fontAlgn="auto" hangingPunct="1">
              <a:spcAft>
                <a:spcPts val="0"/>
              </a:spcAft>
              <a:buFont typeface="Wingdings" panose="05000000000000000000" pitchFamily="2" charset="2"/>
              <a:buNone/>
              <a:defRPr/>
            </a:pPr>
            <a:r>
              <a:rPr lang="en-US" altLang="en-US" sz="2400" dirty="0">
                <a:latin typeface="+mj-lt"/>
              </a:rPr>
              <a:t>How many are chosen? (see vs 9) </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81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tgtEl>
                                          <p:spTgt spid="88067">
                                            <p:txEl>
                                              <p:pRg st="0" end="0"/>
                                            </p:txEl>
                                          </p:spTgt>
                                        </p:tgtEl>
                                      </p:cBhvr>
                                    </p:animEffect>
                                    <p:anim calcmode="lin" valueType="num">
                                      <p:cBhvr>
                                        <p:cTn id="8" dur="1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67">
                                            <p:txEl>
                                              <p:pRg st="2" end="2"/>
                                            </p:txEl>
                                          </p:spTgt>
                                        </p:tgtEl>
                                        <p:attrNameLst>
                                          <p:attrName>style.visibility</p:attrName>
                                        </p:attrNameLst>
                                      </p:cBhvr>
                                      <p:to>
                                        <p:strVal val="visible"/>
                                      </p:to>
                                    </p:set>
                                    <p:animEffect transition="in" filter="fade">
                                      <p:cBhvr>
                                        <p:cTn id="14" dur="1000"/>
                                        <p:tgtEl>
                                          <p:spTgt spid="88067">
                                            <p:txEl>
                                              <p:pRg st="2" end="2"/>
                                            </p:txEl>
                                          </p:spTgt>
                                        </p:tgtEl>
                                      </p:cBhvr>
                                    </p:animEffect>
                                    <p:anim calcmode="lin" valueType="num">
                                      <p:cBhvr>
                                        <p:cTn id="15" dur="10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80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B0C8FF9-ABFD-42BF-B1DE-DF63C7D77882}"/>
              </a:ext>
            </a:extLst>
          </p:cNvPr>
          <p:cNvSpPr>
            <a:spLocks noChangeArrowheads="1"/>
          </p:cNvSpPr>
          <p:nvPr/>
        </p:nvSpPr>
        <p:spPr bwMode="auto">
          <a:xfrm>
            <a:off x="0" y="90100"/>
            <a:ext cx="65" cy="276999"/>
          </a:xfrm>
          <a:prstGeom prst="rect">
            <a:avLst/>
          </a:prstGeom>
          <a:solidFill>
            <a:srgbClr val="EFF0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B461C4D3-EED9-47A4-A081-08B3312F2175}"/>
              </a:ext>
            </a:extLst>
          </p:cNvPr>
          <p:cNvGraphicFramePr>
            <a:graphicFrameLocks noGrp="1"/>
          </p:cNvGraphicFramePr>
          <p:nvPr>
            <p:extLst>
              <p:ext uri="{D42A27DB-BD31-4B8C-83A1-F6EECF244321}">
                <p14:modId xmlns:p14="http://schemas.microsoft.com/office/powerpoint/2010/main" val="3548149763"/>
              </p:ext>
            </p:extLst>
          </p:nvPr>
        </p:nvGraphicFramePr>
        <p:xfrm>
          <a:off x="2017985" y="511710"/>
          <a:ext cx="5349768" cy="5834580"/>
        </p:xfrm>
        <a:graphic>
          <a:graphicData uri="http://schemas.openxmlformats.org/drawingml/2006/table">
            <a:tbl>
              <a:tblPr/>
              <a:tblGrid>
                <a:gridCol w="1783256">
                  <a:extLst>
                    <a:ext uri="{9D8B030D-6E8A-4147-A177-3AD203B41FA5}">
                      <a16:colId xmlns:a16="http://schemas.microsoft.com/office/drawing/2014/main" val="3829458246"/>
                    </a:ext>
                  </a:extLst>
                </a:gridCol>
                <a:gridCol w="1783256">
                  <a:extLst>
                    <a:ext uri="{9D8B030D-6E8A-4147-A177-3AD203B41FA5}">
                      <a16:colId xmlns:a16="http://schemas.microsoft.com/office/drawing/2014/main" val="984514379"/>
                    </a:ext>
                  </a:extLst>
                </a:gridCol>
                <a:gridCol w="1783256">
                  <a:extLst>
                    <a:ext uri="{9D8B030D-6E8A-4147-A177-3AD203B41FA5}">
                      <a16:colId xmlns:a16="http://schemas.microsoft.com/office/drawing/2014/main" val="2829280834"/>
                    </a:ext>
                  </a:extLst>
                </a:gridCol>
              </a:tblGrid>
              <a:tr h="245530">
                <a:tc>
                  <a:txBody>
                    <a:bodyPr/>
                    <a:lstStyle/>
                    <a:p>
                      <a:pPr algn="ctr"/>
                      <a:r>
                        <a:rPr lang="en-US" sz="2000" b="1" dirty="0">
                          <a:solidFill>
                            <a:schemeClr val="bg1"/>
                          </a:solidFill>
                          <a:effectLst/>
                          <a:latin typeface="+mj-lt"/>
                        </a:rPr>
                        <a:t>Genesis 29-30</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b="1">
                          <a:solidFill>
                            <a:schemeClr val="bg1"/>
                          </a:solidFill>
                          <a:effectLst/>
                          <a:latin typeface="+mj-lt"/>
                        </a:rPr>
                        <a:t>Numbers 1</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b="1" dirty="0">
                          <a:solidFill>
                            <a:schemeClr val="bg1"/>
                          </a:solidFill>
                          <a:effectLst/>
                          <a:latin typeface="+mj-lt"/>
                        </a:rPr>
                        <a:t>Revelation 7:4-8</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3218265634"/>
                  </a:ext>
                </a:extLst>
              </a:tr>
              <a:tr h="245530">
                <a:tc>
                  <a:txBody>
                    <a:bodyPr/>
                    <a:lstStyle/>
                    <a:p>
                      <a:pPr algn="ctr"/>
                      <a:r>
                        <a:rPr lang="en-US" sz="2000">
                          <a:solidFill>
                            <a:schemeClr val="bg1"/>
                          </a:solidFill>
                          <a:effectLst/>
                          <a:latin typeface="+mj-lt"/>
                        </a:rPr>
                        <a:t>Reuben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Reuben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Reuben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1933056129"/>
                  </a:ext>
                </a:extLst>
              </a:tr>
              <a:tr h="245530">
                <a:tc>
                  <a:txBody>
                    <a:bodyPr/>
                    <a:lstStyle/>
                    <a:p>
                      <a:pPr algn="ctr"/>
                      <a:r>
                        <a:rPr lang="en-US" sz="2000">
                          <a:solidFill>
                            <a:schemeClr val="bg1"/>
                          </a:solidFill>
                          <a:effectLst/>
                          <a:latin typeface="+mj-lt"/>
                        </a:rPr>
                        <a:t>Simeon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Simeon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Simeon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1247255437"/>
                  </a:ext>
                </a:extLst>
              </a:tr>
              <a:tr h="245530">
                <a:tc>
                  <a:txBody>
                    <a:bodyPr/>
                    <a:lstStyle/>
                    <a:p>
                      <a:pPr algn="ctr"/>
                      <a:r>
                        <a:rPr lang="en-US" sz="2000">
                          <a:solidFill>
                            <a:schemeClr val="bg1"/>
                          </a:solidFill>
                          <a:effectLst/>
                          <a:latin typeface="+mj-lt"/>
                        </a:rPr>
                        <a:t>Levi</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endParaRPr lang="en-US" sz="2000">
                        <a:solidFill>
                          <a:schemeClr val="bg1"/>
                        </a:solidFill>
                        <a:effectLst/>
                        <a:latin typeface="+mj-lt"/>
                      </a:endParaRP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Levi</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2598322830"/>
                  </a:ext>
                </a:extLst>
              </a:tr>
              <a:tr h="245530">
                <a:tc>
                  <a:txBody>
                    <a:bodyPr/>
                    <a:lstStyle/>
                    <a:p>
                      <a:pPr algn="ctr"/>
                      <a:r>
                        <a:rPr lang="en-US" sz="2000">
                          <a:solidFill>
                            <a:schemeClr val="bg1"/>
                          </a:solidFill>
                          <a:effectLst/>
                          <a:latin typeface="+mj-lt"/>
                        </a:rPr>
                        <a:t>Judah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Judah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dirty="0">
                          <a:solidFill>
                            <a:schemeClr val="bg1"/>
                          </a:solidFill>
                          <a:effectLst/>
                          <a:latin typeface="+mj-lt"/>
                        </a:rPr>
                        <a:t>Judah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281038305"/>
                  </a:ext>
                </a:extLst>
              </a:tr>
              <a:tr h="245530">
                <a:tc>
                  <a:txBody>
                    <a:bodyPr/>
                    <a:lstStyle/>
                    <a:p>
                      <a:pPr algn="ctr"/>
                      <a:r>
                        <a:rPr lang="en-US" sz="2000">
                          <a:solidFill>
                            <a:schemeClr val="bg1"/>
                          </a:solidFill>
                          <a:effectLst/>
                          <a:latin typeface="+mj-lt"/>
                        </a:rPr>
                        <a:t>Dan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Dan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endParaRPr lang="en-US" sz="2000" dirty="0">
                        <a:solidFill>
                          <a:schemeClr val="bg1"/>
                        </a:solidFill>
                        <a:effectLst/>
                        <a:latin typeface="+mj-lt"/>
                      </a:endParaRP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3270062541"/>
                  </a:ext>
                </a:extLst>
              </a:tr>
              <a:tr h="245530">
                <a:tc>
                  <a:txBody>
                    <a:bodyPr/>
                    <a:lstStyle/>
                    <a:p>
                      <a:pPr algn="ctr"/>
                      <a:r>
                        <a:rPr lang="en-US" sz="2000">
                          <a:solidFill>
                            <a:schemeClr val="bg1"/>
                          </a:solidFill>
                          <a:effectLst/>
                          <a:latin typeface="+mj-lt"/>
                        </a:rPr>
                        <a:t>Naphtali</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Naphtali</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Naphtali</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894778926"/>
                  </a:ext>
                </a:extLst>
              </a:tr>
              <a:tr h="245530">
                <a:tc>
                  <a:txBody>
                    <a:bodyPr/>
                    <a:lstStyle/>
                    <a:p>
                      <a:pPr algn="ctr"/>
                      <a:r>
                        <a:rPr lang="en-US" sz="2000">
                          <a:solidFill>
                            <a:schemeClr val="bg1"/>
                          </a:solidFill>
                          <a:effectLst/>
                          <a:latin typeface="+mj-lt"/>
                        </a:rPr>
                        <a:t>Gad</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Gad</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Gad</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1578964975"/>
                  </a:ext>
                </a:extLst>
              </a:tr>
              <a:tr h="245530">
                <a:tc>
                  <a:txBody>
                    <a:bodyPr/>
                    <a:lstStyle/>
                    <a:p>
                      <a:pPr algn="ctr"/>
                      <a:r>
                        <a:rPr lang="en-US" sz="2000">
                          <a:solidFill>
                            <a:schemeClr val="bg1"/>
                          </a:solidFill>
                          <a:effectLst/>
                          <a:latin typeface="+mj-lt"/>
                        </a:rPr>
                        <a:t>Asher</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Asher</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Asher</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1572656308"/>
                  </a:ext>
                </a:extLst>
              </a:tr>
              <a:tr h="245530">
                <a:tc>
                  <a:txBody>
                    <a:bodyPr/>
                    <a:lstStyle/>
                    <a:p>
                      <a:pPr algn="ctr"/>
                      <a:r>
                        <a:rPr lang="en-US" sz="2000">
                          <a:solidFill>
                            <a:schemeClr val="bg1"/>
                          </a:solidFill>
                          <a:effectLst/>
                          <a:latin typeface="+mj-lt"/>
                        </a:rPr>
                        <a:t>Isaachar</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Isaachar</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Isaachar</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3288671658"/>
                  </a:ext>
                </a:extLst>
              </a:tr>
              <a:tr h="245530">
                <a:tc>
                  <a:txBody>
                    <a:bodyPr/>
                    <a:lstStyle/>
                    <a:p>
                      <a:pPr algn="ctr"/>
                      <a:r>
                        <a:rPr lang="en-US" sz="2000">
                          <a:solidFill>
                            <a:schemeClr val="bg1"/>
                          </a:solidFill>
                          <a:effectLst/>
                          <a:latin typeface="+mj-lt"/>
                        </a:rPr>
                        <a:t>Zebulun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Zebulun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Zebulun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4222066862"/>
                  </a:ext>
                </a:extLst>
              </a:tr>
              <a:tr h="245530">
                <a:tc>
                  <a:txBody>
                    <a:bodyPr/>
                    <a:lstStyle/>
                    <a:p>
                      <a:pPr algn="ctr"/>
                      <a:r>
                        <a:rPr lang="en-US" sz="2000">
                          <a:solidFill>
                            <a:schemeClr val="bg1"/>
                          </a:solidFill>
                          <a:effectLst/>
                          <a:latin typeface="+mj-lt"/>
                        </a:rPr>
                        <a:t>Joseph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endParaRPr lang="en-US" sz="2000">
                        <a:solidFill>
                          <a:schemeClr val="bg1"/>
                        </a:solidFill>
                        <a:effectLst/>
                        <a:latin typeface="+mj-lt"/>
                      </a:endParaRP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Joseph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1940334567"/>
                  </a:ext>
                </a:extLst>
              </a:tr>
              <a:tr h="245530">
                <a:tc>
                  <a:txBody>
                    <a:bodyPr/>
                    <a:lstStyle/>
                    <a:p>
                      <a:endParaRPr lang="en-US" sz="2000">
                        <a:solidFill>
                          <a:schemeClr val="bg1"/>
                        </a:solidFill>
                        <a:effectLst/>
                        <a:latin typeface="+mj-lt"/>
                      </a:endParaRP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Ephraim</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endParaRPr lang="en-US" sz="2000">
                        <a:solidFill>
                          <a:schemeClr val="bg1"/>
                        </a:solidFill>
                        <a:effectLst/>
                        <a:latin typeface="+mj-lt"/>
                      </a:endParaRP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815476868"/>
                  </a:ext>
                </a:extLst>
              </a:tr>
              <a:tr h="245530">
                <a:tc>
                  <a:txBody>
                    <a:bodyPr/>
                    <a:lstStyle/>
                    <a:p>
                      <a:endParaRPr lang="en-US" sz="2000">
                        <a:solidFill>
                          <a:schemeClr val="bg1"/>
                        </a:solidFill>
                        <a:effectLst/>
                        <a:latin typeface="+mj-lt"/>
                      </a:endParaRP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Manasseh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Manasseh</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3175356269"/>
                  </a:ext>
                </a:extLst>
              </a:tr>
              <a:tr h="245530">
                <a:tc>
                  <a:txBody>
                    <a:bodyPr/>
                    <a:lstStyle/>
                    <a:p>
                      <a:pPr algn="ctr"/>
                      <a:r>
                        <a:rPr lang="en-US" sz="2000">
                          <a:solidFill>
                            <a:schemeClr val="bg1"/>
                          </a:solidFill>
                          <a:effectLst/>
                          <a:latin typeface="+mj-lt"/>
                        </a:rPr>
                        <a:t>Benjamin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a:solidFill>
                            <a:schemeClr val="bg1"/>
                          </a:solidFill>
                          <a:effectLst/>
                          <a:latin typeface="+mj-lt"/>
                        </a:rPr>
                        <a:t>Benjamin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tc>
                  <a:txBody>
                    <a:bodyPr/>
                    <a:lstStyle/>
                    <a:p>
                      <a:pPr algn="ctr"/>
                      <a:r>
                        <a:rPr lang="en-US" sz="2000" dirty="0">
                          <a:solidFill>
                            <a:schemeClr val="bg1"/>
                          </a:solidFill>
                          <a:effectLst/>
                          <a:latin typeface="+mj-lt"/>
                        </a:rPr>
                        <a:t>Benjamin</a:t>
                      </a:r>
                    </a:p>
                  </a:txBody>
                  <a:tcPr marL="63853" marR="63853" marT="31926" marB="31926"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0EFF1"/>
                    </a:solidFill>
                  </a:tcPr>
                </a:tc>
                <a:extLst>
                  <a:ext uri="{0D108BD9-81ED-4DB2-BD59-A6C34878D82A}">
                    <a16:rowId xmlns:a16="http://schemas.microsoft.com/office/drawing/2014/main" val="4025023328"/>
                  </a:ext>
                </a:extLst>
              </a:tr>
            </a:tbl>
          </a:graphicData>
        </a:graphic>
      </p:graphicFrame>
    </p:spTree>
    <p:extLst>
      <p:ext uri="{BB962C8B-B14F-4D97-AF65-F5344CB8AC3E}">
        <p14:creationId xmlns:p14="http://schemas.microsoft.com/office/powerpoint/2010/main" val="187808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FDC6C75-0480-4D04-85B5-985C29ADA37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187282B8-72F9-4444-9F79-B401FC3482AF}"/>
              </a:ext>
            </a:extLst>
          </p:cNvPr>
          <p:cNvSpPr/>
          <p:nvPr/>
        </p:nvSpPr>
        <p:spPr>
          <a:xfrm>
            <a:off x="184731" y="775136"/>
            <a:ext cx="8795983" cy="6001643"/>
          </a:xfrm>
          <a:prstGeom prst="rect">
            <a:avLst/>
          </a:prstGeom>
        </p:spPr>
        <p:txBody>
          <a:bodyPr wrap="square">
            <a:spAutoFit/>
          </a:bodyPr>
          <a:lstStyle/>
          <a:p>
            <a:pPr lvl="0"/>
            <a:r>
              <a:rPr lang="en-US" altLang="en-US" sz="2000" dirty="0">
                <a:latin typeface="+mj-lt"/>
              </a:rPr>
              <a:t>“There were no national distinctions among those [premortal] spirits such as Americans, Europeans, </a:t>
            </a:r>
            <a:r>
              <a:rPr lang="en-US" altLang="en-US" sz="2000" dirty="0" err="1">
                <a:latin typeface="+mj-lt"/>
              </a:rPr>
              <a:t>Asiatics</a:t>
            </a:r>
            <a:r>
              <a:rPr lang="en-US" altLang="en-US" sz="2000" dirty="0">
                <a:latin typeface="+mj-lt"/>
              </a:rPr>
              <a:t>, Australians, etc. Such bounds of habitation would have to be determined when the spirits entered their earthly existence.” </a:t>
            </a:r>
            <a:r>
              <a:rPr lang="en-US" altLang="en-US" sz="1600" dirty="0">
                <a:latin typeface="+mj-lt"/>
              </a:rPr>
              <a:t>(</a:t>
            </a:r>
            <a:r>
              <a:rPr lang="en-US" altLang="en-US" sz="1600" i="1" dirty="0">
                <a:latin typeface="+mj-lt"/>
              </a:rPr>
              <a:t>Home Memories of President David O. McKay</a:t>
            </a:r>
            <a:r>
              <a:rPr lang="en-US" altLang="en-US" sz="1600" dirty="0">
                <a:latin typeface="+mj-lt"/>
              </a:rPr>
              <a:t>, p. 228-30).</a:t>
            </a:r>
            <a:endParaRPr lang="en-US" altLang="en-US" sz="2000" dirty="0">
              <a:latin typeface="+mj-lt"/>
            </a:endParaRPr>
          </a:p>
          <a:p>
            <a:pPr lvl="0"/>
            <a:endParaRPr lang="en-US" altLang="en-US" sz="2000" dirty="0">
              <a:latin typeface="+mj-lt"/>
            </a:endParaRPr>
          </a:p>
          <a:p>
            <a:pPr lvl="0"/>
            <a:r>
              <a:rPr lang="en-US" altLang="en-US" sz="2000" dirty="0">
                <a:latin typeface="+mj-lt"/>
              </a:rPr>
              <a:t>“While one portion of the human race is judging and condemning the other without mercy, the Great Parent of the universe looks upon the whole of the human family with a fatherly care and paternal regard; He views them as His offspring.” </a:t>
            </a:r>
            <a:r>
              <a:rPr lang="en-US" sz="1600" u="sng" dirty="0">
                <a:latin typeface="+mj-lt"/>
              </a:rPr>
              <a:t>TEACHINGS OF PRESIDENTS OF THE CHURCH: JOSEPH SMITH, </a:t>
            </a:r>
            <a:r>
              <a:rPr lang="en-US" sz="1600" dirty="0">
                <a:latin typeface="+mj-lt"/>
              </a:rPr>
              <a:t>CHAPTER 35: REDEMPTION FOR THE DEAD</a:t>
            </a:r>
          </a:p>
          <a:p>
            <a:endParaRPr lang="en-US" sz="2000" cap="all" dirty="0">
              <a:latin typeface="+mj-lt"/>
            </a:endParaRPr>
          </a:p>
          <a:p>
            <a:r>
              <a:rPr lang="en-US" sz="2000" i="1" dirty="0">
                <a:latin typeface="+mj-lt"/>
              </a:rPr>
              <a:t>“…The light of his countenance did shine upon them, and behold they were as white as the countenance and also the garments of Jesus; and behold the whiteness thereof did exceed all the whiteness, yea, even there could be nothing upon earth so white as the whiteness thereof.</a:t>
            </a:r>
            <a:r>
              <a:rPr lang="en-US" sz="2000" dirty="0">
                <a:latin typeface="+mj-lt"/>
              </a:rPr>
              <a:t> </a:t>
            </a:r>
            <a:r>
              <a:rPr lang="en-US" sz="1600" dirty="0">
                <a:latin typeface="+mj-lt"/>
              </a:rPr>
              <a:t>(3 Nephi 19:25)</a:t>
            </a:r>
            <a:endParaRPr lang="en-US" sz="2000" cap="all" dirty="0">
              <a:latin typeface="+mj-lt"/>
            </a:endParaRPr>
          </a:p>
          <a:p>
            <a:pPr lvl="0"/>
            <a:endParaRPr lang="en-US" altLang="en-US" sz="2000" dirty="0">
              <a:latin typeface="+mj-lt"/>
            </a:endParaRPr>
          </a:p>
          <a:p>
            <a:pPr lvl="0"/>
            <a:endParaRPr lang="en-US" altLang="en-US" sz="2000" dirty="0">
              <a:latin typeface="+mj-lt"/>
            </a:endParaRPr>
          </a:p>
        </p:txBody>
      </p:sp>
      <p:sp>
        <p:nvSpPr>
          <p:cNvPr id="8" name="Rectangle 3">
            <a:extLst>
              <a:ext uri="{FF2B5EF4-FFF2-40B4-BE49-F238E27FC236}">
                <a16:creationId xmlns:a16="http://schemas.microsoft.com/office/drawing/2014/main" id="{4ABCDF9E-A42C-44B5-B8B2-BF6301B152BB}"/>
              </a:ext>
            </a:extLst>
          </p:cNvPr>
          <p:cNvSpPr>
            <a:spLocks noChangeArrowheads="1"/>
          </p:cNvSpPr>
          <p:nvPr/>
        </p:nvSpPr>
        <p:spPr bwMode="auto">
          <a:xfrm>
            <a:off x="0" y="43934"/>
            <a:ext cx="8980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34066598-6241-4984-80D9-FC585CCD2466}"/>
              </a:ext>
            </a:extLst>
          </p:cNvPr>
          <p:cNvSpPr/>
          <p:nvPr/>
        </p:nvSpPr>
        <p:spPr>
          <a:xfrm>
            <a:off x="2665979" y="182433"/>
            <a:ext cx="3425938" cy="461665"/>
          </a:xfrm>
          <a:prstGeom prst="rect">
            <a:avLst/>
          </a:prstGeom>
        </p:spPr>
        <p:txBody>
          <a:bodyPr wrap="none">
            <a:spAutoFit/>
          </a:bodyPr>
          <a:lstStyle/>
          <a:p>
            <a:r>
              <a:rPr lang="en-US" sz="2400" b="1" dirty="0">
                <a:latin typeface="+mj-lt"/>
              </a:rPr>
              <a:t>RACES IN HEAVEN?</a:t>
            </a:r>
          </a:p>
        </p:txBody>
      </p:sp>
    </p:spTree>
    <p:extLst>
      <p:ext uri="{BB962C8B-B14F-4D97-AF65-F5344CB8AC3E}">
        <p14:creationId xmlns:p14="http://schemas.microsoft.com/office/powerpoint/2010/main" val="186729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16196" y="3048000"/>
            <a:ext cx="7764463" cy="1325563"/>
          </a:xfrm>
        </p:spPr>
        <p:txBody>
          <a:bodyPr/>
          <a:lstStyle/>
          <a:p>
            <a:pPr eaLnBrk="1" fontAlgn="auto" hangingPunct="1">
              <a:spcAft>
                <a:spcPts val="0"/>
              </a:spcAft>
              <a:defRPr/>
            </a:pPr>
            <a:r>
              <a:rPr lang="en-US" altLang="en-US" dirty="0"/>
              <a:t>Chapter 7</a:t>
            </a:r>
          </a:p>
        </p:txBody>
      </p:sp>
      <p:sp>
        <p:nvSpPr>
          <p:cNvPr id="11267" name="Rectangle 3"/>
          <p:cNvSpPr>
            <a:spLocks noGrp="1" noChangeArrowheads="1"/>
          </p:cNvSpPr>
          <p:nvPr>
            <p:ph idx="1"/>
          </p:nvPr>
        </p:nvSpPr>
        <p:spPr>
          <a:xfrm>
            <a:off x="656678" y="3841531"/>
            <a:ext cx="7772400" cy="1752600"/>
          </a:xfrm>
        </p:spPr>
        <p:txBody>
          <a:bodyPr>
            <a:normAutofit fontScale="92500"/>
          </a:bodyPr>
          <a:lstStyle/>
          <a:p>
            <a:pPr marL="0" indent="0" algn="ctr" eaLnBrk="1" fontAlgn="auto" hangingPunct="1">
              <a:spcAft>
                <a:spcPts val="0"/>
              </a:spcAft>
              <a:buFont typeface="Wingdings" panose="05000000000000000000" pitchFamily="2" charset="2"/>
              <a:buNone/>
              <a:defRPr/>
            </a:pPr>
            <a:r>
              <a:rPr lang="en-US" altLang="en-US" sz="10000">
                <a:latin typeface="Freestyle Script" panose="030804020302050B0404" pitchFamily="66" charset="0"/>
              </a:rPr>
              <a:t>144,000 (&amp; more)</a:t>
            </a:r>
            <a:endParaRPr lang="en-US" altLang="en-US" sz="10000" dirty="0">
              <a:latin typeface="Freestyle Script" panose="030804020302050B0404" pitchFamily="66" charset="0"/>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364D751-869B-40F5-85C5-F47C7FF73B95}"/>
              </a:ext>
            </a:extLst>
          </p:cNvPr>
          <p:cNvSpPr txBox="1">
            <a:spLocks noChangeArrowheads="1"/>
          </p:cNvSpPr>
          <p:nvPr/>
        </p:nvSpPr>
        <p:spPr>
          <a:xfrm>
            <a:off x="685800" y="609600"/>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a:t>Chapter 6</a:t>
            </a:r>
            <a:endParaRPr lang="en-US" altLang="en-US" dirty="0"/>
          </a:p>
        </p:txBody>
      </p:sp>
      <p:sp>
        <p:nvSpPr>
          <p:cNvPr id="6" name="Rectangle 3">
            <a:extLst>
              <a:ext uri="{FF2B5EF4-FFF2-40B4-BE49-F238E27FC236}">
                <a16:creationId xmlns:a16="http://schemas.microsoft.com/office/drawing/2014/main" id="{944A7609-F3A5-490C-9596-7C8B1C4E8E92}"/>
              </a:ext>
            </a:extLst>
          </p:cNvPr>
          <p:cNvSpPr txBox="1">
            <a:spLocks noChangeArrowheads="1"/>
          </p:cNvSpPr>
          <p:nvPr/>
        </p:nvSpPr>
        <p:spPr>
          <a:xfrm>
            <a:off x="730724" y="1483559"/>
            <a:ext cx="7772400" cy="1752600"/>
          </a:xfrm>
          <a:prstGeom prst="rect">
            <a:avLst/>
          </a:prstGeom>
        </p:spPr>
        <p:txBody>
          <a:bodyPr vert="horz" lIns="91440" tIns="45720" rIns="91440" bIns="45720" rtlCol="0">
            <a:normAutofit fontScale="92500"/>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Wingdings" panose="05000000000000000000" pitchFamily="2" charset="2"/>
              <a:buNone/>
              <a:defRPr/>
            </a:pPr>
            <a:r>
              <a:rPr lang="en-US" altLang="en-US" sz="10000">
                <a:latin typeface="Freestyle Script" panose="030804020302050B0404" pitchFamily="66" charset="0"/>
              </a:rPr>
              <a:t>Seven Seals</a:t>
            </a:r>
            <a:endParaRPr lang="en-US" altLang="en-US" sz="10000" dirty="0">
              <a:latin typeface="Freestyle Script" panose="030804020302050B0404"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1000"/>
                                        <p:tgtEl>
                                          <p:spTgt spid="78850"/>
                                        </p:tgtEl>
                                      </p:cBhvr>
                                    </p:animEffect>
                                    <p:anim calcmode="lin" valueType="num">
                                      <p:cBhvr>
                                        <p:cTn id="8" dur="1000" fill="hold"/>
                                        <p:tgtEl>
                                          <p:spTgt spid="78850"/>
                                        </p:tgtEl>
                                        <p:attrNameLst>
                                          <p:attrName>ppt_x</p:attrName>
                                        </p:attrNameLst>
                                      </p:cBhvr>
                                      <p:tavLst>
                                        <p:tav tm="0">
                                          <p:val>
                                            <p:strVal val="#ppt_x"/>
                                          </p:val>
                                        </p:tav>
                                        <p:tav tm="100000">
                                          <p:val>
                                            <p:strVal val="#ppt_x"/>
                                          </p:val>
                                        </p:tav>
                                      </p:tavLst>
                                    </p:anim>
                                    <p:anim calcmode="lin" valueType="num">
                                      <p:cBhvr>
                                        <p:cTn id="9" dur="1000" fill="hold"/>
                                        <p:tgtEl>
                                          <p:spTgt spid="788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1000"/>
                                        <p:tgtEl>
                                          <p:spTgt spid="11267">
                                            <p:txEl>
                                              <p:pRg st="0" end="0"/>
                                            </p:txEl>
                                          </p:spTgt>
                                        </p:tgtEl>
                                      </p:cBhvr>
                                    </p:animEffect>
                                    <p:anim calcmode="lin" valueType="num">
                                      <p:cBhvr>
                                        <p:cTn id="13"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17470" y="454632"/>
            <a:ext cx="5726130" cy="321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6002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80000"/>
              </a:lnSpc>
              <a:spcBef>
                <a:spcPct val="0"/>
              </a:spcBef>
              <a:buFontTx/>
              <a:buNone/>
            </a:pPr>
            <a:r>
              <a:rPr lang="en-US" altLang="en-US" sz="4400" b="1" u="sng" dirty="0">
                <a:latin typeface="Bell MT" panose="02020503060305020303" pitchFamily="18" charset="0"/>
              </a:rPr>
              <a:t>Revelation 7</a:t>
            </a:r>
          </a:p>
          <a:p>
            <a:pPr algn="ctr" eaLnBrk="1" hangingPunct="1">
              <a:lnSpc>
                <a:spcPct val="80000"/>
              </a:lnSpc>
              <a:spcBef>
                <a:spcPct val="0"/>
              </a:spcBef>
              <a:buFontTx/>
              <a:buNone/>
            </a:pPr>
            <a:endParaRPr lang="en-US" altLang="en-US" sz="3200" dirty="0">
              <a:latin typeface="Bell MT" panose="02020503060305020303" pitchFamily="18" charset="0"/>
            </a:endParaRPr>
          </a:p>
          <a:p>
            <a:pPr algn="ctr" eaLnBrk="1" hangingPunct="1">
              <a:lnSpc>
                <a:spcPct val="80000"/>
              </a:lnSpc>
              <a:spcBef>
                <a:spcPct val="0"/>
              </a:spcBef>
              <a:buFontTx/>
              <a:buNone/>
            </a:pPr>
            <a:r>
              <a:rPr lang="en-US" altLang="en-US" sz="3200" b="1" dirty="0">
                <a:latin typeface="Bell MT" panose="02020503060305020303" pitchFamily="18" charset="0"/>
              </a:rPr>
              <a:t>Revelation 7:13-14</a:t>
            </a:r>
          </a:p>
          <a:p>
            <a:pPr algn="ctr" eaLnBrk="1" hangingPunct="1">
              <a:lnSpc>
                <a:spcPct val="80000"/>
              </a:lnSpc>
              <a:spcBef>
                <a:spcPct val="0"/>
              </a:spcBef>
              <a:buNone/>
            </a:pPr>
            <a:r>
              <a:rPr lang="en-US" altLang="en-US" sz="2800" dirty="0">
                <a:latin typeface="Bell MT" panose="02020503060305020303" pitchFamily="18" charset="0"/>
              </a:rPr>
              <a:t>THE TRIBULATION</a:t>
            </a:r>
          </a:p>
          <a:p>
            <a:pPr lvl="2" eaLnBrk="1" hangingPunct="1">
              <a:lnSpc>
                <a:spcPct val="80000"/>
              </a:lnSpc>
              <a:spcBef>
                <a:spcPct val="0"/>
              </a:spcBef>
            </a:pPr>
            <a:endParaRPr lang="en-US" altLang="en-US" sz="2800" dirty="0">
              <a:latin typeface="Bell MT" panose="02020503060305020303" pitchFamily="18" charset="0"/>
            </a:endParaRPr>
          </a:p>
          <a:p>
            <a:pPr marL="457200" lvl="1" indent="0" eaLnBrk="1" hangingPunct="1">
              <a:lnSpc>
                <a:spcPct val="80000"/>
              </a:lnSpc>
              <a:spcBef>
                <a:spcPct val="0"/>
              </a:spcBef>
              <a:buNone/>
            </a:pPr>
            <a:r>
              <a:rPr lang="en-US" altLang="en-US" sz="3000" b="1" dirty="0">
                <a:latin typeface="Bell MT" panose="02020503060305020303" pitchFamily="18" charset="0"/>
              </a:rPr>
              <a:t>Why a period of tribulation before His Second Coming?</a:t>
            </a:r>
          </a:p>
          <a:p>
            <a:pPr lvl="2" eaLnBrk="1" hangingPunct="1">
              <a:lnSpc>
                <a:spcPct val="80000"/>
              </a:lnSpc>
              <a:spcBef>
                <a:spcPct val="0"/>
              </a:spcBef>
            </a:pPr>
            <a:endParaRPr lang="en-US" altLang="en-US" sz="2800" dirty="0">
              <a:latin typeface="Bell MT" panose="02020503060305020303" pitchFamily="18" charset="0"/>
            </a:endParaRPr>
          </a:p>
        </p:txBody>
      </p:sp>
      <p:pic>
        <p:nvPicPr>
          <p:cNvPr id="95235" name="Picture 5" descr="https://s-media-cache-ak0.pinimg.com/236x/09/b2/03/09b203270f0ac7c9128af0c3306bd9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43000"/>
            <a:ext cx="29765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4">
                                            <p:txEl>
                                              <p:pRg st="2" end="2"/>
                                            </p:txEl>
                                          </p:spTgt>
                                        </p:tgtEl>
                                        <p:attrNameLst>
                                          <p:attrName>style.visibility</p:attrName>
                                        </p:attrNameLst>
                                      </p:cBhvr>
                                      <p:to>
                                        <p:strVal val="visible"/>
                                      </p:to>
                                    </p:set>
                                    <p:animEffect transition="in" filter="fade">
                                      <p:cBhvr>
                                        <p:cTn id="7" dur="1000"/>
                                        <p:tgtEl>
                                          <p:spTgt spid="95234">
                                            <p:txEl>
                                              <p:pRg st="2" end="2"/>
                                            </p:txEl>
                                          </p:spTgt>
                                        </p:tgtEl>
                                      </p:cBhvr>
                                    </p:animEffect>
                                    <p:anim calcmode="lin" valueType="num">
                                      <p:cBhvr>
                                        <p:cTn id="8" dur="10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52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5234">
                                            <p:txEl>
                                              <p:pRg st="3" end="3"/>
                                            </p:txEl>
                                          </p:spTgt>
                                        </p:tgtEl>
                                        <p:attrNameLst>
                                          <p:attrName>style.visibility</p:attrName>
                                        </p:attrNameLst>
                                      </p:cBhvr>
                                      <p:to>
                                        <p:strVal val="visible"/>
                                      </p:to>
                                    </p:set>
                                    <p:animEffect transition="in" filter="fade">
                                      <p:cBhvr>
                                        <p:cTn id="14" dur="1000"/>
                                        <p:tgtEl>
                                          <p:spTgt spid="95234">
                                            <p:txEl>
                                              <p:pRg st="3" end="3"/>
                                            </p:txEl>
                                          </p:spTgt>
                                        </p:tgtEl>
                                      </p:cBhvr>
                                    </p:animEffect>
                                    <p:anim calcmode="lin" valueType="num">
                                      <p:cBhvr>
                                        <p:cTn id="15" dur="1000" fill="hold"/>
                                        <p:tgtEl>
                                          <p:spTgt spid="9523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523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5234">
                                            <p:txEl>
                                              <p:pRg st="5" end="5"/>
                                            </p:txEl>
                                          </p:spTgt>
                                        </p:tgtEl>
                                        <p:attrNameLst>
                                          <p:attrName>style.visibility</p:attrName>
                                        </p:attrNameLst>
                                      </p:cBhvr>
                                      <p:to>
                                        <p:strVal val="visible"/>
                                      </p:to>
                                    </p:set>
                                    <p:animEffect transition="in" filter="fade">
                                      <p:cBhvr>
                                        <p:cTn id="19" dur="1000"/>
                                        <p:tgtEl>
                                          <p:spTgt spid="95234">
                                            <p:txEl>
                                              <p:pRg st="5" end="5"/>
                                            </p:txEl>
                                          </p:spTgt>
                                        </p:tgtEl>
                                      </p:cBhvr>
                                    </p:animEffect>
                                    <p:anim calcmode="lin" valueType="num">
                                      <p:cBhvr>
                                        <p:cTn id="20" dur="1000" fill="hold"/>
                                        <p:tgtEl>
                                          <p:spTgt spid="9523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52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d fish png">
            <a:extLst>
              <a:ext uri="{FF2B5EF4-FFF2-40B4-BE49-F238E27FC236}">
                <a16:creationId xmlns:a16="http://schemas.microsoft.com/office/drawing/2014/main" id="{CA85EA24-BAB4-4D32-BE6F-C65E6B1FD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02" y="75345"/>
            <a:ext cx="3126702" cy="14452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tfish png">
            <a:extLst>
              <a:ext uri="{FF2B5EF4-FFF2-40B4-BE49-F238E27FC236}">
                <a16:creationId xmlns:a16="http://schemas.microsoft.com/office/drawing/2014/main" id="{21AFB402-A0A7-4F41-AC4A-13E1AD74A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1" y="4971273"/>
            <a:ext cx="4041819" cy="1414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od fish png">
            <a:extLst>
              <a:ext uri="{FF2B5EF4-FFF2-40B4-BE49-F238E27FC236}">
                <a16:creationId xmlns:a16="http://schemas.microsoft.com/office/drawing/2014/main" id="{05CC06E7-543B-4DD7-B8EF-608EAF47A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34" y="693506"/>
            <a:ext cx="2322799" cy="1073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od fish png">
            <a:extLst>
              <a:ext uri="{FF2B5EF4-FFF2-40B4-BE49-F238E27FC236}">
                <a16:creationId xmlns:a16="http://schemas.microsoft.com/office/drawing/2014/main" id="{139AA208-8D4A-4748-973F-4CD17BAC8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490" y="0"/>
            <a:ext cx="1898258" cy="11840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ozen cod fish png">
            <a:extLst>
              <a:ext uri="{FF2B5EF4-FFF2-40B4-BE49-F238E27FC236}">
                <a16:creationId xmlns:a16="http://schemas.microsoft.com/office/drawing/2014/main" id="{FA293D58-0B4E-4785-9D78-CFCF07012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691" y="1893701"/>
            <a:ext cx="2574640" cy="14099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hipping live fish tank">
            <a:extLst>
              <a:ext uri="{FF2B5EF4-FFF2-40B4-BE49-F238E27FC236}">
                <a16:creationId xmlns:a16="http://schemas.microsoft.com/office/drawing/2014/main" id="{1BA09479-9813-4369-950F-21B6471E247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55" b="89796" l="2222" r="96389">
                        <a14:foregroundMark x1="13611" y1="34286" x2="13611" y2="34286"/>
                        <a14:foregroundMark x1="13611" y1="34286" x2="13611" y2="34286"/>
                        <a14:foregroundMark x1="13056" y1="26939" x2="13056" y2="26939"/>
                        <a14:foregroundMark x1="13056" y1="26939" x2="13056" y2="26939"/>
                        <a14:foregroundMark x1="13056" y1="26939" x2="13056" y2="26939"/>
                        <a14:foregroundMark x1="17361" y1="26531" x2="17361" y2="26531"/>
                        <a14:foregroundMark x1="67500" y1="18367" x2="67500" y2="18367"/>
                        <a14:foregroundMark x1="89861" y1="16327" x2="89861" y2="16327"/>
                        <a14:foregroundMark x1="90694" y1="23673" x2="90694" y2="23673"/>
                        <a14:foregroundMark x1="89861" y1="40816" x2="89583" y2="43265"/>
                        <a14:foregroundMark x1="88889" y1="50204" x2="88889" y2="50204"/>
                        <a14:foregroundMark x1="88056" y1="53469" x2="87778" y2="56327"/>
                        <a14:foregroundMark x1="87917" y1="59592" x2="89583" y2="66939"/>
                        <a14:foregroundMark x1="90417" y1="68163" x2="90833" y2="68980"/>
                        <a14:foregroundMark x1="91806" y1="53469" x2="91806" y2="53469"/>
                        <a14:foregroundMark x1="88472" y1="9796" x2="88472" y2="9796"/>
                        <a14:foregroundMark x1="83194" y1="9796" x2="80694" y2="9796"/>
                        <a14:foregroundMark x1="75417" y1="9796" x2="72222" y2="9796"/>
                        <a14:foregroundMark x1="53472" y1="8571" x2="9444" y2="10612"/>
                        <a14:foregroundMark x1="2361" y1="72245" x2="15278" y2="88163"/>
                        <a14:foregroundMark x1="15278" y1="88163" x2="24861" y2="88163"/>
                        <a14:foregroundMark x1="24861" y1="88163" x2="18056" y2="74286"/>
                        <a14:foregroundMark x1="18056" y1="74286" x2="13333" y2="76327"/>
                        <a14:foregroundMark x1="15833" y1="78776" x2="15833" y2="78776"/>
                        <a14:foregroundMark x1="13333" y1="34286" x2="13333" y2="34286"/>
                        <a14:foregroundMark x1="78750" y1="81224" x2="78750" y2="81224"/>
                        <a14:foregroundMark x1="76667" y1="79592" x2="84167" y2="81633"/>
                        <a14:foregroundMark x1="84167" y1="81633" x2="91111" y2="81633"/>
                        <a14:foregroundMark x1="91111" y1="81633" x2="96389" y2="71429"/>
                        <a14:foregroundMark x1="90833" y1="8163" x2="7500" y2="11020"/>
                        <a14:foregroundMark x1="80972" y1="51429" x2="81528" y2="30612"/>
                        <a14:foregroundMark x1="81528" y1="30612" x2="81806" y2="29388"/>
                      </a14:backgroundRemoval>
                    </a14:imgEffect>
                  </a14:imgLayer>
                </a14:imgProps>
              </a:ext>
              <a:ext uri="{28A0092B-C50C-407E-A947-70E740481C1C}">
                <a14:useLocalDpi xmlns:a14="http://schemas.microsoft.com/office/drawing/2010/main" val="0"/>
              </a:ext>
            </a:extLst>
          </a:blip>
          <a:srcRect/>
          <a:stretch>
            <a:fillRect/>
          </a:stretch>
        </p:blipFill>
        <p:spPr bwMode="auto">
          <a:xfrm>
            <a:off x="271302" y="3595255"/>
            <a:ext cx="3819418" cy="12996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07B858-3212-4DB4-8842-91515CB7A427}"/>
              </a:ext>
            </a:extLst>
          </p:cNvPr>
          <p:cNvSpPr/>
          <p:nvPr/>
        </p:nvSpPr>
        <p:spPr>
          <a:xfrm>
            <a:off x="4090720" y="198005"/>
            <a:ext cx="4968579" cy="6247864"/>
          </a:xfrm>
          <a:prstGeom prst="rect">
            <a:avLst/>
          </a:prstGeom>
        </p:spPr>
        <p:txBody>
          <a:bodyPr wrap="square">
            <a:spAutoFit/>
          </a:bodyPr>
          <a:lstStyle/>
          <a:p>
            <a:pPr marL="285750" indent="-285750">
              <a:buFont typeface="Arial" panose="020B0604020202020204" pitchFamily="34" charset="0"/>
              <a:buChar char="•"/>
            </a:pPr>
            <a:r>
              <a:rPr lang="en-US" sz="2000" dirty="0">
                <a:latin typeface="+mj-lt"/>
              </a:rPr>
              <a:t>How could they get the fish across the country and still keep it fresh? </a:t>
            </a:r>
            <a:br>
              <a:rPr lang="en-US" sz="2000" dirty="0">
                <a:latin typeface="+mj-lt"/>
              </a:rPr>
            </a:b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PLAN A: Freeze the fish </a:t>
            </a:r>
          </a:p>
          <a:p>
            <a:pPr marL="285750" indent="-285750">
              <a:buFont typeface="Arial" panose="020B0604020202020204" pitchFamily="34" charset="0"/>
              <a:buChar char="•"/>
            </a:pPr>
            <a:r>
              <a:rPr lang="en-US" sz="2000" dirty="0">
                <a:latin typeface="+mj-lt"/>
              </a:rPr>
              <a:t>(mushy and lacked flavor)</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PLAN B: Ship the fish live</a:t>
            </a:r>
          </a:p>
          <a:p>
            <a:pPr marL="285750" indent="-285750">
              <a:buFont typeface="Arial" panose="020B0604020202020204" pitchFamily="34" charset="0"/>
              <a:buChar char="•"/>
            </a:pPr>
            <a:r>
              <a:rPr lang="en-US" sz="2000" dirty="0">
                <a:latin typeface="+mj-lt"/>
              </a:rPr>
              <a:t>(still mushy and tasteless) </a:t>
            </a:r>
            <a:br>
              <a:rPr lang="en-US" sz="2000" dirty="0">
                <a:latin typeface="+mj-lt"/>
              </a:rPr>
            </a:br>
            <a:br>
              <a:rPr lang="en-US" sz="2000" dirty="0">
                <a:latin typeface="+mj-lt"/>
              </a:rPr>
            </a:b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PLAN C: Catfish</a:t>
            </a:r>
            <a:br>
              <a:rPr lang="en-US" sz="2000" dirty="0">
                <a:latin typeface="+mj-lt"/>
              </a:rPr>
            </a:br>
            <a:br>
              <a:rPr lang="en-US" sz="2000" dirty="0">
                <a:latin typeface="+mj-lt"/>
              </a:rPr>
            </a:br>
            <a:endParaRPr lang="en-US" sz="2000" dirty="0">
              <a:latin typeface="+mj-lt"/>
            </a:endParaRPr>
          </a:p>
        </p:txBody>
      </p:sp>
    </p:spTree>
    <p:extLst>
      <p:ext uri="{BB962C8B-B14F-4D97-AF65-F5344CB8AC3E}">
        <p14:creationId xmlns:p14="http://schemas.microsoft.com/office/powerpoint/2010/main" val="1576157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 calcmode="lin" valueType="num">
                                      <p:cBhvr additive="base">
                                        <p:cTn id="26" dur="500" fill="hold"/>
                                        <p:tgtEl>
                                          <p:spTgt spid="2054"/>
                                        </p:tgtEl>
                                        <p:attrNameLst>
                                          <p:attrName>ppt_x</p:attrName>
                                        </p:attrNameLst>
                                      </p:cBhvr>
                                      <p:tavLst>
                                        <p:tav tm="0">
                                          <p:val>
                                            <p:strVal val="0-#ppt_w/2"/>
                                          </p:val>
                                        </p:tav>
                                        <p:tav tm="100000">
                                          <p:val>
                                            <p:strVal val="#ppt_x"/>
                                          </p:val>
                                        </p:tav>
                                      </p:tavLst>
                                    </p:anim>
                                    <p:anim calcmode="lin" valueType="num">
                                      <p:cBhvr additive="base">
                                        <p:cTn id="27"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anim calcmode="lin" valueType="num">
                                      <p:cBhvr>
                                        <p:cTn id="3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1000"/>
                                        <p:tgtEl>
                                          <p:spTgt spid="2">
                                            <p:txEl>
                                              <p:pRg st="11" end="11"/>
                                            </p:txEl>
                                          </p:spTgt>
                                        </p:tgtEl>
                                      </p:cBhvr>
                                    </p:animEffect>
                                    <p:anim calcmode="lin" valueType="num">
                                      <p:cBhvr>
                                        <p:cTn id="4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056"/>
                                        </p:tgtEl>
                                        <p:attrNameLst>
                                          <p:attrName>style.visibility</p:attrName>
                                        </p:attrNameLst>
                                      </p:cBhvr>
                                      <p:to>
                                        <p:strVal val="visible"/>
                                      </p:to>
                                    </p:set>
                                    <p:anim calcmode="lin" valueType="num">
                                      <p:cBhvr additive="base">
                                        <p:cTn id="44" dur="500" fill="hold"/>
                                        <p:tgtEl>
                                          <p:spTgt spid="2056"/>
                                        </p:tgtEl>
                                        <p:attrNameLst>
                                          <p:attrName>ppt_x</p:attrName>
                                        </p:attrNameLst>
                                      </p:cBhvr>
                                      <p:tavLst>
                                        <p:tav tm="0">
                                          <p:val>
                                            <p:strVal val="0-#ppt_w/2"/>
                                          </p:val>
                                        </p:tav>
                                        <p:tav tm="100000">
                                          <p:val>
                                            <p:strVal val="#ppt_x"/>
                                          </p:val>
                                        </p:tav>
                                      </p:tavLst>
                                    </p:anim>
                                    <p:anim calcmode="lin" valueType="num">
                                      <p:cBhvr additive="base">
                                        <p:cTn id="45"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1000"/>
                                        <p:tgtEl>
                                          <p:spTgt spid="2">
                                            <p:txEl>
                                              <p:pRg st="13" end="13"/>
                                            </p:txEl>
                                          </p:spTgt>
                                        </p:tgtEl>
                                      </p:cBhvr>
                                    </p:animEffect>
                                    <p:anim calcmode="lin" valueType="num">
                                      <p:cBhvr>
                                        <p:cTn id="51"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052"/>
                                        </p:tgtEl>
                                        <p:attrNameLst>
                                          <p:attrName>style.visibility</p:attrName>
                                        </p:attrNameLst>
                                      </p:cBhvr>
                                      <p:to>
                                        <p:strVal val="visible"/>
                                      </p:to>
                                    </p:set>
                                    <p:anim calcmode="lin" valueType="num">
                                      <p:cBhvr additive="base">
                                        <p:cTn id="55" dur="500" fill="hold"/>
                                        <p:tgtEl>
                                          <p:spTgt spid="2052"/>
                                        </p:tgtEl>
                                        <p:attrNameLst>
                                          <p:attrName>ppt_x</p:attrName>
                                        </p:attrNameLst>
                                      </p:cBhvr>
                                      <p:tavLst>
                                        <p:tav tm="0">
                                          <p:val>
                                            <p:strVal val="0-#ppt_w/2"/>
                                          </p:val>
                                        </p:tav>
                                        <p:tav tm="100000">
                                          <p:val>
                                            <p:strVal val="#ppt_x"/>
                                          </p:val>
                                        </p:tav>
                                      </p:tavLst>
                                    </p:anim>
                                    <p:anim calcmode="lin" valueType="num">
                                      <p:cBhvr additive="base">
                                        <p:cTn id="5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09713"/>
            <a:ext cx="8610600" cy="2441575"/>
          </a:xfrm>
        </p:spPr>
        <p:txBody>
          <a:bodyPr>
            <a:noAutofit/>
          </a:bodyPr>
          <a:lstStyle/>
          <a:p>
            <a:pPr eaLnBrk="1" fontAlgn="auto" hangingPunct="1">
              <a:spcAft>
                <a:spcPts val="0"/>
              </a:spcAft>
              <a:defRPr/>
            </a:pPr>
            <a:r>
              <a:rPr lang="en-US" sz="2800" b="1" dirty="0">
                <a:latin typeface="Californian FB" panose="0207040306080B030204" pitchFamily="18" charset="0"/>
              </a:rPr>
              <a:t>Are you grateful for your catfish?</a:t>
            </a:r>
            <a:endParaRPr lang="en-US" sz="2800" dirty="0">
              <a:effectLst>
                <a:outerShdw blurRad="38100" dist="38100" dir="2700000" algn="tl" rotWithShape="0">
                  <a:srgbClr val="000000">
                    <a:alpha val="43137"/>
                  </a:srgbClr>
                </a:outerShdw>
              </a:effectLst>
              <a:latin typeface="Californian FB" panose="0207040306080B030204" pitchFamily="18" charset="0"/>
            </a:endParaRPr>
          </a:p>
        </p:txBody>
      </p:sp>
      <p:pic>
        <p:nvPicPr>
          <p:cNvPr id="12390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3434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extLst>
      <p:ext uri="{BB962C8B-B14F-4D97-AF65-F5344CB8AC3E}">
        <p14:creationId xmlns:p14="http://schemas.microsoft.com/office/powerpoint/2010/main" val="41445290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fontAlgn="auto" hangingPunct="1">
              <a:spcAft>
                <a:spcPts val="0"/>
              </a:spcAft>
              <a:defRPr/>
            </a:pPr>
            <a:r>
              <a:rPr lang="en-US" altLang="en-US" sz="2800" b="0" cap="none" dirty="0"/>
              <a:t>Where does the tribulation lead?</a:t>
            </a:r>
            <a:br>
              <a:rPr lang="en-US" altLang="en-US" sz="3600" dirty="0"/>
            </a:br>
            <a:r>
              <a:rPr lang="en-US" altLang="en-US" sz="3600" dirty="0"/>
              <a:t>Revelation 7:15-17</a:t>
            </a:r>
            <a:endParaRPr lang="en-US" altLang="en-US" dirty="0"/>
          </a:p>
        </p:txBody>
      </p:sp>
      <p:sp>
        <p:nvSpPr>
          <p:cNvPr id="88067" name="Rectangle 3"/>
          <p:cNvSpPr>
            <a:spLocks noGrp="1" noChangeArrowheads="1"/>
          </p:cNvSpPr>
          <p:nvPr>
            <p:ph idx="1"/>
          </p:nvPr>
        </p:nvSpPr>
        <p:spPr>
          <a:xfrm>
            <a:off x="265113" y="1708726"/>
            <a:ext cx="8650287" cy="4996873"/>
          </a:xfrm>
        </p:spPr>
        <p:txBody>
          <a:bodyPr/>
          <a:lstStyle/>
          <a:p>
            <a:pPr lvl="4" eaLnBrk="1" fontAlgn="auto" hangingPunct="1">
              <a:spcAft>
                <a:spcPts val="0"/>
              </a:spcAft>
              <a:buFont typeface="Wingdings" panose="05000000000000000000" pitchFamily="2" charset="2"/>
              <a:buNone/>
              <a:defRPr/>
            </a:pPr>
            <a:r>
              <a:rPr lang="en-US" dirty="0">
                <a:effectLst/>
                <a:latin typeface="+mj-lt"/>
              </a:rPr>
              <a:t> 		</a:t>
            </a:r>
            <a:r>
              <a:rPr lang="en-US" sz="2800" dirty="0">
                <a:effectLst/>
                <a:latin typeface="+mj-lt"/>
              </a:rPr>
              <a:t>"I foresee the day when we will make around-the-clock use of all these sacred, holy edifices. . .The day is coming and not too far ahead of us when all temples on this earth will be going day and night.’” </a:t>
            </a:r>
            <a:r>
              <a:rPr lang="en-US" sz="1800" dirty="0">
                <a:effectLst/>
                <a:latin typeface="+mj-lt"/>
              </a:rPr>
              <a:t>(Spender W. Kimball, "Temples—Now and in the Future,“ BYU Speeches, 1 September 1977, 4-5)</a:t>
            </a:r>
            <a:endParaRPr lang="en-US" altLang="en-US" sz="1000"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4098" name="Picture 2" descr="Image result for president kimball">
            <a:extLst>
              <a:ext uri="{FF2B5EF4-FFF2-40B4-BE49-F238E27FC236}">
                <a16:creationId xmlns:a16="http://schemas.microsoft.com/office/drawing/2014/main" id="{77D7E86B-B540-4D3F-B15E-732B6FDA1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2162"/>
            <a:ext cx="2198670" cy="2748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703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tgtEl>
                                          <p:spTgt spid="88067">
                                            <p:txEl>
                                              <p:pRg st="0" end="0"/>
                                            </p:txEl>
                                          </p:spTgt>
                                        </p:tgtEl>
                                      </p:cBhvr>
                                    </p:animEffect>
                                    <p:anim calcmode="lin" valueType="num">
                                      <p:cBhvr>
                                        <p:cTn id="8" dur="1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49D3DE-E5D7-4124-9294-8EBB38B21389}"/>
              </a:ext>
            </a:extLst>
          </p:cNvPr>
          <p:cNvSpPr/>
          <p:nvPr/>
        </p:nvSpPr>
        <p:spPr>
          <a:xfrm>
            <a:off x="2641600" y="452583"/>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271445924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ABEA3AB-6A6E-437F-B3DF-D84098B76644}"/>
              </a:ext>
            </a:extLst>
          </p:cNvPr>
          <p:cNvCxnSpPr/>
          <p:nvPr/>
        </p:nvCxnSpPr>
        <p:spPr>
          <a:xfrm>
            <a:off x="535709" y="341459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Double Brace 8">
            <a:extLst>
              <a:ext uri="{FF2B5EF4-FFF2-40B4-BE49-F238E27FC236}">
                <a16:creationId xmlns:a16="http://schemas.microsoft.com/office/drawing/2014/main" id="{20373A92-22FB-4534-870B-17A34B500C55}"/>
              </a:ext>
            </a:extLst>
          </p:cNvPr>
          <p:cNvSpPr/>
          <p:nvPr/>
        </p:nvSpPr>
        <p:spPr>
          <a:xfrm>
            <a:off x="429489" y="3119032"/>
            <a:ext cx="8534399" cy="628072"/>
          </a:xfrm>
          <a:prstGeom prst="bracePair">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cxnSp>
        <p:nvCxnSpPr>
          <p:cNvPr id="10" name="Straight Connector 9">
            <a:extLst>
              <a:ext uri="{FF2B5EF4-FFF2-40B4-BE49-F238E27FC236}">
                <a16:creationId xmlns:a16="http://schemas.microsoft.com/office/drawing/2014/main" id="{D107B072-0EB9-4EA1-A00B-A0ECD974FE66}"/>
              </a:ext>
            </a:extLst>
          </p:cNvPr>
          <p:cNvCxnSpPr/>
          <p:nvPr/>
        </p:nvCxnSpPr>
        <p:spPr>
          <a:xfrm>
            <a:off x="1690254" y="3155974"/>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C57211-7DF9-458A-82B0-4D3F821DD1AF}"/>
              </a:ext>
            </a:extLst>
          </p:cNvPr>
          <p:cNvCxnSpPr/>
          <p:nvPr/>
        </p:nvCxnSpPr>
        <p:spPr>
          <a:xfrm>
            <a:off x="5389418" y="3155975"/>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4ED5A2-A623-47FE-8C60-7EFE3FA66D87}"/>
              </a:ext>
            </a:extLst>
          </p:cNvPr>
          <p:cNvCxnSpPr/>
          <p:nvPr/>
        </p:nvCxnSpPr>
        <p:spPr>
          <a:xfrm>
            <a:off x="7806958" y="3177282"/>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EAEC98-0FD6-495B-BFB4-1DBFD9BAB8DF}"/>
              </a:ext>
            </a:extLst>
          </p:cNvPr>
          <p:cNvCxnSpPr/>
          <p:nvPr/>
        </p:nvCxnSpPr>
        <p:spPr>
          <a:xfrm>
            <a:off x="4135147" y="3119032"/>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367BD2-CD0B-48CF-AB99-1A4F1BE7DE44}"/>
              </a:ext>
            </a:extLst>
          </p:cNvPr>
          <p:cNvCxnSpPr/>
          <p:nvPr/>
        </p:nvCxnSpPr>
        <p:spPr>
          <a:xfrm>
            <a:off x="2969491" y="3160594"/>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3CABF2-2D1D-4BB9-AA23-CE849A94C67E}"/>
              </a:ext>
            </a:extLst>
          </p:cNvPr>
          <p:cNvCxnSpPr/>
          <p:nvPr/>
        </p:nvCxnSpPr>
        <p:spPr>
          <a:xfrm>
            <a:off x="6580909" y="3155974"/>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6BD4261-899E-4CB6-9512-D310D8B291E8}"/>
              </a:ext>
            </a:extLst>
          </p:cNvPr>
          <p:cNvSpPr txBox="1"/>
          <p:nvPr/>
        </p:nvSpPr>
        <p:spPr>
          <a:xfrm rot="20260393">
            <a:off x="-79805" y="3690196"/>
            <a:ext cx="1178501" cy="307777"/>
          </a:xfrm>
          <a:prstGeom prst="rect">
            <a:avLst/>
          </a:prstGeom>
          <a:noFill/>
        </p:spPr>
        <p:txBody>
          <a:bodyPr wrap="square" rtlCol="0">
            <a:spAutoFit/>
          </a:bodyPr>
          <a:lstStyle/>
          <a:p>
            <a:r>
              <a:rPr lang="en-US" sz="1400" b="1" dirty="0">
                <a:solidFill>
                  <a:srgbClr val="FFFF00"/>
                </a:solidFill>
              </a:rPr>
              <a:t>4000 BC</a:t>
            </a:r>
          </a:p>
        </p:txBody>
      </p:sp>
      <p:sp>
        <p:nvSpPr>
          <p:cNvPr id="17" name="TextBox 16">
            <a:extLst>
              <a:ext uri="{FF2B5EF4-FFF2-40B4-BE49-F238E27FC236}">
                <a16:creationId xmlns:a16="http://schemas.microsoft.com/office/drawing/2014/main" id="{8A4E2A24-7990-45E5-8928-5F99C27B8352}"/>
              </a:ext>
            </a:extLst>
          </p:cNvPr>
          <p:cNvSpPr txBox="1"/>
          <p:nvPr/>
        </p:nvSpPr>
        <p:spPr>
          <a:xfrm rot="20260393">
            <a:off x="911378" y="3715598"/>
            <a:ext cx="1178501" cy="307777"/>
          </a:xfrm>
          <a:prstGeom prst="rect">
            <a:avLst/>
          </a:prstGeom>
          <a:noFill/>
        </p:spPr>
        <p:txBody>
          <a:bodyPr wrap="square" rtlCol="0">
            <a:spAutoFit/>
          </a:bodyPr>
          <a:lstStyle/>
          <a:p>
            <a:r>
              <a:rPr lang="en-US" sz="1400" b="1" dirty="0">
                <a:solidFill>
                  <a:srgbClr val="FFFF00"/>
                </a:solidFill>
              </a:rPr>
              <a:t>3000 BC</a:t>
            </a:r>
          </a:p>
        </p:txBody>
      </p:sp>
      <p:sp>
        <p:nvSpPr>
          <p:cNvPr id="18" name="TextBox 17">
            <a:extLst>
              <a:ext uri="{FF2B5EF4-FFF2-40B4-BE49-F238E27FC236}">
                <a16:creationId xmlns:a16="http://schemas.microsoft.com/office/drawing/2014/main" id="{F32D3003-63F6-407F-8D8E-148052A0A94C}"/>
              </a:ext>
            </a:extLst>
          </p:cNvPr>
          <p:cNvSpPr txBox="1"/>
          <p:nvPr/>
        </p:nvSpPr>
        <p:spPr>
          <a:xfrm rot="20260393">
            <a:off x="2241694" y="3708668"/>
            <a:ext cx="1178501" cy="307777"/>
          </a:xfrm>
          <a:prstGeom prst="rect">
            <a:avLst/>
          </a:prstGeom>
          <a:noFill/>
        </p:spPr>
        <p:txBody>
          <a:bodyPr wrap="square" rtlCol="0">
            <a:spAutoFit/>
          </a:bodyPr>
          <a:lstStyle/>
          <a:p>
            <a:r>
              <a:rPr lang="en-US" sz="1400" b="1" dirty="0">
                <a:solidFill>
                  <a:srgbClr val="FFFF00"/>
                </a:solidFill>
              </a:rPr>
              <a:t>2000 BC</a:t>
            </a:r>
          </a:p>
        </p:txBody>
      </p:sp>
      <p:sp>
        <p:nvSpPr>
          <p:cNvPr id="19" name="TextBox 18">
            <a:extLst>
              <a:ext uri="{FF2B5EF4-FFF2-40B4-BE49-F238E27FC236}">
                <a16:creationId xmlns:a16="http://schemas.microsoft.com/office/drawing/2014/main" id="{E970A3CE-A329-43F1-86E3-5BA2A24622B3}"/>
              </a:ext>
            </a:extLst>
          </p:cNvPr>
          <p:cNvSpPr txBox="1"/>
          <p:nvPr/>
        </p:nvSpPr>
        <p:spPr>
          <a:xfrm rot="20260393">
            <a:off x="3379213" y="3698064"/>
            <a:ext cx="1178501" cy="307777"/>
          </a:xfrm>
          <a:prstGeom prst="rect">
            <a:avLst/>
          </a:prstGeom>
          <a:noFill/>
        </p:spPr>
        <p:txBody>
          <a:bodyPr wrap="square" rtlCol="0">
            <a:spAutoFit/>
          </a:bodyPr>
          <a:lstStyle/>
          <a:p>
            <a:r>
              <a:rPr lang="en-US" sz="1400" b="1" dirty="0">
                <a:solidFill>
                  <a:srgbClr val="FFFF00"/>
                </a:solidFill>
              </a:rPr>
              <a:t>1000 BC</a:t>
            </a:r>
          </a:p>
        </p:txBody>
      </p:sp>
      <p:sp>
        <p:nvSpPr>
          <p:cNvPr id="20" name="TextBox 19">
            <a:extLst>
              <a:ext uri="{FF2B5EF4-FFF2-40B4-BE49-F238E27FC236}">
                <a16:creationId xmlns:a16="http://schemas.microsoft.com/office/drawing/2014/main" id="{7603EED9-A316-46A4-B4C7-BD3C8ABA957D}"/>
              </a:ext>
            </a:extLst>
          </p:cNvPr>
          <p:cNvSpPr txBox="1"/>
          <p:nvPr/>
        </p:nvSpPr>
        <p:spPr>
          <a:xfrm rot="20260393">
            <a:off x="5220942" y="3715597"/>
            <a:ext cx="481953" cy="307777"/>
          </a:xfrm>
          <a:prstGeom prst="rect">
            <a:avLst/>
          </a:prstGeom>
          <a:noFill/>
        </p:spPr>
        <p:txBody>
          <a:bodyPr wrap="square" rtlCol="0">
            <a:spAutoFit/>
          </a:bodyPr>
          <a:lstStyle/>
          <a:p>
            <a:r>
              <a:rPr lang="en-US" sz="1400" b="1" dirty="0">
                <a:solidFill>
                  <a:srgbClr val="FFFF00"/>
                </a:solidFill>
              </a:rPr>
              <a:t>0</a:t>
            </a:r>
          </a:p>
        </p:txBody>
      </p:sp>
      <p:sp>
        <p:nvSpPr>
          <p:cNvPr id="21" name="TextBox 20">
            <a:extLst>
              <a:ext uri="{FF2B5EF4-FFF2-40B4-BE49-F238E27FC236}">
                <a16:creationId xmlns:a16="http://schemas.microsoft.com/office/drawing/2014/main" id="{37457019-B392-47C9-A247-DD6BE24D5652}"/>
              </a:ext>
            </a:extLst>
          </p:cNvPr>
          <p:cNvSpPr txBox="1"/>
          <p:nvPr/>
        </p:nvSpPr>
        <p:spPr>
          <a:xfrm rot="20260393">
            <a:off x="6054438" y="3690195"/>
            <a:ext cx="1178501" cy="307777"/>
          </a:xfrm>
          <a:prstGeom prst="rect">
            <a:avLst/>
          </a:prstGeom>
          <a:noFill/>
        </p:spPr>
        <p:txBody>
          <a:bodyPr wrap="square" rtlCol="0">
            <a:spAutoFit/>
          </a:bodyPr>
          <a:lstStyle/>
          <a:p>
            <a:r>
              <a:rPr lang="en-US" sz="1400" b="1" dirty="0">
                <a:solidFill>
                  <a:srgbClr val="FFFF00"/>
                </a:solidFill>
              </a:rPr>
              <a:t>1000 AD</a:t>
            </a:r>
          </a:p>
        </p:txBody>
      </p:sp>
      <p:sp>
        <p:nvSpPr>
          <p:cNvPr id="22" name="TextBox 21">
            <a:extLst>
              <a:ext uri="{FF2B5EF4-FFF2-40B4-BE49-F238E27FC236}">
                <a16:creationId xmlns:a16="http://schemas.microsoft.com/office/drawing/2014/main" id="{FAE5EB6D-CFDA-441B-A075-1B646001500B}"/>
              </a:ext>
            </a:extLst>
          </p:cNvPr>
          <p:cNvSpPr txBox="1"/>
          <p:nvPr/>
        </p:nvSpPr>
        <p:spPr>
          <a:xfrm rot="20260393">
            <a:off x="7496397" y="3624859"/>
            <a:ext cx="1178501" cy="307777"/>
          </a:xfrm>
          <a:prstGeom prst="rect">
            <a:avLst/>
          </a:prstGeom>
          <a:noFill/>
        </p:spPr>
        <p:txBody>
          <a:bodyPr wrap="square" rtlCol="0">
            <a:spAutoFit/>
          </a:bodyPr>
          <a:lstStyle/>
          <a:p>
            <a:r>
              <a:rPr lang="en-US" sz="1400" b="1" dirty="0">
                <a:solidFill>
                  <a:srgbClr val="FFFF00"/>
                </a:solidFill>
              </a:rPr>
              <a:t>2000 AD</a:t>
            </a:r>
          </a:p>
        </p:txBody>
      </p:sp>
      <p:sp>
        <p:nvSpPr>
          <p:cNvPr id="23" name="TextBox 22">
            <a:extLst>
              <a:ext uri="{FF2B5EF4-FFF2-40B4-BE49-F238E27FC236}">
                <a16:creationId xmlns:a16="http://schemas.microsoft.com/office/drawing/2014/main" id="{FF09AC3A-C0CA-4096-A7A9-68F5DFEC5C1D}"/>
              </a:ext>
            </a:extLst>
          </p:cNvPr>
          <p:cNvSpPr txBox="1"/>
          <p:nvPr/>
        </p:nvSpPr>
        <p:spPr>
          <a:xfrm>
            <a:off x="461386" y="3058317"/>
            <a:ext cx="1178501" cy="307777"/>
          </a:xfrm>
          <a:prstGeom prst="rect">
            <a:avLst/>
          </a:prstGeom>
          <a:noFill/>
        </p:spPr>
        <p:txBody>
          <a:bodyPr wrap="square" rtlCol="0">
            <a:spAutoFit/>
          </a:bodyPr>
          <a:lstStyle/>
          <a:p>
            <a:pPr algn="ctr"/>
            <a:r>
              <a:rPr lang="en-US" sz="1400" b="1" dirty="0">
                <a:solidFill>
                  <a:srgbClr val="FFFF00"/>
                </a:solidFill>
              </a:rPr>
              <a:t>ADAM</a:t>
            </a:r>
          </a:p>
        </p:txBody>
      </p:sp>
      <p:sp>
        <p:nvSpPr>
          <p:cNvPr id="24" name="TextBox 23">
            <a:extLst>
              <a:ext uri="{FF2B5EF4-FFF2-40B4-BE49-F238E27FC236}">
                <a16:creationId xmlns:a16="http://schemas.microsoft.com/office/drawing/2014/main" id="{FE06328B-A5E5-441E-A870-88B51394D45C}"/>
              </a:ext>
            </a:extLst>
          </p:cNvPr>
          <p:cNvSpPr txBox="1"/>
          <p:nvPr/>
        </p:nvSpPr>
        <p:spPr>
          <a:xfrm>
            <a:off x="2894081" y="3082319"/>
            <a:ext cx="1350032" cy="307777"/>
          </a:xfrm>
          <a:prstGeom prst="rect">
            <a:avLst/>
          </a:prstGeom>
          <a:noFill/>
        </p:spPr>
        <p:txBody>
          <a:bodyPr wrap="square" rtlCol="0">
            <a:spAutoFit/>
          </a:bodyPr>
          <a:lstStyle/>
          <a:p>
            <a:pPr algn="ctr"/>
            <a:r>
              <a:rPr lang="en-US" sz="1400" b="1" dirty="0">
                <a:solidFill>
                  <a:srgbClr val="FFFF00"/>
                </a:solidFill>
              </a:rPr>
              <a:t>AB/JOSEPH</a:t>
            </a:r>
          </a:p>
        </p:txBody>
      </p:sp>
      <p:sp>
        <p:nvSpPr>
          <p:cNvPr id="25" name="TextBox 24">
            <a:extLst>
              <a:ext uri="{FF2B5EF4-FFF2-40B4-BE49-F238E27FC236}">
                <a16:creationId xmlns:a16="http://schemas.microsoft.com/office/drawing/2014/main" id="{C9A2796F-3808-48D9-83A8-703AD10BEBC7}"/>
              </a:ext>
            </a:extLst>
          </p:cNvPr>
          <p:cNvSpPr txBox="1"/>
          <p:nvPr/>
        </p:nvSpPr>
        <p:spPr>
          <a:xfrm>
            <a:off x="1684297" y="3091006"/>
            <a:ext cx="1178501" cy="307777"/>
          </a:xfrm>
          <a:prstGeom prst="rect">
            <a:avLst/>
          </a:prstGeom>
          <a:noFill/>
        </p:spPr>
        <p:txBody>
          <a:bodyPr wrap="square" rtlCol="0">
            <a:spAutoFit/>
          </a:bodyPr>
          <a:lstStyle/>
          <a:p>
            <a:pPr algn="ctr"/>
            <a:r>
              <a:rPr lang="en-US" sz="1400" b="1" dirty="0">
                <a:solidFill>
                  <a:srgbClr val="FFFF00"/>
                </a:solidFill>
              </a:rPr>
              <a:t>NOAH</a:t>
            </a:r>
          </a:p>
        </p:txBody>
      </p:sp>
      <p:sp>
        <p:nvSpPr>
          <p:cNvPr id="26" name="TextBox 25">
            <a:extLst>
              <a:ext uri="{FF2B5EF4-FFF2-40B4-BE49-F238E27FC236}">
                <a16:creationId xmlns:a16="http://schemas.microsoft.com/office/drawing/2014/main" id="{2FBF4BBA-52CE-430E-8DAC-D28481DBEC44}"/>
              </a:ext>
            </a:extLst>
          </p:cNvPr>
          <p:cNvSpPr txBox="1"/>
          <p:nvPr/>
        </p:nvSpPr>
        <p:spPr>
          <a:xfrm>
            <a:off x="4072582" y="3092960"/>
            <a:ext cx="1350032" cy="307777"/>
          </a:xfrm>
          <a:prstGeom prst="rect">
            <a:avLst/>
          </a:prstGeom>
          <a:noFill/>
        </p:spPr>
        <p:txBody>
          <a:bodyPr wrap="square" rtlCol="0">
            <a:spAutoFit/>
          </a:bodyPr>
          <a:lstStyle/>
          <a:p>
            <a:pPr algn="ctr"/>
            <a:r>
              <a:rPr lang="en-US" sz="1400" b="1" dirty="0">
                <a:solidFill>
                  <a:srgbClr val="FFFF00"/>
                </a:solidFill>
              </a:rPr>
              <a:t>HEROD/ALEX</a:t>
            </a:r>
          </a:p>
        </p:txBody>
      </p:sp>
      <p:sp>
        <p:nvSpPr>
          <p:cNvPr id="27" name="TextBox 26">
            <a:extLst>
              <a:ext uri="{FF2B5EF4-FFF2-40B4-BE49-F238E27FC236}">
                <a16:creationId xmlns:a16="http://schemas.microsoft.com/office/drawing/2014/main" id="{FFC4C8E5-A902-4990-A532-7038CE0BF1DB}"/>
              </a:ext>
            </a:extLst>
          </p:cNvPr>
          <p:cNvSpPr txBox="1"/>
          <p:nvPr/>
        </p:nvSpPr>
        <p:spPr>
          <a:xfrm>
            <a:off x="5336524" y="3099889"/>
            <a:ext cx="1350032" cy="307777"/>
          </a:xfrm>
          <a:prstGeom prst="rect">
            <a:avLst/>
          </a:prstGeom>
          <a:noFill/>
        </p:spPr>
        <p:txBody>
          <a:bodyPr wrap="square" rtlCol="0">
            <a:spAutoFit/>
          </a:bodyPr>
          <a:lstStyle/>
          <a:p>
            <a:pPr algn="ctr"/>
            <a:r>
              <a:rPr lang="en-US" sz="1400" b="1" dirty="0">
                <a:solidFill>
                  <a:srgbClr val="FFFF00"/>
                </a:solidFill>
              </a:rPr>
              <a:t>MARTYRS</a:t>
            </a:r>
          </a:p>
        </p:txBody>
      </p:sp>
      <p:sp>
        <p:nvSpPr>
          <p:cNvPr id="28" name="TextBox 27">
            <a:extLst>
              <a:ext uri="{FF2B5EF4-FFF2-40B4-BE49-F238E27FC236}">
                <a16:creationId xmlns:a16="http://schemas.microsoft.com/office/drawing/2014/main" id="{748BF3AE-9CA2-42B7-9B0A-287F2A5B8653}"/>
              </a:ext>
            </a:extLst>
          </p:cNvPr>
          <p:cNvSpPr txBox="1"/>
          <p:nvPr/>
        </p:nvSpPr>
        <p:spPr>
          <a:xfrm>
            <a:off x="6590794" y="3097583"/>
            <a:ext cx="1226484" cy="307777"/>
          </a:xfrm>
          <a:prstGeom prst="rect">
            <a:avLst/>
          </a:prstGeom>
          <a:noFill/>
        </p:spPr>
        <p:txBody>
          <a:bodyPr wrap="square" rtlCol="0">
            <a:spAutoFit/>
          </a:bodyPr>
          <a:lstStyle/>
          <a:p>
            <a:pPr algn="ctr"/>
            <a:r>
              <a:rPr lang="en-US" sz="1400" b="1" dirty="0">
                <a:solidFill>
                  <a:srgbClr val="FFFF00"/>
                </a:solidFill>
              </a:rPr>
              <a:t>APOSTASY</a:t>
            </a:r>
          </a:p>
        </p:txBody>
      </p:sp>
      <p:sp>
        <p:nvSpPr>
          <p:cNvPr id="29" name="TextBox 28">
            <a:extLst>
              <a:ext uri="{FF2B5EF4-FFF2-40B4-BE49-F238E27FC236}">
                <a16:creationId xmlns:a16="http://schemas.microsoft.com/office/drawing/2014/main" id="{4FF4319D-C7EB-4BD6-A370-909B29044279}"/>
              </a:ext>
            </a:extLst>
          </p:cNvPr>
          <p:cNvSpPr txBox="1"/>
          <p:nvPr/>
        </p:nvSpPr>
        <p:spPr>
          <a:xfrm>
            <a:off x="7732711" y="3097582"/>
            <a:ext cx="1350032" cy="307777"/>
          </a:xfrm>
          <a:prstGeom prst="rect">
            <a:avLst/>
          </a:prstGeom>
          <a:noFill/>
        </p:spPr>
        <p:txBody>
          <a:bodyPr wrap="square" rtlCol="0">
            <a:spAutoFit/>
          </a:bodyPr>
          <a:lstStyle/>
          <a:p>
            <a:pPr algn="ctr"/>
            <a:r>
              <a:rPr lang="en-US" sz="1400" b="1" dirty="0">
                <a:solidFill>
                  <a:srgbClr val="FFFF00"/>
                </a:solidFill>
              </a:rPr>
              <a:t>2</a:t>
            </a:r>
            <a:r>
              <a:rPr lang="en-US" sz="1400" b="1" baseline="30000" dirty="0">
                <a:solidFill>
                  <a:srgbClr val="FFFF00"/>
                </a:solidFill>
              </a:rPr>
              <a:t>nd</a:t>
            </a:r>
            <a:r>
              <a:rPr lang="en-US" sz="1400" b="1" dirty="0">
                <a:solidFill>
                  <a:srgbClr val="FFFF00"/>
                </a:solidFill>
              </a:rPr>
              <a:t> COMING</a:t>
            </a:r>
          </a:p>
        </p:txBody>
      </p:sp>
      <p:sp>
        <p:nvSpPr>
          <p:cNvPr id="31" name="TextBox 30">
            <a:extLst>
              <a:ext uri="{FF2B5EF4-FFF2-40B4-BE49-F238E27FC236}">
                <a16:creationId xmlns:a16="http://schemas.microsoft.com/office/drawing/2014/main" id="{E5D77960-1E51-4288-939B-310527038128}"/>
              </a:ext>
            </a:extLst>
          </p:cNvPr>
          <p:cNvSpPr txBox="1"/>
          <p:nvPr/>
        </p:nvSpPr>
        <p:spPr>
          <a:xfrm>
            <a:off x="535067" y="3436894"/>
            <a:ext cx="1178501" cy="307777"/>
          </a:xfrm>
          <a:prstGeom prst="rect">
            <a:avLst/>
          </a:prstGeom>
          <a:noFill/>
        </p:spPr>
        <p:txBody>
          <a:bodyPr wrap="square" rtlCol="0">
            <a:spAutoFit/>
          </a:bodyPr>
          <a:lstStyle/>
          <a:p>
            <a:pPr algn="ctr"/>
            <a:r>
              <a:rPr lang="en-US" sz="1400" dirty="0"/>
              <a:t>1</a:t>
            </a:r>
            <a:r>
              <a:rPr lang="en-US" sz="1400" baseline="30000" dirty="0"/>
              <a:t>st</a:t>
            </a:r>
            <a:r>
              <a:rPr lang="en-US" sz="1400" dirty="0"/>
              <a:t> Seal</a:t>
            </a:r>
          </a:p>
        </p:txBody>
      </p:sp>
      <p:sp>
        <p:nvSpPr>
          <p:cNvPr id="32" name="TextBox 31">
            <a:extLst>
              <a:ext uri="{FF2B5EF4-FFF2-40B4-BE49-F238E27FC236}">
                <a16:creationId xmlns:a16="http://schemas.microsoft.com/office/drawing/2014/main" id="{3330BD74-9987-495C-B09B-E84B88290380}"/>
              </a:ext>
            </a:extLst>
          </p:cNvPr>
          <p:cNvSpPr txBox="1"/>
          <p:nvPr/>
        </p:nvSpPr>
        <p:spPr>
          <a:xfrm>
            <a:off x="1808592" y="3433068"/>
            <a:ext cx="1178501" cy="307777"/>
          </a:xfrm>
          <a:prstGeom prst="rect">
            <a:avLst/>
          </a:prstGeom>
          <a:noFill/>
        </p:spPr>
        <p:txBody>
          <a:bodyPr wrap="square" rtlCol="0">
            <a:spAutoFit/>
          </a:bodyPr>
          <a:lstStyle/>
          <a:p>
            <a:pPr algn="ctr"/>
            <a:r>
              <a:rPr lang="en-US" sz="1400" dirty="0"/>
              <a:t>2</a:t>
            </a:r>
            <a:r>
              <a:rPr lang="en-US" sz="1400" baseline="30000" dirty="0"/>
              <a:t>nd</a:t>
            </a:r>
            <a:r>
              <a:rPr lang="en-US" sz="1400" dirty="0"/>
              <a:t> Seal</a:t>
            </a:r>
          </a:p>
        </p:txBody>
      </p:sp>
      <p:sp>
        <p:nvSpPr>
          <p:cNvPr id="33" name="TextBox 32">
            <a:extLst>
              <a:ext uri="{FF2B5EF4-FFF2-40B4-BE49-F238E27FC236}">
                <a16:creationId xmlns:a16="http://schemas.microsoft.com/office/drawing/2014/main" id="{576B49C7-82E9-4511-B4D1-82AD08D115DE}"/>
              </a:ext>
            </a:extLst>
          </p:cNvPr>
          <p:cNvSpPr txBox="1"/>
          <p:nvPr/>
        </p:nvSpPr>
        <p:spPr>
          <a:xfrm>
            <a:off x="3030236" y="3452191"/>
            <a:ext cx="1178501" cy="307777"/>
          </a:xfrm>
          <a:prstGeom prst="rect">
            <a:avLst/>
          </a:prstGeom>
          <a:noFill/>
        </p:spPr>
        <p:txBody>
          <a:bodyPr wrap="square" rtlCol="0">
            <a:spAutoFit/>
          </a:bodyPr>
          <a:lstStyle/>
          <a:p>
            <a:pPr algn="ctr"/>
            <a:r>
              <a:rPr lang="en-US" sz="1400" dirty="0"/>
              <a:t>3</a:t>
            </a:r>
            <a:r>
              <a:rPr lang="en-US" sz="1400" baseline="30000" dirty="0"/>
              <a:t>rd</a:t>
            </a:r>
            <a:r>
              <a:rPr lang="en-US" sz="1400" dirty="0"/>
              <a:t> Seal</a:t>
            </a:r>
          </a:p>
        </p:txBody>
      </p:sp>
      <p:sp>
        <p:nvSpPr>
          <p:cNvPr id="34" name="TextBox 33">
            <a:extLst>
              <a:ext uri="{FF2B5EF4-FFF2-40B4-BE49-F238E27FC236}">
                <a16:creationId xmlns:a16="http://schemas.microsoft.com/office/drawing/2014/main" id="{D84EC5FA-8F5E-4A60-B596-49228DCA952C}"/>
              </a:ext>
            </a:extLst>
          </p:cNvPr>
          <p:cNvSpPr txBox="1"/>
          <p:nvPr/>
        </p:nvSpPr>
        <p:spPr>
          <a:xfrm>
            <a:off x="4197713" y="3431419"/>
            <a:ext cx="1178501" cy="307777"/>
          </a:xfrm>
          <a:prstGeom prst="rect">
            <a:avLst/>
          </a:prstGeom>
          <a:noFill/>
        </p:spPr>
        <p:txBody>
          <a:bodyPr wrap="square" rtlCol="0">
            <a:spAutoFit/>
          </a:bodyPr>
          <a:lstStyle/>
          <a:p>
            <a:pPr algn="ctr"/>
            <a:r>
              <a:rPr lang="en-US" sz="1400" dirty="0"/>
              <a:t>4</a:t>
            </a:r>
            <a:r>
              <a:rPr lang="en-US" sz="1400" baseline="30000" dirty="0"/>
              <a:t>th</a:t>
            </a:r>
            <a:r>
              <a:rPr lang="en-US" sz="1400" dirty="0"/>
              <a:t> Seal</a:t>
            </a:r>
          </a:p>
        </p:txBody>
      </p:sp>
      <p:sp>
        <p:nvSpPr>
          <p:cNvPr id="35" name="TextBox 34">
            <a:extLst>
              <a:ext uri="{FF2B5EF4-FFF2-40B4-BE49-F238E27FC236}">
                <a16:creationId xmlns:a16="http://schemas.microsoft.com/office/drawing/2014/main" id="{2358450A-4B0A-40C5-85CD-352C8387C6A6}"/>
              </a:ext>
            </a:extLst>
          </p:cNvPr>
          <p:cNvSpPr txBox="1"/>
          <p:nvPr/>
        </p:nvSpPr>
        <p:spPr>
          <a:xfrm>
            <a:off x="5298533" y="3431419"/>
            <a:ext cx="1178501" cy="307777"/>
          </a:xfrm>
          <a:prstGeom prst="rect">
            <a:avLst/>
          </a:prstGeom>
          <a:noFill/>
        </p:spPr>
        <p:txBody>
          <a:bodyPr wrap="square" rtlCol="0">
            <a:spAutoFit/>
          </a:bodyPr>
          <a:lstStyle/>
          <a:p>
            <a:pPr algn="ctr"/>
            <a:r>
              <a:rPr lang="en-US" sz="1400" dirty="0"/>
              <a:t>5</a:t>
            </a:r>
            <a:r>
              <a:rPr lang="en-US" sz="1400" baseline="30000" dirty="0"/>
              <a:t>th</a:t>
            </a:r>
            <a:r>
              <a:rPr lang="en-US" sz="1400" dirty="0"/>
              <a:t> Seal</a:t>
            </a:r>
          </a:p>
        </p:txBody>
      </p:sp>
      <p:sp>
        <p:nvSpPr>
          <p:cNvPr id="36" name="TextBox 35">
            <a:extLst>
              <a:ext uri="{FF2B5EF4-FFF2-40B4-BE49-F238E27FC236}">
                <a16:creationId xmlns:a16="http://schemas.microsoft.com/office/drawing/2014/main" id="{795386BE-5D02-4E1E-B56B-5850FD669314}"/>
              </a:ext>
            </a:extLst>
          </p:cNvPr>
          <p:cNvSpPr txBox="1"/>
          <p:nvPr/>
        </p:nvSpPr>
        <p:spPr>
          <a:xfrm>
            <a:off x="6684785" y="3422046"/>
            <a:ext cx="1178501" cy="307777"/>
          </a:xfrm>
          <a:prstGeom prst="rect">
            <a:avLst/>
          </a:prstGeom>
          <a:noFill/>
        </p:spPr>
        <p:txBody>
          <a:bodyPr wrap="square" rtlCol="0">
            <a:spAutoFit/>
          </a:bodyPr>
          <a:lstStyle/>
          <a:p>
            <a:pPr algn="ctr"/>
            <a:r>
              <a:rPr lang="en-US" sz="1400" dirty="0"/>
              <a:t>6</a:t>
            </a:r>
            <a:r>
              <a:rPr lang="en-US" sz="1400" baseline="30000" dirty="0"/>
              <a:t>th</a:t>
            </a:r>
            <a:r>
              <a:rPr lang="en-US" sz="1400" dirty="0"/>
              <a:t> Seal</a:t>
            </a:r>
          </a:p>
        </p:txBody>
      </p:sp>
      <p:sp>
        <p:nvSpPr>
          <p:cNvPr id="37" name="TextBox 36">
            <a:extLst>
              <a:ext uri="{FF2B5EF4-FFF2-40B4-BE49-F238E27FC236}">
                <a16:creationId xmlns:a16="http://schemas.microsoft.com/office/drawing/2014/main" id="{92ECA074-41EF-4F2D-A255-4BAA1A5BEE75}"/>
              </a:ext>
            </a:extLst>
          </p:cNvPr>
          <p:cNvSpPr txBox="1"/>
          <p:nvPr/>
        </p:nvSpPr>
        <p:spPr>
          <a:xfrm>
            <a:off x="7806958" y="3405739"/>
            <a:ext cx="1178501" cy="307777"/>
          </a:xfrm>
          <a:prstGeom prst="rect">
            <a:avLst/>
          </a:prstGeom>
          <a:noFill/>
        </p:spPr>
        <p:txBody>
          <a:bodyPr wrap="square" rtlCol="0">
            <a:spAutoFit/>
          </a:bodyPr>
          <a:lstStyle/>
          <a:p>
            <a:pPr algn="ctr"/>
            <a:r>
              <a:rPr lang="en-US" sz="1400" dirty="0"/>
              <a:t>7</a:t>
            </a:r>
            <a:r>
              <a:rPr lang="en-US" sz="1400" baseline="30000" dirty="0"/>
              <a:t>th</a:t>
            </a:r>
            <a:r>
              <a:rPr lang="en-US" sz="1400" dirty="0"/>
              <a:t> Seal</a:t>
            </a:r>
          </a:p>
        </p:txBody>
      </p:sp>
      <p:sp>
        <p:nvSpPr>
          <p:cNvPr id="2" name="Arrow: Down 1">
            <a:extLst>
              <a:ext uri="{FF2B5EF4-FFF2-40B4-BE49-F238E27FC236}">
                <a16:creationId xmlns:a16="http://schemas.microsoft.com/office/drawing/2014/main" id="{608CD7E4-A687-4A92-B85B-C78674A14FCB}"/>
              </a:ext>
            </a:extLst>
          </p:cNvPr>
          <p:cNvSpPr/>
          <p:nvPr/>
        </p:nvSpPr>
        <p:spPr>
          <a:xfrm rot="18921436">
            <a:off x="6886469" y="1808141"/>
            <a:ext cx="764837" cy="138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2673FC-B66F-4AA5-98DC-ABBDD4935866}"/>
              </a:ext>
            </a:extLst>
          </p:cNvPr>
          <p:cNvSpPr/>
          <p:nvPr/>
        </p:nvSpPr>
        <p:spPr>
          <a:xfrm>
            <a:off x="777766" y="349980"/>
            <a:ext cx="7911417" cy="1815882"/>
          </a:xfrm>
          <a:prstGeom prst="rect">
            <a:avLst/>
          </a:prstGeom>
        </p:spPr>
        <p:txBody>
          <a:bodyPr wrap="square">
            <a:spAutoFit/>
          </a:bodyPr>
          <a:lstStyle/>
          <a:p>
            <a:pPr algn="ctr"/>
            <a:r>
              <a:rPr lang="en-US" altLang="en-US" sz="4000" b="1" dirty="0">
                <a:latin typeface="+mj-lt"/>
              </a:rPr>
              <a:t>Revelation 7</a:t>
            </a:r>
          </a:p>
          <a:p>
            <a:pPr marL="342900" indent="-342900">
              <a:buFont typeface="Arial" panose="020B0604020202020204" pitchFamily="34" charset="0"/>
              <a:buChar char="•"/>
            </a:pPr>
            <a:r>
              <a:rPr lang="en-US" altLang="en-US" sz="2400" dirty="0">
                <a:latin typeface="+mj-lt"/>
              </a:rPr>
              <a:t>Two Events:</a:t>
            </a:r>
          </a:p>
          <a:p>
            <a:pPr marL="800100" lvl="1" indent="-342900">
              <a:buFont typeface="Arial" panose="020B0604020202020204" pitchFamily="34" charset="0"/>
              <a:buChar char="•"/>
            </a:pPr>
            <a:r>
              <a:rPr lang="en-US" sz="2400" dirty="0">
                <a:latin typeface="+mj-lt"/>
              </a:rPr>
              <a:t>The Sealing/Protection of the Faithful</a:t>
            </a:r>
          </a:p>
          <a:p>
            <a:pPr marL="800100" lvl="1" indent="-342900">
              <a:buFont typeface="Arial" panose="020B0604020202020204" pitchFamily="34" charset="0"/>
              <a:buChar char="•"/>
            </a:pPr>
            <a:r>
              <a:rPr lang="en-US" sz="2400" dirty="0">
                <a:latin typeface="+mj-lt"/>
              </a:rPr>
              <a:t>The Great Tribulation</a:t>
            </a:r>
          </a:p>
        </p:txBody>
      </p:sp>
    </p:spTree>
    <p:extLst>
      <p:ext uri="{BB962C8B-B14F-4D97-AF65-F5344CB8AC3E}">
        <p14:creationId xmlns:p14="http://schemas.microsoft.com/office/powerpoint/2010/main" val="2244180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1752600" y="533400"/>
            <a:ext cx="7239000" cy="6181725"/>
          </a:xfrm>
        </p:spPr>
        <p:txBody>
          <a:bodyPr>
            <a:normAutofit/>
          </a:bodyPr>
          <a:lstStyle/>
          <a:p>
            <a:pPr marL="0" indent="0" eaLnBrk="1" fontAlgn="auto" hangingPunct="1">
              <a:spcAft>
                <a:spcPts val="0"/>
              </a:spcAft>
              <a:buFont typeface="Arial" panose="020B0604020202020204" pitchFamily="34" charset="0"/>
              <a:buNone/>
              <a:defRPr/>
            </a:pPr>
            <a:r>
              <a:rPr lang="en-US" altLang="en-US" sz="2600" dirty="0">
                <a:latin typeface="+mj-lt"/>
              </a:rPr>
              <a:t>Revelation 7:1-3	 </a:t>
            </a:r>
          </a:p>
          <a:p>
            <a:pPr marL="0" indent="0" eaLnBrk="1" fontAlgn="auto" hangingPunct="1">
              <a:spcAft>
                <a:spcPts val="0"/>
              </a:spcAft>
              <a:buNone/>
              <a:defRPr/>
            </a:pPr>
            <a:r>
              <a:rPr lang="en-US" sz="2400" dirty="0">
                <a:effectLst/>
                <a:latin typeface="+mj-lt"/>
              </a:rPr>
              <a:t>“Those angels have left the portals of heaven, and they stand over this people and this nation now, and are hovering over the earth waiting to pour out the judgments. And from this very day they shall be poured out. Calamities and troubles are increasing in the earth, and there is a meaning to these things. Remember this, and reflect upon these matters. If you do your duty, and I do my duty, we’ll have protection, and shall pass through the afflictions in peace and in safety.” </a:t>
            </a:r>
            <a:r>
              <a:rPr lang="en-US" sz="1600" dirty="0">
                <a:effectLst/>
                <a:latin typeface="+mj-lt"/>
              </a:rPr>
              <a:t>(“The Temple Workers’ Excursion,” Young Woman’s Journal, Aug. 1894, pp. 512–13; emphasis added.)</a:t>
            </a:r>
            <a:endParaRPr lang="en-US" altLang="en-US" sz="2800" dirty="0">
              <a:latin typeface="+mj-lt"/>
            </a:endParaRPr>
          </a:p>
        </p:txBody>
      </p:sp>
      <p:sp>
        <p:nvSpPr>
          <p:cNvPr id="2" name="Rectangle 1">
            <a:extLst>
              <a:ext uri="{FF2B5EF4-FFF2-40B4-BE49-F238E27FC236}">
                <a16:creationId xmlns:a16="http://schemas.microsoft.com/office/drawing/2014/main" id="{733F6944-36A0-4EC0-B33E-2B7B742A9001}"/>
              </a:ext>
            </a:extLst>
          </p:cNvPr>
          <p:cNvSpPr/>
          <p:nvPr/>
        </p:nvSpPr>
        <p:spPr>
          <a:xfrm>
            <a:off x="143820" y="2792968"/>
            <a:ext cx="1608780" cy="461665"/>
          </a:xfrm>
          <a:prstGeom prst="rect">
            <a:avLst/>
          </a:prstGeom>
        </p:spPr>
        <p:txBody>
          <a:bodyPr wrap="square">
            <a:spAutoFit/>
          </a:bodyPr>
          <a:lstStyle/>
          <a:p>
            <a:pPr algn="ctr"/>
            <a:r>
              <a:rPr lang="en-US" altLang="en-US" sz="1200" dirty="0"/>
              <a:t>President Wilford Woodruff </a:t>
            </a:r>
            <a:endParaRPr lang="en-US" sz="1200" dirty="0"/>
          </a:p>
        </p:txBody>
      </p:sp>
      <p:pic>
        <p:nvPicPr>
          <p:cNvPr id="6" name="Picture 5" descr="https://www.lds.org/churchhistory/presidents/images/presidents/WW_hero.jpg">
            <a:extLst>
              <a:ext uri="{FF2B5EF4-FFF2-40B4-BE49-F238E27FC236}">
                <a16:creationId xmlns:a16="http://schemas.microsoft.com/office/drawing/2014/main" id="{CA12D7ED-40BB-4155-BD17-2B3EC38D9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6074"/>
            <a:ext cx="1524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742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animEffect transition="in" filter="fade">
                                      <p:cBhvr>
                                        <p:cTn id="7" dur="1000"/>
                                        <p:tgtEl>
                                          <p:spTgt spid="82946">
                                            <p:txEl>
                                              <p:pRg st="1" end="1"/>
                                            </p:txEl>
                                          </p:spTgt>
                                        </p:tgtEl>
                                      </p:cBhvr>
                                    </p:animEffect>
                                    <p:anim calcmode="lin" valueType="num">
                                      <p:cBhvr>
                                        <p:cTn id="8" dur="1000" fill="hold"/>
                                        <p:tgtEl>
                                          <p:spTgt spid="829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294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1752600" y="533400"/>
            <a:ext cx="7239000" cy="6181725"/>
          </a:xfrm>
        </p:spPr>
        <p:txBody>
          <a:bodyPr/>
          <a:lstStyle/>
          <a:p>
            <a:pPr marL="0" indent="0" eaLnBrk="1" fontAlgn="auto" hangingPunct="1">
              <a:spcAft>
                <a:spcPts val="0"/>
              </a:spcAft>
              <a:buFont typeface="Arial" panose="020B0604020202020204" pitchFamily="34" charset="0"/>
              <a:buNone/>
              <a:defRPr/>
            </a:pPr>
            <a:r>
              <a:rPr lang="en-US" altLang="en-US" sz="2600" dirty="0">
                <a:latin typeface="+mj-lt"/>
              </a:rPr>
              <a:t>Revelation 7:1-3	 </a:t>
            </a:r>
          </a:p>
          <a:p>
            <a:pPr marL="0" indent="0" eaLnBrk="1" fontAlgn="auto" hangingPunct="1">
              <a:spcAft>
                <a:spcPts val="0"/>
              </a:spcAft>
              <a:buFont typeface="Arial" panose="020B0604020202020204" pitchFamily="34" charset="0"/>
              <a:buNone/>
              <a:defRPr/>
            </a:pPr>
            <a:r>
              <a:rPr lang="en-US" altLang="en-US" sz="3200" dirty="0">
                <a:latin typeface="+mj-lt"/>
              </a:rPr>
              <a:t>“Can you tell me who the people are who will be shielded and protected from these great calamities? None but those who honor priesthood will be safe from their fury.” </a:t>
            </a:r>
          </a:p>
          <a:p>
            <a:pPr marL="0" indent="0" eaLnBrk="1" fontAlgn="auto" hangingPunct="1">
              <a:spcAft>
                <a:spcPts val="0"/>
              </a:spcAft>
              <a:buFont typeface="Arial" panose="020B0604020202020204" pitchFamily="34" charset="0"/>
              <a:buNone/>
              <a:defRPr/>
            </a:pPr>
            <a:br>
              <a:rPr lang="en-US" altLang="en-US" sz="2600" dirty="0">
                <a:latin typeface="+mj-lt"/>
              </a:rPr>
            </a:br>
            <a:endParaRPr lang="en-US" altLang="en-US" sz="2600" dirty="0">
              <a:latin typeface="+mj-lt"/>
            </a:endParaRPr>
          </a:p>
        </p:txBody>
      </p:sp>
      <p:sp>
        <p:nvSpPr>
          <p:cNvPr id="98307" name="Rectangle 1"/>
          <p:cNvSpPr>
            <a:spLocks noChangeArrowheads="1"/>
          </p:cNvSpPr>
          <p:nvPr/>
        </p:nvSpPr>
        <p:spPr bwMode="auto">
          <a:xfrm>
            <a:off x="3124200" y="5791200"/>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a:latin typeface="Calibri" panose="020F0502020204030204" pitchFamily="34" charset="0"/>
              </a:rPr>
              <a:t>Milton R. Hunter, </a:t>
            </a:r>
            <a:r>
              <a:rPr lang="en-US" altLang="en-US" sz="1800" i="1">
                <a:latin typeface="Calibri" panose="020F0502020204030204" pitchFamily="34" charset="0"/>
              </a:rPr>
              <a:t>Pearl of Great Price Commentary: A Selection From the Revelations, Translations, and Narrations of Joseph Smith</a:t>
            </a:r>
            <a:r>
              <a:rPr lang="en-US" altLang="en-US" sz="1800">
                <a:latin typeface="Calibri" panose="020F0502020204030204" pitchFamily="34" charset="0"/>
              </a:rPr>
              <a:t>, 313-314</a:t>
            </a:r>
            <a:endParaRPr lang="en-US" altLang="en-US" sz="1800">
              <a:latin typeface="Arial" panose="020B0604020202020204" pitchFamily="34" charset="0"/>
            </a:endParaRPr>
          </a:p>
        </p:txBody>
      </p:sp>
      <p:pic>
        <p:nvPicPr>
          <p:cNvPr id="98308" name="Picture 5" descr="https://www.lds.org/churchhistory/presidents/images/presidents/WW_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6074"/>
            <a:ext cx="1524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3F6944-36A0-4EC0-B33E-2B7B742A9001}"/>
              </a:ext>
            </a:extLst>
          </p:cNvPr>
          <p:cNvSpPr/>
          <p:nvPr/>
        </p:nvSpPr>
        <p:spPr>
          <a:xfrm>
            <a:off x="143820" y="2792968"/>
            <a:ext cx="1608780" cy="461665"/>
          </a:xfrm>
          <a:prstGeom prst="rect">
            <a:avLst/>
          </a:prstGeom>
        </p:spPr>
        <p:txBody>
          <a:bodyPr wrap="square">
            <a:spAutoFit/>
          </a:bodyPr>
          <a:lstStyle/>
          <a:p>
            <a:pPr algn="ctr"/>
            <a:r>
              <a:rPr lang="en-US" altLang="en-US" sz="1200" dirty="0"/>
              <a:t>President Wilford Woodruff </a:t>
            </a:r>
            <a:endParaRPr lang="en-US" sz="1200" dirty="0"/>
          </a:p>
        </p:txBody>
      </p:sp>
    </p:spTree>
    <p:extLst>
      <p:ext uri="{BB962C8B-B14F-4D97-AF65-F5344CB8AC3E}">
        <p14:creationId xmlns:p14="http://schemas.microsoft.com/office/powerpoint/2010/main" val="22041890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animEffect transition="in" filter="fade">
                                      <p:cBhvr>
                                        <p:cTn id="7" dur="1000"/>
                                        <p:tgtEl>
                                          <p:spTgt spid="82946">
                                            <p:txEl>
                                              <p:pRg st="1" end="1"/>
                                            </p:txEl>
                                          </p:spTgt>
                                        </p:tgtEl>
                                      </p:cBhvr>
                                    </p:animEffect>
                                    <p:anim calcmode="lin" valueType="num">
                                      <p:cBhvr>
                                        <p:cTn id="8" dur="1000" fill="hold"/>
                                        <p:tgtEl>
                                          <p:spTgt spid="829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294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2946">
                                            <p:txEl>
                                              <p:pRg st="2" end="2"/>
                                            </p:txEl>
                                          </p:spTgt>
                                        </p:tgtEl>
                                        <p:attrNameLst>
                                          <p:attrName>style.visibility</p:attrName>
                                        </p:attrNameLst>
                                      </p:cBhvr>
                                      <p:to>
                                        <p:strVal val="visible"/>
                                      </p:to>
                                    </p:set>
                                    <p:animEffect transition="in" filter="fade">
                                      <p:cBhvr>
                                        <p:cTn id="12" dur="1000"/>
                                        <p:tgtEl>
                                          <p:spTgt spid="82946">
                                            <p:txEl>
                                              <p:pRg st="2" end="2"/>
                                            </p:txEl>
                                          </p:spTgt>
                                        </p:tgtEl>
                                      </p:cBhvr>
                                    </p:animEffect>
                                    <p:anim calcmode="lin" valueType="num">
                                      <p:cBhvr>
                                        <p:cTn id="13" dur="1000" fill="hold"/>
                                        <p:tgtEl>
                                          <p:spTgt spid="8294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294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8308"/>
                                        </p:tgtEl>
                                        <p:attrNameLst>
                                          <p:attrName>style.visibility</p:attrName>
                                        </p:attrNameLst>
                                      </p:cBhvr>
                                      <p:to>
                                        <p:strVal val="visible"/>
                                      </p:to>
                                    </p:set>
                                    <p:animEffect transition="in" filter="fade">
                                      <p:cBhvr>
                                        <p:cTn id="22" dur="1000"/>
                                        <p:tgtEl>
                                          <p:spTgt spid="98308"/>
                                        </p:tgtEl>
                                      </p:cBhvr>
                                    </p:animEffect>
                                    <p:anim calcmode="lin" valueType="num">
                                      <p:cBhvr>
                                        <p:cTn id="23" dur="1000" fill="hold"/>
                                        <p:tgtEl>
                                          <p:spTgt spid="98308"/>
                                        </p:tgtEl>
                                        <p:attrNameLst>
                                          <p:attrName>ppt_x</p:attrName>
                                        </p:attrNameLst>
                                      </p:cBhvr>
                                      <p:tavLst>
                                        <p:tav tm="0">
                                          <p:val>
                                            <p:strVal val="#ppt_x"/>
                                          </p:val>
                                        </p:tav>
                                        <p:tav tm="100000">
                                          <p:val>
                                            <p:strVal val="#ppt_x"/>
                                          </p:val>
                                        </p:tav>
                                      </p:tavLst>
                                    </p:anim>
                                    <p:anim calcmode="lin" valueType="num">
                                      <p:cBhvr>
                                        <p:cTn id="24" dur="1000" fill="hold"/>
                                        <p:tgtEl>
                                          <p:spTgt spid="983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8307"/>
                                        </p:tgtEl>
                                        <p:attrNameLst>
                                          <p:attrName>style.visibility</p:attrName>
                                        </p:attrNameLst>
                                      </p:cBhvr>
                                      <p:to>
                                        <p:strVal val="visible"/>
                                      </p:to>
                                    </p:set>
                                    <p:animEffect transition="in" filter="fade">
                                      <p:cBhvr>
                                        <p:cTn id="27" dur="1000"/>
                                        <p:tgtEl>
                                          <p:spTgt spid="98307"/>
                                        </p:tgtEl>
                                      </p:cBhvr>
                                    </p:animEffect>
                                    <p:anim calcmode="lin" valueType="num">
                                      <p:cBhvr>
                                        <p:cTn id="28" dur="1000" fill="hold"/>
                                        <p:tgtEl>
                                          <p:spTgt spid="98307"/>
                                        </p:tgtEl>
                                        <p:attrNameLst>
                                          <p:attrName>ppt_x</p:attrName>
                                        </p:attrNameLst>
                                      </p:cBhvr>
                                      <p:tavLst>
                                        <p:tav tm="0">
                                          <p:val>
                                            <p:strVal val="#ppt_x"/>
                                          </p:val>
                                        </p:tav>
                                        <p:tav tm="100000">
                                          <p:val>
                                            <p:strVal val="#ppt_x"/>
                                          </p:val>
                                        </p:tav>
                                      </p:tavLst>
                                    </p:anim>
                                    <p:anim calcmode="lin" valueType="num">
                                      <p:cBhvr>
                                        <p:cTn id="29" dur="1000" fill="hold"/>
                                        <p:tgtEl>
                                          <p:spTgt spid="98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1437"/>
            <a:ext cx="7764463" cy="1325563"/>
          </a:xfrm>
        </p:spPr>
        <p:txBody>
          <a:bodyPr/>
          <a:lstStyle/>
          <a:p>
            <a:pPr eaLnBrk="1" fontAlgn="auto" hangingPunct="1">
              <a:spcAft>
                <a:spcPts val="0"/>
              </a:spcAft>
              <a:defRPr/>
            </a:pPr>
            <a:r>
              <a:rPr lang="en-US" dirty="0">
                <a:solidFill>
                  <a:schemeClr val="tx2">
                    <a:lumMod val="90000"/>
                  </a:schemeClr>
                </a:solidFill>
              </a:rPr>
              <a:t>Priesthood</a:t>
            </a:r>
          </a:p>
        </p:txBody>
      </p:sp>
      <p:sp>
        <p:nvSpPr>
          <p:cNvPr id="3" name="Content Placeholder 2"/>
          <p:cNvSpPr>
            <a:spLocks noGrp="1"/>
          </p:cNvSpPr>
          <p:nvPr>
            <p:ph idx="1"/>
          </p:nvPr>
        </p:nvSpPr>
        <p:spPr>
          <a:xfrm>
            <a:off x="457200" y="1584437"/>
            <a:ext cx="8686800" cy="4953000"/>
          </a:xfrm>
        </p:spPr>
        <p:txBody>
          <a:bodyPr>
            <a:normAutofit/>
          </a:bodyPr>
          <a:lstStyle/>
          <a:p>
            <a:pPr eaLnBrk="1" fontAlgn="auto" hangingPunct="1">
              <a:spcAft>
                <a:spcPts val="0"/>
              </a:spcAft>
              <a:defRPr/>
            </a:pPr>
            <a:r>
              <a:rPr lang="en-US" altLang="en-US" sz="2800" dirty="0">
                <a:latin typeface="Bell MT" panose="02020503060305020303" pitchFamily="18" charset="0"/>
              </a:rPr>
              <a:t>Hood = A current condition or state</a:t>
            </a:r>
          </a:p>
          <a:p>
            <a:pPr eaLnBrk="1" fontAlgn="auto" hangingPunct="1">
              <a:spcAft>
                <a:spcPts val="0"/>
              </a:spcAft>
              <a:defRPr/>
            </a:pPr>
            <a:r>
              <a:rPr lang="en-US" altLang="en-US" sz="2800" b="1" dirty="0">
                <a:latin typeface="Bell MT" panose="02020503060305020303" pitchFamily="18" charset="0"/>
              </a:rPr>
              <a:t>Motherhood</a:t>
            </a:r>
            <a:r>
              <a:rPr lang="en-US" altLang="en-US" sz="2800" dirty="0">
                <a:latin typeface="Bell MT" panose="02020503060305020303" pitchFamily="18" charset="0"/>
              </a:rPr>
              <a:t>, c</a:t>
            </a:r>
            <a:r>
              <a:rPr lang="en-US" altLang="en-US" sz="2800" b="1" dirty="0">
                <a:latin typeface="Bell MT" panose="02020503060305020303" pitchFamily="18" charset="0"/>
              </a:rPr>
              <a:t>hildhood, neighborhood</a:t>
            </a:r>
          </a:p>
          <a:p>
            <a:pPr eaLnBrk="1" fontAlgn="auto" hangingPunct="1">
              <a:spcAft>
                <a:spcPts val="0"/>
              </a:spcAft>
              <a:defRPr/>
            </a:pPr>
            <a:r>
              <a:rPr lang="en-US" altLang="en-US" sz="2800" b="1" i="1" u="sng" dirty="0">
                <a:latin typeface="Bell MT" panose="02020503060305020303" pitchFamily="18" charset="0"/>
              </a:rPr>
              <a:t>Priesthood</a:t>
            </a:r>
            <a:r>
              <a:rPr lang="en-US" altLang="en-US" sz="2800" dirty="0">
                <a:latin typeface="Bell MT" panose="02020503060305020303" pitchFamily="18" charset="0"/>
              </a:rPr>
              <a:t>: The quality or state of being a Priest.</a:t>
            </a:r>
          </a:p>
          <a:p>
            <a:pPr eaLnBrk="1" fontAlgn="auto" hangingPunct="1">
              <a:spcAft>
                <a:spcPts val="0"/>
              </a:spcAft>
              <a:defRPr/>
            </a:pPr>
            <a:r>
              <a:rPr lang="en-US" altLang="en-US" sz="2800" dirty="0">
                <a:latin typeface="Bell MT" panose="02020503060305020303" pitchFamily="18" charset="0"/>
              </a:rPr>
              <a:t>Priest (Bible Dictionary): </a:t>
            </a:r>
            <a:r>
              <a:rPr lang="en-US" altLang="en-US" sz="2800" i="1" dirty="0">
                <a:latin typeface="Bell MT" panose="02020503060305020303" pitchFamily="18" charset="0"/>
              </a:rPr>
              <a:t>Mediators between man and God.  </a:t>
            </a:r>
          </a:p>
          <a:p>
            <a:pPr eaLnBrk="1" fontAlgn="auto" hangingPunct="1">
              <a:spcAft>
                <a:spcPts val="0"/>
              </a:spcAft>
              <a:defRPr/>
            </a:pPr>
            <a:r>
              <a:rPr lang="en-US" altLang="en-US" sz="2800" b="1" i="1" u="sng" dirty="0">
                <a:latin typeface="Bell MT" panose="02020503060305020303" pitchFamily="18" charset="0"/>
              </a:rPr>
              <a:t>Priesthood</a:t>
            </a:r>
            <a:r>
              <a:rPr lang="en-US" altLang="en-US" sz="2800" dirty="0">
                <a:latin typeface="Bell MT" panose="02020503060305020303" pitchFamily="18" charset="0"/>
              </a:rPr>
              <a:t>: </a:t>
            </a:r>
            <a:r>
              <a:rPr lang="en-US" altLang="en-US" sz="2800" i="1" dirty="0">
                <a:latin typeface="Bell MT" panose="02020503060305020303" pitchFamily="18" charset="0"/>
              </a:rPr>
              <a:t>The condition or state of being a mediator between man and God.</a:t>
            </a:r>
          </a:p>
          <a:p>
            <a:pPr lvl="1" eaLnBrk="1" fontAlgn="auto" hangingPunct="1">
              <a:spcAft>
                <a:spcPts val="0"/>
              </a:spcAft>
              <a:defRPr/>
            </a:pPr>
            <a:r>
              <a:rPr lang="en-US" altLang="en-US" sz="2600" i="1" dirty="0">
                <a:latin typeface="Bell MT" panose="02020503060305020303" pitchFamily="18" charset="0"/>
              </a:rPr>
              <a:t>In what ways can men do this?</a:t>
            </a:r>
          </a:p>
          <a:p>
            <a:pPr eaLnBrk="1" fontAlgn="auto" hangingPunct="1">
              <a:spcAft>
                <a:spcPts val="0"/>
              </a:spcAft>
              <a:defRPr/>
            </a:pPr>
            <a:endParaRPr lang="en-US" altLang="en-US" sz="2800" dirty="0">
              <a:latin typeface="Bell MT" panose="02020503060305020303" pitchFamily="18" charset="0"/>
            </a:endParaRPr>
          </a:p>
        </p:txBody>
      </p:sp>
    </p:spTree>
    <p:extLst>
      <p:ext uri="{BB962C8B-B14F-4D97-AF65-F5344CB8AC3E}">
        <p14:creationId xmlns:p14="http://schemas.microsoft.com/office/powerpoint/2010/main" val="18393942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AE065A-BAE0-44DD-84A1-E937C901D2D2}"/>
              </a:ext>
            </a:extLst>
          </p:cNvPr>
          <p:cNvSpPr/>
          <p:nvPr/>
        </p:nvSpPr>
        <p:spPr>
          <a:xfrm>
            <a:off x="232336" y="641972"/>
            <a:ext cx="8665084" cy="3416320"/>
          </a:xfrm>
          <a:prstGeom prst="rect">
            <a:avLst/>
          </a:prstGeom>
        </p:spPr>
        <p:txBody>
          <a:bodyPr wrap="square">
            <a:spAutoFit/>
          </a:bodyPr>
          <a:lstStyle/>
          <a:p>
            <a:r>
              <a:rPr lang="en-US" sz="2400" dirty="0">
                <a:latin typeface="+mj-lt"/>
              </a:rPr>
              <a:t>It was a common practice in John’s day for devotees to mark their foreheads. Followers of </a:t>
            </a:r>
            <a:r>
              <a:rPr lang="en-US" sz="2400" b="1" dirty="0">
                <a:latin typeface="+mj-lt"/>
              </a:rPr>
              <a:t>Zeus</a:t>
            </a:r>
            <a:r>
              <a:rPr lang="en-US" sz="2400" dirty="0">
                <a:latin typeface="+mj-lt"/>
              </a:rPr>
              <a:t> with the thunderbolt; followers of </a:t>
            </a:r>
            <a:r>
              <a:rPr lang="en-US" sz="2400" b="1" dirty="0">
                <a:latin typeface="+mj-lt"/>
              </a:rPr>
              <a:t>Poseidon</a:t>
            </a:r>
            <a:r>
              <a:rPr lang="en-US" sz="2400" dirty="0">
                <a:latin typeface="+mj-lt"/>
              </a:rPr>
              <a:t> with the trident</a:t>
            </a:r>
          </a:p>
          <a:p>
            <a:endParaRPr lang="en-US" sz="2400" dirty="0">
              <a:latin typeface="+mj-lt"/>
            </a:endParaRPr>
          </a:p>
          <a:p>
            <a:pPr algn="ctr"/>
            <a:r>
              <a:rPr lang="en-US" sz="2400" b="1" dirty="0">
                <a:latin typeface="+mj-lt"/>
              </a:rPr>
              <a:t>Three Uses/Definitions of “Seal”</a:t>
            </a:r>
          </a:p>
          <a:p>
            <a:pPr marL="457200" indent="-457200">
              <a:buAutoNum type="arabicPeriod"/>
            </a:pPr>
            <a:r>
              <a:rPr lang="en-US" sz="2400" dirty="0">
                <a:latin typeface="+mj-lt"/>
              </a:rPr>
              <a:t>The Mind of Christ</a:t>
            </a:r>
          </a:p>
          <a:p>
            <a:pPr marL="457200" indent="-457200">
              <a:buAutoNum type="arabicPeriod"/>
            </a:pPr>
            <a:r>
              <a:rPr lang="en-US" sz="2400" dirty="0">
                <a:latin typeface="+mj-lt"/>
              </a:rPr>
              <a:t>An Ordinance</a:t>
            </a:r>
          </a:p>
          <a:p>
            <a:pPr marL="457200" indent="-457200">
              <a:buAutoNum type="arabicPeriod"/>
            </a:pPr>
            <a:r>
              <a:rPr lang="en-US" sz="2400" dirty="0">
                <a:latin typeface="+mj-lt"/>
              </a:rPr>
              <a:t>Being Born Again</a:t>
            </a:r>
          </a:p>
          <a:p>
            <a:pPr marL="457200" indent="-457200">
              <a:buAutoNum type="arabicPeriod"/>
            </a:pPr>
            <a:r>
              <a:rPr lang="en-US" sz="2400" dirty="0">
                <a:latin typeface="+mj-lt"/>
              </a:rPr>
              <a:t>Calling and Election Made Sure</a:t>
            </a:r>
          </a:p>
        </p:txBody>
      </p:sp>
      <p:pic>
        <p:nvPicPr>
          <p:cNvPr id="2054" name="Picture 6" descr="Image result for poseidon">
            <a:extLst>
              <a:ext uri="{FF2B5EF4-FFF2-40B4-BE49-F238E27FC236}">
                <a16:creationId xmlns:a16="http://schemas.microsoft.com/office/drawing/2014/main" id="{6BD173D1-1DAA-4D14-A9E4-C47120745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36" y="4058292"/>
            <a:ext cx="2225795" cy="2741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zeus statue">
            <a:extLst>
              <a:ext uri="{FF2B5EF4-FFF2-40B4-BE49-F238E27FC236}">
                <a16:creationId xmlns:a16="http://schemas.microsoft.com/office/drawing/2014/main" id="{E83616CF-E6D3-47B8-BBD4-F5FD4C9BF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131" y="4058292"/>
            <a:ext cx="6685870" cy="27997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3F7C7879-3807-476D-BC8C-341A7736E07C}"/>
              </a:ext>
            </a:extLst>
          </p:cNvPr>
          <p:cNvSpPr txBox="1">
            <a:spLocks noChangeArrowheads="1"/>
          </p:cNvSpPr>
          <p:nvPr/>
        </p:nvSpPr>
        <p:spPr>
          <a:xfrm>
            <a:off x="362607" y="-168164"/>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600" dirty="0">
                <a:solidFill>
                  <a:schemeClr val="tx2">
                    <a:lumMod val="60000"/>
                    <a:lumOff val="40000"/>
                  </a:schemeClr>
                </a:solidFill>
              </a:rPr>
              <a:t>Seal of God in their forehead…</a:t>
            </a:r>
          </a:p>
        </p:txBody>
      </p:sp>
    </p:spTree>
    <p:extLst>
      <p:ext uri="{BB962C8B-B14F-4D97-AF65-F5344CB8AC3E}">
        <p14:creationId xmlns:p14="http://schemas.microsoft.com/office/powerpoint/2010/main" val="30825871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272975" y="3600451"/>
            <a:ext cx="4135527" cy="26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r>
              <a:rPr lang="en-US" sz="2800" dirty="0">
                <a:latin typeface="+mj-lt"/>
              </a:rPr>
              <a:t>Matthew 7:24-27</a:t>
            </a:r>
          </a:p>
          <a:p>
            <a:pPr lvl="1"/>
            <a:r>
              <a:rPr lang="en-US" sz="2400" dirty="0">
                <a:latin typeface="+mj-lt"/>
              </a:rPr>
              <a:t>What is the rock?</a:t>
            </a:r>
          </a:p>
          <a:p>
            <a:pPr lvl="1"/>
            <a:r>
              <a:rPr lang="en-US" sz="2400" dirty="0">
                <a:latin typeface="+mj-lt"/>
              </a:rPr>
              <a:t>What is the rain?</a:t>
            </a:r>
          </a:p>
          <a:p>
            <a:pPr lvl="1"/>
            <a:r>
              <a:rPr lang="en-US" sz="2500" b="1" dirty="0">
                <a:latin typeface="+mj-lt"/>
              </a:rPr>
              <a:t>2 Nephi 28:28</a:t>
            </a:r>
          </a:p>
          <a:p>
            <a:pPr lvl="1"/>
            <a:r>
              <a:rPr lang="en-US" sz="2500" b="1" dirty="0">
                <a:latin typeface="+mj-lt"/>
              </a:rPr>
              <a:t>Deuteronomy 32:2</a:t>
            </a:r>
          </a:p>
        </p:txBody>
      </p:sp>
      <p:pic>
        <p:nvPicPr>
          <p:cNvPr id="1026" name="Picture 2" descr="Image result for wise man foolish man house on rock"/>
          <p:cNvPicPr>
            <a:picLocks noChangeAspect="1" noChangeArrowheads="1"/>
          </p:cNvPicPr>
          <p:nvPr/>
        </p:nvPicPr>
        <p:blipFill rotWithShape="1">
          <a:blip r:embed="rId2">
            <a:extLst>
              <a:ext uri="{28A0092B-C50C-407E-A947-70E740481C1C}">
                <a14:useLocalDpi xmlns:a14="http://schemas.microsoft.com/office/drawing/2010/main" val="0"/>
              </a:ext>
            </a:extLst>
          </a:blip>
          <a:srcRect b="30380"/>
          <a:stretch/>
        </p:blipFill>
        <p:spPr bwMode="auto">
          <a:xfrm>
            <a:off x="4408502" y="3429000"/>
            <a:ext cx="4335694" cy="3018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FBD24C-0158-4AE8-B028-28C52071797D}"/>
              </a:ext>
            </a:extLst>
          </p:cNvPr>
          <p:cNvSpPr txBox="1"/>
          <p:nvPr/>
        </p:nvSpPr>
        <p:spPr>
          <a:xfrm>
            <a:off x="272975" y="1437233"/>
            <a:ext cx="8229600" cy="1384995"/>
          </a:xfrm>
          <a:prstGeom prst="rect">
            <a:avLst/>
          </a:prstGeom>
          <a:noFill/>
        </p:spPr>
        <p:txBody>
          <a:bodyPr wrap="square" rtlCol="0">
            <a:spAutoFit/>
          </a:bodyPr>
          <a:lstStyle/>
          <a:p>
            <a:pPr algn="ctr"/>
            <a:r>
              <a:rPr lang="en-US" sz="2800" b="1" dirty="0">
                <a:latin typeface="+mj-lt"/>
              </a:rPr>
              <a:t>Seal</a:t>
            </a:r>
            <a:r>
              <a:rPr lang="en-US" sz="2800" dirty="0">
                <a:latin typeface="+mj-lt"/>
              </a:rPr>
              <a:t>: </a:t>
            </a:r>
            <a:r>
              <a:rPr lang="en-US" sz="2800" i="1" dirty="0">
                <a:latin typeface="+mj-lt"/>
              </a:rPr>
              <a:t>To join two things together so as to prevent them from coming apart or to prevent anything from passing between them.</a:t>
            </a:r>
          </a:p>
        </p:txBody>
      </p:sp>
      <p:sp>
        <p:nvSpPr>
          <p:cNvPr id="5" name="TextBox 4">
            <a:extLst>
              <a:ext uri="{FF2B5EF4-FFF2-40B4-BE49-F238E27FC236}">
                <a16:creationId xmlns:a16="http://schemas.microsoft.com/office/drawing/2014/main" id="{74954E99-83E0-4AEE-BC4D-6933787FFCE7}"/>
              </a:ext>
            </a:extLst>
          </p:cNvPr>
          <p:cNvSpPr txBox="1"/>
          <p:nvPr/>
        </p:nvSpPr>
        <p:spPr>
          <a:xfrm>
            <a:off x="457200" y="372329"/>
            <a:ext cx="8229600" cy="646331"/>
          </a:xfrm>
          <a:prstGeom prst="rect">
            <a:avLst/>
          </a:prstGeom>
          <a:noFill/>
        </p:spPr>
        <p:txBody>
          <a:bodyPr wrap="square" rtlCol="0">
            <a:spAutoFit/>
          </a:bodyPr>
          <a:lstStyle/>
          <a:p>
            <a:pPr algn="ctr"/>
            <a:r>
              <a:rPr lang="en-US" sz="3600" b="1" dirty="0">
                <a:latin typeface="+mj-lt"/>
              </a:rPr>
              <a:t>Seal: The Mind of Christ</a:t>
            </a:r>
            <a:endParaRPr lang="en-US" sz="3600" i="1" dirty="0">
              <a:latin typeface="+mj-lt"/>
            </a:endParaRPr>
          </a:p>
        </p:txBody>
      </p:sp>
    </p:spTree>
    <p:extLst>
      <p:ext uri="{BB962C8B-B14F-4D97-AF65-F5344CB8AC3E}">
        <p14:creationId xmlns:p14="http://schemas.microsoft.com/office/powerpoint/2010/main" val="68778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282">
                                            <p:txEl>
                                              <p:pRg st="1" end="1"/>
                                            </p:txEl>
                                          </p:spTgt>
                                        </p:tgtEl>
                                        <p:attrNameLst>
                                          <p:attrName>style.visibility</p:attrName>
                                        </p:attrNameLst>
                                      </p:cBhvr>
                                      <p:to>
                                        <p:strVal val="visible"/>
                                      </p:to>
                                    </p:set>
                                    <p:animEffect transition="in" filter="fade">
                                      <p:cBhvr>
                                        <p:cTn id="7" dur="1000"/>
                                        <p:tgtEl>
                                          <p:spTgt spid="97282">
                                            <p:txEl>
                                              <p:pRg st="1" end="1"/>
                                            </p:txEl>
                                          </p:spTgt>
                                        </p:tgtEl>
                                      </p:cBhvr>
                                    </p:animEffect>
                                    <p:anim calcmode="lin" valueType="num">
                                      <p:cBhvr>
                                        <p:cTn id="8" dur="10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72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7282">
                                            <p:txEl>
                                              <p:pRg st="2" end="2"/>
                                            </p:txEl>
                                          </p:spTgt>
                                        </p:tgtEl>
                                        <p:attrNameLst>
                                          <p:attrName>style.visibility</p:attrName>
                                        </p:attrNameLst>
                                      </p:cBhvr>
                                      <p:to>
                                        <p:strVal val="visible"/>
                                      </p:to>
                                    </p:set>
                                    <p:animEffect transition="in" filter="fade">
                                      <p:cBhvr>
                                        <p:cTn id="14" dur="1000"/>
                                        <p:tgtEl>
                                          <p:spTgt spid="97282">
                                            <p:txEl>
                                              <p:pRg st="2" end="2"/>
                                            </p:txEl>
                                          </p:spTgt>
                                        </p:tgtEl>
                                      </p:cBhvr>
                                    </p:animEffect>
                                    <p:anim calcmode="lin" valueType="num">
                                      <p:cBhvr>
                                        <p:cTn id="15" dur="10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72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7282">
                                            <p:txEl>
                                              <p:pRg st="3" end="3"/>
                                            </p:txEl>
                                          </p:spTgt>
                                        </p:tgtEl>
                                        <p:attrNameLst>
                                          <p:attrName>style.visibility</p:attrName>
                                        </p:attrNameLst>
                                      </p:cBhvr>
                                      <p:to>
                                        <p:strVal val="visible"/>
                                      </p:to>
                                    </p:set>
                                    <p:animEffect transition="in" filter="fade">
                                      <p:cBhvr>
                                        <p:cTn id="21" dur="1000"/>
                                        <p:tgtEl>
                                          <p:spTgt spid="97282">
                                            <p:txEl>
                                              <p:pRg st="3" end="3"/>
                                            </p:txEl>
                                          </p:spTgt>
                                        </p:tgtEl>
                                      </p:cBhvr>
                                    </p:animEffect>
                                    <p:anim calcmode="lin" valueType="num">
                                      <p:cBhvr>
                                        <p:cTn id="22" dur="10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72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7282">
                                            <p:txEl>
                                              <p:pRg st="4" end="4"/>
                                            </p:txEl>
                                          </p:spTgt>
                                        </p:tgtEl>
                                        <p:attrNameLst>
                                          <p:attrName>style.visibility</p:attrName>
                                        </p:attrNameLst>
                                      </p:cBhvr>
                                      <p:to>
                                        <p:strVal val="visible"/>
                                      </p:to>
                                    </p:set>
                                    <p:animEffect transition="in" filter="fade">
                                      <p:cBhvr>
                                        <p:cTn id="28" dur="1000"/>
                                        <p:tgtEl>
                                          <p:spTgt spid="97282">
                                            <p:txEl>
                                              <p:pRg st="4" end="4"/>
                                            </p:txEl>
                                          </p:spTgt>
                                        </p:tgtEl>
                                      </p:cBhvr>
                                    </p:animEffect>
                                    <p:anim calcmode="lin" valueType="num">
                                      <p:cBhvr>
                                        <p:cTn id="29" dur="10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728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533730" y="1322279"/>
            <a:ext cx="8377380" cy="1384995"/>
          </a:xfrm>
          <a:prstGeom prst="rect">
            <a:avLst/>
          </a:prstGeom>
        </p:spPr>
        <p:txBody>
          <a:bodyPr wrap="square">
            <a:spAutoFit/>
          </a:bodyPr>
          <a:lstStyle/>
          <a:p>
            <a:pPr eaLnBrk="1" fontAlgn="auto" hangingPunct="1">
              <a:spcAft>
                <a:spcPts val="0"/>
              </a:spcAft>
              <a:buFont typeface="Wingdings" panose="05000000000000000000" pitchFamily="2" charset="2"/>
              <a:buNone/>
              <a:defRPr/>
            </a:pPr>
            <a:r>
              <a:rPr lang="en-US" altLang="en-US" sz="2800" dirty="0">
                <a:latin typeface="+mj-lt"/>
              </a:rPr>
              <a:t>Revelation 7:3    Where is the seal?</a:t>
            </a:r>
          </a:p>
          <a:p>
            <a:pPr eaLnBrk="1" fontAlgn="auto" hangingPunct="1">
              <a:spcAft>
                <a:spcPts val="0"/>
              </a:spcAft>
              <a:buFont typeface="Wingdings" panose="05000000000000000000" pitchFamily="2" charset="2"/>
              <a:buNone/>
              <a:defRPr/>
            </a:pPr>
            <a:r>
              <a:rPr lang="en-US" sz="2800" dirty="0">
                <a:latin typeface="+mj-lt"/>
              </a:rPr>
              <a:t>Cross-reference Proverbs 23:7 “For as a man thinketh, so is he.”</a:t>
            </a:r>
            <a:endParaRPr lang="en-US" altLang="en-US" sz="2800" dirty="0">
              <a:latin typeface="+mj-lt"/>
            </a:endParaRPr>
          </a:p>
        </p:txBody>
      </p:sp>
      <p:sp>
        <p:nvSpPr>
          <p:cNvPr id="6" name="Title 1">
            <a:extLst>
              <a:ext uri="{FF2B5EF4-FFF2-40B4-BE49-F238E27FC236}">
                <a16:creationId xmlns:a16="http://schemas.microsoft.com/office/drawing/2014/main" id="{7C13252A-9759-45F5-B106-C1680AB7C2E1}"/>
              </a:ext>
            </a:extLst>
          </p:cNvPr>
          <p:cNvSpPr txBox="1">
            <a:spLocks/>
          </p:cNvSpPr>
          <p:nvPr/>
        </p:nvSpPr>
        <p:spPr>
          <a:xfrm>
            <a:off x="533730" y="3325921"/>
            <a:ext cx="3280177" cy="526671"/>
          </a:xfrm>
          <a:prstGeom prst="rect">
            <a:avLst/>
          </a:prstGeom>
        </p:spPr>
        <p:txBody>
          <a:bodyPr vert="horz" lIns="91440" tIns="45720" rIns="91440" bIns="45720" rtlCol="0" anchor="ctr">
            <a:normAutofit fontScale="60000" lnSpcReduction="2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r>
              <a:rPr lang="en-CA" dirty="0"/>
              <a:t>Cerebral Cortex</a:t>
            </a:r>
            <a:br>
              <a:rPr lang="en-CA" dirty="0"/>
            </a:br>
            <a:endParaRPr lang="en-CA" dirty="0"/>
          </a:p>
        </p:txBody>
      </p:sp>
      <p:pic>
        <p:nvPicPr>
          <p:cNvPr id="1026" name="Picture 2" descr="Image result for limbic system">
            <a:extLst>
              <a:ext uri="{FF2B5EF4-FFF2-40B4-BE49-F238E27FC236}">
                <a16:creationId xmlns:a16="http://schemas.microsoft.com/office/drawing/2014/main" id="{55CFCD12-3DC5-44F2-878D-2D9D43E13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55" y="3810000"/>
            <a:ext cx="4824445"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93A03F4-7C24-42B7-890B-620DD3BC4D95}"/>
              </a:ext>
            </a:extLst>
          </p:cNvPr>
          <p:cNvSpPr txBox="1">
            <a:spLocks/>
          </p:cNvSpPr>
          <p:nvPr/>
        </p:nvSpPr>
        <p:spPr>
          <a:xfrm>
            <a:off x="5379005" y="3244336"/>
            <a:ext cx="3280177" cy="526671"/>
          </a:xfrm>
          <a:prstGeom prst="rect">
            <a:avLst/>
          </a:prstGeom>
        </p:spPr>
        <p:txBody>
          <a:bodyPr vert="horz" lIns="91440" tIns="45720" rIns="91440" bIns="45720" rtlCol="0" anchor="ctr">
            <a:normAutofit fontScale="975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r>
              <a:rPr lang="en-CA" sz="2000" dirty="0"/>
              <a:t>Limbic system</a:t>
            </a:r>
          </a:p>
        </p:txBody>
      </p:sp>
      <p:pic>
        <p:nvPicPr>
          <p:cNvPr id="1028" name="Picture 4" descr="Image result for cerebral cortex">
            <a:extLst>
              <a:ext uri="{FF2B5EF4-FFF2-40B4-BE49-F238E27FC236}">
                <a16:creationId xmlns:a16="http://schemas.microsoft.com/office/drawing/2014/main" id="{0933E101-6C09-4BD7-8F7F-B773832FB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0"/>
            <a:ext cx="4871775" cy="33655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F35E25-FC26-4163-8870-08590C06D36D}"/>
              </a:ext>
            </a:extLst>
          </p:cNvPr>
          <p:cNvSpPr txBox="1"/>
          <p:nvPr/>
        </p:nvSpPr>
        <p:spPr>
          <a:xfrm>
            <a:off x="457200" y="372329"/>
            <a:ext cx="8229600" cy="646331"/>
          </a:xfrm>
          <a:prstGeom prst="rect">
            <a:avLst/>
          </a:prstGeom>
          <a:noFill/>
        </p:spPr>
        <p:txBody>
          <a:bodyPr wrap="square" rtlCol="0">
            <a:spAutoFit/>
          </a:bodyPr>
          <a:lstStyle/>
          <a:p>
            <a:pPr algn="ctr"/>
            <a:r>
              <a:rPr lang="en-US" sz="3600" b="1" dirty="0">
                <a:latin typeface="+mj-lt"/>
              </a:rPr>
              <a:t>Seal: The Mind of Christ</a:t>
            </a:r>
            <a:endParaRPr lang="en-US" sz="3600" i="1" dirty="0">
              <a:latin typeface="+mj-lt"/>
            </a:endParaRPr>
          </a:p>
        </p:txBody>
      </p:sp>
    </p:spTree>
    <p:extLst>
      <p:ext uri="{BB962C8B-B14F-4D97-AF65-F5344CB8AC3E}">
        <p14:creationId xmlns:p14="http://schemas.microsoft.com/office/powerpoint/2010/main" val="17726235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1000"/>
                                        <p:tgtEl>
                                          <p:spTgt spid="2">
                                            <p:txEl>
                                              <p:pRg st="1" end="1"/>
                                            </p:txEl>
                                          </p:spTgt>
                                        </p:tgtEl>
                                      </p:cBhvr>
                                    </p:animEffect>
                                    <p:anim calcmode="lin" valueType="num">
                                      <p:cBhvr>
                                        <p:cTn id="3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24348</TotalTime>
  <Words>967</Words>
  <Application>Microsoft Office PowerPoint</Application>
  <PresentationFormat>On-screen Show (4:3)</PresentationFormat>
  <Paragraphs>168</Paragraphs>
  <Slides>24</Slides>
  <Notes>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Bell MT</vt:lpstr>
      <vt:lpstr>Bookman Old Style</vt:lpstr>
      <vt:lpstr>Calibri</vt:lpstr>
      <vt:lpstr>Californian FB</vt:lpstr>
      <vt:lpstr>Freestyle Script</vt:lpstr>
      <vt:lpstr>Matura MT Script Capitals</vt:lpstr>
      <vt:lpstr>Papyrus</vt:lpstr>
      <vt:lpstr>Rockwell</vt:lpstr>
      <vt:lpstr>Wingdings</vt:lpstr>
      <vt:lpstr>Damask</vt:lpstr>
      <vt:lpstr>PowerPoint Presentation</vt:lpstr>
      <vt:lpstr>Chapter 7</vt:lpstr>
      <vt:lpstr>PowerPoint Presentation</vt:lpstr>
      <vt:lpstr>PowerPoint Presentation</vt:lpstr>
      <vt:lpstr>PowerPoint Presentation</vt:lpstr>
      <vt:lpstr>Priesthood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Glance at Revelation 7:5-8</vt:lpstr>
      <vt:lpstr>PowerPoint Presentation</vt:lpstr>
      <vt:lpstr>PowerPoint Presentation</vt:lpstr>
      <vt:lpstr>PowerPoint Presentation</vt:lpstr>
      <vt:lpstr>PowerPoint Presentation</vt:lpstr>
      <vt:lpstr>PowerPoint Presentation</vt:lpstr>
      <vt:lpstr>Where does the tribulation lead? Revelation 7:15-17</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D. Richards</cp:lastModifiedBy>
  <cp:revision>384</cp:revision>
  <dcterms:created xsi:type="dcterms:W3CDTF">2006-07-12T19:00:47Z</dcterms:created>
  <dcterms:modified xsi:type="dcterms:W3CDTF">2018-03-22T16:17:06Z</dcterms:modified>
</cp:coreProperties>
</file>