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18" r:id="rId1"/>
  </p:sldMasterIdLst>
  <p:notesMasterIdLst>
    <p:notesMasterId r:id="rId21"/>
  </p:notesMasterIdLst>
  <p:sldIdLst>
    <p:sldId id="915" r:id="rId2"/>
    <p:sldId id="931" r:id="rId3"/>
    <p:sldId id="875" r:id="rId4"/>
    <p:sldId id="901" r:id="rId5"/>
    <p:sldId id="910" r:id="rId6"/>
    <p:sldId id="930" r:id="rId7"/>
    <p:sldId id="917" r:id="rId8"/>
    <p:sldId id="908" r:id="rId9"/>
    <p:sldId id="929" r:id="rId10"/>
    <p:sldId id="924" r:id="rId11"/>
    <p:sldId id="932" r:id="rId12"/>
    <p:sldId id="928" r:id="rId13"/>
    <p:sldId id="922" r:id="rId14"/>
    <p:sldId id="911" r:id="rId15"/>
    <p:sldId id="912" r:id="rId16"/>
    <p:sldId id="913" r:id="rId17"/>
    <p:sldId id="914" r:id="rId18"/>
    <p:sldId id="886" r:id="rId19"/>
    <p:sldId id="923" r:id="rId2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5F69B5"/>
    <a:srgbClr val="979E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85714" autoAdjust="0"/>
  </p:normalViewPr>
  <p:slideViewPr>
    <p:cSldViewPr snapToGrid="0">
      <p:cViewPr varScale="1">
        <p:scale>
          <a:sx n="69" d="100"/>
          <a:sy n="69" d="100"/>
        </p:scale>
        <p:origin x="564" y="5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eaLnBrk="1" hangingPunct="1">
              <a:defRPr sz="1200">
                <a:latin typeface="Arial"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eaLnBrk="1" hangingPunct="1">
              <a:defRPr sz="1200">
                <a:latin typeface="Arial" charset="0"/>
              </a:defRPr>
            </a:lvl1pPr>
          </a:lstStyle>
          <a:p>
            <a:pPr>
              <a:defRPr/>
            </a:pPr>
            <a:fld id="{A2B1A05E-4E26-4892-8478-A55B2BFB5D2C}" type="datetimeFigureOut">
              <a:rPr lang="en-US"/>
              <a:pPr>
                <a:defRPr/>
              </a:pPr>
              <a:t>4/25/2018</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eaLnBrk="1" hangingPunct="1">
              <a:defRPr sz="1200">
                <a:latin typeface="Arial"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eaLnBrk="1" hangingPunct="1">
              <a:defRPr sz="1200"/>
            </a:lvl1pPr>
          </a:lstStyle>
          <a:p>
            <a:pPr>
              <a:defRPr/>
            </a:pPr>
            <a:fld id="{2B12890A-0C69-43DD-92E2-66AFC0E5088A}" type="slidenum">
              <a:rPr lang="en-US" altLang="en-US"/>
              <a:pPr>
                <a:defRPr/>
              </a:pPr>
              <a:t>‹#›</a:t>
            </a:fld>
            <a:endParaRPr lang="en-US" altLang="en-US"/>
          </a:p>
        </p:txBody>
      </p:sp>
    </p:spTree>
    <p:extLst>
      <p:ext uri="{BB962C8B-B14F-4D97-AF65-F5344CB8AC3E}">
        <p14:creationId xmlns:p14="http://schemas.microsoft.com/office/powerpoint/2010/main" val="14592852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7235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3602D02-651C-4C36-A48A-B07AA34EC33B}" type="slidenum">
              <a:rPr lang="en-US" altLang="en-US" smtClean="0"/>
              <a:pPr>
                <a:defRPr/>
              </a:pPr>
              <a:t>‹#›</a:t>
            </a:fld>
            <a:endParaRPr lang="en-US" altLang="en-US"/>
          </a:p>
        </p:txBody>
      </p:sp>
    </p:spTree>
    <p:extLst>
      <p:ext uri="{BB962C8B-B14F-4D97-AF65-F5344CB8AC3E}">
        <p14:creationId xmlns:p14="http://schemas.microsoft.com/office/powerpoint/2010/main" val="2105223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94E6C24-206D-4A64-A5F4-6FEF8C1FBC95}" type="slidenum">
              <a:rPr lang="en-US" altLang="en-US" smtClean="0"/>
              <a:pPr>
                <a:defRPr/>
              </a:pPr>
              <a:t>‹#›</a:t>
            </a:fld>
            <a:endParaRPr lang="en-US" altLang="en-US"/>
          </a:p>
        </p:txBody>
      </p:sp>
    </p:spTree>
    <p:extLst>
      <p:ext uri="{BB962C8B-B14F-4D97-AF65-F5344CB8AC3E}">
        <p14:creationId xmlns:p14="http://schemas.microsoft.com/office/powerpoint/2010/main" val="2324341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52918B3F-237D-4C21-8C41-9FBA9CB010B8}" type="slidenum">
              <a:rPr lang="en-US" altLang="en-US" smtClean="0"/>
              <a:pPr>
                <a:defRPr/>
              </a:pPr>
              <a:t>‹#›</a:t>
            </a:fld>
            <a:endParaRPr lang="en-US" altLang="en-US"/>
          </a:p>
        </p:txBody>
      </p:sp>
    </p:spTree>
    <p:extLst>
      <p:ext uri="{BB962C8B-B14F-4D97-AF65-F5344CB8AC3E}">
        <p14:creationId xmlns:p14="http://schemas.microsoft.com/office/powerpoint/2010/main" val="3912107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2785FBBF-B1A1-4666-AE67-E6FA2C7E62F0}" type="slidenum">
              <a:rPr lang="en-US" altLang="en-US" smtClean="0"/>
              <a:pPr>
                <a:defRPr/>
              </a:pPr>
              <a:t>‹#›</a:t>
            </a:fld>
            <a:endParaRPr lang="en-US" alt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42743611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9CA930F-085B-4EDB-A402-9411D9019995}" type="slidenum">
              <a:rPr lang="en-US" altLang="en-US" smtClean="0"/>
              <a:pPr>
                <a:defRPr/>
              </a:pPr>
              <a:t>‹#›</a:t>
            </a:fld>
            <a:endParaRPr lang="en-US" altLang="en-US"/>
          </a:p>
        </p:txBody>
      </p:sp>
    </p:spTree>
    <p:extLst>
      <p:ext uri="{BB962C8B-B14F-4D97-AF65-F5344CB8AC3E}">
        <p14:creationId xmlns:p14="http://schemas.microsoft.com/office/powerpoint/2010/main" val="7115290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3C7265A1-C2D4-4C30-82D3-A3A00D09D63A}" type="slidenum">
              <a:rPr lang="en-US" altLang="en-US" smtClean="0"/>
              <a:pPr>
                <a:defRPr/>
              </a:pPr>
              <a:t>‹#›</a:t>
            </a:fld>
            <a:endParaRPr lang="en-US" altLang="en-US"/>
          </a:p>
        </p:txBody>
      </p:sp>
    </p:spTree>
    <p:extLst>
      <p:ext uri="{BB962C8B-B14F-4D97-AF65-F5344CB8AC3E}">
        <p14:creationId xmlns:p14="http://schemas.microsoft.com/office/powerpoint/2010/main" val="34595594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5CCDD9C1-386F-4D04-829B-D19EB04AF528}" type="slidenum">
              <a:rPr lang="en-US" altLang="en-US" smtClean="0"/>
              <a:pPr>
                <a:defRPr/>
              </a:pPr>
              <a:t>‹#›</a:t>
            </a:fld>
            <a:endParaRPr lang="en-US" altLang="en-US"/>
          </a:p>
        </p:txBody>
      </p:sp>
    </p:spTree>
    <p:extLst>
      <p:ext uri="{BB962C8B-B14F-4D97-AF65-F5344CB8AC3E}">
        <p14:creationId xmlns:p14="http://schemas.microsoft.com/office/powerpoint/2010/main" val="13532210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34DE58D-BDC8-484D-B093-733EE0EC856F}" type="slidenum">
              <a:rPr lang="en-US" altLang="en-US" smtClean="0"/>
              <a:pPr>
                <a:defRPr/>
              </a:pPr>
              <a:t>‹#›</a:t>
            </a:fld>
            <a:endParaRPr lang="en-US" altLang="en-US"/>
          </a:p>
        </p:txBody>
      </p:sp>
    </p:spTree>
    <p:extLst>
      <p:ext uri="{BB962C8B-B14F-4D97-AF65-F5344CB8AC3E}">
        <p14:creationId xmlns:p14="http://schemas.microsoft.com/office/powerpoint/2010/main" val="29789938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F364489-8B14-4F75-BBDA-A26127F3F2E6}" type="slidenum">
              <a:rPr lang="en-US" altLang="en-US" smtClean="0"/>
              <a:pPr>
                <a:defRPr/>
              </a:pPr>
              <a:t>‹#›</a:t>
            </a:fld>
            <a:endParaRPr lang="en-US" altLang="en-US"/>
          </a:p>
        </p:txBody>
      </p:sp>
    </p:spTree>
    <p:extLst>
      <p:ext uri="{BB962C8B-B14F-4D97-AF65-F5344CB8AC3E}">
        <p14:creationId xmlns:p14="http://schemas.microsoft.com/office/powerpoint/2010/main" val="15981843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F28889-67C9-4467-9C52-4811321B6EA4}" type="slidenum">
              <a:rPr lang="en-US" altLang="en-US" smtClean="0"/>
              <a:pPr>
                <a:defRPr/>
              </a:pPr>
              <a:t>‹#›</a:t>
            </a:fld>
            <a:endParaRPr lang="en-US" altLang="en-US"/>
          </a:p>
        </p:txBody>
      </p:sp>
    </p:spTree>
    <p:extLst>
      <p:ext uri="{BB962C8B-B14F-4D97-AF65-F5344CB8AC3E}">
        <p14:creationId xmlns:p14="http://schemas.microsoft.com/office/powerpoint/2010/main" val="321085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EC46AA-F4B2-4431-96C8-6D4232285CC3}" type="slidenum">
              <a:rPr lang="en-US" altLang="en-US" smtClean="0"/>
              <a:pPr>
                <a:defRPr/>
              </a:pPr>
              <a:t>‹#›</a:t>
            </a:fld>
            <a:endParaRPr lang="en-US" altLang="en-US"/>
          </a:p>
        </p:txBody>
      </p:sp>
    </p:spTree>
    <p:extLst>
      <p:ext uri="{BB962C8B-B14F-4D97-AF65-F5344CB8AC3E}">
        <p14:creationId xmlns:p14="http://schemas.microsoft.com/office/powerpoint/2010/main" val="924602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93BBE6F9-387A-4B85-9F39-400CC4DCBC47}" type="slidenum">
              <a:rPr lang="en-US" altLang="en-US" smtClean="0"/>
              <a:pPr>
                <a:defRPr/>
              </a:pPr>
              <a:t>‹#›</a:t>
            </a:fld>
            <a:endParaRPr lang="en-US" altLang="en-US"/>
          </a:p>
        </p:txBody>
      </p:sp>
    </p:spTree>
    <p:extLst>
      <p:ext uri="{BB962C8B-B14F-4D97-AF65-F5344CB8AC3E}">
        <p14:creationId xmlns:p14="http://schemas.microsoft.com/office/powerpoint/2010/main" val="4255215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11E8DED-5AD4-4D20-AA44-50A15178F8D1}" type="slidenum">
              <a:rPr lang="en-US" altLang="en-US" smtClean="0"/>
              <a:pPr>
                <a:defRPr/>
              </a:pPr>
              <a:t>‹#›</a:t>
            </a:fld>
            <a:endParaRPr lang="en-US" altLang="en-US"/>
          </a:p>
        </p:txBody>
      </p:sp>
    </p:spTree>
    <p:extLst>
      <p:ext uri="{BB962C8B-B14F-4D97-AF65-F5344CB8AC3E}">
        <p14:creationId xmlns:p14="http://schemas.microsoft.com/office/powerpoint/2010/main" val="26184757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lvl1pPr>
              <a:defRPr>
                <a:latin typeface="+mj-lt"/>
              </a:defRPr>
            </a:lvl1pPr>
          </a:lstStyle>
          <a:p>
            <a:pPr>
              <a:defRPr/>
            </a:pPr>
            <a:endParaRPr lang="en-US" dirty="0"/>
          </a:p>
        </p:txBody>
      </p:sp>
      <p:sp>
        <p:nvSpPr>
          <p:cNvPr id="4" name="Footer Placeholder 3"/>
          <p:cNvSpPr>
            <a:spLocks noGrp="1"/>
          </p:cNvSpPr>
          <p:nvPr>
            <p:ph type="ftr" sz="quarter" idx="11"/>
          </p:nvPr>
        </p:nvSpPr>
        <p:spPr/>
        <p:txBody>
          <a:bodyPr/>
          <a:lstStyle>
            <a:lvl1pPr>
              <a:defRPr>
                <a:latin typeface="+mj-lt"/>
              </a:defRPr>
            </a:lvl1pPr>
          </a:lstStyle>
          <a:p>
            <a:pPr>
              <a:defRPr/>
            </a:pPr>
            <a:endParaRPr lang="en-US" dirty="0"/>
          </a:p>
        </p:txBody>
      </p:sp>
      <p:sp>
        <p:nvSpPr>
          <p:cNvPr id="5" name="Slide Number Placeholder 4"/>
          <p:cNvSpPr>
            <a:spLocks noGrp="1"/>
          </p:cNvSpPr>
          <p:nvPr>
            <p:ph type="sldNum" sz="quarter" idx="12"/>
          </p:nvPr>
        </p:nvSpPr>
        <p:spPr/>
        <p:txBody>
          <a:bodyPr/>
          <a:lstStyle>
            <a:lvl1pPr>
              <a:defRPr>
                <a:latin typeface="+mj-lt"/>
              </a:defRPr>
            </a:lvl1pPr>
          </a:lstStyle>
          <a:p>
            <a:pPr>
              <a:defRPr/>
            </a:pPr>
            <a:fld id="{CEA377A0-026E-4515-B7E2-FDEAC2399954}" type="slidenum">
              <a:rPr lang="en-US" altLang="en-US" smtClean="0"/>
              <a:pPr>
                <a:defRPr/>
              </a:pPr>
              <a:t>‹#›</a:t>
            </a:fld>
            <a:endParaRPr lang="en-US" altLang="en-US" dirty="0"/>
          </a:p>
        </p:txBody>
      </p:sp>
    </p:spTree>
    <p:extLst>
      <p:ext uri="{BB962C8B-B14F-4D97-AF65-F5344CB8AC3E}">
        <p14:creationId xmlns:p14="http://schemas.microsoft.com/office/powerpoint/2010/main" val="4248906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45035C48-A2A1-4820-9CD2-8C90C92D5C2C}" type="slidenum">
              <a:rPr lang="en-US" altLang="en-US" smtClean="0"/>
              <a:pPr>
                <a:defRPr/>
              </a:pPr>
              <a:t>‹#›</a:t>
            </a:fld>
            <a:endParaRPr lang="en-US" altLang="en-US"/>
          </a:p>
        </p:txBody>
      </p:sp>
    </p:spTree>
    <p:extLst>
      <p:ext uri="{BB962C8B-B14F-4D97-AF65-F5344CB8AC3E}">
        <p14:creationId xmlns:p14="http://schemas.microsoft.com/office/powerpoint/2010/main" val="3179422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88AD310C-4BC0-41EA-B237-BDA9E5900DD5}" type="slidenum">
              <a:rPr lang="en-US" altLang="en-US" smtClean="0"/>
              <a:pPr>
                <a:defRPr/>
              </a:pPr>
              <a:t>‹#›</a:t>
            </a:fld>
            <a:endParaRPr lang="en-US" altLang="en-US"/>
          </a:p>
        </p:txBody>
      </p:sp>
    </p:spTree>
    <p:extLst>
      <p:ext uri="{BB962C8B-B14F-4D97-AF65-F5344CB8AC3E}">
        <p14:creationId xmlns:p14="http://schemas.microsoft.com/office/powerpoint/2010/main" val="6392067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Edit Master text styles</a:t>
            </a:r>
          </a:p>
        </p:txBody>
      </p:sp>
      <p:sp>
        <p:nvSpPr>
          <p:cNvPr id="5" name="Date Placeholder 4"/>
          <p:cNvSpPr>
            <a:spLocks noGrp="1"/>
          </p:cNvSpPr>
          <p:nvPr>
            <p:ph type="dt" sz="half" idx="10"/>
          </p:nvPr>
        </p:nvSpPr>
        <p:spPr/>
        <p:txBody>
          <a:bodyPr/>
          <a:lstStyle>
            <a:lvl1pPr>
              <a:defRPr>
                <a:latin typeface="+mj-lt"/>
              </a:defRPr>
            </a:lvl1pPr>
          </a:lstStyle>
          <a:p>
            <a:pPr>
              <a:defRPr/>
            </a:pPr>
            <a:endParaRPr lang="en-US"/>
          </a:p>
        </p:txBody>
      </p:sp>
      <p:sp>
        <p:nvSpPr>
          <p:cNvPr id="6" name="Footer Placeholder 5"/>
          <p:cNvSpPr>
            <a:spLocks noGrp="1"/>
          </p:cNvSpPr>
          <p:nvPr>
            <p:ph type="ftr" sz="quarter" idx="11"/>
          </p:nvPr>
        </p:nvSpPr>
        <p:spPr/>
        <p:txBody>
          <a:bodyPr/>
          <a:lstStyle>
            <a:lvl1pPr>
              <a:defRPr>
                <a:latin typeface="+mj-lt"/>
              </a:defRPr>
            </a:lvl1pPr>
          </a:lstStyle>
          <a:p>
            <a:pPr>
              <a:defRPr/>
            </a:pPr>
            <a:endParaRPr lang="en-US"/>
          </a:p>
        </p:txBody>
      </p:sp>
      <p:sp>
        <p:nvSpPr>
          <p:cNvPr id="7" name="Slide Number Placeholder 6"/>
          <p:cNvSpPr>
            <a:spLocks noGrp="1"/>
          </p:cNvSpPr>
          <p:nvPr>
            <p:ph type="sldNum" sz="quarter" idx="12"/>
          </p:nvPr>
        </p:nvSpPr>
        <p:spPr/>
        <p:txBody>
          <a:bodyPr/>
          <a:lstStyle>
            <a:lvl1pPr>
              <a:defRPr>
                <a:latin typeface="+mj-lt"/>
              </a:defRPr>
            </a:lvl1pPr>
          </a:lstStyle>
          <a:p>
            <a:pPr>
              <a:defRPr/>
            </a:pPr>
            <a:fld id="{F699EBFC-1DA2-413B-A03C-5CA485BDB81B}" type="slidenum">
              <a:rPr lang="en-US" altLang="en-US" smtClean="0"/>
              <a:pPr>
                <a:defRPr/>
              </a:pPr>
              <a:t>‹#›</a:t>
            </a:fld>
            <a:endParaRPr lang="en-US" altLang="en-US"/>
          </a:p>
        </p:txBody>
      </p:sp>
    </p:spTree>
    <p:extLst>
      <p:ext uri="{BB962C8B-B14F-4D97-AF65-F5344CB8AC3E}">
        <p14:creationId xmlns:p14="http://schemas.microsoft.com/office/powerpoint/2010/main" val="10922353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pPr>
              <a:defRPr/>
            </a:pPr>
            <a:fld id="{808AC51D-56FA-4417-9922-0AB090428D91}" type="slidenum">
              <a:rPr lang="en-US" altLang="en-US" smtClean="0"/>
              <a:pPr>
                <a:defRPr/>
              </a:pPr>
              <a:t>‹#›</a:t>
            </a:fld>
            <a:endParaRPr lang="en-US" altLang="en-US"/>
          </a:p>
        </p:txBody>
      </p:sp>
    </p:spTree>
    <p:extLst>
      <p:ext uri="{BB962C8B-B14F-4D97-AF65-F5344CB8AC3E}">
        <p14:creationId xmlns:p14="http://schemas.microsoft.com/office/powerpoint/2010/main" val="118634010"/>
      </p:ext>
    </p:extLst>
  </p:cSld>
  <p:clrMap bg1="dk1" tx1="lt1" bg2="dk2" tx2="lt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 id="2147484230" r:id="rId12"/>
    <p:sldLayoutId id="2147484231" r:id="rId13"/>
    <p:sldLayoutId id="2147484232" r:id="rId14"/>
    <p:sldLayoutId id="2147484233" r:id="rId15"/>
    <p:sldLayoutId id="2147484234" r:id="rId16"/>
    <p:sldLayoutId id="214748423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1"/>
          <p:cNvPicPr>
            <a:picLocks noChangeAspect="1"/>
          </p:cNvPicPr>
          <p:nvPr/>
        </p:nvPicPr>
        <p:blipFill rotWithShape="1">
          <a:blip r:embed="rId2">
            <a:extLst>
              <a:ext uri="{28A0092B-C50C-407E-A947-70E740481C1C}">
                <a14:useLocalDpi xmlns:a14="http://schemas.microsoft.com/office/drawing/2010/main" val="0"/>
              </a:ext>
            </a:extLst>
          </a:blip>
          <a:srcRect b="10033"/>
          <a:stretch/>
        </p:blipFill>
        <p:spPr bwMode="auto">
          <a:xfrm>
            <a:off x="2667000" y="323270"/>
            <a:ext cx="6858000" cy="6169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C449D3DE-E5D7-4124-9294-8EBB38B21389}"/>
              </a:ext>
            </a:extLst>
          </p:cNvPr>
          <p:cNvSpPr/>
          <p:nvPr/>
        </p:nvSpPr>
        <p:spPr>
          <a:xfrm>
            <a:off x="4165600" y="775852"/>
            <a:ext cx="803564" cy="609600"/>
          </a:xfrm>
          <a:prstGeom prst="ellipse">
            <a:avLst/>
          </a:prstGeom>
          <a:solidFill>
            <a:srgbClr val="3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4262A"/>
              </a:solidFill>
            </a:endParaRPr>
          </a:p>
        </p:txBody>
      </p:sp>
    </p:spTree>
    <p:extLst>
      <p:ext uri="{BB962C8B-B14F-4D97-AF65-F5344CB8AC3E}">
        <p14:creationId xmlns:p14="http://schemas.microsoft.com/office/powerpoint/2010/main" val="953787055"/>
      </p:ext>
    </p:extLst>
  </p:cSld>
  <p:clrMapOvr>
    <a:masterClrMapping/>
  </p:clrMapOvr>
  <p:transition spd="slow">
    <p:cove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175D43-1786-4193-AD82-0722F85E84C9}"/>
              </a:ext>
            </a:extLst>
          </p:cNvPr>
          <p:cNvSpPr/>
          <p:nvPr/>
        </p:nvSpPr>
        <p:spPr>
          <a:xfrm>
            <a:off x="2165927" y="418055"/>
            <a:ext cx="7947891" cy="461665"/>
          </a:xfrm>
          <a:prstGeom prst="rect">
            <a:avLst/>
          </a:prstGeom>
        </p:spPr>
        <p:txBody>
          <a:bodyPr wrap="square">
            <a:spAutoFit/>
          </a:bodyPr>
          <a:lstStyle/>
          <a:p>
            <a:r>
              <a:rPr lang="en-US" sz="2400" b="1" dirty="0">
                <a:latin typeface="+mj-lt"/>
              </a:rPr>
              <a:t>What Will the Celestial Kingdom be Like?</a:t>
            </a:r>
            <a:endParaRPr lang="en-US" sz="2400" dirty="0">
              <a:latin typeface="+mj-lt"/>
            </a:endParaRPr>
          </a:p>
        </p:txBody>
      </p:sp>
      <p:sp>
        <p:nvSpPr>
          <p:cNvPr id="7" name="Rectangle 1">
            <a:extLst>
              <a:ext uri="{FF2B5EF4-FFF2-40B4-BE49-F238E27FC236}">
                <a16:creationId xmlns:a16="http://schemas.microsoft.com/office/drawing/2014/main" id="{C2408EBE-017D-4D52-AE30-783807A28DB2}"/>
              </a:ext>
            </a:extLst>
          </p:cNvPr>
          <p:cNvSpPr>
            <a:spLocks noChangeArrowheads="1"/>
          </p:cNvSpPr>
          <p:nvPr/>
        </p:nvSpPr>
        <p:spPr bwMode="auto">
          <a:xfrm>
            <a:off x="318655" y="1236452"/>
            <a:ext cx="11554690" cy="6555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altLang="en-US" sz="2800" b="1" dirty="0">
                <a:latin typeface="+mj-lt"/>
              </a:rPr>
              <a:t>1 Corinthians 2:9</a:t>
            </a:r>
            <a:r>
              <a:rPr lang="en-US" altLang="en-US" sz="2800" dirty="0">
                <a:latin typeface="+mj-lt"/>
              </a:rPr>
              <a:t> Eye hath not seen, nor ear heard, neither have entered into the heart of man, the things which God hath prepared for them that love him.</a:t>
            </a:r>
          </a:p>
          <a:p>
            <a:pPr defTabSz="914400" eaLnBrk="0" fontAlgn="base" hangingPunct="0">
              <a:spcBef>
                <a:spcPct val="0"/>
              </a:spcBef>
              <a:spcAft>
                <a:spcPct val="0"/>
              </a:spcAft>
            </a:pPr>
            <a:r>
              <a:rPr lang="en-US" altLang="en-US" sz="2800" b="1" dirty="0">
                <a:latin typeface="+mj-lt"/>
              </a:rPr>
              <a:t>D&amp;C 130:2 </a:t>
            </a:r>
            <a:r>
              <a:rPr lang="en-US" altLang="en-US" sz="2800" dirty="0">
                <a:latin typeface="+mj-lt"/>
              </a:rPr>
              <a:t>That same sociality which exists among us here will exist among us there, only it will be coupled with eternal glory, which glory we do not now enjoy.</a:t>
            </a:r>
          </a:p>
          <a:p>
            <a:r>
              <a:rPr lang="en-US" sz="2800" dirty="0">
                <a:latin typeface="+mj-lt"/>
              </a:rPr>
              <a:t>“When the elect are exalted…then the cycle begins again. Exalted parents are to their children as our Eternal Parents are to us. Eternal increase, a continuation of the seeds forever and ever, eternal lives. For them new earths are created, and thus the on-rolling purposes of the Gods of Heaven go forward from eternity to eternity.” </a:t>
            </a:r>
            <a:r>
              <a:rPr lang="en-US" dirty="0">
                <a:latin typeface="+mj-lt"/>
              </a:rPr>
              <a:t>(Elder McConkie, </a:t>
            </a:r>
            <a:r>
              <a:rPr lang="en-US" i="1" dirty="0">
                <a:latin typeface="+mj-lt"/>
              </a:rPr>
              <a:t>The Millennial Messiah</a:t>
            </a:r>
            <a:r>
              <a:rPr lang="en-US" dirty="0">
                <a:latin typeface="+mj-lt"/>
              </a:rPr>
              <a:t>, p. 22-23)</a:t>
            </a:r>
          </a:p>
          <a:p>
            <a:pPr defTabSz="914400" eaLnBrk="0" fontAlgn="base" hangingPunct="0">
              <a:spcBef>
                <a:spcPct val="0"/>
              </a:spcBef>
              <a:spcAft>
                <a:spcPct val="0"/>
              </a:spcAft>
            </a:pPr>
            <a:endParaRPr lang="en-US" altLang="en-US" sz="2800" dirty="0">
              <a:latin typeface="+mj-lt"/>
            </a:endParaRPr>
          </a:p>
          <a:p>
            <a:pPr defTabSz="914400" eaLnBrk="0" fontAlgn="base" hangingPunct="0">
              <a:spcBef>
                <a:spcPct val="0"/>
              </a:spcBef>
              <a:spcAft>
                <a:spcPct val="0"/>
              </a:spcAft>
            </a:pPr>
            <a:endParaRPr lang="en-US" altLang="en-US" sz="2800" dirty="0">
              <a:latin typeface="+mj-lt"/>
            </a:endParaRPr>
          </a:p>
          <a:p>
            <a:pPr defTabSz="914400" eaLnBrk="0" fontAlgn="base" hangingPunct="0">
              <a:spcBef>
                <a:spcPct val="0"/>
              </a:spcBef>
              <a:spcAft>
                <a:spcPct val="0"/>
              </a:spcAft>
            </a:pPr>
            <a:endParaRPr lang="en-US" altLang="en-US" sz="2800" dirty="0">
              <a:latin typeface="+mj-lt"/>
            </a:endParaRPr>
          </a:p>
        </p:txBody>
      </p:sp>
    </p:spTree>
    <p:extLst>
      <p:ext uri="{BB962C8B-B14F-4D97-AF65-F5344CB8AC3E}">
        <p14:creationId xmlns:p14="http://schemas.microsoft.com/office/powerpoint/2010/main" val="292762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175D43-1786-4193-AD82-0722F85E84C9}"/>
              </a:ext>
            </a:extLst>
          </p:cNvPr>
          <p:cNvSpPr/>
          <p:nvPr/>
        </p:nvSpPr>
        <p:spPr>
          <a:xfrm>
            <a:off x="2165927" y="418055"/>
            <a:ext cx="7947891" cy="461665"/>
          </a:xfrm>
          <a:prstGeom prst="rect">
            <a:avLst/>
          </a:prstGeom>
        </p:spPr>
        <p:txBody>
          <a:bodyPr wrap="square">
            <a:spAutoFit/>
          </a:bodyPr>
          <a:lstStyle/>
          <a:p>
            <a:r>
              <a:rPr lang="en-US" sz="2400" b="1" dirty="0">
                <a:latin typeface="+mj-lt"/>
              </a:rPr>
              <a:t>What Will the Celestial Kingdom be Like?</a:t>
            </a:r>
            <a:endParaRPr lang="en-US" sz="2400" dirty="0">
              <a:latin typeface="+mj-lt"/>
            </a:endParaRPr>
          </a:p>
        </p:txBody>
      </p:sp>
      <p:sp>
        <p:nvSpPr>
          <p:cNvPr id="7" name="Rectangle 1">
            <a:extLst>
              <a:ext uri="{FF2B5EF4-FFF2-40B4-BE49-F238E27FC236}">
                <a16:creationId xmlns:a16="http://schemas.microsoft.com/office/drawing/2014/main" id="{C2408EBE-017D-4D52-AE30-783807A28DB2}"/>
              </a:ext>
            </a:extLst>
          </p:cNvPr>
          <p:cNvSpPr>
            <a:spLocks noChangeArrowheads="1"/>
          </p:cNvSpPr>
          <p:nvPr/>
        </p:nvSpPr>
        <p:spPr bwMode="auto">
          <a:xfrm>
            <a:off x="362527" y="2156439"/>
            <a:ext cx="11554690"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defTabSz="914400" eaLnBrk="0" fontAlgn="base" hangingPunct="0">
              <a:spcBef>
                <a:spcPct val="0"/>
              </a:spcBef>
              <a:spcAft>
                <a:spcPct val="0"/>
              </a:spcAft>
            </a:pPr>
            <a:r>
              <a:rPr lang="en-US" altLang="en-US" sz="2800" dirty="0">
                <a:latin typeface="+mj-lt"/>
                <a:cs typeface="Arial" panose="020B0604020202020204" pitchFamily="34" charset="0"/>
              </a:rPr>
              <a:t>"Is there anything that you have ever dreamed of that you wanted, that you longed for? Into the hands of those who attain this glory shall all things be given. What a world of meaning! It is not possible for mortals to think of a thousandth part of what this means. </a:t>
            </a:r>
            <a:r>
              <a:rPr lang="en-US" altLang="en-US" dirty="0">
                <a:latin typeface="+mj-lt"/>
                <a:cs typeface="Arial" panose="020B0604020202020204" pitchFamily="34" charset="0"/>
              </a:rPr>
              <a:t>(Elder Melvin J Ballard, </a:t>
            </a:r>
            <a:r>
              <a:rPr lang="en-US" altLang="en-US" i="1" dirty="0">
                <a:latin typeface="+mj-lt"/>
                <a:cs typeface="Arial" panose="020B0604020202020204" pitchFamily="34" charset="0"/>
              </a:rPr>
              <a:t>Three Degrees of Glory</a:t>
            </a:r>
            <a:r>
              <a:rPr lang="en-US" altLang="en-US" dirty="0">
                <a:latin typeface="+mj-lt"/>
                <a:cs typeface="Arial" panose="020B0604020202020204" pitchFamily="34" charset="0"/>
              </a:rPr>
              <a:t>, p.8)</a:t>
            </a:r>
            <a:endParaRPr lang="en-US" altLang="en-US" sz="3200" dirty="0">
              <a:latin typeface="+mj-lt"/>
              <a:cs typeface="Times New Roman" panose="02020603050405020304" pitchFamily="18" charset="0"/>
            </a:endParaRPr>
          </a:p>
          <a:p>
            <a:pPr lvl="0" defTabSz="914400" eaLnBrk="0" fontAlgn="base" hangingPunct="0">
              <a:spcBef>
                <a:spcPct val="0"/>
              </a:spcBef>
              <a:spcAft>
                <a:spcPct val="0"/>
              </a:spcAft>
            </a:pPr>
            <a:br>
              <a:rPr lang="en-US" altLang="en-US" sz="3200" dirty="0">
                <a:latin typeface="+mj-lt"/>
                <a:cs typeface="Times New Roman" panose="02020603050405020304" pitchFamily="18" charset="0"/>
              </a:rPr>
            </a:br>
            <a:endParaRPr lang="en-US" altLang="en-US" sz="2400" dirty="0">
              <a:latin typeface="+mj-lt"/>
            </a:endParaRPr>
          </a:p>
        </p:txBody>
      </p:sp>
      <p:sp>
        <p:nvSpPr>
          <p:cNvPr id="2" name="Rectangle 1">
            <a:extLst>
              <a:ext uri="{FF2B5EF4-FFF2-40B4-BE49-F238E27FC236}">
                <a16:creationId xmlns:a16="http://schemas.microsoft.com/office/drawing/2014/main" id="{D0FDA100-6C96-4B3C-B334-0C2BC2C8369D}"/>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76299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F175D43-1786-4193-AD82-0722F85E84C9}"/>
              </a:ext>
            </a:extLst>
          </p:cNvPr>
          <p:cNvSpPr/>
          <p:nvPr/>
        </p:nvSpPr>
        <p:spPr>
          <a:xfrm>
            <a:off x="2165927" y="418055"/>
            <a:ext cx="7947891" cy="461665"/>
          </a:xfrm>
          <a:prstGeom prst="rect">
            <a:avLst/>
          </a:prstGeom>
        </p:spPr>
        <p:txBody>
          <a:bodyPr wrap="square">
            <a:spAutoFit/>
          </a:bodyPr>
          <a:lstStyle/>
          <a:p>
            <a:r>
              <a:rPr lang="en-US" sz="2400" b="1" dirty="0">
                <a:latin typeface="+mj-lt"/>
              </a:rPr>
              <a:t>What Will the Celestial Kingdom be Like?</a:t>
            </a:r>
            <a:endParaRPr lang="en-US" sz="2400" dirty="0">
              <a:latin typeface="+mj-lt"/>
            </a:endParaRPr>
          </a:p>
        </p:txBody>
      </p:sp>
      <p:sp>
        <p:nvSpPr>
          <p:cNvPr id="7" name="Rectangle 1">
            <a:extLst>
              <a:ext uri="{FF2B5EF4-FFF2-40B4-BE49-F238E27FC236}">
                <a16:creationId xmlns:a16="http://schemas.microsoft.com/office/drawing/2014/main" id="{C2408EBE-017D-4D52-AE30-783807A28DB2}"/>
              </a:ext>
            </a:extLst>
          </p:cNvPr>
          <p:cNvSpPr>
            <a:spLocks noChangeArrowheads="1"/>
          </p:cNvSpPr>
          <p:nvPr/>
        </p:nvSpPr>
        <p:spPr bwMode="auto">
          <a:xfrm>
            <a:off x="295564" y="1207745"/>
            <a:ext cx="11600872" cy="5016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defTabSz="914400" eaLnBrk="0" fontAlgn="base" hangingPunct="0">
              <a:spcBef>
                <a:spcPct val="0"/>
              </a:spcBef>
              <a:spcAft>
                <a:spcPct val="0"/>
              </a:spcAft>
            </a:pPr>
            <a:r>
              <a:rPr lang="en-US" sz="3200" dirty="0">
                <a:latin typeface="+mj-lt"/>
              </a:rPr>
              <a:t>“A Saint expects a heaven with lands, houses, cities, vegetation, rivers, and animals; with food, raiment, musical instruments, etc., organized into families, embracing all the relationships of husbands and wives, parents and children, where sorrow, crying, pain, and death will be known no more. On it they expect to live, eat, drink, converse, worship, sing, play on musical instruments, engaged in joyful, innocent, social amusements, visit neighboring towns and neighboring worlds.” </a:t>
            </a:r>
            <a:r>
              <a:rPr lang="en-US" dirty="0">
                <a:latin typeface="+mj-lt"/>
              </a:rPr>
              <a:t>(Orson Pratt, </a:t>
            </a:r>
            <a:r>
              <a:rPr lang="en-US" i="1" dirty="0">
                <a:latin typeface="+mj-lt"/>
              </a:rPr>
              <a:t>Millennial Star</a:t>
            </a:r>
            <a:r>
              <a:rPr lang="en-US" dirty="0">
                <a:latin typeface="+mj-lt"/>
              </a:rPr>
              <a:t>, November 17, 1866, 28:721-22)</a:t>
            </a:r>
            <a:endParaRPr lang="en-US" altLang="en-US" sz="2800" dirty="0">
              <a:latin typeface="+mj-lt"/>
            </a:endParaRPr>
          </a:p>
        </p:txBody>
      </p:sp>
    </p:spTree>
    <p:extLst>
      <p:ext uri="{BB962C8B-B14F-4D97-AF65-F5344CB8AC3E}">
        <p14:creationId xmlns:p14="http://schemas.microsoft.com/office/powerpoint/2010/main" val="11425716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1E243B-073F-4D99-B659-E1236AAA7B1A}"/>
              </a:ext>
            </a:extLst>
          </p:cNvPr>
          <p:cNvSpPr/>
          <p:nvPr/>
        </p:nvSpPr>
        <p:spPr>
          <a:xfrm>
            <a:off x="2750356" y="257660"/>
            <a:ext cx="6282808" cy="1077218"/>
          </a:xfrm>
          <a:prstGeom prst="rect">
            <a:avLst/>
          </a:prstGeom>
        </p:spPr>
        <p:txBody>
          <a:bodyPr wrap="square">
            <a:spAutoFit/>
          </a:bodyPr>
          <a:lstStyle/>
          <a:p>
            <a:pPr algn="ctr">
              <a:defRPr/>
            </a:pPr>
            <a:r>
              <a:rPr lang="en-US" sz="3200" dirty="0">
                <a:latin typeface="+mj-lt"/>
              </a:rPr>
              <a:t>Revelation 22:18-19</a:t>
            </a:r>
          </a:p>
          <a:p>
            <a:pPr algn="ctr">
              <a:defRPr/>
            </a:pPr>
            <a:endParaRPr lang="en-US" sz="3200" dirty="0">
              <a:latin typeface="+mj-lt"/>
            </a:endParaRPr>
          </a:p>
        </p:txBody>
      </p:sp>
      <p:pic>
        <p:nvPicPr>
          <p:cNvPr id="2050" name="Picture 2" descr="Image result for when were the new testament books written">
            <a:extLst>
              <a:ext uri="{FF2B5EF4-FFF2-40B4-BE49-F238E27FC236}">
                <a16:creationId xmlns:a16="http://schemas.microsoft.com/office/drawing/2014/main" id="{CB34E8F1-0885-41F0-B8D8-C806E4E836C5}"/>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r="8453"/>
          <a:stretch/>
        </p:blipFill>
        <p:spPr bwMode="auto">
          <a:xfrm>
            <a:off x="1524000" y="789426"/>
            <a:ext cx="9085278" cy="527914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721438D-2659-43FC-B1AC-7C56EB21A5BD}"/>
              </a:ext>
            </a:extLst>
          </p:cNvPr>
          <p:cNvSpPr/>
          <p:nvPr/>
        </p:nvSpPr>
        <p:spPr>
          <a:xfrm>
            <a:off x="2597956" y="6145842"/>
            <a:ext cx="6282808" cy="1077218"/>
          </a:xfrm>
          <a:prstGeom prst="rect">
            <a:avLst/>
          </a:prstGeom>
        </p:spPr>
        <p:txBody>
          <a:bodyPr wrap="square">
            <a:spAutoFit/>
          </a:bodyPr>
          <a:lstStyle/>
          <a:p>
            <a:pPr algn="ctr">
              <a:defRPr/>
            </a:pPr>
            <a:r>
              <a:rPr lang="en-US" sz="3200" dirty="0">
                <a:latin typeface="+mj-lt"/>
              </a:rPr>
              <a:t>Revelation 22:20-21</a:t>
            </a:r>
          </a:p>
          <a:p>
            <a:pPr algn="ctr">
              <a:defRPr/>
            </a:pPr>
            <a:endParaRPr lang="en-US" sz="3200" dirty="0">
              <a:latin typeface="+mj-lt"/>
            </a:endParaRPr>
          </a:p>
        </p:txBody>
      </p:sp>
      <p:sp>
        <p:nvSpPr>
          <p:cNvPr id="3" name="Oval 2">
            <a:extLst>
              <a:ext uri="{FF2B5EF4-FFF2-40B4-BE49-F238E27FC236}">
                <a16:creationId xmlns:a16="http://schemas.microsoft.com/office/drawing/2014/main" id="{862CB1A2-283E-49B2-B094-E55464679E30}"/>
              </a:ext>
            </a:extLst>
          </p:cNvPr>
          <p:cNvSpPr/>
          <p:nvPr/>
        </p:nvSpPr>
        <p:spPr>
          <a:xfrm>
            <a:off x="6493164" y="1902691"/>
            <a:ext cx="1071418" cy="96058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79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wheel(1)">
                                      <p:cBhvr>
                                        <p:cTn id="2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mb &amp; lion.bmp"/>
          <p:cNvPicPr>
            <a:picLocks noChangeAspect="1"/>
          </p:cNvPicPr>
          <p:nvPr/>
        </p:nvPicPr>
        <p:blipFill>
          <a:blip r:embed="rId2" cstate="print"/>
          <a:stretch>
            <a:fillRect/>
          </a:stretch>
        </p:blipFill>
        <p:spPr>
          <a:xfrm>
            <a:off x="1676401" y="152401"/>
            <a:ext cx="2523449" cy="1904743"/>
          </a:xfrm>
          <a:prstGeom prst="rect">
            <a:avLst/>
          </a:prstGeom>
        </p:spPr>
      </p:pic>
      <p:sp>
        <p:nvSpPr>
          <p:cNvPr id="9" name="Rectangle 8"/>
          <p:cNvSpPr/>
          <p:nvPr/>
        </p:nvSpPr>
        <p:spPr>
          <a:xfrm>
            <a:off x="4114800" y="1585210"/>
            <a:ext cx="6248400" cy="73152"/>
          </a:xfrm>
          <a:prstGeom prst="rect">
            <a:avLst/>
          </a:prstGeom>
          <a:solidFill>
            <a:srgbClr val="B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12158" y="304800"/>
            <a:ext cx="6151043" cy="1107996"/>
          </a:xfrm>
          <a:prstGeom prst="rect">
            <a:avLst/>
          </a:prstGeom>
          <a:noFill/>
        </p:spPr>
        <p:txBody>
          <a:bodyPr wrap="none" rtlCol="0">
            <a:spAutoFit/>
          </a:bodyPr>
          <a:lstStyle/>
          <a:p>
            <a:r>
              <a:rPr lang="en-US" sz="6600" b="1" dirty="0">
                <a:solidFill>
                  <a:srgbClr val="B05800"/>
                </a:solidFill>
                <a:latin typeface="Castellar" pitchFamily="18" charset="0"/>
              </a:rPr>
              <a:t>REVELATION</a:t>
            </a:r>
          </a:p>
        </p:txBody>
      </p:sp>
      <p:sp>
        <p:nvSpPr>
          <p:cNvPr id="11" name="TextBox 10"/>
          <p:cNvSpPr txBox="1"/>
          <p:nvPr/>
        </p:nvSpPr>
        <p:spPr>
          <a:xfrm>
            <a:off x="4342151" y="152400"/>
            <a:ext cx="562975" cy="369332"/>
          </a:xfrm>
          <a:prstGeom prst="rect">
            <a:avLst/>
          </a:prstGeom>
          <a:noFill/>
        </p:spPr>
        <p:txBody>
          <a:bodyPr wrap="none" rtlCol="0">
            <a:spAutoFit/>
          </a:bodyPr>
          <a:lstStyle/>
          <a:p>
            <a:r>
              <a:rPr lang="en-US" dirty="0">
                <a:latin typeface="Century Gothic" pitchFamily="34" charset="0"/>
              </a:rPr>
              <a:t>THE</a:t>
            </a:r>
          </a:p>
        </p:txBody>
      </p:sp>
      <p:sp>
        <p:nvSpPr>
          <p:cNvPr id="12" name="TextBox 11"/>
          <p:cNvSpPr txBox="1"/>
          <p:nvPr/>
        </p:nvSpPr>
        <p:spPr>
          <a:xfrm>
            <a:off x="4342150" y="1143000"/>
            <a:ext cx="2783134" cy="369332"/>
          </a:xfrm>
          <a:prstGeom prst="rect">
            <a:avLst/>
          </a:prstGeom>
          <a:noFill/>
        </p:spPr>
        <p:txBody>
          <a:bodyPr wrap="none" rtlCol="0">
            <a:spAutoFit/>
          </a:bodyPr>
          <a:lstStyle/>
          <a:p>
            <a:r>
              <a:rPr lang="en-US" dirty="0">
                <a:latin typeface="Century Gothic" pitchFamily="34" charset="0"/>
              </a:rPr>
              <a:t>OF ST. JOHN THE DIVINE</a:t>
            </a:r>
          </a:p>
        </p:txBody>
      </p:sp>
      <p:sp>
        <p:nvSpPr>
          <p:cNvPr id="13" name="Rectangle 12"/>
          <p:cNvSpPr/>
          <p:nvPr/>
        </p:nvSpPr>
        <p:spPr>
          <a:xfrm>
            <a:off x="1828800" y="2057400"/>
            <a:ext cx="8534400" cy="4495800"/>
          </a:xfrm>
          <a:prstGeom prst="rect">
            <a:avLst/>
          </a:prstGeom>
          <a:solidFill>
            <a:srgbClr val="993300"/>
          </a:solidFill>
          <a:ln w="2857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“The </a:t>
            </a:r>
            <a:r>
              <a:rPr lang="en-US" sz="3600" dirty="0" err="1"/>
              <a:t>insanest</a:t>
            </a:r>
            <a:r>
              <a:rPr lang="en-US" sz="3600" dirty="0"/>
              <a:t> of all books"</a:t>
            </a:r>
          </a:p>
        </p:txBody>
      </p:sp>
      <p:sp>
        <p:nvSpPr>
          <p:cNvPr id="14" name="TextBox 13"/>
          <p:cNvSpPr txBox="1"/>
          <p:nvPr/>
        </p:nvSpPr>
        <p:spPr>
          <a:xfrm>
            <a:off x="4343401" y="1665656"/>
            <a:ext cx="5054589" cy="369332"/>
          </a:xfrm>
          <a:prstGeom prst="rect">
            <a:avLst/>
          </a:prstGeom>
          <a:noFill/>
        </p:spPr>
        <p:txBody>
          <a:bodyPr wrap="none" rtlCol="0">
            <a:spAutoFit/>
          </a:bodyPr>
          <a:lstStyle/>
          <a:p>
            <a:r>
              <a:rPr lang="en-US" dirty="0">
                <a:latin typeface="Century Gothic" pitchFamily="34" charset="0"/>
              </a:rPr>
              <a:t>ROBER G INGERSOLL,  19</a:t>
            </a:r>
            <a:r>
              <a:rPr lang="en-US" baseline="30000" dirty="0">
                <a:latin typeface="Century Gothic" pitchFamily="34" charset="0"/>
              </a:rPr>
              <a:t>th</a:t>
            </a:r>
            <a:r>
              <a:rPr lang="en-US" dirty="0">
                <a:latin typeface="Century Gothic" pitchFamily="34" charset="0"/>
              </a:rPr>
              <a:t> Century agnostic</a:t>
            </a:r>
          </a:p>
        </p:txBody>
      </p:sp>
      <p:pic>
        <p:nvPicPr>
          <p:cNvPr id="15" name="Picture 14" descr="js_portrait.jpg"/>
          <p:cNvPicPr>
            <a:picLocks noChangeAspect="1"/>
          </p:cNvPicPr>
          <p:nvPr/>
        </p:nvPicPr>
        <p:blipFill>
          <a:blip r:embed="rId3" cstate="print"/>
          <a:stretch>
            <a:fillRect/>
          </a:stretch>
        </p:blipFill>
        <p:spPr>
          <a:xfrm>
            <a:off x="8458200" y="2145780"/>
            <a:ext cx="1783964" cy="2152650"/>
          </a:xfrm>
          <a:prstGeom prst="rect">
            <a:avLst/>
          </a:prstGeom>
          <a:ln>
            <a:solidFill>
              <a:srgbClr val="CC6600"/>
            </a:solidFill>
          </a:ln>
        </p:spPr>
      </p:pic>
      <p:pic>
        <p:nvPicPr>
          <p:cNvPr id="16" name="Picture 2"/>
          <p:cNvPicPr>
            <a:picLocks noChangeAspect="1" noChangeArrowheads="1"/>
          </p:cNvPicPr>
          <p:nvPr/>
        </p:nvPicPr>
        <p:blipFill>
          <a:blip r:embed="rId4" cstate="print"/>
          <a:srcRect l="21429" t="4662" r="26190" b="46787"/>
          <a:stretch>
            <a:fillRect/>
          </a:stretch>
        </p:blipFill>
        <p:spPr bwMode="auto">
          <a:xfrm>
            <a:off x="8458200" y="2163580"/>
            <a:ext cx="1798820" cy="2207643"/>
          </a:xfrm>
          <a:prstGeom prst="rect">
            <a:avLst/>
          </a:prstGeom>
          <a:noFill/>
          <a:ln w="28575">
            <a:solidFill>
              <a:srgbClr val="B05800"/>
            </a:solidFill>
            <a:miter lim="800000"/>
            <a:headEnd/>
            <a:tailEnd/>
          </a:ln>
          <a:effectLst/>
        </p:spPr>
      </p:pic>
    </p:spTree>
    <p:extLst>
      <p:ext uri="{BB962C8B-B14F-4D97-AF65-F5344CB8AC3E}">
        <p14:creationId xmlns:p14="http://schemas.microsoft.com/office/powerpoint/2010/main" val="2826099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mb &amp; lion.bmp"/>
          <p:cNvPicPr>
            <a:picLocks noChangeAspect="1"/>
          </p:cNvPicPr>
          <p:nvPr/>
        </p:nvPicPr>
        <p:blipFill>
          <a:blip r:embed="rId2" cstate="print"/>
          <a:stretch>
            <a:fillRect/>
          </a:stretch>
        </p:blipFill>
        <p:spPr>
          <a:xfrm>
            <a:off x="1676401" y="152401"/>
            <a:ext cx="2523449" cy="1904743"/>
          </a:xfrm>
          <a:prstGeom prst="rect">
            <a:avLst/>
          </a:prstGeom>
        </p:spPr>
      </p:pic>
      <p:sp>
        <p:nvSpPr>
          <p:cNvPr id="9" name="Rectangle 8"/>
          <p:cNvSpPr/>
          <p:nvPr/>
        </p:nvSpPr>
        <p:spPr>
          <a:xfrm>
            <a:off x="4114800" y="1585210"/>
            <a:ext cx="6248400" cy="73152"/>
          </a:xfrm>
          <a:prstGeom prst="rect">
            <a:avLst/>
          </a:prstGeom>
          <a:solidFill>
            <a:srgbClr val="B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12158" y="304800"/>
            <a:ext cx="6151043" cy="1107996"/>
          </a:xfrm>
          <a:prstGeom prst="rect">
            <a:avLst/>
          </a:prstGeom>
          <a:noFill/>
        </p:spPr>
        <p:txBody>
          <a:bodyPr wrap="none" rtlCol="0">
            <a:spAutoFit/>
          </a:bodyPr>
          <a:lstStyle/>
          <a:p>
            <a:r>
              <a:rPr lang="en-US" sz="6600" b="1" dirty="0">
                <a:solidFill>
                  <a:srgbClr val="B05800"/>
                </a:solidFill>
                <a:latin typeface="Castellar" pitchFamily="18" charset="0"/>
              </a:rPr>
              <a:t>REVELATION</a:t>
            </a:r>
          </a:p>
        </p:txBody>
      </p:sp>
      <p:sp>
        <p:nvSpPr>
          <p:cNvPr id="11" name="TextBox 10"/>
          <p:cNvSpPr txBox="1"/>
          <p:nvPr/>
        </p:nvSpPr>
        <p:spPr>
          <a:xfrm>
            <a:off x="4342151" y="152400"/>
            <a:ext cx="562975" cy="369332"/>
          </a:xfrm>
          <a:prstGeom prst="rect">
            <a:avLst/>
          </a:prstGeom>
          <a:noFill/>
        </p:spPr>
        <p:txBody>
          <a:bodyPr wrap="none" rtlCol="0">
            <a:spAutoFit/>
          </a:bodyPr>
          <a:lstStyle/>
          <a:p>
            <a:r>
              <a:rPr lang="en-US" dirty="0">
                <a:latin typeface="Century Gothic" pitchFamily="34" charset="0"/>
              </a:rPr>
              <a:t>THE</a:t>
            </a:r>
          </a:p>
        </p:txBody>
      </p:sp>
      <p:sp>
        <p:nvSpPr>
          <p:cNvPr id="12" name="TextBox 11"/>
          <p:cNvSpPr txBox="1"/>
          <p:nvPr/>
        </p:nvSpPr>
        <p:spPr>
          <a:xfrm>
            <a:off x="4342150" y="1143000"/>
            <a:ext cx="2783134" cy="369332"/>
          </a:xfrm>
          <a:prstGeom prst="rect">
            <a:avLst/>
          </a:prstGeom>
          <a:noFill/>
        </p:spPr>
        <p:txBody>
          <a:bodyPr wrap="none" rtlCol="0">
            <a:spAutoFit/>
          </a:bodyPr>
          <a:lstStyle/>
          <a:p>
            <a:r>
              <a:rPr lang="en-US" dirty="0">
                <a:latin typeface="Century Gothic" pitchFamily="34" charset="0"/>
              </a:rPr>
              <a:t>OF ST. JOHN THE DIVINE</a:t>
            </a:r>
          </a:p>
        </p:txBody>
      </p:sp>
      <p:sp>
        <p:nvSpPr>
          <p:cNvPr id="13" name="Rectangle 12"/>
          <p:cNvSpPr/>
          <p:nvPr/>
        </p:nvSpPr>
        <p:spPr>
          <a:xfrm>
            <a:off x="1828800" y="2057400"/>
            <a:ext cx="8534400" cy="4495800"/>
          </a:xfrm>
          <a:prstGeom prst="rect">
            <a:avLst/>
          </a:prstGeom>
          <a:solidFill>
            <a:srgbClr val="993300"/>
          </a:solidFill>
          <a:ln w="2857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“Merely the ravings of a </a:t>
            </a:r>
            <a:br>
              <a:rPr lang="en-US" sz="3600" dirty="0"/>
            </a:br>
            <a:r>
              <a:rPr lang="en-US" sz="3600" dirty="0"/>
              <a:t>maniac,  no more worthy nor </a:t>
            </a:r>
          </a:p>
          <a:p>
            <a:r>
              <a:rPr lang="en-US" sz="3600" dirty="0"/>
              <a:t>capable of explanation that the incoherencies of our own nightly dreams."</a:t>
            </a:r>
          </a:p>
        </p:txBody>
      </p:sp>
      <p:sp>
        <p:nvSpPr>
          <p:cNvPr id="14" name="TextBox 13"/>
          <p:cNvSpPr txBox="1"/>
          <p:nvPr/>
        </p:nvSpPr>
        <p:spPr>
          <a:xfrm>
            <a:off x="4343401" y="1665656"/>
            <a:ext cx="6227987" cy="369332"/>
          </a:xfrm>
          <a:prstGeom prst="rect">
            <a:avLst/>
          </a:prstGeom>
          <a:noFill/>
        </p:spPr>
        <p:txBody>
          <a:bodyPr wrap="none" rtlCol="0">
            <a:spAutoFit/>
          </a:bodyPr>
          <a:lstStyle/>
          <a:p>
            <a:r>
              <a:rPr lang="en-US" dirty="0">
                <a:latin typeface="Century Gothic" pitchFamily="34" charset="0"/>
              </a:rPr>
              <a:t>THOMAS JEFFERSON, principal author of “Declaration” </a:t>
            </a:r>
          </a:p>
        </p:txBody>
      </p:sp>
      <p:pic>
        <p:nvPicPr>
          <p:cNvPr id="15" name="Picture 14" descr="js_portrait.jpg"/>
          <p:cNvPicPr>
            <a:picLocks noChangeAspect="1"/>
          </p:cNvPicPr>
          <p:nvPr/>
        </p:nvPicPr>
        <p:blipFill>
          <a:blip r:embed="rId3" cstate="print"/>
          <a:stretch>
            <a:fillRect/>
          </a:stretch>
        </p:blipFill>
        <p:spPr>
          <a:xfrm>
            <a:off x="8458200" y="2145780"/>
            <a:ext cx="1783964" cy="2152650"/>
          </a:xfrm>
          <a:prstGeom prst="rect">
            <a:avLst/>
          </a:prstGeom>
          <a:ln>
            <a:solidFill>
              <a:srgbClr val="CC6600"/>
            </a:solidFill>
          </a:ln>
        </p:spPr>
      </p:pic>
      <p:pic>
        <p:nvPicPr>
          <p:cNvPr id="2050" name="Picture 2"/>
          <p:cNvPicPr>
            <a:picLocks noChangeAspect="1" noChangeArrowheads="1"/>
          </p:cNvPicPr>
          <p:nvPr/>
        </p:nvPicPr>
        <p:blipFill>
          <a:blip r:embed="rId4" cstate="print"/>
          <a:srcRect b="9091"/>
          <a:stretch>
            <a:fillRect/>
          </a:stretch>
        </p:blipFill>
        <p:spPr bwMode="auto">
          <a:xfrm>
            <a:off x="8474848" y="2133600"/>
            <a:ext cx="1789043" cy="2286000"/>
          </a:xfrm>
          <a:prstGeom prst="rect">
            <a:avLst/>
          </a:prstGeom>
          <a:noFill/>
          <a:ln w="28575">
            <a:solidFill>
              <a:srgbClr val="B05800"/>
            </a:solidFill>
            <a:miter lim="800000"/>
            <a:headEnd/>
            <a:tailEnd/>
          </a:ln>
          <a:effectLst/>
        </p:spPr>
      </p:pic>
    </p:spTree>
    <p:extLst>
      <p:ext uri="{BB962C8B-B14F-4D97-AF65-F5344CB8AC3E}">
        <p14:creationId xmlns:p14="http://schemas.microsoft.com/office/powerpoint/2010/main" val="363469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mb &amp; lion.bmp"/>
          <p:cNvPicPr>
            <a:picLocks noChangeAspect="1"/>
          </p:cNvPicPr>
          <p:nvPr/>
        </p:nvPicPr>
        <p:blipFill>
          <a:blip r:embed="rId2" cstate="print"/>
          <a:stretch>
            <a:fillRect/>
          </a:stretch>
        </p:blipFill>
        <p:spPr>
          <a:xfrm>
            <a:off x="1676401" y="152401"/>
            <a:ext cx="2523449" cy="1904743"/>
          </a:xfrm>
          <a:prstGeom prst="rect">
            <a:avLst/>
          </a:prstGeom>
        </p:spPr>
      </p:pic>
      <p:sp>
        <p:nvSpPr>
          <p:cNvPr id="9" name="Rectangle 8"/>
          <p:cNvSpPr/>
          <p:nvPr/>
        </p:nvSpPr>
        <p:spPr>
          <a:xfrm>
            <a:off x="4114800" y="1585210"/>
            <a:ext cx="6248400" cy="73152"/>
          </a:xfrm>
          <a:prstGeom prst="rect">
            <a:avLst/>
          </a:prstGeom>
          <a:solidFill>
            <a:srgbClr val="B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12158" y="304800"/>
            <a:ext cx="6151043" cy="1107996"/>
          </a:xfrm>
          <a:prstGeom prst="rect">
            <a:avLst/>
          </a:prstGeom>
          <a:noFill/>
        </p:spPr>
        <p:txBody>
          <a:bodyPr wrap="none" rtlCol="0">
            <a:spAutoFit/>
          </a:bodyPr>
          <a:lstStyle/>
          <a:p>
            <a:r>
              <a:rPr lang="en-US" sz="6600" b="1" dirty="0">
                <a:solidFill>
                  <a:srgbClr val="B05800"/>
                </a:solidFill>
                <a:latin typeface="Castellar" pitchFamily="18" charset="0"/>
              </a:rPr>
              <a:t>REVELATION</a:t>
            </a:r>
          </a:p>
        </p:txBody>
      </p:sp>
      <p:sp>
        <p:nvSpPr>
          <p:cNvPr id="11" name="TextBox 10"/>
          <p:cNvSpPr txBox="1"/>
          <p:nvPr/>
        </p:nvSpPr>
        <p:spPr>
          <a:xfrm>
            <a:off x="4342151" y="152400"/>
            <a:ext cx="562975" cy="369332"/>
          </a:xfrm>
          <a:prstGeom prst="rect">
            <a:avLst/>
          </a:prstGeom>
          <a:noFill/>
        </p:spPr>
        <p:txBody>
          <a:bodyPr wrap="none" rtlCol="0">
            <a:spAutoFit/>
          </a:bodyPr>
          <a:lstStyle/>
          <a:p>
            <a:r>
              <a:rPr lang="en-US" dirty="0">
                <a:latin typeface="Century Gothic" pitchFamily="34" charset="0"/>
              </a:rPr>
              <a:t>THE</a:t>
            </a:r>
          </a:p>
        </p:txBody>
      </p:sp>
      <p:sp>
        <p:nvSpPr>
          <p:cNvPr id="12" name="TextBox 11"/>
          <p:cNvSpPr txBox="1"/>
          <p:nvPr/>
        </p:nvSpPr>
        <p:spPr>
          <a:xfrm>
            <a:off x="4342150" y="1143000"/>
            <a:ext cx="2783134" cy="369332"/>
          </a:xfrm>
          <a:prstGeom prst="rect">
            <a:avLst/>
          </a:prstGeom>
          <a:noFill/>
        </p:spPr>
        <p:txBody>
          <a:bodyPr wrap="none" rtlCol="0">
            <a:spAutoFit/>
          </a:bodyPr>
          <a:lstStyle/>
          <a:p>
            <a:r>
              <a:rPr lang="en-US" dirty="0">
                <a:latin typeface="Century Gothic" pitchFamily="34" charset="0"/>
              </a:rPr>
              <a:t>OF ST. JOHN THE DIVINE</a:t>
            </a:r>
          </a:p>
        </p:txBody>
      </p:sp>
      <p:sp>
        <p:nvSpPr>
          <p:cNvPr id="13" name="Rectangle 12"/>
          <p:cNvSpPr/>
          <p:nvPr/>
        </p:nvSpPr>
        <p:spPr>
          <a:xfrm>
            <a:off x="1828800" y="2057400"/>
            <a:ext cx="8534400" cy="4495800"/>
          </a:xfrm>
          <a:prstGeom prst="rect">
            <a:avLst/>
          </a:prstGeom>
          <a:solidFill>
            <a:srgbClr val="993300"/>
          </a:solidFill>
          <a:ln w="2857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“An offensive piece of work…</a:t>
            </a:r>
          </a:p>
          <a:p>
            <a:r>
              <a:rPr lang="en-US" sz="3600" dirty="0"/>
              <a:t>Neither apostolic nor prophetic…</a:t>
            </a:r>
          </a:p>
          <a:p>
            <a:r>
              <a:rPr lang="en-US" sz="3600" dirty="0"/>
              <a:t>Christ is neither taught nor known in it."</a:t>
            </a:r>
          </a:p>
        </p:txBody>
      </p:sp>
      <p:sp>
        <p:nvSpPr>
          <p:cNvPr id="14" name="TextBox 13"/>
          <p:cNvSpPr txBox="1"/>
          <p:nvPr/>
        </p:nvSpPr>
        <p:spPr>
          <a:xfrm>
            <a:off x="4343401" y="1665656"/>
            <a:ext cx="4079963" cy="369332"/>
          </a:xfrm>
          <a:prstGeom prst="rect">
            <a:avLst/>
          </a:prstGeom>
          <a:noFill/>
        </p:spPr>
        <p:txBody>
          <a:bodyPr wrap="none" rtlCol="0">
            <a:spAutoFit/>
          </a:bodyPr>
          <a:lstStyle/>
          <a:p>
            <a:r>
              <a:rPr lang="en-US" dirty="0">
                <a:latin typeface="Century Gothic" pitchFamily="34" charset="0"/>
              </a:rPr>
              <a:t>MARTIN LUTHER,  Reformer in 1500’s</a:t>
            </a:r>
          </a:p>
        </p:txBody>
      </p:sp>
      <p:pic>
        <p:nvPicPr>
          <p:cNvPr id="15" name="Picture 14" descr="js_portrait.jpg"/>
          <p:cNvPicPr>
            <a:picLocks noChangeAspect="1"/>
          </p:cNvPicPr>
          <p:nvPr/>
        </p:nvPicPr>
        <p:blipFill>
          <a:blip r:embed="rId3" cstate="print"/>
          <a:stretch>
            <a:fillRect/>
          </a:stretch>
        </p:blipFill>
        <p:spPr>
          <a:xfrm>
            <a:off x="8458200" y="2145780"/>
            <a:ext cx="1783964" cy="2152650"/>
          </a:xfrm>
          <a:prstGeom prst="rect">
            <a:avLst/>
          </a:prstGeom>
          <a:ln>
            <a:solidFill>
              <a:srgbClr val="CC6600"/>
            </a:solidFill>
          </a:ln>
        </p:spPr>
      </p:pic>
      <p:pic>
        <p:nvPicPr>
          <p:cNvPr id="16" name="Picture 15" descr="luther.jpg"/>
          <p:cNvPicPr>
            <a:picLocks noChangeAspect="1"/>
          </p:cNvPicPr>
          <p:nvPr/>
        </p:nvPicPr>
        <p:blipFill>
          <a:blip r:embed="rId4" cstate="print"/>
          <a:stretch>
            <a:fillRect/>
          </a:stretch>
        </p:blipFill>
        <p:spPr>
          <a:xfrm>
            <a:off x="8458200" y="2164830"/>
            <a:ext cx="1782580" cy="2219312"/>
          </a:xfrm>
          <a:prstGeom prst="rect">
            <a:avLst/>
          </a:prstGeom>
          <a:ln w="28575">
            <a:solidFill>
              <a:srgbClr val="B05800"/>
            </a:solidFill>
          </a:ln>
        </p:spPr>
      </p:pic>
    </p:spTree>
    <p:extLst>
      <p:ext uri="{BB962C8B-B14F-4D97-AF65-F5344CB8AC3E}">
        <p14:creationId xmlns:p14="http://schemas.microsoft.com/office/powerpoint/2010/main" val="32020858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amb &amp; lion.bmp"/>
          <p:cNvPicPr>
            <a:picLocks noChangeAspect="1"/>
          </p:cNvPicPr>
          <p:nvPr/>
        </p:nvPicPr>
        <p:blipFill>
          <a:blip r:embed="rId2" cstate="print"/>
          <a:stretch>
            <a:fillRect/>
          </a:stretch>
        </p:blipFill>
        <p:spPr>
          <a:xfrm>
            <a:off x="1676401" y="152401"/>
            <a:ext cx="2523449" cy="1904743"/>
          </a:xfrm>
          <a:prstGeom prst="rect">
            <a:avLst/>
          </a:prstGeom>
        </p:spPr>
      </p:pic>
      <p:sp>
        <p:nvSpPr>
          <p:cNvPr id="9" name="Rectangle 8"/>
          <p:cNvSpPr/>
          <p:nvPr/>
        </p:nvSpPr>
        <p:spPr>
          <a:xfrm>
            <a:off x="4114800" y="1585210"/>
            <a:ext cx="6248400" cy="73152"/>
          </a:xfrm>
          <a:prstGeom prst="rect">
            <a:avLst/>
          </a:prstGeom>
          <a:solidFill>
            <a:srgbClr val="B058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4212158" y="304800"/>
            <a:ext cx="6151043" cy="1107996"/>
          </a:xfrm>
          <a:prstGeom prst="rect">
            <a:avLst/>
          </a:prstGeom>
          <a:noFill/>
        </p:spPr>
        <p:txBody>
          <a:bodyPr wrap="none" rtlCol="0">
            <a:spAutoFit/>
          </a:bodyPr>
          <a:lstStyle/>
          <a:p>
            <a:r>
              <a:rPr lang="en-US" sz="6600" b="1" dirty="0">
                <a:solidFill>
                  <a:srgbClr val="B05800"/>
                </a:solidFill>
                <a:latin typeface="Castellar" pitchFamily="18" charset="0"/>
              </a:rPr>
              <a:t>REVELATION</a:t>
            </a:r>
          </a:p>
        </p:txBody>
      </p:sp>
      <p:sp>
        <p:nvSpPr>
          <p:cNvPr id="11" name="TextBox 10"/>
          <p:cNvSpPr txBox="1"/>
          <p:nvPr/>
        </p:nvSpPr>
        <p:spPr>
          <a:xfrm>
            <a:off x="4342151" y="152400"/>
            <a:ext cx="562975" cy="369332"/>
          </a:xfrm>
          <a:prstGeom prst="rect">
            <a:avLst/>
          </a:prstGeom>
          <a:noFill/>
        </p:spPr>
        <p:txBody>
          <a:bodyPr wrap="none" rtlCol="0">
            <a:spAutoFit/>
          </a:bodyPr>
          <a:lstStyle/>
          <a:p>
            <a:r>
              <a:rPr lang="en-US" dirty="0">
                <a:latin typeface="Century Gothic" pitchFamily="34" charset="0"/>
              </a:rPr>
              <a:t>THE</a:t>
            </a:r>
          </a:p>
        </p:txBody>
      </p:sp>
      <p:sp>
        <p:nvSpPr>
          <p:cNvPr id="12" name="TextBox 11"/>
          <p:cNvSpPr txBox="1"/>
          <p:nvPr/>
        </p:nvSpPr>
        <p:spPr>
          <a:xfrm>
            <a:off x="4342150" y="1143000"/>
            <a:ext cx="2783134" cy="369332"/>
          </a:xfrm>
          <a:prstGeom prst="rect">
            <a:avLst/>
          </a:prstGeom>
          <a:noFill/>
        </p:spPr>
        <p:txBody>
          <a:bodyPr wrap="none" rtlCol="0">
            <a:spAutoFit/>
          </a:bodyPr>
          <a:lstStyle/>
          <a:p>
            <a:r>
              <a:rPr lang="en-US" dirty="0">
                <a:latin typeface="Century Gothic" pitchFamily="34" charset="0"/>
              </a:rPr>
              <a:t>OF ST. JOHN THE DIVINE</a:t>
            </a:r>
          </a:p>
        </p:txBody>
      </p:sp>
      <p:sp>
        <p:nvSpPr>
          <p:cNvPr id="13" name="Rectangle 12"/>
          <p:cNvSpPr/>
          <p:nvPr/>
        </p:nvSpPr>
        <p:spPr>
          <a:xfrm>
            <a:off x="1828800" y="2057400"/>
            <a:ext cx="8534400" cy="4495800"/>
          </a:xfrm>
          <a:prstGeom prst="rect">
            <a:avLst/>
          </a:prstGeom>
          <a:solidFill>
            <a:srgbClr val="993300"/>
          </a:solidFill>
          <a:ln w="28575">
            <a:solidFill>
              <a:srgbClr val="CC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“One of the plainest books                                  God ever caused to be written"</a:t>
            </a:r>
          </a:p>
        </p:txBody>
      </p:sp>
      <p:sp>
        <p:nvSpPr>
          <p:cNvPr id="14" name="TextBox 13"/>
          <p:cNvSpPr txBox="1"/>
          <p:nvPr/>
        </p:nvSpPr>
        <p:spPr>
          <a:xfrm>
            <a:off x="4343400" y="1665656"/>
            <a:ext cx="2840842" cy="369332"/>
          </a:xfrm>
          <a:prstGeom prst="rect">
            <a:avLst/>
          </a:prstGeom>
          <a:noFill/>
        </p:spPr>
        <p:txBody>
          <a:bodyPr wrap="none" rtlCol="0">
            <a:spAutoFit/>
          </a:bodyPr>
          <a:lstStyle/>
          <a:p>
            <a:r>
              <a:rPr lang="en-US" dirty="0">
                <a:latin typeface="Century Gothic" pitchFamily="34" charset="0"/>
              </a:rPr>
              <a:t>JOSEPH SMITH, HC 5:342</a:t>
            </a:r>
          </a:p>
        </p:txBody>
      </p:sp>
      <p:pic>
        <p:nvPicPr>
          <p:cNvPr id="15" name="Picture 14" descr="js_portrait.jpg"/>
          <p:cNvPicPr>
            <a:picLocks noChangeAspect="1"/>
          </p:cNvPicPr>
          <p:nvPr/>
        </p:nvPicPr>
        <p:blipFill>
          <a:blip r:embed="rId3" cstate="print"/>
          <a:stretch>
            <a:fillRect/>
          </a:stretch>
        </p:blipFill>
        <p:spPr>
          <a:xfrm>
            <a:off x="8458200" y="2145780"/>
            <a:ext cx="1783964" cy="2152650"/>
          </a:xfrm>
          <a:prstGeom prst="rect">
            <a:avLst/>
          </a:prstGeom>
          <a:ln>
            <a:solidFill>
              <a:srgbClr val="CC6600"/>
            </a:solidFill>
          </a:ln>
        </p:spPr>
      </p:pic>
    </p:spTree>
    <p:extLst>
      <p:ext uri="{BB962C8B-B14F-4D97-AF65-F5344CB8AC3E}">
        <p14:creationId xmlns:p14="http://schemas.microsoft.com/office/powerpoint/2010/main" val="32803209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pic>
        <p:nvPicPr>
          <p:cNvPr id="186371" name="Picture 2" descr="C:\Users\RichardsED\Desktop\EndTimes2.jpg"/>
          <p:cNvPicPr>
            <a:picLocks noChangeAspect="1" noChangeArrowheads="1"/>
          </p:cNvPicPr>
          <p:nvPr/>
        </p:nvPicPr>
        <p:blipFill>
          <a:blip r:embed="rId2">
            <a:extLst>
              <a:ext uri="{28A0092B-C50C-407E-A947-70E740481C1C}">
                <a14:useLocalDpi xmlns:a14="http://schemas.microsoft.com/office/drawing/2010/main" val="0"/>
              </a:ext>
            </a:extLst>
          </a:blip>
          <a:srcRect l="4041" r="5650"/>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2910106"/>
      </p:ext>
    </p:extLst>
  </p:cSld>
  <p:clrMapOvr>
    <a:masterClrMapping/>
  </p:clrMapOvr>
  <p:transition spd="slow">
    <p:check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5" name="Picture 1"/>
          <p:cNvPicPr>
            <a:picLocks noChangeAspect="1"/>
          </p:cNvPicPr>
          <p:nvPr/>
        </p:nvPicPr>
        <p:blipFill rotWithShape="1">
          <a:blip r:embed="rId2">
            <a:extLst>
              <a:ext uri="{28A0092B-C50C-407E-A947-70E740481C1C}">
                <a14:useLocalDpi xmlns:a14="http://schemas.microsoft.com/office/drawing/2010/main" val="0"/>
              </a:ext>
            </a:extLst>
          </a:blip>
          <a:srcRect b="10033"/>
          <a:stretch/>
        </p:blipFill>
        <p:spPr bwMode="auto">
          <a:xfrm>
            <a:off x="2667000" y="323270"/>
            <a:ext cx="6858000" cy="616989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3">
            <a:extLst>
              <a:ext uri="{FF2B5EF4-FFF2-40B4-BE49-F238E27FC236}">
                <a16:creationId xmlns:a16="http://schemas.microsoft.com/office/drawing/2014/main" id="{C449D3DE-E5D7-4124-9294-8EBB38B21389}"/>
              </a:ext>
            </a:extLst>
          </p:cNvPr>
          <p:cNvSpPr/>
          <p:nvPr/>
        </p:nvSpPr>
        <p:spPr>
          <a:xfrm>
            <a:off x="4165600" y="775852"/>
            <a:ext cx="803564" cy="609600"/>
          </a:xfrm>
          <a:prstGeom prst="ellipse">
            <a:avLst/>
          </a:prstGeom>
          <a:solidFill>
            <a:srgbClr val="36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54262A"/>
              </a:solidFill>
            </a:endParaRPr>
          </a:p>
        </p:txBody>
      </p:sp>
    </p:spTree>
    <p:extLst>
      <p:ext uri="{BB962C8B-B14F-4D97-AF65-F5344CB8AC3E}">
        <p14:creationId xmlns:p14="http://schemas.microsoft.com/office/powerpoint/2010/main" val="2848083056"/>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A2283B6-6009-4CEA-9033-2CA31F4E034A}"/>
              </a:ext>
            </a:extLst>
          </p:cNvPr>
          <p:cNvSpPr/>
          <p:nvPr/>
        </p:nvSpPr>
        <p:spPr>
          <a:xfrm>
            <a:off x="1400175" y="2177173"/>
            <a:ext cx="10658474" cy="4605412"/>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36" name="Rectangle 35">
            <a:extLst>
              <a:ext uri="{FF2B5EF4-FFF2-40B4-BE49-F238E27FC236}">
                <a16:creationId xmlns:a16="http://schemas.microsoft.com/office/drawing/2014/main" id="{B9352354-1683-4969-A1B7-0A844FD6DAF2}"/>
              </a:ext>
            </a:extLst>
          </p:cNvPr>
          <p:cNvSpPr/>
          <p:nvPr/>
        </p:nvSpPr>
        <p:spPr>
          <a:xfrm>
            <a:off x="2082005" y="3362142"/>
            <a:ext cx="9867273" cy="3309247"/>
          </a:xfrm>
          <a:prstGeom prst="rect">
            <a:avLst/>
          </a:prstGeom>
          <a:gradFill flip="none" rotWithShape="1">
            <a:gsLst>
              <a:gs pos="0">
                <a:schemeClr val="accent5">
                  <a:lumMod val="20000"/>
                  <a:lumOff val="80000"/>
                </a:schemeClr>
              </a:gs>
              <a:gs pos="50000">
                <a:srgbClr val="00B0F0">
                  <a:tint val="44500"/>
                  <a:satMod val="160000"/>
                </a:srgbClr>
              </a:gs>
              <a:gs pos="90000">
                <a:schemeClr val="accent5">
                  <a:lumMod val="5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cxnSp>
        <p:nvCxnSpPr>
          <p:cNvPr id="66" name="Straight Arrow Connector 65">
            <a:extLst>
              <a:ext uri="{FF2B5EF4-FFF2-40B4-BE49-F238E27FC236}">
                <a16:creationId xmlns:a16="http://schemas.microsoft.com/office/drawing/2014/main" id="{3194E470-154D-4EA9-BFC3-9E1412C3F8F5}"/>
              </a:ext>
            </a:extLst>
          </p:cNvPr>
          <p:cNvCxnSpPr>
            <a:cxnSpLocks/>
            <a:endCxn id="49" idx="1"/>
          </p:cNvCxnSpPr>
          <p:nvPr/>
        </p:nvCxnSpPr>
        <p:spPr>
          <a:xfrm>
            <a:off x="4945053" y="6120279"/>
            <a:ext cx="421419" cy="48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id="{5EDF49D0-9843-4A2E-A047-B1DD31036E95}"/>
              </a:ext>
            </a:extLst>
          </p:cNvPr>
          <p:cNvCxnSpPr>
            <a:cxnSpLocks/>
          </p:cNvCxnSpPr>
          <p:nvPr/>
        </p:nvCxnSpPr>
        <p:spPr>
          <a:xfrm>
            <a:off x="2977284" y="4663786"/>
            <a:ext cx="0" cy="914996"/>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6FAC1E7F-D749-4D15-ADBC-2BFDBA893790}"/>
              </a:ext>
            </a:extLst>
          </p:cNvPr>
          <p:cNvSpPr>
            <a:spLocks noGrp="1"/>
          </p:cNvSpPr>
          <p:nvPr>
            <p:ph type="title"/>
          </p:nvPr>
        </p:nvSpPr>
        <p:spPr>
          <a:xfrm>
            <a:off x="919119" y="75415"/>
            <a:ext cx="10353761" cy="572655"/>
          </a:xfrm>
        </p:spPr>
        <p:txBody>
          <a:bodyPr/>
          <a:lstStyle/>
          <a:p>
            <a:r>
              <a:rPr lang="en-US" dirty="0">
                <a:solidFill>
                  <a:srgbClr val="0070C0"/>
                </a:solidFill>
              </a:rPr>
              <a:t>The Book of Revelation</a:t>
            </a:r>
          </a:p>
        </p:txBody>
      </p:sp>
      <p:sp>
        <p:nvSpPr>
          <p:cNvPr id="23" name="TextBox 22">
            <a:extLst>
              <a:ext uri="{FF2B5EF4-FFF2-40B4-BE49-F238E27FC236}">
                <a16:creationId xmlns:a16="http://schemas.microsoft.com/office/drawing/2014/main" id="{5A5CD151-A1AA-4223-924C-9D1B54B89018}"/>
              </a:ext>
            </a:extLst>
          </p:cNvPr>
          <p:cNvSpPr txBox="1"/>
          <p:nvPr/>
        </p:nvSpPr>
        <p:spPr>
          <a:xfrm>
            <a:off x="2217762" y="2859575"/>
            <a:ext cx="1815666" cy="338554"/>
          </a:xfrm>
          <a:prstGeom prst="rect">
            <a:avLst/>
          </a:prstGeom>
          <a:solidFill>
            <a:schemeClr val="accent5">
              <a:lumMod val="50000"/>
            </a:schemeClr>
          </a:solidFill>
          <a:ln>
            <a:solidFill>
              <a:schemeClr val="bg1">
                <a:lumMod val="65000"/>
                <a:lumOff val="35000"/>
              </a:schemeClr>
            </a:solidFill>
          </a:ln>
        </p:spPr>
        <p:txBody>
          <a:bodyPr wrap="square" rtlCol="0">
            <a:spAutoFit/>
          </a:bodyPr>
          <a:lstStyle/>
          <a:p>
            <a:pPr algn="ctr"/>
            <a:r>
              <a:rPr lang="en-US" sz="1600" b="1" dirty="0">
                <a:solidFill>
                  <a:srgbClr val="FFFF00"/>
                </a:solidFill>
                <a:effectLst>
                  <a:outerShdw blurRad="38100" dist="38100" dir="2700000" algn="tl">
                    <a:srgbClr val="000000">
                      <a:alpha val="43137"/>
                    </a:srgbClr>
                  </a:outerShdw>
                </a:effectLst>
                <a:latin typeface="+mj-lt"/>
              </a:rPr>
              <a:t>1</a:t>
            </a:r>
            <a:r>
              <a:rPr lang="en-US" sz="1600" dirty="0">
                <a:effectLst>
                  <a:outerShdw blurRad="38100" dist="38100" dir="2700000" algn="tl">
                    <a:srgbClr val="000000">
                      <a:alpha val="43137"/>
                    </a:srgbClr>
                  </a:outerShdw>
                </a:effectLst>
                <a:latin typeface="+mj-lt"/>
              </a:rPr>
              <a:t> Adam/Enoch</a:t>
            </a:r>
          </a:p>
        </p:txBody>
      </p:sp>
      <p:sp>
        <p:nvSpPr>
          <p:cNvPr id="24" name="TextBox 23">
            <a:extLst>
              <a:ext uri="{FF2B5EF4-FFF2-40B4-BE49-F238E27FC236}">
                <a16:creationId xmlns:a16="http://schemas.microsoft.com/office/drawing/2014/main" id="{F4EEDE63-B280-4A68-9BAF-43BE94C2257B}"/>
              </a:ext>
            </a:extLst>
          </p:cNvPr>
          <p:cNvSpPr txBox="1"/>
          <p:nvPr/>
        </p:nvSpPr>
        <p:spPr>
          <a:xfrm>
            <a:off x="4090345" y="2866853"/>
            <a:ext cx="1155021" cy="338554"/>
          </a:xfrm>
          <a:prstGeom prst="rect">
            <a:avLst/>
          </a:prstGeom>
          <a:solidFill>
            <a:schemeClr val="accent5">
              <a:lumMod val="50000"/>
            </a:schemeClr>
          </a:solidFill>
          <a:ln>
            <a:solidFill>
              <a:schemeClr val="bg1">
                <a:lumMod val="65000"/>
                <a:lumOff val="35000"/>
              </a:schemeClr>
            </a:solidFill>
          </a:ln>
        </p:spPr>
        <p:txBody>
          <a:bodyPr wrap="square" rtlCol="0">
            <a:spAutoFit/>
          </a:bodyPr>
          <a:lstStyle/>
          <a:p>
            <a:pPr algn="ctr"/>
            <a:r>
              <a:rPr lang="en-US" sz="1600" b="1" dirty="0">
                <a:solidFill>
                  <a:srgbClr val="FFFF00"/>
                </a:solidFill>
                <a:effectLst>
                  <a:outerShdw blurRad="38100" dist="38100" dir="2700000" algn="tl">
                    <a:srgbClr val="000000">
                      <a:alpha val="43137"/>
                    </a:srgbClr>
                  </a:outerShdw>
                </a:effectLst>
                <a:latin typeface="+mj-lt"/>
              </a:rPr>
              <a:t>2</a:t>
            </a:r>
            <a:r>
              <a:rPr lang="en-US" sz="1600" dirty="0">
                <a:effectLst>
                  <a:outerShdw blurRad="38100" dist="38100" dir="2700000" algn="tl">
                    <a:srgbClr val="000000">
                      <a:alpha val="43137"/>
                    </a:srgbClr>
                  </a:outerShdw>
                </a:effectLst>
                <a:latin typeface="+mj-lt"/>
              </a:rPr>
              <a:t> Noah</a:t>
            </a:r>
          </a:p>
        </p:txBody>
      </p:sp>
      <p:sp>
        <p:nvSpPr>
          <p:cNvPr id="25" name="TextBox 24">
            <a:extLst>
              <a:ext uri="{FF2B5EF4-FFF2-40B4-BE49-F238E27FC236}">
                <a16:creationId xmlns:a16="http://schemas.microsoft.com/office/drawing/2014/main" id="{0E7039E5-5B80-4566-9060-1A646CEF3971}"/>
              </a:ext>
            </a:extLst>
          </p:cNvPr>
          <p:cNvSpPr txBox="1"/>
          <p:nvPr/>
        </p:nvSpPr>
        <p:spPr>
          <a:xfrm>
            <a:off x="5286872" y="2853569"/>
            <a:ext cx="2100640" cy="338554"/>
          </a:xfrm>
          <a:prstGeom prst="rect">
            <a:avLst/>
          </a:prstGeom>
          <a:solidFill>
            <a:schemeClr val="accent5">
              <a:lumMod val="50000"/>
            </a:schemeClr>
          </a:solidFill>
          <a:ln>
            <a:solidFill>
              <a:schemeClr val="bg1">
                <a:lumMod val="65000"/>
                <a:lumOff val="35000"/>
              </a:schemeClr>
            </a:solidFill>
          </a:ln>
        </p:spPr>
        <p:txBody>
          <a:bodyPr wrap="square" rtlCol="0">
            <a:spAutoFit/>
          </a:bodyPr>
          <a:lstStyle/>
          <a:p>
            <a:pPr algn="ctr"/>
            <a:r>
              <a:rPr lang="en-US" sz="1600" b="1" dirty="0">
                <a:solidFill>
                  <a:srgbClr val="FFFF00"/>
                </a:solidFill>
                <a:effectLst>
                  <a:outerShdw blurRad="38100" dist="38100" dir="2700000" algn="tl">
                    <a:srgbClr val="000000">
                      <a:alpha val="43137"/>
                    </a:srgbClr>
                  </a:outerShdw>
                </a:effectLst>
                <a:latin typeface="+mj-lt"/>
              </a:rPr>
              <a:t>3</a:t>
            </a:r>
            <a:r>
              <a:rPr lang="en-US" sz="1600" dirty="0">
                <a:effectLst>
                  <a:outerShdw blurRad="38100" dist="38100" dir="2700000" algn="tl">
                    <a:srgbClr val="000000">
                      <a:alpha val="43137"/>
                    </a:srgbClr>
                  </a:outerShdw>
                </a:effectLst>
                <a:latin typeface="+mj-lt"/>
              </a:rPr>
              <a:t> Abraham-Moses</a:t>
            </a:r>
          </a:p>
        </p:txBody>
      </p:sp>
      <p:sp>
        <p:nvSpPr>
          <p:cNvPr id="26" name="TextBox 25">
            <a:extLst>
              <a:ext uri="{FF2B5EF4-FFF2-40B4-BE49-F238E27FC236}">
                <a16:creationId xmlns:a16="http://schemas.microsoft.com/office/drawing/2014/main" id="{69A91288-A383-4626-A926-22675CB329AB}"/>
              </a:ext>
            </a:extLst>
          </p:cNvPr>
          <p:cNvSpPr txBox="1"/>
          <p:nvPr/>
        </p:nvSpPr>
        <p:spPr>
          <a:xfrm>
            <a:off x="7440160" y="2876280"/>
            <a:ext cx="2100641" cy="338554"/>
          </a:xfrm>
          <a:prstGeom prst="rect">
            <a:avLst/>
          </a:prstGeom>
          <a:solidFill>
            <a:schemeClr val="accent5">
              <a:lumMod val="50000"/>
            </a:schemeClr>
          </a:solidFill>
          <a:ln>
            <a:solidFill>
              <a:schemeClr val="bg1">
                <a:lumMod val="65000"/>
                <a:lumOff val="35000"/>
              </a:schemeClr>
            </a:solidFill>
          </a:ln>
        </p:spPr>
        <p:txBody>
          <a:bodyPr wrap="square" rtlCol="0">
            <a:spAutoFit/>
          </a:bodyPr>
          <a:lstStyle/>
          <a:p>
            <a:pPr algn="ctr"/>
            <a:r>
              <a:rPr lang="en-US" sz="1600" b="1" dirty="0">
                <a:solidFill>
                  <a:srgbClr val="FFFF00"/>
                </a:solidFill>
                <a:effectLst>
                  <a:outerShdw blurRad="38100" dist="38100" dir="2700000" algn="tl">
                    <a:srgbClr val="000000">
                      <a:alpha val="43137"/>
                    </a:srgbClr>
                  </a:outerShdw>
                </a:effectLst>
                <a:latin typeface="+mj-lt"/>
              </a:rPr>
              <a:t>4</a:t>
            </a:r>
            <a:r>
              <a:rPr lang="en-US" sz="1600" dirty="0">
                <a:effectLst>
                  <a:outerShdw blurRad="38100" dist="38100" dir="2700000" algn="tl">
                    <a:srgbClr val="000000">
                      <a:alpha val="43137"/>
                    </a:srgbClr>
                  </a:outerShdw>
                </a:effectLst>
                <a:latin typeface="+mj-lt"/>
              </a:rPr>
              <a:t> Divided Kingdom</a:t>
            </a:r>
          </a:p>
        </p:txBody>
      </p:sp>
      <p:sp>
        <p:nvSpPr>
          <p:cNvPr id="27" name="TextBox 26">
            <a:extLst>
              <a:ext uri="{FF2B5EF4-FFF2-40B4-BE49-F238E27FC236}">
                <a16:creationId xmlns:a16="http://schemas.microsoft.com/office/drawing/2014/main" id="{AA86BEF5-FE3D-445B-9BEC-4E7C4E264FDC}"/>
              </a:ext>
            </a:extLst>
          </p:cNvPr>
          <p:cNvSpPr txBox="1"/>
          <p:nvPr/>
        </p:nvSpPr>
        <p:spPr>
          <a:xfrm>
            <a:off x="9602063" y="2866853"/>
            <a:ext cx="2243517" cy="338554"/>
          </a:xfrm>
          <a:prstGeom prst="rect">
            <a:avLst/>
          </a:prstGeom>
          <a:solidFill>
            <a:schemeClr val="accent5">
              <a:lumMod val="50000"/>
            </a:schemeClr>
          </a:solidFill>
          <a:ln>
            <a:solidFill>
              <a:schemeClr val="bg1">
                <a:lumMod val="65000"/>
                <a:lumOff val="35000"/>
              </a:schemeClr>
            </a:solidFill>
          </a:ln>
        </p:spPr>
        <p:txBody>
          <a:bodyPr wrap="square" rtlCol="0">
            <a:spAutoFit/>
          </a:bodyPr>
          <a:lstStyle/>
          <a:p>
            <a:pPr algn="ctr"/>
            <a:r>
              <a:rPr lang="en-US" sz="1600" b="1" dirty="0">
                <a:solidFill>
                  <a:srgbClr val="FFFF00"/>
                </a:solidFill>
                <a:effectLst>
                  <a:outerShdw blurRad="38100" dist="38100" dir="2700000" algn="tl">
                    <a:srgbClr val="000000">
                      <a:alpha val="43137"/>
                    </a:srgbClr>
                  </a:outerShdw>
                </a:effectLst>
                <a:latin typeface="+mj-lt"/>
              </a:rPr>
              <a:t>5</a:t>
            </a:r>
            <a:r>
              <a:rPr lang="en-US" sz="1600" dirty="0">
                <a:effectLst>
                  <a:outerShdw blurRad="38100" dist="38100" dir="2700000" algn="tl">
                    <a:srgbClr val="000000">
                      <a:alpha val="43137"/>
                    </a:srgbClr>
                  </a:outerShdw>
                </a:effectLst>
                <a:latin typeface="+mj-lt"/>
              </a:rPr>
              <a:t> Christ/Apostasy</a:t>
            </a:r>
          </a:p>
        </p:txBody>
      </p:sp>
      <p:sp>
        <p:nvSpPr>
          <p:cNvPr id="28" name="TextBox 27">
            <a:extLst>
              <a:ext uri="{FF2B5EF4-FFF2-40B4-BE49-F238E27FC236}">
                <a16:creationId xmlns:a16="http://schemas.microsoft.com/office/drawing/2014/main" id="{3A818B81-E5CE-420D-ADEB-42968B196063}"/>
              </a:ext>
            </a:extLst>
          </p:cNvPr>
          <p:cNvSpPr txBox="1"/>
          <p:nvPr/>
        </p:nvSpPr>
        <p:spPr>
          <a:xfrm>
            <a:off x="2190963" y="3437085"/>
            <a:ext cx="9685871" cy="369332"/>
          </a:xfrm>
          <a:prstGeom prst="rect">
            <a:avLst/>
          </a:prstGeom>
          <a:solidFill>
            <a:schemeClr val="accent5">
              <a:lumMod val="50000"/>
            </a:schemeClr>
          </a:solidFill>
          <a:ln>
            <a:solidFill>
              <a:schemeClr val="bg1">
                <a:lumMod val="65000"/>
                <a:lumOff val="35000"/>
              </a:schemeClr>
            </a:solidFill>
          </a:ln>
        </p:spPr>
        <p:txBody>
          <a:bodyPr wrap="square" rtlCol="0">
            <a:spAutoFit/>
          </a:bodyPr>
          <a:lstStyle/>
          <a:p>
            <a:pPr algn="ctr"/>
            <a:r>
              <a:rPr lang="en-US" b="1" dirty="0">
                <a:solidFill>
                  <a:srgbClr val="FFFF00"/>
                </a:solidFill>
                <a:effectLst>
                  <a:outerShdw blurRad="38100" dist="38100" dir="2700000" algn="tl">
                    <a:srgbClr val="000000">
                      <a:alpha val="43137"/>
                    </a:srgbClr>
                  </a:outerShdw>
                </a:effectLst>
                <a:latin typeface="+mj-lt"/>
              </a:rPr>
              <a:t>6</a:t>
            </a:r>
            <a:r>
              <a:rPr lang="en-US" dirty="0">
                <a:effectLst>
                  <a:outerShdw blurRad="38100" dist="38100" dir="2700000" algn="tl">
                    <a:srgbClr val="000000">
                      <a:alpha val="43137"/>
                    </a:srgbClr>
                  </a:outerShdw>
                </a:effectLst>
                <a:latin typeface="+mj-lt"/>
              </a:rPr>
              <a:t> Signs of Times (Seven Trumpets, Righteous Sealed Up; Rev 7-9)</a:t>
            </a:r>
          </a:p>
        </p:txBody>
      </p:sp>
      <p:sp>
        <p:nvSpPr>
          <p:cNvPr id="33" name="TextBox 32">
            <a:extLst>
              <a:ext uri="{FF2B5EF4-FFF2-40B4-BE49-F238E27FC236}">
                <a16:creationId xmlns:a16="http://schemas.microsoft.com/office/drawing/2014/main" id="{D5B6E6DA-76B5-40CD-A53A-133ACA010165}"/>
              </a:ext>
            </a:extLst>
          </p:cNvPr>
          <p:cNvSpPr txBox="1"/>
          <p:nvPr/>
        </p:nvSpPr>
        <p:spPr>
          <a:xfrm>
            <a:off x="1790933" y="2305769"/>
            <a:ext cx="5090156" cy="338554"/>
          </a:xfrm>
          <a:prstGeom prst="rect">
            <a:avLst/>
          </a:prstGeom>
          <a:solidFill>
            <a:schemeClr val="accent5">
              <a:lumMod val="75000"/>
            </a:schemeClr>
          </a:solidFill>
          <a:ln>
            <a:solidFill>
              <a:schemeClr val="bg1">
                <a:lumMod val="75000"/>
                <a:lumOff val="25000"/>
              </a:schemeClr>
            </a:solidFill>
          </a:ln>
        </p:spPr>
        <p:txBody>
          <a:bodyPr wrap="square" rtlCol="0">
            <a:spAutoFit/>
          </a:bodyPr>
          <a:lstStyle/>
          <a:p>
            <a:pPr algn="ctr"/>
            <a:r>
              <a:rPr lang="en-US" sz="1600" dirty="0">
                <a:effectLst>
                  <a:outerShdw blurRad="38100" dist="38100" dir="2700000" algn="tl">
                    <a:srgbClr val="000000">
                      <a:alpha val="43137"/>
                    </a:srgbClr>
                  </a:outerShdw>
                </a:effectLst>
                <a:latin typeface="+mj-lt"/>
              </a:rPr>
              <a:t>7 Seals </a:t>
            </a:r>
            <a:r>
              <a:rPr lang="en-US" sz="1400" dirty="0">
                <a:effectLst>
                  <a:outerShdw blurRad="38100" dist="38100" dir="2700000" algn="tl">
                    <a:srgbClr val="000000">
                      <a:alpha val="43137"/>
                    </a:srgbClr>
                  </a:outerShdw>
                </a:effectLst>
                <a:latin typeface="+mj-lt"/>
              </a:rPr>
              <a:t>Rev 6-22</a:t>
            </a:r>
          </a:p>
        </p:txBody>
      </p:sp>
      <p:sp>
        <p:nvSpPr>
          <p:cNvPr id="40" name="TextBox 39">
            <a:extLst>
              <a:ext uri="{FF2B5EF4-FFF2-40B4-BE49-F238E27FC236}">
                <a16:creationId xmlns:a16="http://schemas.microsoft.com/office/drawing/2014/main" id="{8509C556-A284-4442-8A41-DF0970D8B3A5}"/>
              </a:ext>
            </a:extLst>
          </p:cNvPr>
          <p:cNvSpPr txBox="1"/>
          <p:nvPr/>
        </p:nvSpPr>
        <p:spPr>
          <a:xfrm>
            <a:off x="3434194" y="4017371"/>
            <a:ext cx="1418418"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1400" dirty="0">
                <a:solidFill>
                  <a:srgbClr val="002060"/>
                </a:solidFill>
                <a:latin typeface="+mj-lt"/>
              </a:rPr>
              <a:t>Destruction of the Wicked</a:t>
            </a:r>
            <a:br>
              <a:rPr lang="en-US" sz="1400" dirty="0">
                <a:solidFill>
                  <a:srgbClr val="002060"/>
                </a:solidFill>
                <a:latin typeface="+mj-lt"/>
              </a:rPr>
            </a:br>
            <a:r>
              <a:rPr lang="en-US" sz="1200" dirty="0">
                <a:solidFill>
                  <a:srgbClr val="002060"/>
                </a:solidFill>
                <a:latin typeface="+mj-lt"/>
              </a:rPr>
              <a:t>Rev 15-16</a:t>
            </a:r>
            <a:endParaRPr lang="en-US" sz="1400" dirty="0">
              <a:solidFill>
                <a:srgbClr val="002060"/>
              </a:solidFill>
              <a:latin typeface="+mj-lt"/>
            </a:endParaRPr>
          </a:p>
        </p:txBody>
      </p:sp>
      <p:sp>
        <p:nvSpPr>
          <p:cNvPr id="39" name="TextBox 38">
            <a:extLst>
              <a:ext uri="{FF2B5EF4-FFF2-40B4-BE49-F238E27FC236}">
                <a16:creationId xmlns:a16="http://schemas.microsoft.com/office/drawing/2014/main" id="{71A92864-294B-4FF2-B681-6735687D9E18}"/>
              </a:ext>
            </a:extLst>
          </p:cNvPr>
          <p:cNvSpPr txBox="1"/>
          <p:nvPr/>
        </p:nvSpPr>
        <p:spPr>
          <a:xfrm>
            <a:off x="2200508" y="4013529"/>
            <a:ext cx="1144421"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1400" dirty="0">
                <a:solidFill>
                  <a:srgbClr val="002060"/>
                </a:solidFill>
                <a:latin typeface="+mj-lt"/>
              </a:rPr>
              <a:t>Two Prophets</a:t>
            </a:r>
            <a:br>
              <a:rPr lang="en-US" sz="1400" dirty="0">
                <a:solidFill>
                  <a:srgbClr val="002060"/>
                </a:solidFill>
                <a:latin typeface="+mj-lt"/>
              </a:rPr>
            </a:br>
            <a:r>
              <a:rPr lang="en-US" sz="1200" dirty="0">
                <a:solidFill>
                  <a:srgbClr val="002060"/>
                </a:solidFill>
                <a:latin typeface="+mj-lt"/>
              </a:rPr>
              <a:t>Rev 11</a:t>
            </a:r>
            <a:endParaRPr lang="en-US" sz="1400" dirty="0">
              <a:solidFill>
                <a:srgbClr val="002060"/>
              </a:solidFill>
              <a:latin typeface="+mj-lt"/>
            </a:endParaRPr>
          </a:p>
        </p:txBody>
      </p:sp>
      <p:sp>
        <p:nvSpPr>
          <p:cNvPr id="43" name="TextBox 42">
            <a:extLst>
              <a:ext uri="{FF2B5EF4-FFF2-40B4-BE49-F238E27FC236}">
                <a16:creationId xmlns:a16="http://schemas.microsoft.com/office/drawing/2014/main" id="{89BFE95A-B75A-4908-9A8A-5BE8EF1BFF48}"/>
              </a:ext>
            </a:extLst>
          </p:cNvPr>
          <p:cNvSpPr txBox="1"/>
          <p:nvPr/>
        </p:nvSpPr>
        <p:spPr>
          <a:xfrm>
            <a:off x="6216668" y="4019227"/>
            <a:ext cx="1285222"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1400" dirty="0">
                <a:solidFill>
                  <a:srgbClr val="002060"/>
                </a:solidFill>
                <a:latin typeface="+mj-lt"/>
              </a:rPr>
              <a:t>Christ Appears</a:t>
            </a:r>
          </a:p>
          <a:p>
            <a:pPr algn="ctr"/>
            <a:r>
              <a:rPr lang="en-US" sz="1200" dirty="0">
                <a:solidFill>
                  <a:srgbClr val="002060"/>
                </a:solidFill>
                <a:latin typeface="+mj-lt"/>
              </a:rPr>
              <a:t>Rev 19:1-21</a:t>
            </a:r>
            <a:endParaRPr lang="en-US" sz="1400" dirty="0">
              <a:solidFill>
                <a:srgbClr val="002060"/>
              </a:solidFill>
              <a:latin typeface="+mj-lt"/>
            </a:endParaRPr>
          </a:p>
        </p:txBody>
      </p:sp>
      <p:sp>
        <p:nvSpPr>
          <p:cNvPr id="44" name="TextBox 43">
            <a:extLst>
              <a:ext uri="{FF2B5EF4-FFF2-40B4-BE49-F238E27FC236}">
                <a16:creationId xmlns:a16="http://schemas.microsoft.com/office/drawing/2014/main" id="{D7DF9880-9BD3-4E1D-8D1F-5439D200ED0E}"/>
              </a:ext>
            </a:extLst>
          </p:cNvPr>
          <p:cNvSpPr txBox="1"/>
          <p:nvPr/>
        </p:nvSpPr>
        <p:spPr>
          <a:xfrm>
            <a:off x="7594331" y="4019227"/>
            <a:ext cx="1190348"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1400" dirty="0">
                <a:solidFill>
                  <a:srgbClr val="002060"/>
                </a:solidFill>
                <a:latin typeface="+mj-lt"/>
              </a:rPr>
              <a:t>Millennium Begins</a:t>
            </a:r>
          </a:p>
          <a:p>
            <a:pPr algn="ctr"/>
            <a:r>
              <a:rPr lang="en-US" sz="1200" dirty="0">
                <a:solidFill>
                  <a:srgbClr val="002060"/>
                </a:solidFill>
                <a:latin typeface="+mj-lt"/>
              </a:rPr>
              <a:t>Rev 20:1-6</a:t>
            </a:r>
            <a:endParaRPr lang="en-US" sz="1400" dirty="0">
              <a:solidFill>
                <a:srgbClr val="002060"/>
              </a:solidFill>
              <a:latin typeface="+mj-lt"/>
            </a:endParaRPr>
          </a:p>
        </p:txBody>
      </p:sp>
      <p:sp>
        <p:nvSpPr>
          <p:cNvPr id="45" name="TextBox 44">
            <a:extLst>
              <a:ext uri="{FF2B5EF4-FFF2-40B4-BE49-F238E27FC236}">
                <a16:creationId xmlns:a16="http://schemas.microsoft.com/office/drawing/2014/main" id="{D73F314D-98E1-4F4F-8665-D0EAE21E5D78}"/>
              </a:ext>
            </a:extLst>
          </p:cNvPr>
          <p:cNvSpPr txBox="1"/>
          <p:nvPr/>
        </p:nvSpPr>
        <p:spPr>
          <a:xfrm>
            <a:off x="8877120" y="4019227"/>
            <a:ext cx="1418418"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1400" dirty="0">
                <a:solidFill>
                  <a:srgbClr val="002060"/>
                </a:solidFill>
                <a:latin typeface="+mj-lt"/>
              </a:rPr>
              <a:t>Final Battle &amp; Judgment</a:t>
            </a:r>
          </a:p>
          <a:p>
            <a:pPr algn="ctr"/>
            <a:r>
              <a:rPr lang="en-US" sz="1200" dirty="0">
                <a:solidFill>
                  <a:srgbClr val="002060"/>
                </a:solidFill>
                <a:latin typeface="+mj-lt"/>
              </a:rPr>
              <a:t>Rev 20:7-10</a:t>
            </a:r>
            <a:endParaRPr lang="en-US" sz="1400" dirty="0">
              <a:solidFill>
                <a:srgbClr val="002060"/>
              </a:solidFill>
              <a:latin typeface="+mj-lt"/>
            </a:endParaRPr>
          </a:p>
        </p:txBody>
      </p:sp>
      <p:sp>
        <p:nvSpPr>
          <p:cNvPr id="46" name="TextBox 45">
            <a:extLst>
              <a:ext uri="{FF2B5EF4-FFF2-40B4-BE49-F238E27FC236}">
                <a16:creationId xmlns:a16="http://schemas.microsoft.com/office/drawing/2014/main" id="{95E302E3-428D-4824-BA38-3BA710E73CC3}"/>
              </a:ext>
            </a:extLst>
          </p:cNvPr>
          <p:cNvSpPr txBox="1"/>
          <p:nvPr/>
        </p:nvSpPr>
        <p:spPr>
          <a:xfrm>
            <a:off x="10387979" y="4019227"/>
            <a:ext cx="1418418"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1400" dirty="0">
                <a:solidFill>
                  <a:srgbClr val="002060"/>
                </a:solidFill>
                <a:latin typeface="+mj-lt"/>
              </a:rPr>
              <a:t>The World Celestialized</a:t>
            </a:r>
          </a:p>
          <a:p>
            <a:pPr algn="ctr"/>
            <a:r>
              <a:rPr lang="en-US" sz="1200" dirty="0">
                <a:solidFill>
                  <a:srgbClr val="002060"/>
                </a:solidFill>
                <a:latin typeface="+mj-lt"/>
              </a:rPr>
              <a:t>Rev 21-22</a:t>
            </a:r>
            <a:endParaRPr lang="en-US" sz="1400" dirty="0">
              <a:solidFill>
                <a:srgbClr val="002060"/>
              </a:solidFill>
              <a:latin typeface="+mj-lt"/>
            </a:endParaRPr>
          </a:p>
        </p:txBody>
      </p:sp>
      <p:sp>
        <p:nvSpPr>
          <p:cNvPr id="48" name="TextBox 47">
            <a:extLst>
              <a:ext uri="{FF2B5EF4-FFF2-40B4-BE49-F238E27FC236}">
                <a16:creationId xmlns:a16="http://schemas.microsoft.com/office/drawing/2014/main" id="{EC2E0E89-03CF-4068-8B94-A17637F9FF82}"/>
              </a:ext>
            </a:extLst>
          </p:cNvPr>
          <p:cNvSpPr txBox="1"/>
          <p:nvPr/>
        </p:nvSpPr>
        <p:spPr>
          <a:xfrm>
            <a:off x="2181431" y="5578782"/>
            <a:ext cx="2763622" cy="1015663"/>
          </a:xfrm>
          <a:prstGeom prst="rect">
            <a:avLst/>
          </a:prstGeom>
          <a:noFill/>
          <a:ln>
            <a:solidFill>
              <a:schemeClr val="bg1">
                <a:lumMod val="65000"/>
                <a:lumOff val="35000"/>
              </a:schemeClr>
            </a:solidFill>
          </a:ln>
        </p:spPr>
        <p:txBody>
          <a:bodyPr wrap="square" rtlCol="0">
            <a:spAutoFit/>
          </a:bodyPr>
          <a:lstStyle/>
          <a:p>
            <a:pPr algn="ctr"/>
            <a:r>
              <a:rPr lang="en-US" sz="1200" u="sng" dirty="0">
                <a:effectLst>
                  <a:outerShdw blurRad="38100" dist="38100" dir="2700000" algn="tl">
                    <a:srgbClr val="000000">
                      <a:alpha val="43137"/>
                    </a:srgbClr>
                  </a:outerShdw>
                </a:effectLst>
                <a:latin typeface="+mj-lt"/>
              </a:rPr>
              <a:t>THE DRAGON</a:t>
            </a:r>
          </a:p>
          <a:p>
            <a:r>
              <a:rPr lang="en-US" sz="1200" dirty="0">
                <a:effectLst>
                  <a:outerShdw blurRad="38100" dist="38100" dir="2700000" algn="tl">
                    <a:srgbClr val="000000">
                      <a:alpha val="43137"/>
                    </a:srgbClr>
                  </a:outerShdw>
                </a:effectLst>
                <a:latin typeface="+mj-lt"/>
              </a:rPr>
              <a:t>Satan, in the Pre-Earth life,  opposed the Church and kingdom of Christ, resulting in the Great Apostacy (Rev 12)</a:t>
            </a:r>
          </a:p>
        </p:txBody>
      </p:sp>
      <p:sp>
        <p:nvSpPr>
          <p:cNvPr id="49" name="TextBox 48">
            <a:extLst>
              <a:ext uri="{FF2B5EF4-FFF2-40B4-BE49-F238E27FC236}">
                <a16:creationId xmlns:a16="http://schemas.microsoft.com/office/drawing/2014/main" id="{8146FFF8-0C67-4242-9998-4F287E188CD1}"/>
              </a:ext>
            </a:extLst>
          </p:cNvPr>
          <p:cNvSpPr txBox="1"/>
          <p:nvPr/>
        </p:nvSpPr>
        <p:spPr>
          <a:xfrm>
            <a:off x="5366472" y="5578782"/>
            <a:ext cx="2986376" cy="1092607"/>
          </a:xfrm>
          <a:prstGeom prst="rect">
            <a:avLst/>
          </a:prstGeom>
          <a:noFill/>
          <a:ln>
            <a:solidFill>
              <a:schemeClr val="bg1">
                <a:lumMod val="65000"/>
                <a:lumOff val="35000"/>
              </a:schemeClr>
            </a:solidFill>
          </a:ln>
        </p:spPr>
        <p:txBody>
          <a:bodyPr wrap="square" rtlCol="0">
            <a:spAutoFit/>
          </a:bodyPr>
          <a:lstStyle/>
          <a:p>
            <a:pPr algn="ctr"/>
            <a:r>
              <a:rPr lang="en-US" sz="1300" u="sng" dirty="0">
                <a:effectLst>
                  <a:outerShdw blurRad="38100" dist="38100" dir="2700000" algn="tl">
                    <a:srgbClr val="000000">
                      <a:alpha val="43137"/>
                    </a:srgbClr>
                  </a:outerShdw>
                </a:effectLst>
                <a:latin typeface="+mj-lt"/>
              </a:rPr>
              <a:t>THE BEAST</a:t>
            </a:r>
          </a:p>
          <a:p>
            <a:r>
              <a:rPr lang="en-US" sz="1300" dirty="0">
                <a:effectLst>
                  <a:outerShdw blurRad="38100" dist="38100" dir="2700000" algn="tl">
                    <a:srgbClr val="000000">
                      <a:alpha val="43137"/>
                    </a:srgbClr>
                  </a:outerShdw>
                </a:effectLst>
                <a:latin typeface="+mj-lt"/>
              </a:rPr>
              <a:t>Antichrist sentiment with political influence oppressing the Church; followers sealed with a mark of allegiance (Rev 13)</a:t>
            </a:r>
          </a:p>
        </p:txBody>
      </p:sp>
      <p:sp>
        <p:nvSpPr>
          <p:cNvPr id="50" name="TextBox 49">
            <a:extLst>
              <a:ext uri="{FF2B5EF4-FFF2-40B4-BE49-F238E27FC236}">
                <a16:creationId xmlns:a16="http://schemas.microsoft.com/office/drawing/2014/main" id="{BB68DE03-2A7D-462E-AB29-A9F96C888FBD}"/>
              </a:ext>
            </a:extLst>
          </p:cNvPr>
          <p:cNvSpPr txBox="1"/>
          <p:nvPr/>
        </p:nvSpPr>
        <p:spPr>
          <a:xfrm>
            <a:off x="8774267" y="5578782"/>
            <a:ext cx="3102567" cy="1092607"/>
          </a:xfrm>
          <a:prstGeom prst="rect">
            <a:avLst/>
          </a:prstGeom>
          <a:noFill/>
          <a:ln>
            <a:solidFill>
              <a:schemeClr val="bg1">
                <a:lumMod val="65000"/>
                <a:lumOff val="35000"/>
              </a:schemeClr>
            </a:solidFill>
          </a:ln>
        </p:spPr>
        <p:txBody>
          <a:bodyPr wrap="square" rtlCol="0">
            <a:spAutoFit/>
          </a:bodyPr>
          <a:lstStyle/>
          <a:p>
            <a:pPr algn="ctr"/>
            <a:r>
              <a:rPr lang="en-US" sz="1300" u="sng" dirty="0">
                <a:effectLst>
                  <a:outerShdw blurRad="38100" dist="38100" dir="2700000" algn="tl">
                    <a:srgbClr val="000000">
                      <a:alpha val="43137"/>
                    </a:srgbClr>
                  </a:outerShdw>
                </a:effectLst>
                <a:latin typeface="+mj-lt"/>
              </a:rPr>
              <a:t>THE VICTORY</a:t>
            </a:r>
          </a:p>
          <a:p>
            <a:r>
              <a:rPr lang="en-US" sz="1300" dirty="0">
                <a:effectLst>
                  <a:outerShdw blurRad="38100" dist="38100" dir="2700000" algn="tl">
                    <a:srgbClr val="000000">
                      <a:alpha val="43137"/>
                    </a:srgbClr>
                  </a:outerShdw>
                </a:effectLst>
                <a:latin typeface="+mj-lt"/>
              </a:rPr>
              <a:t>Restoration, lead by Moroni, culminating at Adam Ondi Ahman, and Saints in the Celestial Kingdom (Rev 14-15)</a:t>
            </a:r>
          </a:p>
        </p:txBody>
      </p:sp>
      <p:sp>
        <p:nvSpPr>
          <p:cNvPr id="55" name="TextBox 54">
            <a:extLst>
              <a:ext uri="{FF2B5EF4-FFF2-40B4-BE49-F238E27FC236}">
                <a16:creationId xmlns:a16="http://schemas.microsoft.com/office/drawing/2014/main" id="{A2FFD6CA-1AF4-4FF5-821B-5158E4FB7D6F}"/>
              </a:ext>
            </a:extLst>
          </p:cNvPr>
          <p:cNvSpPr txBox="1"/>
          <p:nvPr/>
        </p:nvSpPr>
        <p:spPr>
          <a:xfrm>
            <a:off x="4945053" y="4019227"/>
            <a:ext cx="1144422" cy="707886"/>
          </a:xfrm>
          <a:prstGeom prst="rect">
            <a:avLst/>
          </a:prstGeom>
          <a:solidFill>
            <a:schemeClr val="accent5">
              <a:lumMod val="60000"/>
              <a:lumOff val="40000"/>
            </a:schemeClr>
          </a:solidFill>
          <a:ln>
            <a:solidFill>
              <a:schemeClr val="tx1"/>
            </a:solidFill>
          </a:ln>
        </p:spPr>
        <p:txBody>
          <a:bodyPr wrap="square" rtlCol="0">
            <a:spAutoFit/>
          </a:bodyPr>
          <a:lstStyle/>
          <a:p>
            <a:pPr algn="ctr"/>
            <a:r>
              <a:rPr lang="en-US" sz="1400" dirty="0">
                <a:solidFill>
                  <a:srgbClr val="002060"/>
                </a:solidFill>
                <a:latin typeface="+mj-lt"/>
              </a:rPr>
              <a:t>Babylon</a:t>
            </a:r>
            <a:br>
              <a:rPr lang="en-US" sz="1400" dirty="0">
                <a:solidFill>
                  <a:srgbClr val="002060"/>
                </a:solidFill>
                <a:latin typeface="+mj-lt"/>
              </a:rPr>
            </a:br>
            <a:r>
              <a:rPr lang="en-US" sz="1400" dirty="0">
                <a:solidFill>
                  <a:srgbClr val="002060"/>
                </a:solidFill>
                <a:latin typeface="+mj-lt"/>
              </a:rPr>
              <a:t>Destroyed</a:t>
            </a:r>
            <a:br>
              <a:rPr lang="en-US" sz="1400" dirty="0">
                <a:solidFill>
                  <a:srgbClr val="002060"/>
                </a:solidFill>
                <a:latin typeface="+mj-lt"/>
              </a:rPr>
            </a:br>
            <a:r>
              <a:rPr lang="en-US" sz="1200" dirty="0">
                <a:solidFill>
                  <a:srgbClr val="002060"/>
                </a:solidFill>
                <a:latin typeface="+mj-lt"/>
              </a:rPr>
              <a:t>Rev 17-18</a:t>
            </a:r>
            <a:endParaRPr lang="en-US" sz="1400" dirty="0">
              <a:solidFill>
                <a:srgbClr val="002060"/>
              </a:solidFill>
              <a:latin typeface="+mj-lt"/>
            </a:endParaRPr>
          </a:p>
        </p:txBody>
      </p:sp>
      <p:sp>
        <p:nvSpPr>
          <p:cNvPr id="57" name="TextBox 56">
            <a:extLst>
              <a:ext uri="{FF2B5EF4-FFF2-40B4-BE49-F238E27FC236}">
                <a16:creationId xmlns:a16="http://schemas.microsoft.com/office/drawing/2014/main" id="{E13ECD96-3EEB-4EE0-AD05-CB53AA4576AD}"/>
              </a:ext>
            </a:extLst>
          </p:cNvPr>
          <p:cNvSpPr txBox="1"/>
          <p:nvPr/>
        </p:nvSpPr>
        <p:spPr>
          <a:xfrm>
            <a:off x="1165255" y="1794771"/>
            <a:ext cx="5090156" cy="338554"/>
          </a:xfrm>
          <a:prstGeom prst="rect">
            <a:avLst/>
          </a:prstGeom>
          <a:solidFill>
            <a:schemeClr val="accent5">
              <a:lumMod val="60000"/>
              <a:lumOff val="40000"/>
            </a:schemeClr>
          </a:solidFill>
          <a:ln>
            <a:solidFill>
              <a:schemeClr val="accent5">
                <a:lumMod val="75000"/>
              </a:schemeClr>
            </a:solidFill>
          </a:ln>
        </p:spPr>
        <p:txBody>
          <a:bodyPr wrap="square" rtlCol="0">
            <a:spAutoFit/>
          </a:bodyPr>
          <a:lstStyle/>
          <a:p>
            <a:pPr algn="ctr"/>
            <a:r>
              <a:rPr lang="en-US" sz="1600" dirty="0">
                <a:solidFill>
                  <a:srgbClr val="002060"/>
                </a:solidFill>
                <a:latin typeface="+mj-lt"/>
              </a:rPr>
              <a:t>Throne Theophany </a:t>
            </a:r>
            <a:r>
              <a:rPr lang="en-US" sz="1400" dirty="0">
                <a:solidFill>
                  <a:srgbClr val="002060"/>
                </a:solidFill>
                <a:latin typeface="+mj-lt"/>
              </a:rPr>
              <a:t>Rev 4-5</a:t>
            </a:r>
          </a:p>
        </p:txBody>
      </p:sp>
      <p:sp>
        <p:nvSpPr>
          <p:cNvPr id="58" name="TextBox 57">
            <a:extLst>
              <a:ext uri="{FF2B5EF4-FFF2-40B4-BE49-F238E27FC236}">
                <a16:creationId xmlns:a16="http://schemas.microsoft.com/office/drawing/2014/main" id="{ACA7A9CC-6D63-49D8-A9A7-1856AE067DF9}"/>
              </a:ext>
            </a:extLst>
          </p:cNvPr>
          <p:cNvSpPr txBox="1"/>
          <p:nvPr/>
        </p:nvSpPr>
        <p:spPr>
          <a:xfrm>
            <a:off x="668729" y="1285893"/>
            <a:ext cx="5090158" cy="338554"/>
          </a:xfrm>
          <a:prstGeom prst="rect">
            <a:avLst/>
          </a:prstGeom>
          <a:solidFill>
            <a:schemeClr val="accent5">
              <a:lumMod val="40000"/>
              <a:lumOff val="60000"/>
            </a:schemeClr>
          </a:solidFill>
          <a:ln>
            <a:solidFill>
              <a:schemeClr val="accent5">
                <a:lumMod val="75000"/>
              </a:schemeClr>
            </a:solidFill>
          </a:ln>
        </p:spPr>
        <p:txBody>
          <a:bodyPr wrap="square" rtlCol="0">
            <a:spAutoFit/>
          </a:bodyPr>
          <a:lstStyle/>
          <a:p>
            <a:pPr algn="ctr"/>
            <a:r>
              <a:rPr lang="en-US" sz="1600" dirty="0">
                <a:solidFill>
                  <a:srgbClr val="002060"/>
                </a:solidFill>
                <a:latin typeface="+mj-lt"/>
              </a:rPr>
              <a:t>7 Letters to 7 Churches </a:t>
            </a:r>
            <a:r>
              <a:rPr lang="en-US" sz="1400" dirty="0">
                <a:solidFill>
                  <a:srgbClr val="002060"/>
                </a:solidFill>
                <a:latin typeface="+mj-lt"/>
              </a:rPr>
              <a:t>Rev 2-3</a:t>
            </a:r>
          </a:p>
        </p:txBody>
      </p:sp>
      <p:sp>
        <p:nvSpPr>
          <p:cNvPr id="59" name="TextBox 58">
            <a:extLst>
              <a:ext uri="{FF2B5EF4-FFF2-40B4-BE49-F238E27FC236}">
                <a16:creationId xmlns:a16="http://schemas.microsoft.com/office/drawing/2014/main" id="{721747C3-02BA-4B41-B78F-F380F906C35E}"/>
              </a:ext>
            </a:extLst>
          </p:cNvPr>
          <p:cNvSpPr txBox="1"/>
          <p:nvPr/>
        </p:nvSpPr>
        <p:spPr>
          <a:xfrm>
            <a:off x="172163" y="789874"/>
            <a:ext cx="5090158" cy="338554"/>
          </a:xfrm>
          <a:prstGeom prst="rect">
            <a:avLst/>
          </a:prstGeom>
          <a:solidFill>
            <a:schemeClr val="accent5">
              <a:lumMod val="20000"/>
              <a:lumOff val="80000"/>
            </a:schemeClr>
          </a:solidFill>
          <a:ln>
            <a:solidFill>
              <a:schemeClr val="accent5">
                <a:lumMod val="75000"/>
              </a:schemeClr>
            </a:solidFill>
          </a:ln>
        </p:spPr>
        <p:txBody>
          <a:bodyPr wrap="square" rtlCol="0">
            <a:spAutoFit/>
          </a:bodyPr>
          <a:lstStyle/>
          <a:p>
            <a:pPr algn="ctr"/>
            <a:r>
              <a:rPr lang="en-US" sz="1600" dirty="0">
                <a:solidFill>
                  <a:srgbClr val="002060"/>
                </a:solidFill>
                <a:latin typeface="+mj-lt"/>
              </a:rPr>
              <a:t>John’s Witness of Christ </a:t>
            </a:r>
            <a:r>
              <a:rPr lang="en-US" sz="1400" dirty="0">
                <a:solidFill>
                  <a:srgbClr val="002060"/>
                </a:solidFill>
                <a:latin typeface="+mj-lt"/>
              </a:rPr>
              <a:t>Rev 1</a:t>
            </a:r>
          </a:p>
        </p:txBody>
      </p:sp>
      <p:sp>
        <p:nvSpPr>
          <p:cNvPr id="60" name="TextBox 59">
            <a:extLst>
              <a:ext uri="{FF2B5EF4-FFF2-40B4-BE49-F238E27FC236}">
                <a16:creationId xmlns:a16="http://schemas.microsoft.com/office/drawing/2014/main" id="{DD124D12-A2C5-43ED-9871-5F77B19C37FF}"/>
              </a:ext>
            </a:extLst>
          </p:cNvPr>
          <p:cNvSpPr txBox="1"/>
          <p:nvPr/>
        </p:nvSpPr>
        <p:spPr>
          <a:xfrm rot="20952287">
            <a:off x="785531" y="4186714"/>
            <a:ext cx="1205678" cy="630942"/>
          </a:xfrm>
          <a:prstGeom prst="rect">
            <a:avLst/>
          </a:prstGeom>
          <a:solidFill>
            <a:schemeClr val="accent5">
              <a:lumMod val="60000"/>
              <a:lumOff val="40000"/>
            </a:schemeClr>
          </a:solidFill>
          <a:ln>
            <a:solidFill>
              <a:schemeClr val="bg1">
                <a:lumMod val="50000"/>
                <a:lumOff val="50000"/>
              </a:schemeClr>
            </a:solidFill>
          </a:ln>
        </p:spPr>
        <p:txBody>
          <a:bodyPr wrap="square" rtlCol="0">
            <a:spAutoFit/>
          </a:bodyPr>
          <a:lstStyle/>
          <a:p>
            <a:pPr algn="ctr"/>
            <a:r>
              <a:rPr lang="en-US" sz="1200" dirty="0">
                <a:solidFill>
                  <a:schemeClr val="bg1"/>
                </a:solidFill>
                <a:latin typeface="+mj-lt"/>
              </a:rPr>
              <a:t>“Little Book” Interlude</a:t>
            </a:r>
            <a:br>
              <a:rPr lang="en-US" sz="1200" dirty="0">
                <a:solidFill>
                  <a:schemeClr val="bg1"/>
                </a:solidFill>
                <a:latin typeface="+mj-lt"/>
              </a:rPr>
            </a:br>
            <a:r>
              <a:rPr lang="en-US" sz="1100" dirty="0">
                <a:solidFill>
                  <a:schemeClr val="bg1"/>
                </a:solidFill>
                <a:latin typeface="+mj-lt"/>
              </a:rPr>
              <a:t>Rev 10</a:t>
            </a:r>
            <a:endParaRPr lang="en-US" sz="1200" dirty="0">
              <a:solidFill>
                <a:schemeClr val="bg1"/>
              </a:solidFill>
              <a:latin typeface="+mj-lt"/>
            </a:endParaRPr>
          </a:p>
        </p:txBody>
      </p:sp>
      <p:cxnSp>
        <p:nvCxnSpPr>
          <p:cNvPr id="41" name="Straight Arrow Connector 40">
            <a:extLst>
              <a:ext uri="{FF2B5EF4-FFF2-40B4-BE49-F238E27FC236}">
                <a16:creationId xmlns:a16="http://schemas.microsoft.com/office/drawing/2014/main" id="{AC33D086-B01D-44D7-B9BC-21959F0A0395}"/>
              </a:ext>
            </a:extLst>
          </p:cNvPr>
          <p:cNvCxnSpPr>
            <a:cxnSpLocks/>
          </p:cNvCxnSpPr>
          <p:nvPr/>
        </p:nvCxnSpPr>
        <p:spPr>
          <a:xfrm>
            <a:off x="8352848" y="6122134"/>
            <a:ext cx="421419" cy="480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F8E7141-5549-42C9-A919-F044147C6771}"/>
              </a:ext>
            </a:extLst>
          </p:cNvPr>
          <p:cNvCxnSpPr>
            <a:cxnSpLocks/>
          </p:cNvCxnSpPr>
          <p:nvPr/>
        </p:nvCxnSpPr>
        <p:spPr>
          <a:xfrm flipH="1" flipV="1">
            <a:off x="4659242" y="4680304"/>
            <a:ext cx="4133124" cy="891805"/>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BB86C8B1-8CAA-4325-8EA9-C1F2A95D20E6}"/>
              </a:ext>
            </a:extLst>
          </p:cNvPr>
          <p:cNvSpPr txBox="1"/>
          <p:nvPr/>
        </p:nvSpPr>
        <p:spPr>
          <a:xfrm>
            <a:off x="2200508" y="4877062"/>
            <a:ext cx="9624966" cy="369332"/>
          </a:xfrm>
          <a:prstGeom prst="rect">
            <a:avLst/>
          </a:prstGeom>
          <a:solidFill>
            <a:schemeClr val="accent5">
              <a:lumMod val="50000"/>
            </a:schemeClr>
          </a:solidFill>
          <a:ln>
            <a:solidFill>
              <a:schemeClr val="bg1">
                <a:lumMod val="65000"/>
                <a:lumOff val="35000"/>
              </a:schemeClr>
            </a:solidFill>
          </a:ln>
        </p:spPr>
        <p:txBody>
          <a:bodyPr wrap="square" rtlCol="0">
            <a:spAutoFit/>
          </a:bodyPr>
          <a:lstStyle/>
          <a:p>
            <a:r>
              <a:rPr lang="en-US" b="1" dirty="0">
                <a:solidFill>
                  <a:srgbClr val="FFFF00"/>
                </a:solidFill>
                <a:effectLst>
                  <a:outerShdw blurRad="38100" dist="38100" dir="2700000" algn="tl">
                    <a:srgbClr val="000000">
                      <a:alpha val="43137"/>
                    </a:srgbClr>
                  </a:outerShdw>
                </a:effectLst>
                <a:latin typeface="+mj-lt"/>
              </a:rPr>
              <a:t>		7</a:t>
            </a:r>
            <a:r>
              <a:rPr lang="en-US" dirty="0">
                <a:effectLst>
                  <a:outerShdw blurRad="38100" dist="38100" dir="2700000" algn="tl">
                    <a:srgbClr val="000000">
                      <a:alpha val="43137"/>
                    </a:srgbClr>
                  </a:outerShdw>
                </a:effectLst>
                <a:latin typeface="+mj-lt"/>
              </a:rPr>
              <a:t> Second Coming, Resurrection, Millennium, Judgment</a:t>
            </a:r>
          </a:p>
        </p:txBody>
      </p:sp>
      <p:sp>
        <p:nvSpPr>
          <p:cNvPr id="47" name="TextBox 46">
            <a:extLst>
              <a:ext uri="{FF2B5EF4-FFF2-40B4-BE49-F238E27FC236}">
                <a16:creationId xmlns:a16="http://schemas.microsoft.com/office/drawing/2014/main" id="{769398A5-2ED3-4190-9F5F-A1299178B482}"/>
              </a:ext>
            </a:extLst>
          </p:cNvPr>
          <p:cNvSpPr txBox="1"/>
          <p:nvPr/>
        </p:nvSpPr>
        <p:spPr>
          <a:xfrm rot="20923209">
            <a:off x="603982" y="2903216"/>
            <a:ext cx="1448366" cy="446276"/>
          </a:xfrm>
          <a:prstGeom prst="rect">
            <a:avLst/>
          </a:prstGeom>
          <a:solidFill>
            <a:schemeClr val="accent5">
              <a:lumMod val="50000"/>
            </a:schemeClr>
          </a:solidFill>
          <a:ln>
            <a:solidFill>
              <a:schemeClr val="bg1">
                <a:lumMod val="75000"/>
                <a:lumOff val="25000"/>
              </a:schemeClr>
            </a:solidFill>
          </a:ln>
        </p:spPr>
        <p:txBody>
          <a:bodyPr wrap="square" rtlCol="0">
            <a:spAutoFit/>
          </a:bodyPr>
          <a:lstStyle/>
          <a:p>
            <a:pPr algn="ctr"/>
            <a:r>
              <a:rPr lang="en-US" sz="1200" i="1" dirty="0">
                <a:effectLst>
                  <a:outerShdw blurRad="38100" dist="38100" dir="2700000" algn="tl">
                    <a:srgbClr val="000000">
                      <a:alpha val="43137"/>
                    </a:srgbClr>
                  </a:outerShdw>
                </a:effectLst>
                <a:latin typeface="+mj-lt"/>
              </a:rPr>
              <a:t>Seals Overview </a:t>
            </a:r>
            <a:r>
              <a:rPr lang="en-US" sz="1100" i="1" dirty="0">
                <a:effectLst>
                  <a:outerShdw blurRad="38100" dist="38100" dir="2700000" algn="tl">
                    <a:srgbClr val="000000">
                      <a:alpha val="43137"/>
                    </a:srgbClr>
                  </a:outerShdw>
                </a:effectLst>
                <a:latin typeface="+mj-lt"/>
              </a:rPr>
              <a:t>Rev 6:1-17</a:t>
            </a:r>
          </a:p>
        </p:txBody>
      </p:sp>
      <p:sp>
        <p:nvSpPr>
          <p:cNvPr id="32" name="TextBox 31">
            <a:extLst>
              <a:ext uri="{FF2B5EF4-FFF2-40B4-BE49-F238E27FC236}">
                <a16:creationId xmlns:a16="http://schemas.microsoft.com/office/drawing/2014/main" id="{AC0ADC80-6FC7-46A5-9CBF-FAB77B4E17E6}"/>
              </a:ext>
            </a:extLst>
          </p:cNvPr>
          <p:cNvSpPr txBox="1"/>
          <p:nvPr/>
        </p:nvSpPr>
        <p:spPr>
          <a:xfrm>
            <a:off x="10986322" y="0"/>
            <a:ext cx="1205678" cy="276999"/>
          </a:xfrm>
          <a:prstGeom prst="rect">
            <a:avLst/>
          </a:prstGeom>
          <a:noFill/>
          <a:ln>
            <a:solidFill>
              <a:schemeClr val="bg1">
                <a:lumMod val="50000"/>
                <a:lumOff val="50000"/>
              </a:schemeClr>
            </a:solidFill>
          </a:ln>
        </p:spPr>
        <p:txBody>
          <a:bodyPr wrap="square" rtlCol="0">
            <a:spAutoFit/>
          </a:bodyPr>
          <a:lstStyle/>
          <a:p>
            <a:pPr algn="ctr"/>
            <a:r>
              <a:rPr lang="en-US" sz="1200" b="1" dirty="0">
                <a:solidFill>
                  <a:srgbClr val="C00000"/>
                </a:solidFill>
                <a:latin typeface="+mj-lt"/>
              </a:rPr>
              <a:t>HANDOUT</a:t>
            </a:r>
          </a:p>
        </p:txBody>
      </p:sp>
    </p:spTree>
    <p:extLst>
      <p:ext uri="{BB962C8B-B14F-4D97-AF65-F5344CB8AC3E}">
        <p14:creationId xmlns:p14="http://schemas.microsoft.com/office/powerpoint/2010/main" val="15806020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p:txBody>
          <a:bodyPr/>
          <a:lstStyle/>
          <a:p>
            <a:pPr>
              <a:defRPr/>
            </a:pPr>
            <a:r>
              <a:rPr lang="en-US" altLang="en-US" dirty="0"/>
              <a:t>Chapter 21-22</a:t>
            </a:r>
          </a:p>
        </p:txBody>
      </p:sp>
      <p:sp>
        <p:nvSpPr>
          <p:cNvPr id="167939" name="Rectangle 3"/>
          <p:cNvSpPr>
            <a:spLocks noGrp="1" noChangeArrowheads="1"/>
          </p:cNvSpPr>
          <p:nvPr>
            <p:ph idx="1"/>
          </p:nvPr>
        </p:nvSpPr>
        <p:spPr>
          <a:xfrm>
            <a:off x="2254250" y="2286000"/>
            <a:ext cx="7772400" cy="1752600"/>
          </a:xfrm>
        </p:spPr>
        <p:txBody>
          <a:bodyPr>
            <a:normAutofit fontScale="92500"/>
          </a:bodyPr>
          <a:lstStyle/>
          <a:p>
            <a:pPr marL="0" indent="0" algn="ctr">
              <a:buNone/>
              <a:defRPr/>
            </a:pPr>
            <a:r>
              <a:rPr lang="en-US" altLang="en-US" sz="10000" dirty="0">
                <a:latin typeface="Freestyle Script" panose="030804020302050B0404" pitchFamily="66" charset="0"/>
              </a:rPr>
              <a:t>The Exalted Earth</a:t>
            </a:r>
          </a:p>
        </p:txBody>
      </p:sp>
      <p:pic>
        <p:nvPicPr>
          <p:cNvPr id="4" name="Picture 5" descr="https://encrypted-tbn3.gstatic.com/images?q=tbn:ANd9GcRUS-ltJTLzq06B-C-KDQ0-EPX8VNLfPROF1d6Xj30485pSiNYV"/>
          <p:cNvPicPr>
            <a:picLocks noChangeAspect="1" noChangeArrowheads="1"/>
          </p:cNvPicPr>
          <p:nvPr/>
        </p:nvPicPr>
        <p:blipFill rotWithShape="1">
          <a:blip r:embed="rId2">
            <a:extLst>
              <a:ext uri="{28A0092B-C50C-407E-A947-70E740481C1C}">
                <a14:useLocalDpi xmlns:a14="http://schemas.microsoft.com/office/drawing/2010/main" val="0"/>
              </a:ext>
            </a:extLst>
          </a:blip>
          <a:srcRect l="14533" t="14805" r="12569" b="35922"/>
          <a:stretch/>
        </p:blipFill>
        <p:spPr bwMode="auto">
          <a:xfrm>
            <a:off x="9448800" y="80394"/>
            <a:ext cx="1156648" cy="757806"/>
          </a:xfrm>
          <a:prstGeom prst="rect">
            <a:avLst/>
          </a:prstGeom>
          <a:noFill/>
          <a:effectLst>
            <a:outerShdw blurRad="50800" dist="38100" dir="8100000" algn="tr" rotWithShape="0">
              <a:prstClr val="black">
                <a:alpha val="40000"/>
              </a:prstClr>
            </a:outerShdw>
          </a:effectLst>
          <a:scene3d>
            <a:camera prst="perspectiveHeroicExtremeLeftFacing"/>
            <a:lightRig rig="threePt" dir="t"/>
          </a:scene3d>
          <a:sp3d>
            <a:bevelT w="101600" prst="rible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901420"/>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a:xfrm>
            <a:off x="1" y="-46179"/>
            <a:ext cx="9965028" cy="1325563"/>
          </a:xfrm>
        </p:spPr>
        <p:txBody>
          <a:bodyPr/>
          <a:lstStyle/>
          <a:p>
            <a:pPr>
              <a:defRPr/>
            </a:pPr>
            <a:r>
              <a:rPr lang="en-US" dirty="0">
                <a:effectLst/>
              </a:rPr>
              <a:t>Earth follows a Plan of Salvation</a:t>
            </a:r>
            <a:endParaRPr lang="en-US" altLang="en-US" dirty="0"/>
          </a:p>
        </p:txBody>
      </p:sp>
      <p:sp>
        <p:nvSpPr>
          <p:cNvPr id="19459" name="Rectangle 3"/>
          <p:cNvSpPr>
            <a:spLocks noGrp="1" noChangeArrowheads="1"/>
          </p:cNvSpPr>
          <p:nvPr>
            <p:ph idx="1"/>
          </p:nvPr>
        </p:nvSpPr>
        <p:spPr>
          <a:xfrm>
            <a:off x="526474" y="1089892"/>
            <a:ext cx="11148290" cy="5477163"/>
          </a:xfrm>
        </p:spPr>
        <p:txBody>
          <a:bodyPr>
            <a:normAutofit/>
          </a:bodyPr>
          <a:lstStyle/>
          <a:p>
            <a:r>
              <a:rPr lang="en-US" dirty="0">
                <a:effectLst/>
                <a:latin typeface="+mj-lt"/>
              </a:rPr>
              <a:t>The Earth has a Spirit - Moses 7:48</a:t>
            </a:r>
          </a:p>
          <a:p>
            <a:r>
              <a:rPr lang="en-US" dirty="0">
                <a:effectLst/>
                <a:latin typeface="+mj-lt"/>
              </a:rPr>
              <a:t>The Earth and Veil – D&amp;C 101:23</a:t>
            </a:r>
          </a:p>
          <a:p>
            <a:r>
              <a:rPr lang="en-US" dirty="0">
                <a:effectLst/>
                <a:latin typeface="+mj-lt"/>
              </a:rPr>
              <a:t>"When the earth was framed and brought into existence and man was placed upon it, it was near the throne of our Father in heaven. When man fell, the earth fell into space, and took up its abode in this planetary system, and the sun became our light." </a:t>
            </a:r>
            <a:r>
              <a:rPr lang="en-US" sz="1600" dirty="0">
                <a:effectLst/>
                <a:latin typeface="+mj-lt"/>
              </a:rPr>
              <a:t>(Brigham Young, JD, 17: 143.)</a:t>
            </a:r>
          </a:p>
          <a:p>
            <a:r>
              <a:rPr lang="en-US" dirty="0">
                <a:effectLst/>
                <a:latin typeface="+mj-lt"/>
              </a:rPr>
              <a:t>"The earth has been redeemed by the blood of Jesus Christ." </a:t>
            </a:r>
            <a:r>
              <a:rPr lang="en-US" sz="1600" dirty="0">
                <a:effectLst/>
                <a:latin typeface="+mj-lt"/>
              </a:rPr>
              <a:t>(Joseph Fielding Smith, DS, 1:74.)</a:t>
            </a:r>
            <a:endParaRPr lang="en-US" dirty="0">
              <a:effectLst/>
              <a:latin typeface="+mj-lt"/>
            </a:endParaRPr>
          </a:p>
          <a:p>
            <a:r>
              <a:rPr lang="en-US" dirty="0">
                <a:effectLst/>
                <a:latin typeface="+mj-lt"/>
              </a:rPr>
              <a:t>The Earth was baptized &amp; received the Holy Ghost</a:t>
            </a:r>
          </a:p>
          <a:p>
            <a:r>
              <a:rPr lang="en-US" dirty="0">
                <a:effectLst/>
                <a:latin typeface="+mj-lt"/>
              </a:rPr>
              <a:t>"This earth is living and must die, but since it keeps the law it shall be restored through the resurrection by which it shall become </a:t>
            </a:r>
            <a:r>
              <a:rPr lang="en-US" dirty="0" err="1">
                <a:effectLst/>
                <a:latin typeface="+mj-lt"/>
              </a:rPr>
              <a:t>celestialized</a:t>
            </a:r>
            <a:r>
              <a:rPr lang="en-US" dirty="0">
                <a:effectLst/>
                <a:latin typeface="+mj-lt"/>
              </a:rPr>
              <a:t>." </a:t>
            </a:r>
            <a:r>
              <a:rPr lang="en-US" sz="1600" dirty="0">
                <a:effectLst/>
                <a:latin typeface="+mj-lt"/>
              </a:rPr>
              <a:t>(Joseph Fielding Smith, Doctrines of Salvation, 1: 73.)</a:t>
            </a:r>
            <a:endParaRPr lang="en-US" dirty="0">
              <a:effectLst/>
              <a:latin typeface="+mj-lt"/>
            </a:endParaRPr>
          </a:p>
          <a:p>
            <a:r>
              <a:rPr lang="en-US" dirty="0">
                <a:effectLst/>
                <a:latin typeface="+mj-lt"/>
              </a:rPr>
              <a:t>The Earth will become Celestial Kingdom – D&amp;C 88:18-26 </a:t>
            </a:r>
          </a:p>
        </p:txBody>
      </p:sp>
      <p:pic>
        <p:nvPicPr>
          <p:cNvPr id="5" name="Picture 2" descr="Image result for earth gif">
            <a:extLst>
              <a:ext uri="{FF2B5EF4-FFF2-40B4-BE49-F238E27FC236}">
                <a16:creationId xmlns:a16="http://schemas.microsoft.com/office/drawing/2014/main" id="{4A27BFD3-DCA9-4D78-A982-A4EA5BADBD0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381673" y="138544"/>
            <a:ext cx="1727200" cy="17272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34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fade">
                                      <p:cBhvr>
                                        <p:cTn id="7" dur="1000"/>
                                        <p:tgtEl>
                                          <p:spTgt spid="19459">
                                            <p:txEl>
                                              <p:pRg st="0" end="0"/>
                                            </p:txEl>
                                          </p:spTgt>
                                        </p:tgtEl>
                                      </p:cBhvr>
                                    </p:animEffect>
                                    <p:anim calcmode="lin" valueType="num">
                                      <p:cBhvr>
                                        <p:cTn id="8" dur="1000" fill="hold"/>
                                        <p:tgtEl>
                                          <p:spTgt spid="194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94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459">
                                            <p:txEl>
                                              <p:pRg st="1" end="1"/>
                                            </p:txEl>
                                          </p:spTgt>
                                        </p:tgtEl>
                                        <p:attrNameLst>
                                          <p:attrName>style.visibility</p:attrName>
                                        </p:attrNameLst>
                                      </p:cBhvr>
                                      <p:to>
                                        <p:strVal val="visible"/>
                                      </p:to>
                                    </p:set>
                                    <p:animEffect transition="in" filter="fade">
                                      <p:cBhvr>
                                        <p:cTn id="14" dur="1000"/>
                                        <p:tgtEl>
                                          <p:spTgt spid="19459">
                                            <p:txEl>
                                              <p:pRg st="1" end="1"/>
                                            </p:txEl>
                                          </p:spTgt>
                                        </p:tgtEl>
                                      </p:cBhvr>
                                    </p:animEffect>
                                    <p:anim calcmode="lin" valueType="num">
                                      <p:cBhvr>
                                        <p:cTn id="15" dur="1000" fill="hold"/>
                                        <p:tgtEl>
                                          <p:spTgt spid="194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945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459">
                                            <p:txEl>
                                              <p:pRg st="2" end="2"/>
                                            </p:txEl>
                                          </p:spTgt>
                                        </p:tgtEl>
                                        <p:attrNameLst>
                                          <p:attrName>style.visibility</p:attrName>
                                        </p:attrNameLst>
                                      </p:cBhvr>
                                      <p:to>
                                        <p:strVal val="visible"/>
                                      </p:to>
                                    </p:set>
                                    <p:animEffect transition="in" filter="fade">
                                      <p:cBhvr>
                                        <p:cTn id="21" dur="1000"/>
                                        <p:tgtEl>
                                          <p:spTgt spid="19459">
                                            <p:txEl>
                                              <p:pRg st="2" end="2"/>
                                            </p:txEl>
                                          </p:spTgt>
                                        </p:tgtEl>
                                      </p:cBhvr>
                                    </p:animEffect>
                                    <p:anim calcmode="lin" valueType="num">
                                      <p:cBhvr>
                                        <p:cTn id="22" dur="1000" fill="hold"/>
                                        <p:tgtEl>
                                          <p:spTgt spid="1945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945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9459">
                                            <p:txEl>
                                              <p:pRg st="3" end="3"/>
                                            </p:txEl>
                                          </p:spTgt>
                                        </p:tgtEl>
                                        <p:attrNameLst>
                                          <p:attrName>style.visibility</p:attrName>
                                        </p:attrNameLst>
                                      </p:cBhvr>
                                      <p:to>
                                        <p:strVal val="visible"/>
                                      </p:to>
                                    </p:set>
                                    <p:animEffect transition="in" filter="fade">
                                      <p:cBhvr>
                                        <p:cTn id="28" dur="1000"/>
                                        <p:tgtEl>
                                          <p:spTgt spid="19459">
                                            <p:txEl>
                                              <p:pRg st="3" end="3"/>
                                            </p:txEl>
                                          </p:spTgt>
                                        </p:tgtEl>
                                      </p:cBhvr>
                                    </p:animEffect>
                                    <p:anim calcmode="lin" valueType="num">
                                      <p:cBhvr>
                                        <p:cTn id="29" dur="1000" fill="hold"/>
                                        <p:tgtEl>
                                          <p:spTgt spid="1945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1945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9459">
                                            <p:txEl>
                                              <p:pRg st="4" end="4"/>
                                            </p:txEl>
                                          </p:spTgt>
                                        </p:tgtEl>
                                        <p:attrNameLst>
                                          <p:attrName>style.visibility</p:attrName>
                                        </p:attrNameLst>
                                      </p:cBhvr>
                                      <p:to>
                                        <p:strVal val="visible"/>
                                      </p:to>
                                    </p:set>
                                    <p:animEffect transition="in" filter="fade">
                                      <p:cBhvr>
                                        <p:cTn id="35" dur="1000"/>
                                        <p:tgtEl>
                                          <p:spTgt spid="19459">
                                            <p:txEl>
                                              <p:pRg st="4" end="4"/>
                                            </p:txEl>
                                          </p:spTgt>
                                        </p:tgtEl>
                                      </p:cBhvr>
                                    </p:animEffect>
                                    <p:anim calcmode="lin" valueType="num">
                                      <p:cBhvr>
                                        <p:cTn id="36" dur="1000" fill="hold"/>
                                        <p:tgtEl>
                                          <p:spTgt spid="1945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19459">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9459">
                                            <p:txEl>
                                              <p:pRg st="5" end="5"/>
                                            </p:txEl>
                                          </p:spTgt>
                                        </p:tgtEl>
                                        <p:attrNameLst>
                                          <p:attrName>style.visibility</p:attrName>
                                        </p:attrNameLst>
                                      </p:cBhvr>
                                      <p:to>
                                        <p:strVal val="visible"/>
                                      </p:to>
                                    </p:set>
                                    <p:animEffect transition="in" filter="fade">
                                      <p:cBhvr>
                                        <p:cTn id="42" dur="1000"/>
                                        <p:tgtEl>
                                          <p:spTgt spid="19459">
                                            <p:txEl>
                                              <p:pRg st="5" end="5"/>
                                            </p:txEl>
                                          </p:spTgt>
                                        </p:tgtEl>
                                      </p:cBhvr>
                                    </p:animEffect>
                                    <p:anim calcmode="lin" valueType="num">
                                      <p:cBhvr>
                                        <p:cTn id="43" dur="1000" fill="hold"/>
                                        <p:tgtEl>
                                          <p:spTgt spid="19459">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19459">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9459">
                                            <p:txEl>
                                              <p:pRg st="6" end="6"/>
                                            </p:txEl>
                                          </p:spTgt>
                                        </p:tgtEl>
                                        <p:attrNameLst>
                                          <p:attrName>style.visibility</p:attrName>
                                        </p:attrNameLst>
                                      </p:cBhvr>
                                      <p:to>
                                        <p:strVal val="visible"/>
                                      </p:to>
                                    </p:set>
                                    <p:animEffect transition="in" filter="fade">
                                      <p:cBhvr>
                                        <p:cTn id="49" dur="1000"/>
                                        <p:tgtEl>
                                          <p:spTgt spid="19459">
                                            <p:txEl>
                                              <p:pRg st="6" end="6"/>
                                            </p:txEl>
                                          </p:spTgt>
                                        </p:tgtEl>
                                      </p:cBhvr>
                                    </p:animEffect>
                                    <p:anim calcmode="lin" valueType="num">
                                      <p:cBhvr>
                                        <p:cTn id="50" dur="1000" fill="hold"/>
                                        <p:tgtEl>
                                          <p:spTgt spid="19459">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19459">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Rectangle 3"/>
          <p:cNvSpPr>
            <a:spLocks noGrp="1" noChangeArrowheads="1"/>
          </p:cNvSpPr>
          <p:nvPr>
            <p:ph idx="1"/>
          </p:nvPr>
        </p:nvSpPr>
        <p:spPr>
          <a:xfrm>
            <a:off x="946510" y="6367783"/>
            <a:ext cx="11145625" cy="477054"/>
          </a:xfrm>
        </p:spPr>
        <p:txBody>
          <a:bodyPr>
            <a:normAutofit lnSpcReduction="10000"/>
          </a:bodyPr>
          <a:lstStyle/>
          <a:p>
            <a:pPr marL="0" indent="0" algn="r">
              <a:buNone/>
            </a:pPr>
            <a:r>
              <a:rPr lang="en-US" sz="2400" dirty="0">
                <a:effectLst/>
                <a:latin typeface="+mj-lt"/>
              </a:rPr>
              <a:t> </a:t>
            </a:r>
            <a:r>
              <a:rPr lang="en-US" sz="1400" dirty="0">
                <a:effectLst/>
                <a:latin typeface="+mj-lt"/>
              </a:rPr>
              <a:t>(see Joseph Fielding Smith, Doctrines of Salvation, 1: 82.)</a:t>
            </a:r>
            <a:endParaRPr lang="en-US" sz="2400" dirty="0">
              <a:effectLst/>
              <a:latin typeface="+mj-lt"/>
            </a:endParaRPr>
          </a:p>
        </p:txBody>
      </p:sp>
      <p:sp>
        <p:nvSpPr>
          <p:cNvPr id="7" name="Rectangle 2">
            <a:extLst>
              <a:ext uri="{FF2B5EF4-FFF2-40B4-BE49-F238E27FC236}">
                <a16:creationId xmlns:a16="http://schemas.microsoft.com/office/drawing/2014/main" id="{42A300A6-9807-4A19-BA6B-A8D0028DD9BA}"/>
              </a:ext>
            </a:extLst>
          </p:cNvPr>
          <p:cNvSpPr>
            <a:spLocks noGrp="1" noChangeArrowheads="1"/>
          </p:cNvSpPr>
          <p:nvPr>
            <p:ph type="title"/>
          </p:nvPr>
        </p:nvSpPr>
        <p:spPr>
          <a:xfrm>
            <a:off x="1" y="-46179"/>
            <a:ext cx="9965028" cy="1325563"/>
          </a:xfrm>
        </p:spPr>
        <p:txBody>
          <a:bodyPr/>
          <a:lstStyle/>
          <a:p>
            <a:pPr>
              <a:defRPr/>
            </a:pPr>
            <a:r>
              <a:rPr lang="en-US" dirty="0">
                <a:effectLst/>
              </a:rPr>
              <a:t>Earth follows a Plan of Salvation</a:t>
            </a:r>
            <a:endParaRPr lang="en-US" altLang="en-US" dirty="0"/>
          </a:p>
        </p:txBody>
      </p:sp>
      <p:sp>
        <p:nvSpPr>
          <p:cNvPr id="4" name="Rectangle 3">
            <a:extLst>
              <a:ext uri="{FF2B5EF4-FFF2-40B4-BE49-F238E27FC236}">
                <a16:creationId xmlns:a16="http://schemas.microsoft.com/office/drawing/2014/main" id="{EC2A983A-0D9D-4D68-A38F-F7E5049019F5}"/>
              </a:ext>
            </a:extLst>
          </p:cNvPr>
          <p:cNvSpPr/>
          <p:nvPr/>
        </p:nvSpPr>
        <p:spPr>
          <a:xfrm>
            <a:off x="212397" y="1851004"/>
            <a:ext cx="3573414" cy="400110"/>
          </a:xfrm>
          <a:prstGeom prst="rect">
            <a:avLst/>
          </a:prstGeom>
        </p:spPr>
        <p:txBody>
          <a:bodyPr wrap="none">
            <a:spAutoFit/>
          </a:bodyPr>
          <a:lstStyle/>
          <a:p>
            <a:r>
              <a:rPr lang="en-US" sz="2000" dirty="0">
                <a:latin typeface="+mj-lt"/>
              </a:rPr>
              <a:t>The Creation (CELESTIAL) </a:t>
            </a:r>
          </a:p>
        </p:txBody>
      </p:sp>
      <p:sp>
        <p:nvSpPr>
          <p:cNvPr id="5" name="Rectangle 4">
            <a:extLst>
              <a:ext uri="{FF2B5EF4-FFF2-40B4-BE49-F238E27FC236}">
                <a16:creationId xmlns:a16="http://schemas.microsoft.com/office/drawing/2014/main" id="{6C87B3F2-191C-4D52-B477-8040B5CA710C}"/>
              </a:ext>
            </a:extLst>
          </p:cNvPr>
          <p:cNvSpPr/>
          <p:nvPr/>
        </p:nvSpPr>
        <p:spPr>
          <a:xfrm>
            <a:off x="212397" y="3279087"/>
            <a:ext cx="4597728" cy="400110"/>
          </a:xfrm>
          <a:prstGeom prst="rect">
            <a:avLst/>
          </a:prstGeom>
        </p:spPr>
        <p:txBody>
          <a:bodyPr wrap="square">
            <a:spAutoFit/>
          </a:bodyPr>
          <a:lstStyle/>
          <a:p>
            <a:pPr lvl="1"/>
            <a:r>
              <a:rPr lang="en-US" sz="2000" dirty="0">
                <a:latin typeface="+mj-lt"/>
              </a:rPr>
              <a:t>The Garden (TERRESTRIAL)</a:t>
            </a:r>
          </a:p>
        </p:txBody>
      </p:sp>
      <p:sp>
        <p:nvSpPr>
          <p:cNvPr id="6" name="Rectangle 5">
            <a:extLst>
              <a:ext uri="{FF2B5EF4-FFF2-40B4-BE49-F238E27FC236}">
                <a16:creationId xmlns:a16="http://schemas.microsoft.com/office/drawing/2014/main" id="{F3626C1A-A55A-4A5A-AF92-70394160D9A9}"/>
              </a:ext>
            </a:extLst>
          </p:cNvPr>
          <p:cNvSpPr/>
          <p:nvPr/>
        </p:nvSpPr>
        <p:spPr>
          <a:xfrm>
            <a:off x="3086062" y="5611937"/>
            <a:ext cx="7378045" cy="400110"/>
          </a:xfrm>
          <a:prstGeom prst="rect">
            <a:avLst/>
          </a:prstGeom>
        </p:spPr>
        <p:txBody>
          <a:bodyPr wrap="square">
            <a:spAutoFit/>
          </a:bodyPr>
          <a:lstStyle/>
          <a:p>
            <a:pPr lvl="2"/>
            <a:r>
              <a:rPr lang="en-US" sz="2000" dirty="0">
                <a:latin typeface="+mj-lt"/>
              </a:rPr>
              <a:t>Post-Fall condition (TELESTIAL)</a:t>
            </a:r>
          </a:p>
        </p:txBody>
      </p:sp>
      <p:sp>
        <p:nvSpPr>
          <p:cNvPr id="9" name="Rectangle 8">
            <a:extLst>
              <a:ext uri="{FF2B5EF4-FFF2-40B4-BE49-F238E27FC236}">
                <a16:creationId xmlns:a16="http://schemas.microsoft.com/office/drawing/2014/main" id="{215F7870-A318-4612-8942-166552F60487}"/>
              </a:ext>
            </a:extLst>
          </p:cNvPr>
          <p:cNvSpPr/>
          <p:nvPr/>
        </p:nvSpPr>
        <p:spPr>
          <a:xfrm>
            <a:off x="6971377" y="3299011"/>
            <a:ext cx="4844596" cy="400110"/>
          </a:xfrm>
          <a:prstGeom prst="rect">
            <a:avLst/>
          </a:prstGeom>
        </p:spPr>
        <p:txBody>
          <a:bodyPr wrap="none">
            <a:spAutoFit/>
          </a:bodyPr>
          <a:lstStyle/>
          <a:p>
            <a:pPr lvl="1"/>
            <a:r>
              <a:rPr lang="en-US" sz="2000" dirty="0">
                <a:latin typeface="+mj-lt"/>
              </a:rPr>
              <a:t>The Millennium (TERRESTRIAL) </a:t>
            </a:r>
          </a:p>
        </p:txBody>
      </p:sp>
      <p:sp>
        <p:nvSpPr>
          <p:cNvPr id="10" name="Rectangle 9">
            <a:extLst>
              <a:ext uri="{FF2B5EF4-FFF2-40B4-BE49-F238E27FC236}">
                <a16:creationId xmlns:a16="http://schemas.microsoft.com/office/drawing/2014/main" id="{3D85B863-1541-48DF-8791-43955A77AE90}"/>
              </a:ext>
            </a:extLst>
          </p:cNvPr>
          <p:cNvSpPr/>
          <p:nvPr/>
        </p:nvSpPr>
        <p:spPr>
          <a:xfrm>
            <a:off x="8644523" y="1851004"/>
            <a:ext cx="4044971" cy="400110"/>
          </a:xfrm>
          <a:prstGeom prst="rect">
            <a:avLst/>
          </a:prstGeom>
        </p:spPr>
        <p:txBody>
          <a:bodyPr wrap="square">
            <a:spAutoFit/>
          </a:bodyPr>
          <a:lstStyle/>
          <a:p>
            <a:r>
              <a:rPr lang="en-US" sz="2000" dirty="0">
                <a:latin typeface="+mj-lt"/>
              </a:rPr>
              <a:t>Exaltation (CELESTIAL)  </a:t>
            </a:r>
          </a:p>
        </p:txBody>
      </p:sp>
      <p:pic>
        <p:nvPicPr>
          <p:cNvPr id="2050" name="Picture 2" descr="Related image">
            <a:extLst>
              <a:ext uri="{FF2B5EF4-FFF2-40B4-BE49-F238E27FC236}">
                <a16:creationId xmlns:a16="http://schemas.microsoft.com/office/drawing/2014/main" id="{766DF221-5639-4C8F-B437-4BF6ACE8AF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3254" y="1405811"/>
            <a:ext cx="1673146" cy="166661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angea png png">
            <a:extLst>
              <a:ext uri="{FF2B5EF4-FFF2-40B4-BE49-F238E27FC236}">
                <a16:creationId xmlns:a16="http://schemas.microsoft.com/office/drawing/2014/main" id="{3A45970C-B203-4527-904D-A71DB6D40B59}"/>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4483381" y="3032301"/>
            <a:ext cx="1366837" cy="133168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4" name="Picture 6" descr="Related image">
            <a:extLst>
              <a:ext uri="{FF2B5EF4-FFF2-40B4-BE49-F238E27FC236}">
                <a16:creationId xmlns:a16="http://schemas.microsoft.com/office/drawing/2014/main" id="{A14B2D5D-156C-4F3C-9F7A-8AD04B61C8D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6915" y="4217643"/>
            <a:ext cx="1358170" cy="137924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mage result for pangea png png">
            <a:extLst>
              <a:ext uri="{FF2B5EF4-FFF2-40B4-BE49-F238E27FC236}">
                <a16:creationId xmlns:a16="http://schemas.microsoft.com/office/drawing/2014/main" id="{5742E40B-E94D-4940-A393-C5AA09219A8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6176572" y="3063786"/>
            <a:ext cx="1366837" cy="1331684"/>
          </a:xfrm>
          <a:prstGeom prst="ellipse">
            <a:avLst/>
          </a:prstGeom>
          <a:ln w="190500" cap="rnd">
            <a:no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8" name="Picture 2" descr="Related image">
            <a:extLst>
              <a:ext uri="{FF2B5EF4-FFF2-40B4-BE49-F238E27FC236}">
                <a16:creationId xmlns:a16="http://schemas.microsoft.com/office/drawing/2014/main" id="{922A55DB-2F77-4FC3-841A-B3A4BA18AF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71377" y="1378977"/>
            <a:ext cx="1673146" cy="1666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321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1000"/>
                                        <p:tgtEl>
                                          <p:spTgt spid="2050"/>
                                        </p:tgtEl>
                                      </p:cBhvr>
                                    </p:animEffect>
                                    <p:anim calcmode="lin" valueType="num">
                                      <p:cBhvr>
                                        <p:cTn id="13" dur="1000" fill="hold"/>
                                        <p:tgtEl>
                                          <p:spTgt spid="2050"/>
                                        </p:tgtEl>
                                        <p:attrNameLst>
                                          <p:attrName>ppt_x</p:attrName>
                                        </p:attrNameLst>
                                      </p:cBhvr>
                                      <p:tavLst>
                                        <p:tav tm="0">
                                          <p:val>
                                            <p:strVal val="#ppt_x"/>
                                          </p:val>
                                        </p:tav>
                                        <p:tav tm="100000">
                                          <p:val>
                                            <p:strVal val="#ppt_x"/>
                                          </p:val>
                                        </p:tav>
                                      </p:tavLst>
                                    </p:anim>
                                    <p:anim calcmode="lin" valueType="num">
                                      <p:cBhvr>
                                        <p:cTn id="14"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Effect transition="in" filter="fade">
                                      <p:cBhvr>
                                        <p:cTn id="24" dur="1000"/>
                                        <p:tgtEl>
                                          <p:spTgt spid="2052"/>
                                        </p:tgtEl>
                                      </p:cBhvr>
                                    </p:animEffect>
                                    <p:anim calcmode="lin" valueType="num">
                                      <p:cBhvr>
                                        <p:cTn id="25" dur="1000" fill="hold"/>
                                        <p:tgtEl>
                                          <p:spTgt spid="2052"/>
                                        </p:tgtEl>
                                        <p:attrNameLst>
                                          <p:attrName>ppt_x</p:attrName>
                                        </p:attrNameLst>
                                      </p:cBhvr>
                                      <p:tavLst>
                                        <p:tav tm="0">
                                          <p:val>
                                            <p:strVal val="#ppt_x"/>
                                          </p:val>
                                        </p:tav>
                                        <p:tav tm="100000">
                                          <p:val>
                                            <p:strVal val="#ppt_x"/>
                                          </p:val>
                                        </p:tav>
                                      </p:tavLst>
                                    </p:anim>
                                    <p:anim calcmode="lin" valueType="num">
                                      <p:cBhvr>
                                        <p:cTn id="26"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054"/>
                                        </p:tgtEl>
                                        <p:attrNameLst>
                                          <p:attrName>style.visibility</p:attrName>
                                        </p:attrNameLst>
                                      </p:cBhvr>
                                      <p:to>
                                        <p:strVal val="visible"/>
                                      </p:to>
                                    </p:set>
                                    <p:animEffect transition="in" filter="fade">
                                      <p:cBhvr>
                                        <p:cTn id="31" dur="1000"/>
                                        <p:tgtEl>
                                          <p:spTgt spid="2054"/>
                                        </p:tgtEl>
                                      </p:cBhvr>
                                    </p:animEffect>
                                    <p:anim calcmode="lin" valueType="num">
                                      <p:cBhvr>
                                        <p:cTn id="32" dur="1000" fill="hold"/>
                                        <p:tgtEl>
                                          <p:spTgt spid="2054"/>
                                        </p:tgtEl>
                                        <p:attrNameLst>
                                          <p:attrName>ppt_x</p:attrName>
                                        </p:attrNameLst>
                                      </p:cBhvr>
                                      <p:tavLst>
                                        <p:tav tm="0">
                                          <p:val>
                                            <p:strVal val="#ppt_x"/>
                                          </p:val>
                                        </p:tav>
                                        <p:tav tm="100000">
                                          <p:val>
                                            <p:strVal val="#ppt_x"/>
                                          </p:val>
                                        </p:tav>
                                      </p:tavLst>
                                    </p:anim>
                                    <p:anim calcmode="lin" valueType="num">
                                      <p:cBhvr>
                                        <p:cTn id="33" dur="1000" fill="hold"/>
                                        <p:tgtEl>
                                          <p:spTgt spid="205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1000"/>
                                        <p:tgtEl>
                                          <p:spTgt spid="6"/>
                                        </p:tgtEl>
                                      </p:cBhvr>
                                    </p:animEffect>
                                    <p:anim calcmode="lin" valueType="num">
                                      <p:cBhvr>
                                        <p:cTn id="37" dur="1000" fill="hold"/>
                                        <p:tgtEl>
                                          <p:spTgt spid="6"/>
                                        </p:tgtEl>
                                        <p:attrNameLst>
                                          <p:attrName>ppt_x</p:attrName>
                                        </p:attrNameLst>
                                      </p:cBhvr>
                                      <p:tavLst>
                                        <p:tav tm="0">
                                          <p:val>
                                            <p:strVal val="#ppt_x"/>
                                          </p:val>
                                        </p:tav>
                                        <p:tav tm="100000">
                                          <p:val>
                                            <p:strVal val="#ppt_x"/>
                                          </p:val>
                                        </p:tav>
                                      </p:tavLst>
                                    </p:anim>
                                    <p:anim calcmode="lin" valueType="num">
                                      <p:cBhvr>
                                        <p:cTn id="3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1000"/>
                                        <p:tgtEl>
                                          <p:spTgt spid="9"/>
                                        </p:tgtEl>
                                      </p:cBhvr>
                                    </p:animEffect>
                                    <p:anim calcmode="lin" valueType="num">
                                      <p:cBhvr>
                                        <p:cTn id="49" dur="1000" fill="hold"/>
                                        <p:tgtEl>
                                          <p:spTgt spid="9"/>
                                        </p:tgtEl>
                                        <p:attrNameLst>
                                          <p:attrName>ppt_x</p:attrName>
                                        </p:attrNameLst>
                                      </p:cBhvr>
                                      <p:tavLst>
                                        <p:tav tm="0">
                                          <p:val>
                                            <p:strVal val="#ppt_x"/>
                                          </p:val>
                                        </p:tav>
                                        <p:tav tm="100000">
                                          <p:val>
                                            <p:strVal val="#ppt_x"/>
                                          </p:val>
                                        </p:tav>
                                      </p:tavLst>
                                    </p:anim>
                                    <p:anim calcmode="lin" valueType="num">
                                      <p:cBhvr>
                                        <p:cTn id="5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18"/>
                                        </p:tgtEl>
                                        <p:attrNameLst>
                                          <p:attrName>style.visibility</p:attrName>
                                        </p:attrNameLst>
                                      </p:cBhvr>
                                      <p:to>
                                        <p:strVal val="visible"/>
                                      </p:to>
                                    </p:set>
                                    <p:animEffect transition="in" filter="fade">
                                      <p:cBhvr>
                                        <p:cTn id="55" dur="1000"/>
                                        <p:tgtEl>
                                          <p:spTgt spid="18"/>
                                        </p:tgtEl>
                                      </p:cBhvr>
                                    </p:animEffect>
                                    <p:anim calcmode="lin" valueType="num">
                                      <p:cBhvr>
                                        <p:cTn id="56" dur="1000" fill="hold"/>
                                        <p:tgtEl>
                                          <p:spTgt spid="18"/>
                                        </p:tgtEl>
                                        <p:attrNameLst>
                                          <p:attrName>ppt_x</p:attrName>
                                        </p:attrNameLst>
                                      </p:cBhvr>
                                      <p:tavLst>
                                        <p:tav tm="0">
                                          <p:val>
                                            <p:strVal val="#ppt_x"/>
                                          </p:val>
                                        </p:tav>
                                        <p:tav tm="100000">
                                          <p:val>
                                            <p:strVal val="#ppt_x"/>
                                          </p:val>
                                        </p:tav>
                                      </p:tavLst>
                                    </p:anim>
                                    <p:anim calcmode="lin" valueType="num">
                                      <p:cBhvr>
                                        <p:cTn id="57" dur="1000" fill="hold"/>
                                        <p:tgtEl>
                                          <p:spTgt spid="18"/>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0"/>
                                        </p:tgtEl>
                                        <p:attrNameLst>
                                          <p:attrName>style.visibility</p:attrName>
                                        </p:attrNameLst>
                                      </p:cBhvr>
                                      <p:to>
                                        <p:strVal val="visible"/>
                                      </p:to>
                                    </p:set>
                                    <p:animEffect transition="in" filter="fade">
                                      <p:cBhvr>
                                        <p:cTn id="60" dur="1000"/>
                                        <p:tgtEl>
                                          <p:spTgt spid="10"/>
                                        </p:tgtEl>
                                      </p:cBhvr>
                                    </p:animEffect>
                                    <p:anim calcmode="lin" valueType="num">
                                      <p:cBhvr>
                                        <p:cTn id="61" dur="1000" fill="hold"/>
                                        <p:tgtEl>
                                          <p:spTgt spid="10"/>
                                        </p:tgtEl>
                                        <p:attrNameLst>
                                          <p:attrName>ppt_x</p:attrName>
                                        </p:attrNameLst>
                                      </p:cBhvr>
                                      <p:tavLst>
                                        <p:tav tm="0">
                                          <p:val>
                                            <p:strVal val="#ppt_x"/>
                                          </p:val>
                                        </p:tav>
                                        <p:tav tm="100000">
                                          <p:val>
                                            <p:strVal val="#ppt_x"/>
                                          </p:val>
                                        </p:tav>
                                      </p:tavLst>
                                    </p:anim>
                                    <p:anim calcmode="lin" valueType="num">
                                      <p:cBhvr>
                                        <p:cTn id="62"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a:spLocks noGrp="1"/>
          </p:cNvSpPr>
          <p:nvPr>
            <p:ph idx="1"/>
          </p:nvPr>
        </p:nvSpPr>
        <p:spPr>
          <a:xfrm>
            <a:off x="3761295" y="1751029"/>
            <a:ext cx="8500692" cy="5257800"/>
          </a:xfrm>
        </p:spPr>
        <p:txBody>
          <a:bodyPr rtlCol="0">
            <a:noAutofit/>
          </a:bodyPr>
          <a:lstStyle/>
          <a:p>
            <a:pPr marL="0" indent="0" eaLnBrk="0" fontAlgn="base" hangingPunct="0">
              <a:lnSpc>
                <a:spcPct val="100000"/>
              </a:lnSpc>
              <a:spcBef>
                <a:spcPct val="0"/>
              </a:spcBef>
              <a:spcAft>
                <a:spcPct val="0"/>
              </a:spcAft>
              <a:buNone/>
            </a:pPr>
            <a:r>
              <a:rPr lang="en-US" altLang="en-US" sz="2800" dirty="0">
                <a:effectLst/>
                <a:latin typeface="+mj-lt"/>
              </a:rPr>
              <a:t>“After the close of the millennial reign, the earth will die and be purified and receive its resurrection. During this cleansing period the city Zion, or New Jerusalem will be taken from the earth; and when the earth is prepared for the celestial glory, the city will come down according to the prediction in the Book of Revelation. </a:t>
            </a:r>
            <a:r>
              <a:rPr lang="en-US" altLang="en-US" sz="1800" dirty="0">
                <a:effectLst/>
                <a:latin typeface="+mj-lt"/>
              </a:rPr>
              <a:t>(Elder Joseph Fielding Smith, </a:t>
            </a:r>
            <a:r>
              <a:rPr lang="en-US" altLang="en-US" sz="1800" i="1" dirty="0">
                <a:effectLst/>
                <a:latin typeface="+mj-lt"/>
              </a:rPr>
              <a:t>Answers</a:t>
            </a:r>
            <a:r>
              <a:rPr lang="en-US" altLang="en-US" sz="1800" dirty="0">
                <a:effectLst/>
                <a:latin typeface="+mj-lt"/>
              </a:rPr>
              <a:t> 2:106)</a:t>
            </a:r>
            <a:endParaRPr lang="en-US" altLang="en-US" sz="2800" dirty="0">
              <a:effectLst/>
              <a:latin typeface="+mj-lt"/>
            </a:endParaRPr>
          </a:p>
          <a:p>
            <a:pPr marL="0" indent="0" eaLnBrk="0" fontAlgn="base" hangingPunct="0">
              <a:lnSpc>
                <a:spcPct val="100000"/>
              </a:lnSpc>
              <a:spcBef>
                <a:spcPct val="0"/>
              </a:spcBef>
              <a:spcAft>
                <a:spcPct val="0"/>
              </a:spcAft>
              <a:buNone/>
            </a:pPr>
            <a:endParaRPr lang="en-US" sz="3600" dirty="0">
              <a:solidFill>
                <a:srgbClr val="FFFFFF"/>
              </a:solidFill>
              <a:latin typeface="+mj-lt"/>
            </a:endParaRPr>
          </a:p>
          <a:p>
            <a:pPr marL="0" indent="0" eaLnBrk="0" fontAlgn="base" hangingPunct="0">
              <a:lnSpc>
                <a:spcPct val="100000"/>
              </a:lnSpc>
              <a:spcBef>
                <a:spcPct val="0"/>
              </a:spcBef>
              <a:spcAft>
                <a:spcPct val="0"/>
              </a:spcAft>
              <a:buNone/>
            </a:pPr>
            <a:r>
              <a:rPr lang="en-US" sz="3200" dirty="0">
                <a:solidFill>
                  <a:srgbClr val="FFFFFF"/>
                </a:solidFill>
                <a:latin typeface="+mj-lt"/>
              </a:rPr>
              <a:t>Size? Revelation 21:12-17</a:t>
            </a:r>
          </a:p>
          <a:p>
            <a:pPr marL="0" indent="0" eaLnBrk="0" fontAlgn="base" hangingPunct="0">
              <a:lnSpc>
                <a:spcPct val="100000"/>
              </a:lnSpc>
              <a:spcBef>
                <a:spcPct val="0"/>
              </a:spcBef>
              <a:spcAft>
                <a:spcPct val="0"/>
              </a:spcAft>
              <a:buNone/>
            </a:pPr>
            <a:endParaRPr lang="en-US" altLang="en-US" sz="3600" dirty="0">
              <a:effectLst/>
              <a:latin typeface="+mj-lt"/>
            </a:endParaRPr>
          </a:p>
        </p:txBody>
      </p:sp>
      <p:sp>
        <p:nvSpPr>
          <p:cNvPr id="5" name="Title 1"/>
          <p:cNvSpPr txBox="1">
            <a:spLocks/>
          </p:cNvSpPr>
          <p:nvPr/>
        </p:nvSpPr>
        <p:spPr>
          <a:xfrm>
            <a:off x="1981200" y="304800"/>
            <a:ext cx="8229600" cy="1143000"/>
          </a:xfrm>
          <a:prstGeom prst="rect">
            <a:avLst/>
          </a:prstGeom>
        </p:spPr>
        <p:txBody>
          <a:bodyPr anchor="ctr">
            <a:normAutofit fontScale="9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cap="small" dirty="0">
                <a:latin typeface="Calisto MT" pitchFamily="18" charset="0"/>
              </a:rPr>
              <a:t>New Heaven-New Earth Revelation 21:9-11</a:t>
            </a:r>
          </a:p>
        </p:txBody>
      </p:sp>
      <p:pic>
        <p:nvPicPr>
          <p:cNvPr id="6" name="Picture 2" descr="Image result for earth gif">
            <a:extLst>
              <a:ext uri="{FF2B5EF4-FFF2-40B4-BE49-F238E27FC236}">
                <a16:creationId xmlns:a16="http://schemas.microsoft.com/office/drawing/2014/main" id="{9C2AD5DA-545D-4B11-A950-CF570019A1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235" y="1891930"/>
            <a:ext cx="3051524" cy="30515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6342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1981200" y="304800"/>
            <a:ext cx="8229600" cy="114300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defRPr/>
            </a:pPr>
            <a:r>
              <a:rPr lang="en-US" cap="small" dirty="0">
                <a:latin typeface="Calisto MT" pitchFamily="18" charset="0"/>
              </a:rPr>
              <a:t>Revelation 21:12-17</a:t>
            </a:r>
          </a:p>
        </p:txBody>
      </p:sp>
      <p:sp>
        <p:nvSpPr>
          <p:cNvPr id="6" name="Rectangle 5">
            <a:extLst>
              <a:ext uri="{FF2B5EF4-FFF2-40B4-BE49-F238E27FC236}">
                <a16:creationId xmlns:a16="http://schemas.microsoft.com/office/drawing/2014/main" id="{5D4BF664-4CD2-4FD7-9A18-CEB81A204F79}"/>
              </a:ext>
            </a:extLst>
          </p:cNvPr>
          <p:cNvSpPr/>
          <p:nvPr/>
        </p:nvSpPr>
        <p:spPr>
          <a:xfrm>
            <a:off x="2703945" y="4697473"/>
            <a:ext cx="6784110" cy="1815882"/>
          </a:xfrm>
          <a:prstGeom prst="rect">
            <a:avLst/>
          </a:prstGeom>
        </p:spPr>
        <p:txBody>
          <a:bodyPr wrap="square">
            <a:spAutoFit/>
          </a:bodyPr>
          <a:lstStyle/>
          <a:p>
            <a:pPr algn="ctr"/>
            <a:r>
              <a:rPr lang="en-US" sz="2800" dirty="0">
                <a:latin typeface="+mj-lt"/>
              </a:rPr>
              <a:t>1 furlong = 660 feet</a:t>
            </a:r>
          </a:p>
          <a:p>
            <a:pPr algn="ctr"/>
            <a:r>
              <a:rPr lang="en-US" sz="2800" dirty="0">
                <a:latin typeface="+mj-lt"/>
              </a:rPr>
              <a:t>12,000 furlongs = 1,500 miles</a:t>
            </a:r>
          </a:p>
          <a:p>
            <a:pPr algn="ctr"/>
            <a:r>
              <a:rPr lang="en-US" sz="2800" dirty="0">
                <a:latin typeface="+mj-lt"/>
              </a:rPr>
              <a:t>12 = Priesthood</a:t>
            </a:r>
          </a:p>
          <a:p>
            <a:pPr algn="ctr"/>
            <a:r>
              <a:rPr lang="en-US" sz="2800" dirty="0">
                <a:latin typeface="+mj-lt"/>
              </a:rPr>
              <a:t>1000 = Perfection</a:t>
            </a:r>
          </a:p>
        </p:txBody>
      </p:sp>
      <p:pic>
        <p:nvPicPr>
          <p:cNvPr id="1028" name="Picture 4" descr="New Jerusalem on Earth">
            <a:extLst>
              <a:ext uri="{FF2B5EF4-FFF2-40B4-BE49-F238E27FC236}">
                <a16:creationId xmlns:a16="http://schemas.microsoft.com/office/drawing/2014/main" id="{3B60F844-6F2F-440F-99F7-6353CD96DB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1447800"/>
            <a:ext cx="4798688" cy="32724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revelation 21 size of new jerusalem">
            <a:extLst>
              <a:ext uri="{FF2B5EF4-FFF2-40B4-BE49-F238E27FC236}">
                <a16:creationId xmlns:a16="http://schemas.microsoft.com/office/drawing/2014/main" id="{7159C787-80EE-4F31-B128-3F092351D4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3022" y="1447800"/>
            <a:ext cx="4644977" cy="3272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9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28"/>
                                        </p:tgtEl>
                                        <p:attrNameLst>
                                          <p:attrName>style.visibility</p:attrName>
                                        </p:attrNameLst>
                                      </p:cBhvr>
                                      <p:to>
                                        <p:strVal val="visible"/>
                                      </p:to>
                                    </p:set>
                                    <p:animEffect transition="in" filter="fade">
                                      <p:cBhvr>
                                        <p:cTn id="35" dur="1000"/>
                                        <p:tgtEl>
                                          <p:spTgt spid="1028"/>
                                        </p:tgtEl>
                                      </p:cBhvr>
                                    </p:animEffect>
                                    <p:anim calcmode="lin" valueType="num">
                                      <p:cBhvr>
                                        <p:cTn id="36" dur="1000" fill="hold"/>
                                        <p:tgtEl>
                                          <p:spTgt spid="1028"/>
                                        </p:tgtEl>
                                        <p:attrNameLst>
                                          <p:attrName>ppt_x</p:attrName>
                                        </p:attrNameLst>
                                      </p:cBhvr>
                                      <p:tavLst>
                                        <p:tav tm="0">
                                          <p:val>
                                            <p:strVal val="#ppt_x"/>
                                          </p:val>
                                        </p:tav>
                                        <p:tav tm="100000">
                                          <p:val>
                                            <p:strVal val="#ppt_x"/>
                                          </p:val>
                                        </p:tav>
                                      </p:tavLst>
                                    </p:anim>
                                    <p:anim calcmode="lin" valueType="num">
                                      <p:cBhvr>
                                        <p:cTn id="37"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30"/>
                                        </p:tgtEl>
                                        <p:attrNameLst>
                                          <p:attrName>style.visibility</p:attrName>
                                        </p:attrNameLst>
                                      </p:cBhvr>
                                      <p:to>
                                        <p:strVal val="visible"/>
                                      </p:to>
                                    </p:set>
                                    <p:animEffect transition="in" filter="fade">
                                      <p:cBhvr>
                                        <p:cTn id="42" dur="1000"/>
                                        <p:tgtEl>
                                          <p:spTgt spid="1030"/>
                                        </p:tgtEl>
                                      </p:cBhvr>
                                    </p:animEffect>
                                    <p:anim calcmode="lin" valueType="num">
                                      <p:cBhvr>
                                        <p:cTn id="43" dur="1000" fill="hold"/>
                                        <p:tgtEl>
                                          <p:spTgt spid="1030"/>
                                        </p:tgtEl>
                                        <p:attrNameLst>
                                          <p:attrName>ppt_x</p:attrName>
                                        </p:attrNameLst>
                                      </p:cBhvr>
                                      <p:tavLst>
                                        <p:tav tm="0">
                                          <p:val>
                                            <p:strVal val="#ppt_x"/>
                                          </p:val>
                                        </p:tav>
                                        <p:tav tm="100000">
                                          <p:val>
                                            <p:strVal val="#ppt_x"/>
                                          </p:val>
                                        </p:tav>
                                      </p:tavLst>
                                    </p:anim>
                                    <p:anim calcmode="lin" valueType="num">
                                      <p:cBhvr>
                                        <p:cTn id="44"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1E243B-073F-4D99-B659-E1236AAA7B1A}"/>
              </a:ext>
            </a:extLst>
          </p:cNvPr>
          <p:cNvSpPr/>
          <p:nvPr/>
        </p:nvSpPr>
        <p:spPr>
          <a:xfrm>
            <a:off x="505920" y="756423"/>
            <a:ext cx="6282808" cy="1077218"/>
          </a:xfrm>
          <a:prstGeom prst="rect">
            <a:avLst/>
          </a:prstGeom>
        </p:spPr>
        <p:txBody>
          <a:bodyPr wrap="square">
            <a:spAutoFit/>
          </a:bodyPr>
          <a:lstStyle/>
          <a:p>
            <a:pPr algn="ctr">
              <a:defRPr/>
            </a:pPr>
            <a:r>
              <a:rPr lang="en-US" sz="3200" b="1" dirty="0">
                <a:latin typeface="+mj-lt"/>
              </a:rPr>
              <a:t>Revelation 21:22-27</a:t>
            </a:r>
          </a:p>
          <a:p>
            <a:pPr algn="ctr">
              <a:defRPr/>
            </a:pPr>
            <a:endParaRPr lang="en-US" sz="3200" b="1" dirty="0">
              <a:latin typeface="+mj-lt"/>
            </a:endParaRPr>
          </a:p>
        </p:txBody>
      </p:sp>
      <p:sp>
        <p:nvSpPr>
          <p:cNvPr id="3" name="Rectangle 2">
            <a:extLst>
              <a:ext uri="{FF2B5EF4-FFF2-40B4-BE49-F238E27FC236}">
                <a16:creationId xmlns:a16="http://schemas.microsoft.com/office/drawing/2014/main" id="{C461D219-A489-449D-8417-6F8257ADC15C}"/>
              </a:ext>
            </a:extLst>
          </p:cNvPr>
          <p:cNvSpPr/>
          <p:nvPr/>
        </p:nvSpPr>
        <p:spPr>
          <a:xfrm>
            <a:off x="378690" y="2887682"/>
            <a:ext cx="11249891" cy="3539430"/>
          </a:xfrm>
          <a:prstGeom prst="rect">
            <a:avLst/>
          </a:prstGeom>
        </p:spPr>
        <p:txBody>
          <a:bodyPr wrap="square">
            <a:spAutoFit/>
          </a:bodyPr>
          <a:lstStyle/>
          <a:p>
            <a:pPr marL="457200" indent="-457200">
              <a:buFont typeface="Arial" panose="020B0604020202020204" pitchFamily="34" charset="0"/>
              <a:buChar char="•"/>
            </a:pPr>
            <a:r>
              <a:rPr lang="en-US" sz="2800" dirty="0">
                <a:latin typeface="+mj-lt"/>
              </a:rPr>
              <a:t>“The tabernacle of God is with men” (Rev 21:3)</a:t>
            </a:r>
          </a:p>
          <a:p>
            <a:pPr marL="457200" indent="-457200">
              <a:buFont typeface="Arial" panose="020B0604020202020204" pitchFamily="34" charset="0"/>
              <a:buChar char="•"/>
            </a:pPr>
            <a:r>
              <a:rPr lang="en-US" sz="2800" dirty="0">
                <a:latin typeface="+mj-lt"/>
              </a:rPr>
              <a:t>“I saw no temple therein; for the Lord God Almighty and the Lamb are the temple of it” (Rev 21:22). </a:t>
            </a:r>
          </a:p>
          <a:p>
            <a:pPr marL="457200" indent="-457200">
              <a:buFont typeface="Arial" panose="020B0604020202020204" pitchFamily="34" charset="0"/>
              <a:buChar char="•"/>
            </a:pPr>
            <a:r>
              <a:rPr lang="en-US" sz="2800" dirty="0">
                <a:latin typeface="+mj-lt"/>
              </a:rPr>
              <a:t>“Temples, now and during the millennium, are to prepare men for a celestial inheritance. When that glorious goal is gained, heaven itself becomes a temple” </a:t>
            </a:r>
            <a:r>
              <a:rPr lang="en-US" dirty="0">
                <a:latin typeface="+mj-lt"/>
              </a:rPr>
              <a:t>(Elder McConkie, </a:t>
            </a:r>
            <a:r>
              <a:rPr lang="en-US" i="1" dirty="0">
                <a:latin typeface="+mj-lt"/>
              </a:rPr>
              <a:t>DNTC</a:t>
            </a:r>
            <a:r>
              <a:rPr lang="en-US" dirty="0">
                <a:latin typeface="+mj-lt"/>
              </a:rPr>
              <a:t>3:588).</a:t>
            </a:r>
          </a:p>
          <a:p>
            <a:endParaRPr lang="en-US" sz="2800" dirty="0">
              <a:latin typeface="+mj-lt"/>
            </a:endParaRPr>
          </a:p>
          <a:p>
            <a:r>
              <a:rPr lang="en-US" sz="2800" dirty="0">
                <a:latin typeface="+mj-lt"/>
              </a:rPr>
              <a:t>MORE DETAIL: Revelation 22:1-6</a:t>
            </a:r>
          </a:p>
        </p:txBody>
      </p:sp>
      <p:pic>
        <p:nvPicPr>
          <p:cNvPr id="1026" name="Picture 2" descr="Image result for earth temple revelation">
            <a:extLst>
              <a:ext uri="{FF2B5EF4-FFF2-40B4-BE49-F238E27FC236}">
                <a16:creationId xmlns:a16="http://schemas.microsoft.com/office/drawing/2014/main" id="{D1373EEF-9273-4B22-808D-61C2017A0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6872" y="0"/>
            <a:ext cx="4667021" cy="2920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43887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Content Placeholder 2"/>
          <p:cNvSpPr>
            <a:spLocks noGrp="1"/>
          </p:cNvSpPr>
          <p:nvPr>
            <p:ph idx="1"/>
          </p:nvPr>
        </p:nvSpPr>
        <p:spPr>
          <a:xfrm>
            <a:off x="1524000" y="1600200"/>
            <a:ext cx="9144000" cy="5257800"/>
          </a:xfrm>
        </p:spPr>
        <p:txBody>
          <a:bodyPr/>
          <a:lstStyle/>
          <a:p>
            <a:pPr marL="914400" indent="0">
              <a:buNone/>
            </a:pPr>
            <a:r>
              <a:rPr lang="en-US" altLang="en-US" b="1">
                <a:solidFill>
                  <a:srgbClr val="FFFFFF"/>
                </a:solidFill>
                <a:latin typeface="Calisto MT" panose="02040603050505030304" pitchFamily="18" charset="0"/>
                <a:ea typeface="Calisto MT" panose="02040603050505030304" pitchFamily="18" charset="0"/>
                <a:cs typeface="Calisto MT" panose="02040603050505030304" pitchFamily="18" charset="0"/>
              </a:rPr>
              <a:t> </a:t>
            </a:r>
            <a:endParaRPr lang="en-US" altLang="en-US">
              <a:solidFill>
                <a:schemeClr val="bg1"/>
              </a:solidFill>
              <a:latin typeface="Calisto MT" panose="02040603050505030304" pitchFamily="18" charset="0"/>
              <a:ea typeface="Calisto MT" panose="02040603050505030304" pitchFamily="18" charset="0"/>
              <a:cs typeface="Calisto MT" panose="0204060305050503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709018121"/>
              </p:ext>
            </p:extLst>
          </p:nvPr>
        </p:nvGraphicFramePr>
        <p:xfrm>
          <a:off x="563418" y="1413165"/>
          <a:ext cx="11323782" cy="4864154"/>
        </p:xfrm>
        <a:graphic>
          <a:graphicData uri="http://schemas.openxmlformats.org/drawingml/2006/table">
            <a:tbl>
              <a:tblPr firstRow="1" bandRow="1">
                <a:tableStyleId>{073A0DAA-6AF3-43AB-8588-CEC1D06C72B9}</a:tableStyleId>
              </a:tblPr>
              <a:tblGrid>
                <a:gridCol w="5423996">
                  <a:extLst>
                    <a:ext uri="{9D8B030D-6E8A-4147-A177-3AD203B41FA5}">
                      <a16:colId xmlns:a16="http://schemas.microsoft.com/office/drawing/2014/main" val="20000"/>
                    </a:ext>
                  </a:extLst>
                </a:gridCol>
                <a:gridCol w="5899786">
                  <a:extLst>
                    <a:ext uri="{9D8B030D-6E8A-4147-A177-3AD203B41FA5}">
                      <a16:colId xmlns:a16="http://schemas.microsoft.com/office/drawing/2014/main" val="20001"/>
                    </a:ext>
                  </a:extLst>
                </a:gridCol>
              </a:tblGrid>
              <a:tr h="493861">
                <a:tc>
                  <a:txBody>
                    <a:bodyPr/>
                    <a:lstStyle/>
                    <a:p>
                      <a:pPr algn="l"/>
                      <a:r>
                        <a:rPr lang="en-US" sz="2800" dirty="0">
                          <a:latin typeface="+mj-lt"/>
                        </a:rPr>
                        <a:t>Genesis</a:t>
                      </a:r>
                      <a:endParaRPr lang="en-US" sz="2800" b="1" dirty="0">
                        <a:solidFill>
                          <a:schemeClr val="tx1"/>
                        </a:solidFill>
                        <a:latin typeface="+mj-lt"/>
                        <a:cs typeface="Calisto MT"/>
                      </a:endParaRPr>
                    </a:p>
                  </a:txBody>
                  <a:tcPr/>
                </a:tc>
                <a:tc>
                  <a:txBody>
                    <a:bodyPr/>
                    <a:lstStyle/>
                    <a:p>
                      <a:pPr algn="l"/>
                      <a:r>
                        <a:rPr lang="en-US" sz="2800" dirty="0">
                          <a:latin typeface="+mj-lt"/>
                        </a:rPr>
                        <a:t>Revelation</a:t>
                      </a:r>
                      <a:endParaRPr lang="en-US" sz="2800" b="1" dirty="0">
                        <a:solidFill>
                          <a:schemeClr val="tx1"/>
                        </a:solidFill>
                        <a:latin typeface="+mj-lt"/>
                        <a:cs typeface="Calisto MT"/>
                      </a:endParaRPr>
                    </a:p>
                  </a:txBody>
                  <a:tcPr/>
                </a:tc>
                <a:extLst>
                  <a:ext uri="{0D108BD9-81ED-4DB2-BD59-A6C34878D82A}">
                    <a16:rowId xmlns:a16="http://schemas.microsoft.com/office/drawing/2014/main" val="10000"/>
                  </a:ext>
                </a:extLst>
              </a:tr>
              <a:tr h="612937">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 Heavens and earth created (1:1)</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New heavens and earth (21:1)</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1"/>
                  </a:ext>
                </a:extLst>
              </a:tr>
              <a:tr h="509501">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 Sun created (1:16)</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No need of the sun (21:23)</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2"/>
                  </a:ext>
                </a:extLst>
              </a:tr>
              <a:tr h="509501">
                <a:tc>
                  <a:txBody>
                    <a:bodyPr/>
                    <a:lstStyle/>
                    <a:p>
                      <a:pPr marL="0" marR="0" algn="l">
                        <a:lnSpc>
                          <a:spcPts val="1300"/>
                        </a:lnSpc>
                        <a:spcBef>
                          <a:spcPts val="200"/>
                        </a:spcBef>
                        <a:spcAft>
                          <a:spcPts val="200"/>
                        </a:spcAft>
                      </a:pPr>
                      <a:r>
                        <a:rPr lang="en-US" sz="2400" dirty="0">
                          <a:effectLst/>
                          <a:latin typeface="+mj-lt"/>
                        </a:rPr>
                        <a:t> </a:t>
                      </a:r>
                    </a:p>
                    <a:p>
                      <a:pPr marL="0" marR="0" algn="l">
                        <a:lnSpc>
                          <a:spcPts val="1300"/>
                        </a:lnSpc>
                        <a:spcBef>
                          <a:spcPts val="200"/>
                        </a:spcBef>
                        <a:spcAft>
                          <a:spcPts val="200"/>
                        </a:spcAft>
                      </a:pPr>
                      <a:r>
                        <a:rPr lang="en-US" sz="2400" dirty="0">
                          <a:effectLst/>
                          <a:latin typeface="+mj-lt"/>
                        </a:rPr>
                        <a:t> The</a:t>
                      </a:r>
                      <a:r>
                        <a:rPr lang="en-US" sz="2400" baseline="0" dirty="0">
                          <a:effectLst/>
                          <a:latin typeface="+mj-lt"/>
                        </a:rPr>
                        <a:t> </a:t>
                      </a:r>
                      <a:r>
                        <a:rPr lang="en-US" sz="2400" dirty="0">
                          <a:effectLst/>
                          <a:latin typeface="+mj-lt"/>
                        </a:rPr>
                        <a:t>night established (1:5)</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No night there (21:25; 22:5)</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3"/>
                  </a:ext>
                </a:extLst>
              </a:tr>
              <a:tr h="509501">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 The seas created (1:10)</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No more seas (21:1)</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4"/>
                  </a:ext>
                </a:extLst>
              </a:tr>
              <a:tr h="612937">
                <a:tc>
                  <a:txBody>
                    <a:bodyPr/>
                    <a:lstStyle/>
                    <a:p>
                      <a:pPr marL="0" marR="0" algn="l">
                        <a:lnSpc>
                          <a:spcPts val="1300"/>
                        </a:lnSpc>
                        <a:spcBef>
                          <a:spcPts val="200"/>
                        </a:spcBef>
                        <a:spcAft>
                          <a:spcPts val="200"/>
                        </a:spcAft>
                      </a:pPr>
                      <a:r>
                        <a:rPr lang="en-US" sz="2400" dirty="0">
                          <a:effectLst/>
                          <a:latin typeface="+mj-lt"/>
                        </a:rPr>
                        <a:t> </a:t>
                      </a:r>
                    </a:p>
                    <a:p>
                      <a:pPr marL="0" marR="0" algn="l">
                        <a:lnSpc>
                          <a:spcPts val="1300"/>
                        </a:lnSpc>
                        <a:spcBef>
                          <a:spcPts val="200"/>
                        </a:spcBef>
                        <a:spcAft>
                          <a:spcPts val="200"/>
                        </a:spcAft>
                      </a:pPr>
                      <a:r>
                        <a:rPr lang="en-US" sz="2400" dirty="0">
                          <a:effectLst/>
                          <a:latin typeface="+mj-lt"/>
                        </a:rPr>
                        <a:t> The curse announced (3:14-17)</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No more curse (22:3)</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5"/>
                  </a:ext>
                </a:extLst>
              </a:tr>
              <a:tr h="544082">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 Death enters history (3:19)</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No more death (21:4)</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6"/>
                  </a:ext>
                </a:extLst>
              </a:tr>
              <a:tr h="612937">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 Man driven from the tree (3:24)</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Man restored to paradise </a:t>
                      </a:r>
                      <a:r>
                        <a:rPr lang="en-US" sz="2400">
                          <a:effectLst/>
                          <a:latin typeface="+mj-lt"/>
                        </a:rPr>
                        <a:t>(21:2)</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7"/>
                  </a:ext>
                </a:extLst>
              </a:tr>
              <a:tr h="434598">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 Sorrow and pain begin (3:17)</a:t>
                      </a:r>
                      <a:endParaRPr lang="en-US" sz="2400" dirty="0">
                        <a:solidFill>
                          <a:schemeClr val="tx1"/>
                        </a:solidFill>
                        <a:effectLst/>
                        <a:latin typeface="+mj-lt"/>
                        <a:ea typeface="Times New Roman"/>
                        <a:cs typeface="Calisto MT"/>
                      </a:endParaRPr>
                    </a:p>
                  </a:txBody>
                  <a:tcPr marL="50800" marR="50800" marT="0" marB="0"/>
                </a:tc>
                <a:tc>
                  <a:txBody>
                    <a:bodyPr/>
                    <a:lstStyle/>
                    <a:p>
                      <a:pPr marL="0" marR="0" algn="l">
                        <a:lnSpc>
                          <a:spcPts val="1300"/>
                        </a:lnSpc>
                        <a:spcBef>
                          <a:spcPts val="200"/>
                        </a:spcBef>
                        <a:spcAft>
                          <a:spcPts val="200"/>
                        </a:spcAft>
                      </a:pPr>
                      <a:endParaRPr lang="en-US" sz="2400" dirty="0">
                        <a:effectLst/>
                        <a:latin typeface="+mj-lt"/>
                      </a:endParaRPr>
                    </a:p>
                    <a:p>
                      <a:pPr marL="0" marR="0" algn="l">
                        <a:lnSpc>
                          <a:spcPts val="1300"/>
                        </a:lnSpc>
                        <a:spcBef>
                          <a:spcPts val="200"/>
                        </a:spcBef>
                        <a:spcAft>
                          <a:spcPts val="200"/>
                        </a:spcAft>
                      </a:pPr>
                      <a:r>
                        <a:rPr lang="en-US" sz="2400" dirty="0">
                          <a:effectLst/>
                          <a:latin typeface="+mj-lt"/>
                        </a:rPr>
                        <a:t>No more sorrow/pain (21:4)</a:t>
                      </a:r>
                      <a:endParaRPr lang="en-US" sz="2400" dirty="0">
                        <a:solidFill>
                          <a:schemeClr val="tx1"/>
                        </a:solidFill>
                        <a:effectLst/>
                        <a:latin typeface="+mj-lt"/>
                        <a:ea typeface="Times New Roman"/>
                        <a:cs typeface="Calisto MT"/>
                      </a:endParaRPr>
                    </a:p>
                  </a:txBody>
                  <a:tcPr marL="50800" marR="50800" marT="0" marB="0"/>
                </a:tc>
                <a:extLst>
                  <a:ext uri="{0D108BD9-81ED-4DB2-BD59-A6C34878D82A}">
                    <a16:rowId xmlns:a16="http://schemas.microsoft.com/office/drawing/2014/main" val="10008"/>
                  </a:ext>
                </a:extLst>
              </a:tr>
            </a:tbl>
          </a:graphicData>
        </a:graphic>
      </p:graphicFrame>
      <p:sp>
        <p:nvSpPr>
          <p:cNvPr id="2" name="Rectangle 1">
            <a:extLst>
              <a:ext uri="{FF2B5EF4-FFF2-40B4-BE49-F238E27FC236}">
                <a16:creationId xmlns:a16="http://schemas.microsoft.com/office/drawing/2014/main" id="{D21E243B-073F-4D99-B659-E1236AAA7B1A}"/>
              </a:ext>
            </a:extLst>
          </p:cNvPr>
          <p:cNvSpPr/>
          <p:nvPr/>
        </p:nvSpPr>
        <p:spPr>
          <a:xfrm>
            <a:off x="2750356" y="257660"/>
            <a:ext cx="6282808" cy="584775"/>
          </a:xfrm>
          <a:prstGeom prst="rect">
            <a:avLst/>
          </a:prstGeom>
        </p:spPr>
        <p:txBody>
          <a:bodyPr wrap="square">
            <a:spAutoFit/>
          </a:bodyPr>
          <a:lstStyle/>
          <a:p>
            <a:pPr algn="ctr">
              <a:defRPr/>
            </a:pPr>
            <a:r>
              <a:rPr lang="en-US" sz="3200" dirty="0">
                <a:latin typeface="+mj-lt"/>
              </a:rPr>
              <a:t>Reverse the Curse</a:t>
            </a:r>
          </a:p>
        </p:txBody>
      </p:sp>
    </p:spTree>
    <p:extLst>
      <p:ext uri="{BB962C8B-B14F-4D97-AF65-F5344CB8AC3E}">
        <p14:creationId xmlns:p14="http://schemas.microsoft.com/office/powerpoint/2010/main" val="386278094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742332"/>
      </a:dk2>
      <a:lt2>
        <a:srgbClr val="EE91A0"/>
      </a:lt2>
      <a:accent1>
        <a:srgbClr val="E03754"/>
      </a:accent1>
      <a:accent2>
        <a:srgbClr val="E86C2E"/>
      </a:accent2>
      <a:accent3>
        <a:srgbClr val="DAB250"/>
      </a:accent3>
      <a:accent4>
        <a:srgbClr val="60C4AA"/>
      </a:accent4>
      <a:accent5>
        <a:srgbClr val="51A9DB"/>
      </a:accent5>
      <a:accent6>
        <a:srgbClr val="976AC9"/>
      </a:accent6>
      <a:hlink>
        <a:srgbClr val="D5445E"/>
      </a:hlink>
      <a:folHlink>
        <a:srgbClr val="E17C8E"/>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6B2E858E-683F-40D9-B4CB-284D097F3AC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TM04033921[[fn=Damask]]</Template>
  <TotalTime>27746</TotalTime>
  <Words>1008</Words>
  <Application>Microsoft Office PowerPoint</Application>
  <PresentationFormat>Widescreen</PresentationFormat>
  <Paragraphs>135</Paragraphs>
  <Slides>19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Arial</vt:lpstr>
      <vt:lpstr>Bookman Old Style</vt:lpstr>
      <vt:lpstr>Calibri</vt:lpstr>
      <vt:lpstr>Calisto MT</vt:lpstr>
      <vt:lpstr>Castellar</vt:lpstr>
      <vt:lpstr>Century Gothic</vt:lpstr>
      <vt:lpstr>Freestyle Script</vt:lpstr>
      <vt:lpstr>Rockwell</vt:lpstr>
      <vt:lpstr>Times New Roman</vt:lpstr>
      <vt:lpstr>Damask</vt:lpstr>
      <vt:lpstr>PowerPoint Presentation</vt:lpstr>
      <vt:lpstr>The Book of Revelation</vt:lpstr>
      <vt:lpstr>Chapter 21-22</vt:lpstr>
      <vt:lpstr>Earth follows a Plan of Salvation</vt:lpstr>
      <vt:lpstr>Earth follows a Plan of Salvation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LDS Church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ces user</dc:creator>
  <cp:lastModifiedBy>Eric D. Richards</cp:lastModifiedBy>
  <cp:revision>386</cp:revision>
  <dcterms:created xsi:type="dcterms:W3CDTF">2006-07-12T19:00:47Z</dcterms:created>
  <dcterms:modified xsi:type="dcterms:W3CDTF">2018-04-25T15:42:45Z</dcterms:modified>
</cp:coreProperties>
</file>