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3" r:id="rId1"/>
  </p:sldMasterIdLst>
  <p:notesMasterIdLst>
    <p:notesMasterId r:id="rId27"/>
  </p:notesMasterIdLst>
  <p:sldIdLst>
    <p:sldId id="1000" r:id="rId2"/>
    <p:sldId id="1012" r:id="rId3"/>
    <p:sldId id="1013" r:id="rId4"/>
    <p:sldId id="1018" r:id="rId5"/>
    <p:sldId id="1015" r:id="rId6"/>
    <p:sldId id="1025" r:id="rId7"/>
    <p:sldId id="996" r:id="rId8"/>
    <p:sldId id="997" r:id="rId9"/>
    <p:sldId id="1019" r:id="rId10"/>
    <p:sldId id="292" r:id="rId11"/>
    <p:sldId id="293" r:id="rId12"/>
    <p:sldId id="1022" r:id="rId13"/>
    <p:sldId id="1023" r:id="rId14"/>
    <p:sldId id="1026" r:id="rId15"/>
    <p:sldId id="1027" r:id="rId16"/>
    <p:sldId id="911" r:id="rId17"/>
    <p:sldId id="1021" r:id="rId18"/>
    <p:sldId id="994" r:id="rId19"/>
    <p:sldId id="999" r:id="rId20"/>
    <p:sldId id="995" r:id="rId21"/>
    <p:sldId id="993" r:id="rId22"/>
    <p:sldId id="1014" r:id="rId23"/>
    <p:sldId id="873" r:id="rId24"/>
    <p:sldId id="916" r:id="rId25"/>
    <p:sldId id="100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714" autoAdjust="0"/>
  </p:normalViewPr>
  <p:slideViewPr>
    <p:cSldViewPr snapToGrid="0">
      <p:cViewPr varScale="1">
        <p:scale>
          <a:sx n="69" d="100"/>
          <a:sy n="69" d="100"/>
        </p:scale>
        <p:origin x="1224"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4/17/2018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76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06572B-E14E-478D-B712-774ADE67455F}" type="slidenum">
              <a:rPr lang="en-US" smtClean="0"/>
              <a:pPr/>
              <a:t>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45666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FA3974-7A68-40DA-AE42-2C5F6ED5AAB0}" type="slidenum">
              <a:rPr lang="en-US" altLang="en-US"/>
              <a:pPr/>
              <a:t>16</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2217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C87CE3-3628-4E29-B0D2-2F444FBB3F8C}" type="slidenum">
              <a:rPr lang="en-US" smtClean="0"/>
              <a:pPr/>
              <a:t>17</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992540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C4D696-6F93-4FDF-AB37-568B5032F8F7}" type="slidenum">
              <a:rPr lang="en-US" smtClean="0"/>
              <a:pPr/>
              <a:t>18</a:t>
            </a:fld>
            <a:endParaRPr lang="en-US"/>
          </a:p>
        </p:txBody>
      </p:sp>
    </p:spTree>
    <p:extLst>
      <p:ext uri="{BB962C8B-B14F-4D97-AF65-F5344CB8AC3E}">
        <p14:creationId xmlns:p14="http://schemas.microsoft.com/office/powerpoint/2010/main" val="350489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C4D696-6F93-4FDF-AB37-568B5032F8F7}" type="slidenum">
              <a:rPr lang="en-US" smtClean="0"/>
              <a:pPr/>
              <a:t>20</a:t>
            </a:fld>
            <a:endParaRPr lang="en-US"/>
          </a:p>
        </p:txBody>
      </p:sp>
    </p:spTree>
    <p:extLst>
      <p:ext uri="{BB962C8B-B14F-4D97-AF65-F5344CB8AC3E}">
        <p14:creationId xmlns:p14="http://schemas.microsoft.com/office/powerpoint/2010/main" val="270127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C4D696-6F93-4FDF-AB37-568B5032F8F7}" type="slidenum">
              <a:rPr lang="en-US" smtClean="0"/>
              <a:pPr/>
              <a:t>21</a:t>
            </a:fld>
            <a:endParaRPr lang="en-US"/>
          </a:p>
        </p:txBody>
      </p:sp>
    </p:spTree>
    <p:extLst>
      <p:ext uri="{BB962C8B-B14F-4D97-AF65-F5344CB8AC3E}">
        <p14:creationId xmlns:p14="http://schemas.microsoft.com/office/powerpoint/2010/main" val="346881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FA3974-7A68-40DA-AE42-2C5F6ED5AAB0}" type="slidenum">
              <a:rPr lang="en-US" altLang="en-US"/>
              <a:pPr/>
              <a:t>22</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1888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30664B-7F95-41A3-A8BF-91BA5D4A5530}" type="slidenum">
              <a:rPr lang="en-US" altLang="en-US"/>
              <a:pPr/>
              <a:t>24</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0457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602D02-651C-4C36-A48A-B07AA34EC33B}" type="slidenum">
              <a:rPr lang="en-US" altLang="en-US" smtClean="0"/>
              <a:pPr>
                <a:defRPr/>
              </a:pPr>
              <a:t>‹#›</a:t>
            </a:fld>
            <a:endParaRPr lang="en-US" altLang="en-US"/>
          </a:p>
        </p:txBody>
      </p:sp>
    </p:spTree>
    <p:extLst>
      <p:ext uri="{BB962C8B-B14F-4D97-AF65-F5344CB8AC3E}">
        <p14:creationId xmlns:p14="http://schemas.microsoft.com/office/powerpoint/2010/main" val="354790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4E6C24-206D-4A64-A5F4-6FEF8C1FBC95}" type="slidenum">
              <a:rPr lang="en-US" altLang="en-US" smtClean="0"/>
              <a:pPr>
                <a:defRPr/>
              </a:pPr>
              <a:t>‹#›</a:t>
            </a:fld>
            <a:endParaRPr lang="en-US" altLang="en-US"/>
          </a:p>
        </p:txBody>
      </p:sp>
    </p:spTree>
    <p:extLst>
      <p:ext uri="{BB962C8B-B14F-4D97-AF65-F5344CB8AC3E}">
        <p14:creationId xmlns:p14="http://schemas.microsoft.com/office/powerpoint/2010/main" val="166633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918B3F-237D-4C21-8C41-9FBA9CB010B8}" type="slidenum">
              <a:rPr lang="en-US" altLang="en-US" smtClean="0"/>
              <a:pPr>
                <a:defRPr/>
              </a:pPr>
              <a:t>‹#›</a:t>
            </a:fld>
            <a:endParaRPr lang="en-US" altLang="en-US"/>
          </a:p>
        </p:txBody>
      </p:sp>
    </p:spTree>
    <p:extLst>
      <p:ext uri="{BB962C8B-B14F-4D97-AF65-F5344CB8AC3E}">
        <p14:creationId xmlns:p14="http://schemas.microsoft.com/office/powerpoint/2010/main" val="24693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85FBBF-B1A1-4666-AE67-E6FA2C7E62F0}" type="slidenum">
              <a:rPr lang="en-US" altLang="en-US" smtClean="0"/>
              <a:pPr>
                <a:defRPr/>
              </a:pPr>
              <a:t>‹#›</a:t>
            </a:fld>
            <a:endParaRPr lang="en-US" alt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49074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CA930F-085B-4EDB-A402-9411D9019995}" type="slidenum">
              <a:rPr lang="en-US" altLang="en-US" smtClean="0"/>
              <a:pPr>
                <a:defRPr/>
              </a:pPr>
              <a:t>‹#›</a:t>
            </a:fld>
            <a:endParaRPr lang="en-US" altLang="en-US"/>
          </a:p>
        </p:txBody>
      </p:sp>
    </p:spTree>
    <p:extLst>
      <p:ext uri="{BB962C8B-B14F-4D97-AF65-F5344CB8AC3E}">
        <p14:creationId xmlns:p14="http://schemas.microsoft.com/office/powerpoint/2010/main" val="13157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7265A1-C2D4-4C30-82D3-A3A00D09D63A}" type="slidenum">
              <a:rPr lang="en-US" altLang="en-US" smtClean="0"/>
              <a:pPr>
                <a:defRPr/>
              </a:pPr>
              <a:t>‹#›</a:t>
            </a:fld>
            <a:endParaRPr lang="en-US" altLang="en-US"/>
          </a:p>
        </p:txBody>
      </p:sp>
    </p:spTree>
    <p:extLst>
      <p:ext uri="{BB962C8B-B14F-4D97-AF65-F5344CB8AC3E}">
        <p14:creationId xmlns:p14="http://schemas.microsoft.com/office/powerpoint/2010/main" val="2321766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CCDD9C1-386F-4D04-829B-D19EB04AF528}" type="slidenum">
              <a:rPr lang="en-US" altLang="en-US" smtClean="0"/>
              <a:pPr>
                <a:defRPr/>
              </a:pPr>
              <a:t>‹#›</a:t>
            </a:fld>
            <a:endParaRPr lang="en-US" altLang="en-US"/>
          </a:p>
        </p:txBody>
      </p:sp>
    </p:spTree>
    <p:extLst>
      <p:ext uri="{BB962C8B-B14F-4D97-AF65-F5344CB8AC3E}">
        <p14:creationId xmlns:p14="http://schemas.microsoft.com/office/powerpoint/2010/main" val="178872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4DE58D-BDC8-484D-B093-733EE0EC856F}" type="slidenum">
              <a:rPr lang="en-US" altLang="en-US" smtClean="0"/>
              <a:pPr>
                <a:defRPr/>
              </a:pPr>
              <a:t>‹#›</a:t>
            </a:fld>
            <a:endParaRPr lang="en-US" altLang="en-US"/>
          </a:p>
        </p:txBody>
      </p:sp>
    </p:spTree>
    <p:extLst>
      <p:ext uri="{BB962C8B-B14F-4D97-AF65-F5344CB8AC3E}">
        <p14:creationId xmlns:p14="http://schemas.microsoft.com/office/powerpoint/2010/main" val="417236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364489-8B14-4F75-BBDA-A26127F3F2E6}" type="slidenum">
              <a:rPr lang="en-US" altLang="en-US" smtClean="0"/>
              <a:pPr>
                <a:defRPr/>
              </a:pPr>
              <a:t>‹#›</a:t>
            </a:fld>
            <a:endParaRPr lang="en-US" altLang="en-US"/>
          </a:p>
        </p:txBody>
      </p:sp>
    </p:spTree>
    <p:extLst>
      <p:ext uri="{BB962C8B-B14F-4D97-AF65-F5344CB8AC3E}">
        <p14:creationId xmlns:p14="http://schemas.microsoft.com/office/powerpoint/2010/main" val="3040854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a:p>
        </p:txBody>
      </p:sp>
      <p:sp>
        <p:nvSpPr>
          <p:cNvPr id="4" name="Text Placeholder 3"/>
          <p:cNvSpPr>
            <a:spLocks noGrp="1"/>
          </p:cNvSpPr>
          <p:nvPr>
            <p:ph type="body"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BEC7002A-0487-470D-BA15-EA117A455BBC}" type="slidenum">
              <a:rPr lang="en-US" altLang="en-US"/>
              <a:pPr/>
              <a:t>‹#›</a:t>
            </a:fld>
            <a:endParaRPr lang="en-US" altLang="en-US"/>
          </a:p>
        </p:txBody>
      </p:sp>
    </p:spTree>
    <p:extLst>
      <p:ext uri="{BB962C8B-B14F-4D97-AF65-F5344CB8AC3E}">
        <p14:creationId xmlns:p14="http://schemas.microsoft.com/office/powerpoint/2010/main" val="173911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Content Placeholder 2"/>
          <p:cNvSpPr>
            <a:spLocks noGrp="1"/>
          </p:cNvSpPr>
          <p:nvPr>
            <p:ph sz="half" idx="1"/>
          </p:nvPr>
        </p:nvSpPr>
        <p:spPr>
          <a:xfrm>
            <a:off x="1066800" y="1981200"/>
            <a:ext cx="754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6800" y="4114800"/>
            <a:ext cx="754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4A9DFB5A-0503-42A3-9C75-386F793BB9D2}" type="slidenum">
              <a:rPr lang="en-US"/>
              <a:pPr>
                <a:defRPr/>
              </a:pPr>
              <a:t>‹#›</a:t>
            </a:fld>
            <a:endParaRPr lang="en-US"/>
          </a:p>
        </p:txBody>
      </p:sp>
    </p:spTree>
    <p:extLst>
      <p:ext uri="{BB962C8B-B14F-4D97-AF65-F5344CB8AC3E}">
        <p14:creationId xmlns:p14="http://schemas.microsoft.com/office/powerpoint/2010/main" val="239359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F28889-67C9-4467-9C52-4811321B6EA4}" type="slidenum">
              <a:rPr lang="en-US" altLang="en-US" smtClean="0"/>
              <a:pPr>
                <a:defRPr/>
              </a:pPr>
              <a:t>‹#›</a:t>
            </a:fld>
            <a:endParaRPr lang="en-US" altLang="en-US"/>
          </a:p>
        </p:txBody>
      </p:sp>
    </p:spTree>
    <p:extLst>
      <p:ext uri="{BB962C8B-B14F-4D97-AF65-F5344CB8AC3E}">
        <p14:creationId xmlns:p14="http://schemas.microsoft.com/office/powerpoint/2010/main" val="388934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EC46AA-F4B2-4431-96C8-6D4232285CC3}" type="slidenum">
              <a:rPr lang="en-US" altLang="en-US" smtClean="0"/>
              <a:pPr>
                <a:defRPr/>
              </a:pPr>
              <a:t>‹#›</a:t>
            </a:fld>
            <a:endParaRPr lang="en-US" altLang="en-US"/>
          </a:p>
        </p:txBody>
      </p:sp>
    </p:spTree>
    <p:extLst>
      <p:ext uri="{BB962C8B-B14F-4D97-AF65-F5344CB8AC3E}">
        <p14:creationId xmlns:p14="http://schemas.microsoft.com/office/powerpoint/2010/main" val="161077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BBE6F9-387A-4B85-9F39-400CC4DCBC47}" type="slidenum">
              <a:rPr lang="en-US" altLang="en-US" smtClean="0"/>
              <a:pPr>
                <a:defRPr/>
              </a:pPr>
              <a:t>‹#›</a:t>
            </a:fld>
            <a:endParaRPr lang="en-US" altLang="en-US"/>
          </a:p>
        </p:txBody>
      </p:sp>
    </p:spTree>
    <p:extLst>
      <p:ext uri="{BB962C8B-B14F-4D97-AF65-F5344CB8AC3E}">
        <p14:creationId xmlns:p14="http://schemas.microsoft.com/office/powerpoint/2010/main" val="240712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11E8DED-5AD4-4D20-AA44-50A15178F8D1}" type="slidenum">
              <a:rPr lang="en-US" altLang="en-US" smtClean="0"/>
              <a:pPr>
                <a:defRPr/>
              </a:pPr>
              <a:t>‹#›</a:t>
            </a:fld>
            <a:endParaRPr lang="en-US" altLang="en-US"/>
          </a:p>
        </p:txBody>
      </p:sp>
    </p:spTree>
    <p:extLst>
      <p:ext uri="{BB962C8B-B14F-4D97-AF65-F5344CB8AC3E}">
        <p14:creationId xmlns:p14="http://schemas.microsoft.com/office/powerpoint/2010/main" val="211094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EA377A0-026E-4515-B7E2-FDEAC2399954}" type="slidenum">
              <a:rPr lang="en-US" altLang="en-US" smtClean="0"/>
              <a:pPr>
                <a:defRPr/>
              </a:pPr>
              <a:t>‹#›</a:t>
            </a:fld>
            <a:endParaRPr lang="en-US" altLang="en-US"/>
          </a:p>
        </p:txBody>
      </p:sp>
    </p:spTree>
    <p:extLst>
      <p:ext uri="{BB962C8B-B14F-4D97-AF65-F5344CB8AC3E}">
        <p14:creationId xmlns:p14="http://schemas.microsoft.com/office/powerpoint/2010/main" val="225439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5035C48-A2A1-4820-9CD2-8C90C92D5C2C}" type="slidenum">
              <a:rPr lang="en-US" altLang="en-US" smtClean="0"/>
              <a:pPr>
                <a:defRPr/>
              </a:pPr>
              <a:t>‹#›</a:t>
            </a:fld>
            <a:endParaRPr lang="en-US" altLang="en-US"/>
          </a:p>
        </p:txBody>
      </p:sp>
    </p:spTree>
    <p:extLst>
      <p:ext uri="{BB962C8B-B14F-4D97-AF65-F5344CB8AC3E}">
        <p14:creationId xmlns:p14="http://schemas.microsoft.com/office/powerpoint/2010/main" val="238884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AD310C-4BC0-41EA-B237-BDA9E5900DD5}" type="slidenum">
              <a:rPr lang="en-US" altLang="en-US" smtClean="0"/>
              <a:pPr>
                <a:defRPr/>
              </a:pPr>
              <a:t>‹#›</a:t>
            </a:fld>
            <a:endParaRPr lang="en-US" altLang="en-US"/>
          </a:p>
        </p:txBody>
      </p:sp>
    </p:spTree>
    <p:extLst>
      <p:ext uri="{BB962C8B-B14F-4D97-AF65-F5344CB8AC3E}">
        <p14:creationId xmlns:p14="http://schemas.microsoft.com/office/powerpoint/2010/main" val="203885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99EBFC-1DA2-413B-A03C-5CA485BDB81B}" type="slidenum">
              <a:rPr lang="en-US" altLang="en-US" smtClean="0"/>
              <a:pPr>
                <a:defRPr/>
              </a:pPr>
              <a:t>‹#›</a:t>
            </a:fld>
            <a:endParaRPr lang="en-US" altLang="en-US"/>
          </a:p>
        </p:txBody>
      </p:sp>
    </p:spTree>
    <p:extLst>
      <p:ext uri="{BB962C8B-B14F-4D97-AF65-F5344CB8AC3E}">
        <p14:creationId xmlns:p14="http://schemas.microsoft.com/office/powerpoint/2010/main" val="394150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smtClean="0"/>
              <a:pPr>
                <a:defRPr/>
              </a:pPr>
              <a:t>‹#›</a:t>
            </a:fld>
            <a:endParaRPr lang="en-US" altLang="en-US"/>
          </a:p>
        </p:txBody>
      </p:sp>
    </p:spTree>
    <p:extLst>
      <p:ext uri="{BB962C8B-B14F-4D97-AF65-F5344CB8AC3E}">
        <p14:creationId xmlns:p14="http://schemas.microsoft.com/office/powerpoint/2010/main" val="2857452497"/>
      </p:ext>
    </p:extLst>
  </p:cSld>
  <p:clrMap bg1="dk1" tx1="lt1" bg2="dk2" tx2="lt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microsoft.com/office/2007/relationships/media" Target="file:///C:\Users\Brotherichards\OneDrive%20-%20LDS%20Church\Large%20Files\Wendy%20Nelson%20Becoming%20Become.mp4" TargetMode="External"/><Relationship Id="rId1" Type="http://schemas.openxmlformats.org/officeDocument/2006/relationships/video" Target="NULL" TargetMode="External"/><Relationship Id="rId5" Type="http://schemas.openxmlformats.org/officeDocument/2006/relationships/image" Target="../media/image19.png"/><Relationship Id="rId4"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1824529"/>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30" name="Image File" r:id="rId3" imgW="0" imgH="0" progId="">
                  <p:embed/>
                </p:oleObj>
              </mc:Choice>
              <mc:Fallback>
                <p:oleObj name="Image File" r:id="rId3" imgW="0" imgH="0" progId="">
                  <p:embed/>
                  <p:pic>
                    <p:nvPicPr>
                      <p:cNvPr id="2050"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1" name="Picture 3" descr="Brain1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66177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rain2 (2)"/>
          <p:cNvPicPr>
            <a:picLocks noChangeAspect="1" noChangeArrowheads="1"/>
          </p:cNvPicPr>
          <p:nvPr/>
        </p:nvPicPr>
        <p:blipFill>
          <a:blip r:embed="rId2" cstate="print"/>
          <a:srcRect/>
          <a:stretch>
            <a:fillRect/>
          </a:stretch>
        </p:blipFill>
        <p:spPr bwMode="auto">
          <a:xfrm>
            <a:off x="0" y="0"/>
            <a:ext cx="9144000" cy="5029200"/>
          </a:xfrm>
          <a:prstGeom prst="rect">
            <a:avLst/>
          </a:prstGeom>
          <a:noFill/>
          <a:ln w="9525">
            <a:noFill/>
            <a:miter lim="800000"/>
            <a:headEnd/>
            <a:tailEnd/>
          </a:ln>
        </p:spPr>
      </p:pic>
      <p:sp>
        <p:nvSpPr>
          <p:cNvPr id="94211" name="Rectangle 3"/>
          <p:cNvSpPr>
            <a:spLocks noGrp="1" noChangeArrowheads="1"/>
          </p:cNvSpPr>
          <p:nvPr>
            <p:ph type="body" sz="half" idx="2"/>
          </p:nvPr>
        </p:nvSpPr>
        <p:spPr>
          <a:xfrm>
            <a:off x="1066800" y="5302250"/>
            <a:ext cx="7543800" cy="793750"/>
          </a:xfrm>
        </p:spPr>
        <p:txBody>
          <a:bodyPr/>
          <a:lstStyle/>
          <a:p>
            <a:pPr eaLnBrk="1" hangingPunct="1">
              <a:defRPr/>
            </a:pPr>
            <a:r>
              <a:rPr lang="en-US" sz="2800"/>
              <a:t>5 days			6 years		Adult</a:t>
            </a:r>
          </a:p>
        </p:txBody>
      </p:sp>
    </p:spTree>
    <p:extLst>
      <p:ext uri="{BB962C8B-B14F-4D97-AF65-F5344CB8AC3E}">
        <p14:creationId xmlns:p14="http://schemas.microsoft.com/office/powerpoint/2010/main" val="391885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ohn taylor lds">
            <a:extLst>
              <a:ext uri="{FF2B5EF4-FFF2-40B4-BE49-F238E27FC236}">
                <a16:creationId xmlns:a16="http://schemas.microsoft.com/office/drawing/2014/main" id="{C5C11306-8236-4EAB-9F15-C7FDA1B693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15"/>
          <a:stretch/>
        </p:blipFill>
        <p:spPr bwMode="auto">
          <a:xfrm>
            <a:off x="0" y="591127"/>
            <a:ext cx="1702565" cy="2553855"/>
          </a:xfrm>
          <a:prstGeom prst="rect">
            <a:avLst/>
          </a:prstGeom>
          <a:noFill/>
          <a:extLst>
            <a:ext uri="{909E8E84-426E-40DD-AFC4-6F175D3DCCD1}">
              <a14:hiddenFill xmlns:a14="http://schemas.microsoft.com/office/drawing/2010/main">
                <a:solidFill>
                  <a:srgbClr val="FFFFFF"/>
                </a:solidFill>
              </a14:hiddenFill>
            </a:ext>
          </a:extLst>
        </p:spPr>
      </p:pic>
      <p:sp>
        <p:nvSpPr>
          <p:cNvPr id="180226" name="Content Placeholder 2"/>
          <p:cNvSpPr>
            <a:spLocks noGrp="1"/>
          </p:cNvSpPr>
          <p:nvPr>
            <p:ph idx="1"/>
          </p:nvPr>
        </p:nvSpPr>
        <p:spPr>
          <a:xfrm>
            <a:off x="1875002" y="378690"/>
            <a:ext cx="7268998" cy="5551055"/>
          </a:xfrm>
        </p:spPr>
        <p:txBody>
          <a:bodyPr>
            <a:normAutofit/>
          </a:bodyPr>
          <a:lstStyle/>
          <a:p>
            <a:pPr marL="0" indent="0" eaLnBrk="1" hangingPunct="1">
              <a:lnSpc>
                <a:spcPct val="110000"/>
              </a:lnSpc>
              <a:buFontTx/>
              <a:buNone/>
            </a:pPr>
            <a:r>
              <a:rPr lang="en-US" altLang="en-US" sz="2800" dirty="0">
                <a:latin typeface="+mj-lt"/>
              </a:rPr>
              <a:t> “Man is a self-registering machine; his eyes, his ears, his nose, the touch, the taste, and all the various senses of the body lays up for himself a record; and when the time comes for that record to be unfolded, all men will be able to read all things as God himself reads them.” </a:t>
            </a:r>
            <a:r>
              <a:rPr lang="en-US" altLang="en-US" sz="1600" dirty="0">
                <a:latin typeface="+mj-lt"/>
              </a:rPr>
              <a:t>(President John Taylor, </a:t>
            </a:r>
            <a:r>
              <a:rPr lang="en-US" altLang="en-US" sz="1600" i="1" dirty="0">
                <a:latin typeface="+mj-lt"/>
              </a:rPr>
              <a:t>The Gospel Kingdom</a:t>
            </a:r>
            <a:r>
              <a:rPr lang="en-US" altLang="en-US" sz="1600" dirty="0">
                <a:latin typeface="+mj-lt"/>
              </a:rPr>
              <a:t>, p.36; </a:t>
            </a:r>
            <a:r>
              <a:rPr lang="en-US" altLang="en-US" sz="1600" i="1" dirty="0">
                <a:latin typeface="+mj-lt"/>
              </a:rPr>
              <a:t>Journal of Discourses</a:t>
            </a:r>
            <a:r>
              <a:rPr lang="en-US" altLang="en-US" sz="1600" dirty="0">
                <a:latin typeface="+mj-lt"/>
              </a:rPr>
              <a:t>, 26:31-32)</a:t>
            </a:r>
          </a:p>
        </p:txBody>
      </p:sp>
      <p:sp>
        <p:nvSpPr>
          <p:cNvPr id="5" name="Rectangle 4">
            <a:extLst>
              <a:ext uri="{FF2B5EF4-FFF2-40B4-BE49-F238E27FC236}">
                <a16:creationId xmlns:a16="http://schemas.microsoft.com/office/drawing/2014/main" id="{7FD7308D-A333-458F-BE08-074F9D999687}"/>
              </a:ext>
            </a:extLst>
          </p:cNvPr>
          <p:cNvSpPr/>
          <p:nvPr/>
        </p:nvSpPr>
        <p:spPr>
          <a:xfrm>
            <a:off x="83132" y="4641394"/>
            <a:ext cx="9070109" cy="400110"/>
          </a:xfrm>
          <a:prstGeom prst="rect">
            <a:avLst/>
          </a:prstGeom>
        </p:spPr>
        <p:txBody>
          <a:bodyPr wrap="square">
            <a:spAutoFit/>
          </a:bodyPr>
          <a:lstStyle/>
          <a:p>
            <a:pPr algn="ctr"/>
            <a:r>
              <a:rPr lang="en-US" sz="2000" b="1" dirty="0">
                <a:latin typeface="Arial" panose="020B0604020202020204" pitchFamily="34" charset="0"/>
              </a:rPr>
              <a:t>What role do the atonement and resurrection play in our ‘record’?</a:t>
            </a:r>
            <a:endParaRPr lang="en-US" sz="2000" b="1" dirty="0"/>
          </a:p>
        </p:txBody>
      </p:sp>
    </p:spTree>
    <p:extLst>
      <p:ext uri="{BB962C8B-B14F-4D97-AF65-F5344CB8AC3E}">
        <p14:creationId xmlns:p14="http://schemas.microsoft.com/office/powerpoint/2010/main" val="828652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Content Placeholder 2"/>
          <p:cNvSpPr>
            <a:spLocks noGrp="1"/>
          </p:cNvSpPr>
          <p:nvPr>
            <p:ph idx="1"/>
          </p:nvPr>
        </p:nvSpPr>
        <p:spPr>
          <a:xfrm>
            <a:off x="129941" y="1043709"/>
            <a:ext cx="8884118" cy="3290236"/>
          </a:xfrm>
        </p:spPr>
        <p:txBody>
          <a:bodyPr>
            <a:normAutofit/>
          </a:bodyPr>
          <a:lstStyle/>
          <a:p>
            <a:pPr marL="0" indent="0">
              <a:buNone/>
            </a:pPr>
            <a:r>
              <a:rPr lang="en-US" dirty="0">
                <a:effectLst/>
                <a:latin typeface="+mj-lt"/>
              </a:rPr>
              <a:t>Claire Sylvia  - new heart and lungs - beer and chicken nuggets.</a:t>
            </a:r>
          </a:p>
          <a:p>
            <a:pPr marL="0" indent="0">
              <a:buNone/>
            </a:pPr>
            <a:r>
              <a:rPr lang="en-US" dirty="0">
                <a:effectLst/>
                <a:latin typeface="+mj-lt"/>
              </a:rPr>
              <a:t>Scott Phillips - bar fight. Jamie Sherman rage and Mexican food.</a:t>
            </a:r>
          </a:p>
          <a:p>
            <a:pPr marL="0" indent="0">
              <a:buNone/>
            </a:pPr>
            <a:r>
              <a:rPr lang="en-US" dirty="0">
                <a:effectLst/>
                <a:latin typeface="+mj-lt"/>
              </a:rPr>
              <a:t>William Sheridan - art skills </a:t>
            </a:r>
          </a:p>
          <a:p>
            <a:pPr marL="0" indent="0">
              <a:buNone/>
            </a:pPr>
            <a:r>
              <a:rPr lang="en-US" dirty="0">
                <a:effectLst/>
                <a:latin typeface="+mj-lt"/>
              </a:rPr>
              <a:t>Bill Wohl - song </a:t>
            </a:r>
          </a:p>
          <a:p>
            <a:pPr marL="0" indent="0">
              <a:buNone/>
            </a:pPr>
            <a:r>
              <a:rPr lang="en-US" i="1" dirty="0">
                <a:effectLst/>
                <a:latin typeface="+mj-lt"/>
              </a:rPr>
              <a:t>“Synapses may be like a concert pianist’s fingers. Even if Chopin did not have his fingers, he would still know how to play his sonatas.” (David </a:t>
            </a:r>
            <a:r>
              <a:rPr lang="en-US" i="1" dirty="0" err="1">
                <a:effectLst/>
                <a:latin typeface="+mj-lt"/>
              </a:rPr>
              <a:t>Glanzman</a:t>
            </a:r>
            <a:r>
              <a:rPr lang="en-US" i="1" dirty="0">
                <a:effectLst/>
                <a:latin typeface="+mj-lt"/>
              </a:rPr>
              <a:t>, U.C.L.A. neurologist). </a:t>
            </a:r>
            <a:endParaRPr lang="en-US" dirty="0">
              <a:effectLst/>
              <a:latin typeface="+mj-lt"/>
            </a:endParaRPr>
          </a:p>
        </p:txBody>
      </p:sp>
      <p:sp>
        <p:nvSpPr>
          <p:cNvPr id="3" name="Rectangle 2">
            <a:extLst>
              <a:ext uri="{FF2B5EF4-FFF2-40B4-BE49-F238E27FC236}">
                <a16:creationId xmlns:a16="http://schemas.microsoft.com/office/drawing/2014/main" id="{540C057F-E993-43FB-AA33-670424B092C5}"/>
              </a:ext>
            </a:extLst>
          </p:cNvPr>
          <p:cNvSpPr/>
          <p:nvPr/>
        </p:nvSpPr>
        <p:spPr>
          <a:xfrm>
            <a:off x="259882" y="6359310"/>
            <a:ext cx="8787865" cy="369332"/>
          </a:xfrm>
          <a:prstGeom prst="rect">
            <a:avLst/>
          </a:prstGeom>
        </p:spPr>
        <p:txBody>
          <a:bodyPr wrap="square">
            <a:spAutoFit/>
          </a:bodyPr>
          <a:lstStyle/>
          <a:p>
            <a:r>
              <a:rPr lang="en-US" dirty="0"/>
              <a:t>https://mormonhub.com/blog/faith/final-judgment-organ-memories/</a:t>
            </a:r>
          </a:p>
        </p:txBody>
      </p:sp>
      <p:sp>
        <p:nvSpPr>
          <p:cNvPr id="4" name="Content Placeholder 2">
            <a:extLst>
              <a:ext uri="{FF2B5EF4-FFF2-40B4-BE49-F238E27FC236}">
                <a16:creationId xmlns:a16="http://schemas.microsoft.com/office/drawing/2014/main" id="{0A132FBE-6B82-417A-B7A9-55E9A41E54B4}"/>
              </a:ext>
            </a:extLst>
          </p:cNvPr>
          <p:cNvSpPr txBox="1">
            <a:spLocks/>
          </p:cNvSpPr>
          <p:nvPr/>
        </p:nvSpPr>
        <p:spPr>
          <a:xfrm>
            <a:off x="129941" y="138764"/>
            <a:ext cx="8884118" cy="83768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n-US" sz="3600" dirty="0">
                <a:effectLst/>
                <a:latin typeface="+mj-lt"/>
              </a:rPr>
              <a:t>4 Stories</a:t>
            </a:r>
          </a:p>
        </p:txBody>
      </p:sp>
    </p:spTree>
    <p:extLst>
      <p:ext uri="{BB962C8B-B14F-4D97-AF65-F5344CB8AC3E}">
        <p14:creationId xmlns:p14="http://schemas.microsoft.com/office/powerpoint/2010/main" val="14188415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Effect transition="in" filter="fade">
                                      <p:cBhvr>
                                        <p:cTn id="7" dur="1000"/>
                                        <p:tgtEl>
                                          <p:spTgt spid="180226">
                                            <p:txEl>
                                              <p:pRg st="0" end="0"/>
                                            </p:txEl>
                                          </p:spTgt>
                                        </p:tgtEl>
                                      </p:cBhvr>
                                    </p:animEffect>
                                    <p:anim calcmode="lin" valueType="num">
                                      <p:cBhvr>
                                        <p:cTn id="8" dur="1000" fill="hold"/>
                                        <p:tgtEl>
                                          <p:spTgt spid="1802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022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0226">
                                            <p:txEl>
                                              <p:pRg st="1" end="1"/>
                                            </p:txEl>
                                          </p:spTgt>
                                        </p:tgtEl>
                                        <p:attrNameLst>
                                          <p:attrName>style.visibility</p:attrName>
                                        </p:attrNameLst>
                                      </p:cBhvr>
                                      <p:to>
                                        <p:strVal val="visible"/>
                                      </p:to>
                                    </p:set>
                                    <p:animEffect transition="in" filter="fade">
                                      <p:cBhvr>
                                        <p:cTn id="12" dur="1000"/>
                                        <p:tgtEl>
                                          <p:spTgt spid="180226">
                                            <p:txEl>
                                              <p:pRg st="1" end="1"/>
                                            </p:txEl>
                                          </p:spTgt>
                                        </p:tgtEl>
                                      </p:cBhvr>
                                    </p:animEffect>
                                    <p:anim calcmode="lin" valueType="num">
                                      <p:cBhvr>
                                        <p:cTn id="13" dur="1000" fill="hold"/>
                                        <p:tgtEl>
                                          <p:spTgt spid="18022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8022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0226">
                                            <p:txEl>
                                              <p:pRg st="2" end="2"/>
                                            </p:txEl>
                                          </p:spTgt>
                                        </p:tgtEl>
                                        <p:attrNameLst>
                                          <p:attrName>style.visibility</p:attrName>
                                        </p:attrNameLst>
                                      </p:cBhvr>
                                      <p:to>
                                        <p:strVal val="visible"/>
                                      </p:to>
                                    </p:set>
                                    <p:animEffect transition="in" filter="fade">
                                      <p:cBhvr>
                                        <p:cTn id="17" dur="1000"/>
                                        <p:tgtEl>
                                          <p:spTgt spid="180226">
                                            <p:txEl>
                                              <p:pRg st="2" end="2"/>
                                            </p:txEl>
                                          </p:spTgt>
                                        </p:tgtEl>
                                      </p:cBhvr>
                                    </p:animEffect>
                                    <p:anim calcmode="lin" valueType="num">
                                      <p:cBhvr>
                                        <p:cTn id="18" dur="1000" fill="hold"/>
                                        <p:tgtEl>
                                          <p:spTgt spid="18022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8022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0226">
                                            <p:txEl>
                                              <p:pRg st="3" end="3"/>
                                            </p:txEl>
                                          </p:spTgt>
                                        </p:tgtEl>
                                        <p:attrNameLst>
                                          <p:attrName>style.visibility</p:attrName>
                                        </p:attrNameLst>
                                      </p:cBhvr>
                                      <p:to>
                                        <p:strVal val="visible"/>
                                      </p:to>
                                    </p:set>
                                    <p:animEffect transition="in" filter="fade">
                                      <p:cBhvr>
                                        <p:cTn id="22" dur="1000"/>
                                        <p:tgtEl>
                                          <p:spTgt spid="180226">
                                            <p:txEl>
                                              <p:pRg st="3" end="3"/>
                                            </p:txEl>
                                          </p:spTgt>
                                        </p:tgtEl>
                                      </p:cBhvr>
                                    </p:animEffect>
                                    <p:anim calcmode="lin" valueType="num">
                                      <p:cBhvr>
                                        <p:cTn id="23" dur="1000" fill="hold"/>
                                        <p:tgtEl>
                                          <p:spTgt spid="18022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8022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0226">
                                            <p:txEl>
                                              <p:pRg st="4" end="4"/>
                                            </p:txEl>
                                          </p:spTgt>
                                        </p:tgtEl>
                                        <p:attrNameLst>
                                          <p:attrName>style.visibility</p:attrName>
                                        </p:attrNameLst>
                                      </p:cBhvr>
                                      <p:to>
                                        <p:strVal val="visible"/>
                                      </p:to>
                                    </p:set>
                                    <p:animEffect transition="in" filter="fade">
                                      <p:cBhvr>
                                        <p:cTn id="27" dur="1000"/>
                                        <p:tgtEl>
                                          <p:spTgt spid="180226">
                                            <p:txEl>
                                              <p:pRg st="4" end="4"/>
                                            </p:txEl>
                                          </p:spTgt>
                                        </p:tgtEl>
                                      </p:cBhvr>
                                    </p:animEffect>
                                    <p:anim calcmode="lin" valueType="num">
                                      <p:cBhvr>
                                        <p:cTn id="28" dur="1000" fill="hold"/>
                                        <p:tgtEl>
                                          <p:spTgt spid="18022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8022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uiExpand="1"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6" name="Content Placeholder 2"/>
          <p:cNvSpPr>
            <a:spLocks noGrp="1"/>
          </p:cNvSpPr>
          <p:nvPr>
            <p:ph idx="1"/>
          </p:nvPr>
        </p:nvSpPr>
        <p:spPr>
          <a:xfrm>
            <a:off x="259882" y="494193"/>
            <a:ext cx="8884118" cy="5551055"/>
          </a:xfrm>
        </p:spPr>
        <p:txBody>
          <a:bodyPr>
            <a:normAutofit/>
          </a:bodyPr>
          <a:lstStyle/>
          <a:p>
            <a:pPr marL="0" indent="0">
              <a:buNone/>
            </a:pPr>
            <a:r>
              <a:rPr lang="en-US" sz="2400" dirty="0">
                <a:effectLst/>
                <a:latin typeface="+mj-lt"/>
              </a:rPr>
              <a:t>Claire Sylvia was 47 when she received a new heart and lungs. After the surgery, she started to notice that things weren’t quite the same. She suddenly craved beer and, oddly enough, chicken nuggets—something unusual for her. She felt … not herself.</a:t>
            </a:r>
          </a:p>
          <a:p>
            <a:pPr marL="0" indent="0">
              <a:buNone/>
            </a:pPr>
            <a:r>
              <a:rPr lang="en-US" sz="2400" dirty="0">
                <a:effectLst/>
                <a:latin typeface="+mj-lt"/>
              </a:rPr>
              <a:t>Time passed and she traced her new organs back to her donor, Tim </a:t>
            </a:r>
            <a:r>
              <a:rPr lang="en-US" sz="2400" dirty="0" err="1">
                <a:effectLst/>
                <a:latin typeface="+mj-lt"/>
              </a:rPr>
              <a:t>LaMiranda</a:t>
            </a:r>
            <a:r>
              <a:rPr lang="en-US" sz="2400" dirty="0">
                <a:effectLst/>
                <a:latin typeface="+mj-lt"/>
              </a:rPr>
              <a:t>, who had died in a motorcycle accident. She contacted the family. They met. She soon discovered that her donor was a huge fan of beer and chicken nuggets. Authorities had even found a box of McDonalds chicken nuggets in </a:t>
            </a:r>
            <a:r>
              <a:rPr lang="en-US" sz="2400" dirty="0" err="1">
                <a:effectLst/>
                <a:latin typeface="+mj-lt"/>
              </a:rPr>
              <a:t>LaMiranda’s</a:t>
            </a:r>
            <a:r>
              <a:rPr lang="en-US" sz="2400" dirty="0">
                <a:effectLst/>
                <a:latin typeface="+mj-lt"/>
              </a:rPr>
              <a:t> pocket at the scene of the motorcycle crash. </a:t>
            </a:r>
          </a:p>
        </p:txBody>
      </p:sp>
      <p:sp>
        <p:nvSpPr>
          <p:cNvPr id="3" name="Rectangle 2">
            <a:extLst>
              <a:ext uri="{FF2B5EF4-FFF2-40B4-BE49-F238E27FC236}">
                <a16:creationId xmlns:a16="http://schemas.microsoft.com/office/drawing/2014/main" id="{B7E1EC4B-E913-4B3A-8B15-DDCB45C2D697}"/>
              </a:ext>
            </a:extLst>
          </p:cNvPr>
          <p:cNvSpPr/>
          <p:nvPr/>
        </p:nvSpPr>
        <p:spPr>
          <a:xfrm>
            <a:off x="259882" y="6359310"/>
            <a:ext cx="8787865" cy="369332"/>
          </a:xfrm>
          <a:prstGeom prst="rect">
            <a:avLst/>
          </a:prstGeom>
        </p:spPr>
        <p:txBody>
          <a:bodyPr wrap="square">
            <a:spAutoFit/>
          </a:bodyPr>
          <a:lstStyle/>
          <a:p>
            <a:r>
              <a:rPr lang="en-US" dirty="0"/>
              <a:t>https://mormonhub.com/blog/faith/final-judgment-organ-memories/</a:t>
            </a:r>
          </a:p>
        </p:txBody>
      </p:sp>
    </p:spTree>
    <p:extLst>
      <p:ext uri="{BB962C8B-B14F-4D97-AF65-F5344CB8AC3E}">
        <p14:creationId xmlns:p14="http://schemas.microsoft.com/office/powerpoint/2010/main" val="135263728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6" name="Content Placeholder 2"/>
          <p:cNvSpPr>
            <a:spLocks noGrp="1"/>
          </p:cNvSpPr>
          <p:nvPr>
            <p:ph idx="1"/>
          </p:nvPr>
        </p:nvSpPr>
        <p:spPr>
          <a:xfrm>
            <a:off x="211755" y="408490"/>
            <a:ext cx="8884118" cy="5551055"/>
          </a:xfrm>
        </p:spPr>
        <p:txBody>
          <a:bodyPr>
            <a:normAutofit lnSpcReduction="10000"/>
          </a:bodyPr>
          <a:lstStyle/>
          <a:p>
            <a:pPr marL="0" indent="0">
              <a:buNone/>
            </a:pPr>
            <a:r>
              <a:rPr lang="en-US" dirty="0">
                <a:effectLst/>
                <a:latin typeface="+mj-lt"/>
              </a:rPr>
              <a:t>29-year-old Scott Phillips died from head trauma during a bar fight. 24-year-old Jamie Sherman received his heart. She woke up after surgery with a distinct feeling of rage. She also soon noticed a newfound love for Mexican food, which she later discovered was Phillips’ favorite food.</a:t>
            </a:r>
          </a:p>
          <a:p>
            <a:pPr marL="0" indent="0">
              <a:buNone/>
            </a:pPr>
            <a:r>
              <a:rPr lang="en-US" dirty="0">
                <a:effectLst/>
                <a:latin typeface="+mj-lt"/>
              </a:rPr>
              <a:t>In 2006, William Sheridan felt his art skills had dramatically improved after receiving 24-year-old Keith Neville’s heart. Sheridan later discovered that Neville was a skilled artist.</a:t>
            </a:r>
          </a:p>
          <a:p>
            <a:pPr marL="0" indent="0">
              <a:buNone/>
            </a:pPr>
            <a:r>
              <a:rPr lang="en-US" dirty="0">
                <a:effectLst/>
                <a:latin typeface="+mj-lt"/>
              </a:rPr>
              <a:t>A heart transplant in 2000 saved Bill Wohl’s life. While driving one day after his surgery, a song he’d never heard before made him break down and cry. He later met with his donor’s family and found out that the artist who made him cry was his donor’s favorite.</a:t>
            </a:r>
          </a:p>
          <a:p>
            <a:pPr marL="0" indent="0">
              <a:buNone/>
            </a:pPr>
            <a:r>
              <a:rPr lang="en-US" b="1" i="1" dirty="0">
                <a:effectLst/>
              </a:rPr>
              <a:t>“Synapses may be like a concert pianist’s fingers. Even if Chopin did not have his fingers, he would still know how to play his sonatas.” (David </a:t>
            </a:r>
            <a:r>
              <a:rPr lang="en-US" b="1" i="1" dirty="0" err="1">
                <a:effectLst/>
              </a:rPr>
              <a:t>Glanzman</a:t>
            </a:r>
            <a:r>
              <a:rPr lang="en-US" b="1" i="1" dirty="0">
                <a:effectLst/>
              </a:rPr>
              <a:t>, U.C.L.A. neurologist). </a:t>
            </a:r>
            <a:endParaRPr lang="en-US" dirty="0">
              <a:effectLst/>
              <a:latin typeface="+mj-lt"/>
            </a:endParaRPr>
          </a:p>
        </p:txBody>
      </p:sp>
      <p:sp>
        <p:nvSpPr>
          <p:cNvPr id="3" name="Rectangle 2">
            <a:extLst>
              <a:ext uri="{FF2B5EF4-FFF2-40B4-BE49-F238E27FC236}">
                <a16:creationId xmlns:a16="http://schemas.microsoft.com/office/drawing/2014/main" id="{540C057F-E993-43FB-AA33-670424B092C5}"/>
              </a:ext>
            </a:extLst>
          </p:cNvPr>
          <p:cNvSpPr/>
          <p:nvPr/>
        </p:nvSpPr>
        <p:spPr>
          <a:xfrm>
            <a:off x="259882" y="6359310"/>
            <a:ext cx="8787865" cy="369332"/>
          </a:xfrm>
          <a:prstGeom prst="rect">
            <a:avLst/>
          </a:prstGeom>
        </p:spPr>
        <p:txBody>
          <a:bodyPr wrap="square">
            <a:spAutoFit/>
          </a:bodyPr>
          <a:lstStyle/>
          <a:p>
            <a:r>
              <a:rPr lang="en-US" dirty="0"/>
              <a:t>https://mormonhub.com/blog/faith/final-judgment-organ-memories/</a:t>
            </a:r>
          </a:p>
        </p:txBody>
      </p:sp>
    </p:spTree>
    <p:extLst>
      <p:ext uri="{BB962C8B-B14F-4D97-AF65-F5344CB8AC3E}">
        <p14:creationId xmlns:p14="http://schemas.microsoft.com/office/powerpoint/2010/main" val="281671343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374073" y="704058"/>
            <a:ext cx="8229600" cy="1143000"/>
          </a:xfrm>
        </p:spPr>
        <p:txBody>
          <a:bodyPr/>
          <a:lstStyle/>
          <a:p>
            <a:pPr eaLnBrk="1" hangingPunct="1">
              <a:defRPr/>
            </a:pPr>
            <a:r>
              <a:rPr lang="en-US" dirty="0"/>
              <a:t>Using one word, </a:t>
            </a:r>
            <a:br>
              <a:rPr lang="en-US" dirty="0"/>
            </a:br>
            <a:r>
              <a:rPr lang="en-US" dirty="0"/>
              <a:t>what are we judged on?</a:t>
            </a:r>
          </a:p>
        </p:txBody>
      </p:sp>
      <p:sp>
        <p:nvSpPr>
          <p:cNvPr id="25603" name="Rectangle 6"/>
          <p:cNvSpPr>
            <a:spLocks noGrp="1" noChangeArrowheads="1"/>
          </p:cNvSpPr>
          <p:nvPr>
            <p:ph type="body" sz="half" idx="2"/>
          </p:nvPr>
        </p:nvSpPr>
        <p:spPr>
          <a:xfrm>
            <a:off x="2543174" y="2475346"/>
            <a:ext cx="6416097" cy="3398981"/>
          </a:xfrm>
        </p:spPr>
        <p:txBody>
          <a:bodyPr>
            <a:normAutofit/>
          </a:bodyPr>
          <a:lstStyle/>
          <a:p>
            <a:pPr marL="0" indent="0" eaLnBrk="1" hangingPunct="1">
              <a:buFontTx/>
              <a:buNone/>
            </a:pPr>
            <a:r>
              <a:rPr lang="en-US" altLang="en-US" sz="2000" dirty="0">
                <a:latin typeface="+mj-lt"/>
              </a:rPr>
              <a:t>	</a:t>
            </a:r>
            <a:r>
              <a:rPr lang="en-US" altLang="en-US" sz="2500" dirty="0">
                <a:latin typeface="+mj-lt"/>
              </a:rPr>
              <a:t>“The Final Judgment is not just an evaluation of a sum total of good and evil acts – what we have </a:t>
            </a:r>
            <a:r>
              <a:rPr lang="en-US" altLang="en-US" sz="2500" i="1" dirty="0">
                <a:latin typeface="+mj-lt"/>
              </a:rPr>
              <a:t>done.</a:t>
            </a:r>
            <a:r>
              <a:rPr lang="en-US" altLang="en-US" sz="2500" dirty="0">
                <a:latin typeface="+mj-lt"/>
              </a:rPr>
              <a:t> It is an acknowledgment of the final effect of our acts and thoughts – what we have </a:t>
            </a:r>
            <a:r>
              <a:rPr lang="en-US" altLang="en-US" sz="2500" i="1" dirty="0">
                <a:latin typeface="+mj-lt"/>
              </a:rPr>
              <a:t>become</a:t>
            </a:r>
            <a:r>
              <a:rPr lang="en-US" altLang="en-US" sz="2500" dirty="0">
                <a:latin typeface="+mj-lt"/>
              </a:rPr>
              <a:t>.”</a:t>
            </a:r>
            <a:r>
              <a:rPr lang="en-US" altLang="en-US" sz="2000" dirty="0">
                <a:latin typeface="+mj-lt"/>
              </a:rPr>
              <a:t> (Elder Oaks, “The Challenge to Become,” </a:t>
            </a:r>
            <a:r>
              <a:rPr lang="en-US" altLang="en-US" sz="2000" i="1" dirty="0">
                <a:latin typeface="+mj-lt"/>
              </a:rPr>
              <a:t>Ensign,</a:t>
            </a:r>
            <a:r>
              <a:rPr lang="en-US" altLang="en-US" sz="2000" dirty="0">
                <a:latin typeface="+mj-lt"/>
              </a:rPr>
              <a:t> Nov. 2000, p. 32)</a:t>
            </a:r>
          </a:p>
        </p:txBody>
      </p:sp>
      <p:pic>
        <p:nvPicPr>
          <p:cNvPr id="2050" name="Picture 2" descr="Image result for elder oaks">
            <a:extLst>
              <a:ext uri="{FF2B5EF4-FFF2-40B4-BE49-F238E27FC236}">
                <a16:creationId xmlns:a16="http://schemas.microsoft.com/office/drawing/2014/main" id="{0E86C81A-5B84-4C4E-A9A3-288A15D97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88923"/>
            <a:ext cx="2543175"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8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1000"/>
                                        <p:tgtEl>
                                          <p:spTgt spid="25603">
                                            <p:txEl>
                                              <p:pRg st="0" end="0"/>
                                            </p:txEl>
                                          </p:spTgt>
                                        </p:tgtEl>
                                      </p:cBhvr>
                                    </p:animEffect>
                                    <p:anim calcmode="lin" valueType="num">
                                      <p:cBhvr>
                                        <p:cTn id="13"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pPr eaLnBrk="1" hangingPunct="1">
              <a:defRPr/>
            </a:pPr>
            <a:r>
              <a:rPr lang="en-US" dirty="0"/>
              <a:t>Final Judgment</a:t>
            </a:r>
          </a:p>
        </p:txBody>
      </p:sp>
      <p:sp>
        <p:nvSpPr>
          <p:cNvPr id="13315" name="Rectangle 6"/>
          <p:cNvSpPr>
            <a:spLocks noGrp="1" noChangeArrowheads="1"/>
          </p:cNvSpPr>
          <p:nvPr>
            <p:ph type="body" sz="half" idx="2"/>
          </p:nvPr>
        </p:nvSpPr>
        <p:spPr>
          <a:xfrm>
            <a:off x="2209800" y="1600200"/>
            <a:ext cx="6477000" cy="4495800"/>
          </a:xfrm>
        </p:spPr>
        <p:txBody>
          <a:bodyPr>
            <a:normAutofit lnSpcReduction="10000"/>
          </a:bodyPr>
          <a:lstStyle/>
          <a:p>
            <a:pPr marL="0" indent="0" eaLnBrk="1" hangingPunct="1">
              <a:buFontTx/>
              <a:buNone/>
            </a:pPr>
            <a:r>
              <a:rPr lang="en-US" sz="2800" dirty="0">
                <a:latin typeface="+mj-lt"/>
              </a:rPr>
              <a:t>“When he does judge us, he will take all things into consideration: our genetic and chemical makeup, our mental state, our intellectual capacity, the teachings we have received, the traditions of our fathers, our health, and so forth.” </a:t>
            </a:r>
            <a:endParaRPr lang="en-US" sz="1800" dirty="0">
              <a:latin typeface="+mj-lt"/>
            </a:endParaRPr>
          </a:p>
          <a:p>
            <a:pPr marL="0" indent="0" algn="r" eaLnBrk="1" hangingPunct="1">
              <a:buFontTx/>
              <a:buNone/>
            </a:pPr>
            <a:r>
              <a:rPr lang="en-US" sz="1800" dirty="0">
                <a:latin typeface="+mj-lt"/>
              </a:rPr>
              <a:t>M. Russell Ballard, “Suicide: Some Things We Know,</a:t>
            </a:r>
          </a:p>
          <a:p>
            <a:pPr marL="0" indent="0" algn="r" eaLnBrk="1" hangingPunct="1">
              <a:buFontTx/>
              <a:buNone/>
            </a:pPr>
            <a:r>
              <a:rPr lang="en-US" sz="1800" dirty="0">
                <a:latin typeface="+mj-lt"/>
              </a:rPr>
              <a:t>and Some We Do Not,” </a:t>
            </a:r>
            <a:r>
              <a:rPr lang="en-US" sz="1800" i="1" dirty="0">
                <a:latin typeface="+mj-lt"/>
              </a:rPr>
              <a:t>Ensign</a:t>
            </a:r>
            <a:r>
              <a:rPr lang="en-US" sz="1800" dirty="0">
                <a:latin typeface="+mj-lt"/>
              </a:rPr>
              <a:t>, Oct. 1987, p. 8</a:t>
            </a:r>
          </a:p>
        </p:txBody>
      </p:sp>
      <p:pic>
        <p:nvPicPr>
          <p:cNvPr id="4" name="Picture 4" descr="https://www.lds.org/bc/content/shared/content/images/leaders/m-russell-ballard-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59" y="1603450"/>
            <a:ext cx="1755988" cy="219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598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4982" y="1400078"/>
            <a:ext cx="6918036" cy="4770537"/>
          </a:xfrm>
          <a:prstGeom prst="rect">
            <a:avLst/>
          </a:prstGeom>
        </p:spPr>
        <p:txBody>
          <a:bodyPr wrap="square">
            <a:spAutoFit/>
          </a:bodyPr>
          <a:lstStyle/>
          <a:p>
            <a:pPr lvl="0" eaLnBrk="0" fontAlgn="base" hangingPunct="0">
              <a:spcBef>
                <a:spcPct val="0"/>
              </a:spcBef>
              <a:spcAft>
                <a:spcPct val="0"/>
              </a:spcAft>
            </a:pPr>
            <a:r>
              <a:rPr lang="en-US" altLang="en-US" sz="2800" dirty="0">
                <a:latin typeface="Bookman Old Style" panose="02050604050505020204" pitchFamily="18" charset="0"/>
                <a:cs typeface="Arial" panose="020B0604020202020204" pitchFamily="34" charset="0"/>
              </a:rPr>
              <a:t>“After a person has been assigned to his place in the kingdom, either in the telestial, the terrestrial, or the celestial, or to his exaltation, he will never advance from his assigned glory to another glory. That is eternal! That is why we must make our decisions early in life and why it is imperative that such decisions be right.” </a:t>
            </a:r>
            <a:r>
              <a:rPr lang="en-US" altLang="en-US" dirty="0">
                <a:latin typeface="Bookman Old Style" panose="02050604050505020204" pitchFamily="18" charset="0"/>
                <a:cs typeface="Arial" panose="020B0604020202020204" pitchFamily="34" charset="0"/>
              </a:rPr>
              <a:t>(</a:t>
            </a:r>
            <a:r>
              <a:rPr lang="en-US" altLang="en-US" i="1" dirty="0">
                <a:latin typeface="Bookman Old Style" panose="02050604050505020204" pitchFamily="18" charset="0"/>
                <a:cs typeface="Arial" panose="020B0604020202020204" pitchFamily="34" charset="0"/>
              </a:rPr>
              <a:t>The Teachings of Spencer W. Kimball</a:t>
            </a:r>
            <a:r>
              <a:rPr lang="en-US" altLang="en-US" dirty="0">
                <a:latin typeface="Bookman Old Style" panose="02050604050505020204" pitchFamily="18" charset="0"/>
                <a:cs typeface="Arial" panose="020B0604020202020204" pitchFamily="34" charset="0"/>
              </a:rPr>
              <a:t>, p.50; </a:t>
            </a:r>
            <a:r>
              <a:rPr lang="en-US" altLang="en-US" i="1" dirty="0">
                <a:latin typeface="Bookman Old Style" panose="02050604050505020204" pitchFamily="18" charset="0"/>
                <a:cs typeface="Arial" panose="020B0604020202020204" pitchFamily="34" charset="0"/>
              </a:rPr>
              <a:t>The Miracle of Forgiveness</a:t>
            </a:r>
            <a:r>
              <a:rPr lang="en-US" altLang="en-US" dirty="0">
                <a:latin typeface="Bookman Old Style" panose="02050604050505020204" pitchFamily="18" charset="0"/>
                <a:cs typeface="Arial" panose="020B0604020202020204" pitchFamily="34" charset="0"/>
              </a:rPr>
              <a:t>, p.243-244)</a:t>
            </a:r>
            <a:endParaRPr lang="en-US" altLang="en-US" sz="2400" dirty="0">
              <a:latin typeface="Bookman Old Style" panose="02050604050505020204" pitchFamily="18" charset="0"/>
            </a:endParaRPr>
          </a:p>
        </p:txBody>
      </p:sp>
      <p:sp>
        <p:nvSpPr>
          <p:cNvPr id="2" name="Rectangle 1">
            <a:extLst>
              <a:ext uri="{FF2B5EF4-FFF2-40B4-BE49-F238E27FC236}">
                <a16:creationId xmlns:a16="http://schemas.microsoft.com/office/drawing/2014/main" id="{886F814E-8438-4BF4-863B-E846714DAB39}"/>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1EED67E4-550E-444A-B569-6A91C52BA8DE}"/>
              </a:ext>
            </a:extLst>
          </p:cNvPr>
          <p:cNvSpPr>
            <a:spLocks noGrp="1" noChangeArrowheads="1"/>
          </p:cNvSpPr>
          <p:nvPr>
            <p:ph type="title"/>
          </p:nvPr>
        </p:nvSpPr>
        <p:spPr>
          <a:xfrm>
            <a:off x="457200" y="277813"/>
            <a:ext cx="8229600" cy="865187"/>
          </a:xfrm>
        </p:spPr>
        <p:txBody>
          <a:bodyPr>
            <a:normAutofit fontScale="90000"/>
          </a:bodyPr>
          <a:lstStyle/>
          <a:p>
            <a:r>
              <a:rPr lang="en-US" sz="3400" dirty="0"/>
              <a:t>Advance from Kingdom to Kingdom?</a:t>
            </a:r>
          </a:p>
        </p:txBody>
      </p:sp>
      <p:pic>
        <p:nvPicPr>
          <p:cNvPr id="1026" name="Picture 2" descr="Image result for spencer w kimball">
            <a:extLst>
              <a:ext uri="{FF2B5EF4-FFF2-40B4-BE49-F238E27FC236}">
                <a16:creationId xmlns:a16="http://schemas.microsoft.com/office/drawing/2014/main" id="{89027053-7660-4AE6-B1CA-D5BCF4365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5155"/>
            <a:ext cx="1874982" cy="23437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89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277813"/>
            <a:ext cx="8229600" cy="865187"/>
          </a:xfrm>
        </p:spPr>
        <p:txBody>
          <a:bodyPr>
            <a:normAutofit fontScale="90000"/>
          </a:bodyPr>
          <a:lstStyle/>
          <a:p>
            <a:r>
              <a:rPr lang="en-US" sz="3400" dirty="0"/>
              <a:t>Advance from Kingdom to Kingdom?</a:t>
            </a:r>
          </a:p>
        </p:txBody>
      </p:sp>
      <p:pic>
        <p:nvPicPr>
          <p:cNvPr id="208900" name="Picture 4" descr="James E"/>
          <p:cNvPicPr>
            <a:picLocks noChangeAspect="1" noChangeArrowheads="1"/>
          </p:cNvPicPr>
          <p:nvPr/>
        </p:nvPicPr>
        <p:blipFill>
          <a:blip r:embed="rId2" cstate="print"/>
          <a:srcRect/>
          <a:stretch>
            <a:fillRect/>
          </a:stretch>
        </p:blipFill>
        <p:spPr bwMode="auto">
          <a:xfrm>
            <a:off x="0" y="1259483"/>
            <a:ext cx="1671782" cy="2406442"/>
          </a:xfrm>
          <a:prstGeom prst="rect">
            <a:avLst/>
          </a:prstGeom>
          <a:noFill/>
        </p:spPr>
      </p:pic>
      <p:sp>
        <p:nvSpPr>
          <p:cNvPr id="2" name="Rectangle 1">
            <a:extLst>
              <a:ext uri="{FF2B5EF4-FFF2-40B4-BE49-F238E27FC236}">
                <a16:creationId xmlns:a16="http://schemas.microsoft.com/office/drawing/2014/main" id="{D1605963-C076-4275-B77E-629E7ED47FD3}"/>
              </a:ext>
            </a:extLst>
          </p:cNvPr>
          <p:cNvSpPr/>
          <p:nvPr/>
        </p:nvSpPr>
        <p:spPr>
          <a:xfrm>
            <a:off x="1671782" y="1259483"/>
            <a:ext cx="7342908" cy="2677656"/>
          </a:xfrm>
          <a:prstGeom prst="rect">
            <a:avLst/>
          </a:prstGeom>
        </p:spPr>
        <p:txBody>
          <a:bodyPr wrap="square">
            <a:spAutoFit/>
          </a:bodyPr>
          <a:lstStyle/>
          <a:p>
            <a:r>
              <a:rPr lang="en-US" sz="2400" dirty="0">
                <a:latin typeface="+mj-lt"/>
              </a:rPr>
              <a:t>  “It is reasonable to believe, in accordance with God's plan of eternal progression, advancement from grade to grade within any kingdom, and from kingdom to kingdom, will be provided for” </a:t>
            </a:r>
            <a:r>
              <a:rPr lang="en-US" dirty="0">
                <a:latin typeface="+mj-lt"/>
              </a:rPr>
              <a:t>(James E. Talmage, Articles of Faith 1899 edition)</a:t>
            </a:r>
            <a:br>
              <a:rPr lang="en-US" sz="2400" dirty="0">
                <a:latin typeface="+mj-lt"/>
              </a:rPr>
            </a:br>
            <a:br>
              <a:rPr lang="en-US" sz="2400" dirty="0">
                <a:latin typeface="+mj-lt"/>
              </a:rPr>
            </a:br>
            <a:r>
              <a:rPr lang="en-US" sz="2400" dirty="0">
                <a:latin typeface="+mj-lt"/>
              </a:rPr>
              <a:t> </a:t>
            </a:r>
          </a:p>
        </p:txBody>
      </p:sp>
      <p:sp>
        <p:nvSpPr>
          <p:cNvPr id="3" name="Rectangle 2">
            <a:extLst>
              <a:ext uri="{FF2B5EF4-FFF2-40B4-BE49-F238E27FC236}">
                <a16:creationId xmlns:a16="http://schemas.microsoft.com/office/drawing/2014/main" id="{5BBA7437-9411-400E-A1ED-BC0C14014926}"/>
              </a:ext>
            </a:extLst>
          </p:cNvPr>
          <p:cNvSpPr/>
          <p:nvPr/>
        </p:nvSpPr>
        <p:spPr>
          <a:xfrm>
            <a:off x="277091" y="3937139"/>
            <a:ext cx="8797563" cy="2215991"/>
          </a:xfrm>
          <a:prstGeom prst="rect">
            <a:avLst/>
          </a:prstGeom>
        </p:spPr>
        <p:txBody>
          <a:bodyPr wrap="square">
            <a:spAutoFit/>
          </a:bodyPr>
          <a:lstStyle/>
          <a:p>
            <a:r>
              <a:rPr lang="en-US" sz="2400" dirty="0">
                <a:latin typeface="+mj-lt"/>
              </a:rPr>
              <a:t>“It is reasonable to believe, in accordance with God's plan of eternal progression, advancement within each of the three specified kingdoms will be provided for; though as to possible progress from one kingdom to another the scriptures make no positive affirmation” </a:t>
            </a:r>
            <a:r>
              <a:rPr lang="en-US" dirty="0">
                <a:latin typeface="+mj-lt"/>
              </a:rPr>
              <a:t>(James E. Talmage, Articles of Faith p.371 (current edition)</a:t>
            </a:r>
          </a:p>
        </p:txBody>
      </p:sp>
    </p:spTree>
    <p:extLst>
      <p:ext uri="{BB962C8B-B14F-4D97-AF65-F5344CB8AC3E}">
        <p14:creationId xmlns:p14="http://schemas.microsoft.com/office/powerpoint/2010/main" val="426901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8229600" cy="685800"/>
          </a:xfrm>
        </p:spPr>
        <p:txBody>
          <a:bodyPr>
            <a:normAutofit/>
          </a:bodyPr>
          <a:lstStyle/>
          <a:p>
            <a:pPr eaLnBrk="1" hangingPunct="1"/>
            <a:r>
              <a:rPr lang="en-US" altLang="en-US" sz="2800" cap="none" dirty="0">
                <a:solidFill>
                  <a:srgbClr val="FFFF00"/>
                </a:solidFill>
                <a:latin typeface="Papyrus" panose="03070502060502030205" pitchFamily="66" charset="0"/>
              </a:rPr>
              <a:t>The Book of Revelation</a:t>
            </a:r>
          </a:p>
        </p:txBody>
      </p:sp>
      <p:graphicFrame>
        <p:nvGraphicFramePr>
          <p:cNvPr id="2" name="Table 1">
            <a:extLst>
              <a:ext uri="{FF2B5EF4-FFF2-40B4-BE49-F238E27FC236}">
                <a16:creationId xmlns:a16="http://schemas.microsoft.com/office/drawing/2014/main" id="{BED22A65-8B91-4DDF-BD03-0E11FEB1C35A}"/>
              </a:ext>
            </a:extLst>
          </p:cNvPr>
          <p:cNvGraphicFramePr>
            <a:graphicFrameLocks noGrp="1"/>
          </p:cNvGraphicFramePr>
          <p:nvPr>
            <p:extLst/>
          </p:nvPr>
        </p:nvGraphicFramePr>
        <p:xfrm>
          <a:off x="249381" y="1017487"/>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Jesus Christ</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1</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3" name="Table 2">
            <a:extLst>
              <a:ext uri="{FF2B5EF4-FFF2-40B4-BE49-F238E27FC236}">
                <a16:creationId xmlns:a16="http://schemas.microsoft.com/office/drawing/2014/main" id="{10856B9F-B4A6-4690-BA2C-9C6FDF6B10F7}"/>
              </a:ext>
            </a:extLst>
          </p:cNvPr>
          <p:cNvGraphicFramePr>
            <a:graphicFrameLocks noGrp="1"/>
          </p:cNvGraphicFramePr>
          <p:nvPr>
            <p:extLst/>
          </p:nvPr>
        </p:nvGraphicFramePr>
        <p:xfrm>
          <a:off x="249370" y="652493"/>
          <a:ext cx="8645235" cy="377436"/>
        </p:xfrm>
        <a:graphic>
          <a:graphicData uri="http://schemas.openxmlformats.org/drawingml/2006/table">
            <a:tbl>
              <a:tblPr/>
              <a:tblGrid>
                <a:gridCol w="4387272">
                  <a:extLst>
                    <a:ext uri="{9D8B030D-6E8A-4147-A177-3AD203B41FA5}">
                      <a16:colId xmlns:a16="http://schemas.microsoft.com/office/drawing/2014/main" val="3846907625"/>
                    </a:ext>
                  </a:extLst>
                </a:gridCol>
                <a:gridCol w="4257963">
                  <a:extLst>
                    <a:ext uri="{9D8B030D-6E8A-4147-A177-3AD203B41FA5}">
                      <a16:colId xmlns:a16="http://schemas.microsoft.com/office/drawing/2014/main" val="2468872912"/>
                    </a:ext>
                  </a:extLst>
                </a:gridCol>
              </a:tblGrid>
              <a:tr h="261122">
                <a:tc>
                  <a:txBody>
                    <a:bodyPr/>
                    <a:lstStyle/>
                    <a:p>
                      <a:pPr algn="r" rtl="0" fontAlgn="t">
                        <a:spcBef>
                          <a:spcPts val="0"/>
                        </a:spcBef>
                        <a:spcAft>
                          <a:spcPts val="0"/>
                        </a:spcAft>
                      </a:pPr>
                      <a:r>
                        <a:rPr lang="en-US" sz="1800" b="1" i="0" u="none" strike="noStrike" dirty="0">
                          <a:solidFill>
                            <a:schemeClr val="tx1"/>
                          </a:solidFill>
                          <a:effectLst/>
                          <a:latin typeface="Calibri" panose="020F0502020204030204" pitchFamily="34" charset="0"/>
                        </a:rPr>
                        <a:t>Title</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3763"/>
                    </a:solidFill>
                  </a:tcPr>
                </a:tc>
                <a:tc>
                  <a:txBody>
                    <a:bodyPr/>
                    <a:lstStyle/>
                    <a:p>
                      <a:pPr rtl="0" fontAlgn="t">
                        <a:spcBef>
                          <a:spcPts val="0"/>
                        </a:spcBef>
                        <a:spcAft>
                          <a:spcPts val="0"/>
                        </a:spcAft>
                      </a:pPr>
                      <a:r>
                        <a:rPr lang="en-US" sz="1800" b="1" i="0" u="none" strike="noStrike" dirty="0">
                          <a:solidFill>
                            <a:schemeClr val="tx1"/>
                          </a:solidFill>
                          <a:effectLst/>
                          <a:latin typeface="Calibri" panose="020F0502020204030204" pitchFamily="34" charset="0"/>
                        </a:rPr>
                        <a:t>Chapter</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3763"/>
                    </a:solidFill>
                  </a:tcPr>
                </a:tc>
                <a:extLst>
                  <a:ext uri="{0D108BD9-81ED-4DB2-BD59-A6C34878D82A}">
                    <a16:rowId xmlns:a16="http://schemas.microsoft.com/office/drawing/2014/main" val="1249596840"/>
                  </a:ext>
                </a:extLst>
              </a:tr>
            </a:tbl>
          </a:graphicData>
        </a:graphic>
      </p:graphicFrame>
      <p:graphicFrame>
        <p:nvGraphicFramePr>
          <p:cNvPr id="6" name="Table 5">
            <a:extLst>
              <a:ext uri="{FF2B5EF4-FFF2-40B4-BE49-F238E27FC236}">
                <a16:creationId xmlns:a16="http://schemas.microsoft.com/office/drawing/2014/main" id="{3130CA1A-8CA6-4747-B8E5-BFCF02FAC25D}"/>
              </a:ext>
            </a:extLst>
          </p:cNvPr>
          <p:cNvGraphicFramePr>
            <a:graphicFrameLocks noGrp="1"/>
          </p:cNvGraphicFramePr>
          <p:nvPr>
            <p:extLst>
              <p:ext uri="{D42A27DB-BD31-4B8C-83A1-F6EECF244321}">
                <p14:modId xmlns:p14="http://schemas.microsoft.com/office/powerpoint/2010/main" val="3604953077"/>
              </p:ext>
            </p:extLst>
          </p:nvPr>
        </p:nvGraphicFramePr>
        <p:xfrm>
          <a:off x="249380" y="1339507"/>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7 Letters to 7 Churches</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2-3</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7" name="Table 6">
            <a:extLst>
              <a:ext uri="{FF2B5EF4-FFF2-40B4-BE49-F238E27FC236}">
                <a16:creationId xmlns:a16="http://schemas.microsoft.com/office/drawing/2014/main" id="{7932DEA4-7A2C-4A56-B24D-8ABC1D610D72}"/>
              </a:ext>
            </a:extLst>
          </p:cNvPr>
          <p:cNvGraphicFramePr>
            <a:graphicFrameLocks noGrp="1"/>
          </p:cNvGraphicFramePr>
          <p:nvPr>
            <p:extLst/>
          </p:nvPr>
        </p:nvGraphicFramePr>
        <p:xfrm>
          <a:off x="249377" y="1655983"/>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Throne </a:t>
                      </a:r>
                      <a:r>
                        <a:rPr lang="en-US" sz="1400" b="1" i="0" u="none" strike="noStrike" dirty="0" err="1">
                          <a:solidFill>
                            <a:schemeClr val="tx1"/>
                          </a:solidFill>
                          <a:effectLst/>
                          <a:latin typeface="Calibri" panose="020F0502020204030204" pitchFamily="34" charset="0"/>
                        </a:rPr>
                        <a:t>Theohpany</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4-5</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8" name="Table 7">
            <a:extLst>
              <a:ext uri="{FF2B5EF4-FFF2-40B4-BE49-F238E27FC236}">
                <a16:creationId xmlns:a16="http://schemas.microsoft.com/office/drawing/2014/main" id="{A3B2B9A3-F70F-4E3A-8BEF-0E207EE0D0B2}"/>
              </a:ext>
            </a:extLst>
          </p:cNvPr>
          <p:cNvGraphicFramePr>
            <a:graphicFrameLocks noGrp="1"/>
          </p:cNvGraphicFramePr>
          <p:nvPr>
            <p:extLst>
              <p:ext uri="{D42A27DB-BD31-4B8C-83A1-F6EECF244321}">
                <p14:modId xmlns:p14="http://schemas.microsoft.com/office/powerpoint/2010/main" val="3657637789"/>
              </p:ext>
            </p:extLst>
          </p:nvPr>
        </p:nvGraphicFramePr>
        <p:xfrm>
          <a:off x="249376" y="1971734"/>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7 Seals Overview</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6-9</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11" name="Table 10">
            <a:extLst>
              <a:ext uri="{FF2B5EF4-FFF2-40B4-BE49-F238E27FC236}">
                <a16:creationId xmlns:a16="http://schemas.microsoft.com/office/drawing/2014/main" id="{E1B16CD4-C720-4234-B3BE-B4778F23FDE2}"/>
              </a:ext>
            </a:extLst>
          </p:cNvPr>
          <p:cNvGraphicFramePr>
            <a:graphicFrameLocks noGrp="1"/>
          </p:cNvGraphicFramePr>
          <p:nvPr>
            <p:extLst>
              <p:ext uri="{D42A27DB-BD31-4B8C-83A1-F6EECF244321}">
                <p14:modId xmlns:p14="http://schemas.microsoft.com/office/powerpoint/2010/main" val="2709943082"/>
              </p:ext>
            </p:extLst>
          </p:nvPr>
        </p:nvGraphicFramePr>
        <p:xfrm>
          <a:off x="249375" y="1981916"/>
          <a:ext cx="8645235" cy="59079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12" name="Table 11">
            <a:extLst>
              <a:ext uri="{FF2B5EF4-FFF2-40B4-BE49-F238E27FC236}">
                <a16:creationId xmlns:a16="http://schemas.microsoft.com/office/drawing/2014/main" id="{388161F9-81BB-41F1-8E06-97073681A9D9}"/>
              </a:ext>
            </a:extLst>
          </p:cNvPr>
          <p:cNvGraphicFramePr>
            <a:graphicFrameLocks noGrp="1"/>
          </p:cNvGraphicFramePr>
          <p:nvPr>
            <p:extLst>
              <p:ext uri="{D42A27DB-BD31-4B8C-83A1-F6EECF244321}">
                <p14:modId xmlns:p14="http://schemas.microsoft.com/office/powerpoint/2010/main" val="3680073749"/>
              </p:ext>
            </p:extLst>
          </p:nvPr>
        </p:nvGraphicFramePr>
        <p:xfrm>
          <a:off x="249374" y="2295870"/>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The Little Book Prophecy</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10</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13" name="Table 12">
            <a:extLst>
              <a:ext uri="{FF2B5EF4-FFF2-40B4-BE49-F238E27FC236}">
                <a16:creationId xmlns:a16="http://schemas.microsoft.com/office/drawing/2014/main" id="{C3DAF3E8-5845-4DF2-8FA4-0DC331C9AFFF}"/>
              </a:ext>
            </a:extLst>
          </p:cNvPr>
          <p:cNvGraphicFramePr>
            <a:graphicFrameLocks noGrp="1"/>
          </p:cNvGraphicFramePr>
          <p:nvPr>
            <p:extLst>
              <p:ext uri="{D42A27DB-BD31-4B8C-83A1-F6EECF244321}">
                <p14:modId xmlns:p14="http://schemas.microsoft.com/office/powerpoint/2010/main" val="2060071204"/>
              </p:ext>
            </p:extLst>
          </p:nvPr>
        </p:nvGraphicFramePr>
        <p:xfrm>
          <a:off x="249373" y="2620412"/>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2</a:t>
                      </a:r>
                      <a:r>
                        <a:rPr lang="en-US" sz="1400" b="1" i="0" u="none" strike="noStrike" baseline="30000" dirty="0">
                          <a:solidFill>
                            <a:schemeClr val="tx1"/>
                          </a:solidFill>
                          <a:effectLst/>
                          <a:latin typeface="Calibri" panose="020F0502020204030204" pitchFamily="34" charset="0"/>
                        </a:rPr>
                        <a:t>nd</a:t>
                      </a:r>
                      <a:r>
                        <a:rPr lang="en-US" sz="1400" b="1" i="0" u="none" strike="noStrike" dirty="0">
                          <a:solidFill>
                            <a:schemeClr val="tx1"/>
                          </a:solidFill>
                          <a:effectLst/>
                          <a:latin typeface="Calibri" panose="020F0502020204030204" pitchFamily="34" charset="0"/>
                        </a:rPr>
                        <a:t> Woe - 2 Witnesses (Jerusalem)</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11</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14" name="Table 13">
            <a:extLst>
              <a:ext uri="{FF2B5EF4-FFF2-40B4-BE49-F238E27FC236}">
                <a16:creationId xmlns:a16="http://schemas.microsoft.com/office/drawing/2014/main" id="{CA11BE02-01D2-4206-A054-C9AFCF9C2F56}"/>
              </a:ext>
            </a:extLst>
          </p:cNvPr>
          <p:cNvGraphicFramePr>
            <a:graphicFrameLocks noGrp="1"/>
          </p:cNvGraphicFramePr>
          <p:nvPr>
            <p:extLst>
              <p:ext uri="{D42A27DB-BD31-4B8C-83A1-F6EECF244321}">
                <p14:modId xmlns:p14="http://schemas.microsoft.com/office/powerpoint/2010/main" val="1616366248"/>
              </p:ext>
            </p:extLst>
          </p:nvPr>
        </p:nvGraphicFramePr>
        <p:xfrm>
          <a:off x="249373" y="2941618"/>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The Dragon: Pre-Earth Life</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12</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15" name="Table 14">
            <a:extLst>
              <a:ext uri="{FF2B5EF4-FFF2-40B4-BE49-F238E27FC236}">
                <a16:creationId xmlns:a16="http://schemas.microsoft.com/office/drawing/2014/main" id="{2B3AB2E6-BB61-4A36-8E06-D6A50EBB1785}"/>
              </a:ext>
            </a:extLst>
          </p:cNvPr>
          <p:cNvGraphicFramePr>
            <a:graphicFrameLocks noGrp="1"/>
          </p:cNvGraphicFramePr>
          <p:nvPr>
            <p:extLst>
              <p:ext uri="{D42A27DB-BD31-4B8C-83A1-F6EECF244321}">
                <p14:modId xmlns:p14="http://schemas.microsoft.com/office/powerpoint/2010/main" val="3970483107"/>
              </p:ext>
            </p:extLst>
          </p:nvPr>
        </p:nvGraphicFramePr>
        <p:xfrm>
          <a:off x="249373" y="3258908"/>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The Beast: Satan’s Kingdom</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13</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16" name="Table 15">
            <a:extLst>
              <a:ext uri="{FF2B5EF4-FFF2-40B4-BE49-F238E27FC236}">
                <a16:creationId xmlns:a16="http://schemas.microsoft.com/office/drawing/2014/main" id="{73F8785F-B799-4279-BACE-0ABBDE1399A0}"/>
              </a:ext>
            </a:extLst>
          </p:cNvPr>
          <p:cNvGraphicFramePr>
            <a:graphicFrameLocks noGrp="1"/>
          </p:cNvGraphicFramePr>
          <p:nvPr>
            <p:extLst>
              <p:ext uri="{D42A27DB-BD31-4B8C-83A1-F6EECF244321}">
                <p14:modId xmlns:p14="http://schemas.microsoft.com/office/powerpoint/2010/main" val="447344791"/>
              </p:ext>
            </p:extLst>
          </p:nvPr>
        </p:nvGraphicFramePr>
        <p:xfrm>
          <a:off x="249372" y="3575384"/>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The Victory: </a:t>
                      </a:r>
                      <a:r>
                        <a:rPr lang="en-US" sz="1400" b="1" i="0" u="none" strike="noStrike" dirty="0" err="1">
                          <a:solidFill>
                            <a:schemeClr val="tx1"/>
                          </a:solidFill>
                          <a:effectLst/>
                          <a:latin typeface="Calibri" panose="020F0502020204030204" pitchFamily="34" charset="0"/>
                        </a:rPr>
                        <a:t>Mornoni</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14</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17" name="Table 16">
            <a:extLst>
              <a:ext uri="{FF2B5EF4-FFF2-40B4-BE49-F238E27FC236}">
                <a16:creationId xmlns:a16="http://schemas.microsoft.com/office/drawing/2014/main" id="{397E12B6-1500-4392-BBB0-6D61AB6E710F}"/>
              </a:ext>
            </a:extLst>
          </p:cNvPr>
          <p:cNvGraphicFramePr>
            <a:graphicFrameLocks noGrp="1"/>
          </p:cNvGraphicFramePr>
          <p:nvPr>
            <p:extLst>
              <p:ext uri="{D42A27DB-BD31-4B8C-83A1-F6EECF244321}">
                <p14:modId xmlns:p14="http://schemas.microsoft.com/office/powerpoint/2010/main" val="2213553819"/>
              </p:ext>
            </p:extLst>
          </p:nvPr>
        </p:nvGraphicFramePr>
        <p:xfrm>
          <a:off x="249372" y="3891800"/>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Righteous Rewards</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15</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18" name="Table 17">
            <a:extLst>
              <a:ext uri="{FF2B5EF4-FFF2-40B4-BE49-F238E27FC236}">
                <a16:creationId xmlns:a16="http://schemas.microsoft.com/office/drawing/2014/main" id="{66F5C50D-12B5-4F1F-99BC-583D5BE2CE1E}"/>
              </a:ext>
            </a:extLst>
          </p:cNvPr>
          <p:cNvGraphicFramePr>
            <a:graphicFrameLocks noGrp="1"/>
          </p:cNvGraphicFramePr>
          <p:nvPr>
            <p:extLst>
              <p:ext uri="{D42A27DB-BD31-4B8C-83A1-F6EECF244321}">
                <p14:modId xmlns:p14="http://schemas.microsoft.com/office/powerpoint/2010/main" val="655324906"/>
              </p:ext>
            </p:extLst>
          </p:nvPr>
        </p:nvGraphicFramePr>
        <p:xfrm>
          <a:off x="249371" y="4209246"/>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Wrath of God (</a:t>
                      </a:r>
                      <a:r>
                        <a:rPr lang="en-US" sz="1400" b="1" i="0" u="none" strike="noStrike">
                          <a:solidFill>
                            <a:schemeClr val="tx1"/>
                          </a:solidFill>
                          <a:effectLst/>
                          <a:latin typeface="Calibri" panose="020F0502020204030204" pitchFamily="34" charset="0"/>
                        </a:rPr>
                        <a:t>and Armageddon)</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16</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19" name="Table 18">
            <a:extLst>
              <a:ext uri="{FF2B5EF4-FFF2-40B4-BE49-F238E27FC236}">
                <a16:creationId xmlns:a16="http://schemas.microsoft.com/office/drawing/2014/main" id="{556D4A3A-5365-4468-8F02-A0A59BB8B254}"/>
              </a:ext>
            </a:extLst>
          </p:cNvPr>
          <p:cNvGraphicFramePr>
            <a:graphicFrameLocks noGrp="1"/>
          </p:cNvGraphicFramePr>
          <p:nvPr>
            <p:extLst>
              <p:ext uri="{D42A27DB-BD31-4B8C-83A1-F6EECF244321}">
                <p14:modId xmlns:p14="http://schemas.microsoft.com/office/powerpoint/2010/main" val="2143592841"/>
              </p:ext>
            </p:extLst>
          </p:nvPr>
        </p:nvGraphicFramePr>
        <p:xfrm>
          <a:off x="249371" y="4538422"/>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Satan’s Kingdom Destroyed</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17-18</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20" name="Table 19">
            <a:extLst>
              <a:ext uri="{FF2B5EF4-FFF2-40B4-BE49-F238E27FC236}">
                <a16:creationId xmlns:a16="http://schemas.microsoft.com/office/drawing/2014/main" id="{1B1DFDDC-78D0-4355-BBC4-61A4509DAF06}"/>
              </a:ext>
            </a:extLst>
          </p:cNvPr>
          <p:cNvGraphicFramePr>
            <a:graphicFrameLocks noGrp="1"/>
          </p:cNvGraphicFramePr>
          <p:nvPr>
            <p:extLst>
              <p:ext uri="{D42A27DB-BD31-4B8C-83A1-F6EECF244321}">
                <p14:modId xmlns:p14="http://schemas.microsoft.com/office/powerpoint/2010/main" val="3665885052"/>
              </p:ext>
            </p:extLst>
          </p:nvPr>
        </p:nvGraphicFramePr>
        <p:xfrm>
          <a:off x="249371" y="4823595"/>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3</a:t>
                      </a:r>
                      <a:r>
                        <a:rPr lang="en-US" sz="1400" b="1" i="0" u="none" strike="noStrike" baseline="30000" dirty="0">
                          <a:solidFill>
                            <a:schemeClr val="tx1"/>
                          </a:solidFill>
                          <a:effectLst/>
                          <a:latin typeface="Calibri" panose="020F0502020204030204" pitchFamily="34" charset="0"/>
                        </a:rPr>
                        <a:t>rd</a:t>
                      </a:r>
                      <a:r>
                        <a:rPr lang="en-US" sz="1400" b="1" i="0" u="none" strike="noStrike" dirty="0">
                          <a:solidFill>
                            <a:schemeClr val="tx1"/>
                          </a:solidFill>
                          <a:effectLst/>
                          <a:latin typeface="Calibri" panose="020F0502020204030204" pitchFamily="34" charset="0"/>
                        </a:rPr>
                        <a:t> Woe (Appearance to the World)</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19</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graphicFrame>
        <p:nvGraphicFramePr>
          <p:cNvPr id="21" name="Table 20">
            <a:extLst>
              <a:ext uri="{FF2B5EF4-FFF2-40B4-BE49-F238E27FC236}">
                <a16:creationId xmlns:a16="http://schemas.microsoft.com/office/drawing/2014/main" id="{B742B1A6-A27A-4DF1-AA5E-4F521557FBAD}"/>
              </a:ext>
            </a:extLst>
          </p:cNvPr>
          <p:cNvGraphicFramePr>
            <a:graphicFrameLocks noGrp="1"/>
          </p:cNvGraphicFramePr>
          <p:nvPr>
            <p:extLst>
              <p:ext uri="{D42A27DB-BD31-4B8C-83A1-F6EECF244321}">
                <p14:modId xmlns:p14="http://schemas.microsoft.com/office/powerpoint/2010/main" val="794002367"/>
              </p:ext>
            </p:extLst>
          </p:nvPr>
        </p:nvGraphicFramePr>
        <p:xfrm>
          <a:off x="249371" y="5108768"/>
          <a:ext cx="8645235" cy="316476"/>
        </p:xfrm>
        <a:graphic>
          <a:graphicData uri="http://schemas.openxmlformats.org/drawingml/2006/table">
            <a:tbl>
              <a:tblPr/>
              <a:tblGrid>
                <a:gridCol w="4387272">
                  <a:extLst>
                    <a:ext uri="{9D8B030D-6E8A-4147-A177-3AD203B41FA5}">
                      <a16:colId xmlns:a16="http://schemas.microsoft.com/office/drawing/2014/main" val="3474143489"/>
                    </a:ext>
                  </a:extLst>
                </a:gridCol>
                <a:gridCol w="4257963">
                  <a:extLst>
                    <a:ext uri="{9D8B030D-6E8A-4147-A177-3AD203B41FA5}">
                      <a16:colId xmlns:a16="http://schemas.microsoft.com/office/drawing/2014/main" val="927755498"/>
                    </a:ext>
                  </a:extLst>
                </a:gridCol>
              </a:tblGrid>
              <a:tr h="231834">
                <a:tc>
                  <a:txBody>
                    <a:bodyPr/>
                    <a:lstStyle/>
                    <a:p>
                      <a:pPr algn="r" rtl="0" fontAlgn="t">
                        <a:spcBef>
                          <a:spcPts val="0"/>
                        </a:spcBef>
                        <a:spcAft>
                          <a:spcPts val="0"/>
                        </a:spcAft>
                      </a:pPr>
                      <a:r>
                        <a:rPr lang="en-US" sz="1400" b="1" i="0" u="none" strike="noStrike" dirty="0">
                          <a:solidFill>
                            <a:schemeClr val="tx1"/>
                          </a:solidFill>
                          <a:effectLst/>
                          <a:latin typeface="Calibri" panose="020F0502020204030204" pitchFamily="34" charset="0"/>
                        </a:rPr>
                        <a:t>Millennium, Resurrection, and Final Judgment</a:t>
                      </a:r>
                      <a:endParaRPr lang="en-US" sz="3200" b="1"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chemeClr val="tx1"/>
                          </a:solidFill>
                          <a:effectLst/>
                          <a:latin typeface="Calibri" panose="020F0502020204030204" pitchFamily="34" charset="0"/>
                        </a:rPr>
                        <a:t>Revelation 20</a:t>
                      </a:r>
                      <a:endParaRPr lang="en-US" sz="3200" dirty="0">
                        <a:solidFill>
                          <a:schemeClr val="tx1"/>
                        </a:solidFill>
                        <a:effectLst/>
                      </a:endParaRPr>
                    </a:p>
                  </a:txBody>
                  <a:tcPr marL="51558" marR="51558" marT="51558" marB="515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616746"/>
                  </a:ext>
                </a:extLst>
              </a:tr>
            </a:tbl>
          </a:graphicData>
        </a:graphic>
      </p:graphicFrame>
    </p:spTree>
    <p:extLst>
      <p:ext uri="{BB962C8B-B14F-4D97-AF65-F5344CB8AC3E}">
        <p14:creationId xmlns:p14="http://schemas.microsoft.com/office/powerpoint/2010/main" val="13875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1000"/>
                                        <p:tgtEl>
                                          <p:spTgt spid="21"/>
                                        </p:tgtEl>
                                      </p:cBhvr>
                                    </p:animEffect>
                                    <p:anim calcmode="lin" valueType="num">
                                      <p:cBhvr>
                                        <p:cTn id="106" dur="1000" fill="hold"/>
                                        <p:tgtEl>
                                          <p:spTgt spid="21"/>
                                        </p:tgtEl>
                                        <p:attrNameLst>
                                          <p:attrName>ppt_x</p:attrName>
                                        </p:attrNameLst>
                                      </p:cBhvr>
                                      <p:tavLst>
                                        <p:tav tm="0">
                                          <p:val>
                                            <p:strVal val="#ppt_x"/>
                                          </p:val>
                                        </p:tav>
                                        <p:tav tm="100000">
                                          <p:val>
                                            <p:strVal val="#ppt_x"/>
                                          </p:val>
                                        </p:tav>
                                      </p:tavLst>
                                    </p:anim>
                                    <p:anim calcmode="lin" valueType="num">
                                      <p:cBhvr>
                                        <p:cTn id="10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050" y="1874047"/>
            <a:ext cx="8951899" cy="3077766"/>
          </a:xfrm>
          <a:prstGeom prst="rect">
            <a:avLst/>
          </a:prstGeom>
        </p:spPr>
        <p:txBody>
          <a:bodyPr wrap="square">
            <a:spAutoFit/>
          </a:bodyPr>
          <a:lstStyle/>
          <a:p>
            <a:r>
              <a:rPr lang="en-US" sz="2800" dirty="0">
                <a:latin typeface="+mj-lt"/>
              </a:rPr>
              <a:t>“Those who attain to the higher glories may minister unto and visit and associate with those of the lesser kingdoms. While the lesser may not come up, they may still enjoy the companionship of their loved ones who are in higher stations” </a:t>
            </a:r>
            <a:r>
              <a:rPr lang="en-US" dirty="0">
                <a:latin typeface="+mj-lt"/>
              </a:rPr>
              <a:t>(</a:t>
            </a:r>
            <a:r>
              <a:rPr lang="en-US" b="1" dirty="0">
                <a:latin typeface="+mj-lt"/>
              </a:rPr>
              <a:t>Melvin J. Ballard,</a:t>
            </a:r>
            <a:r>
              <a:rPr lang="en-US" dirty="0">
                <a:latin typeface="+mj-lt"/>
              </a:rPr>
              <a:t> "The Three Degrees of Glory," (Excerpts from sermon delivered in the Ogden Tabernacle, Ogden, Utah, on September 22, 1922); N. B. </a:t>
            </a:r>
            <a:r>
              <a:rPr lang="en-US" dirty="0" err="1">
                <a:latin typeface="+mj-lt"/>
              </a:rPr>
              <a:t>Lundwall</a:t>
            </a:r>
            <a:r>
              <a:rPr lang="en-US" dirty="0">
                <a:latin typeface="+mj-lt"/>
              </a:rPr>
              <a:t>, comp., </a:t>
            </a:r>
            <a:r>
              <a:rPr lang="en-US" i="1" dirty="0">
                <a:latin typeface="+mj-lt"/>
              </a:rPr>
              <a:t>The Vision</a:t>
            </a:r>
            <a:r>
              <a:rPr lang="en-US" dirty="0">
                <a:latin typeface="+mj-lt"/>
              </a:rPr>
              <a:t> (SLC: Bookcraft Publishing Co., </a:t>
            </a:r>
            <a:r>
              <a:rPr lang="en-US" dirty="0" err="1">
                <a:latin typeface="+mj-lt"/>
              </a:rPr>
              <a:t>n.d.</a:t>
            </a:r>
            <a:r>
              <a:rPr lang="en-US" dirty="0">
                <a:latin typeface="+mj-lt"/>
              </a:rPr>
              <a:t>), 50. </a:t>
            </a:r>
            <a:endParaRPr lang="en-US" sz="2800" dirty="0">
              <a:latin typeface="+mj-lt"/>
            </a:endParaRPr>
          </a:p>
        </p:txBody>
      </p:sp>
      <p:sp>
        <p:nvSpPr>
          <p:cNvPr id="5" name="Rectangle 4">
            <a:extLst>
              <a:ext uri="{FF2B5EF4-FFF2-40B4-BE49-F238E27FC236}">
                <a16:creationId xmlns:a16="http://schemas.microsoft.com/office/drawing/2014/main" id="{BAA59D56-7E7C-4819-A2CD-53D4037447F0}"/>
              </a:ext>
            </a:extLst>
          </p:cNvPr>
          <p:cNvSpPr/>
          <p:nvPr/>
        </p:nvSpPr>
        <p:spPr>
          <a:xfrm>
            <a:off x="406400" y="319699"/>
            <a:ext cx="8386618" cy="1323439"/>
          </a:xfrm>
          <a:prstGeom prst="rect">
            <a:avLst/>
          </a:prstGeom>
        </p:spPr>
        <p:txBody>
          <a:bodyPr wrap="square">
            <a:spAutoFit/>
          </a:bodyPr>
          <a:lstStyle/>
          <a:p>
            <a:pPr algn="ctr"/>
            <a:r>
              <a:rPr lang="en-US" sz="4800" b="1" dirty="0">
                <a:effectLst>
                  <a:outerShdw blurRad="38100" dist="38100" dir="2700000" algn="tl">
                    <a:srgbClr val="000000">
                      <a:alpha val="43137"/>
                    </a:srgbClr>
                  </a:outerShdw>
                  <a:reflection blurRad="12700" stA="48000" endA="300" endPos="55000" dir="5400000" sy="-90000" algn="bl" rotWithShape="0"/>
                </a:effectLst>
                <a:latin typeface="Candara" pitchFamily="34" charset="0"/>
              </a:rPr>
              <a:t>Visiting and Ministering</a:t>
            </a:r>
          </a:p>
          <a:p>
            <a:pPr algn="ctr"/>
            <a:r>
              <a:rPr lang="en-US" sz="3200" dirty="0">
                <a:solidFill>
                  <a:schemeClr val="tx1">
                    <a:lumMod val="75000"/>
                    <a:lumOff val="25000"/>
                  </a:schemeClr>
                </a:solidFill>
                <a:effectLst>
                  <a:outerShdw blurRad="38100" dist="38100" dir="2700000" algn="tl">
                    <a:srgbClr val="000000">
                      <a:alpha val="43137"/>
                    </a:srgbClr>
                  </a:outerShdw>
                  <a:reflection blurRad="12700" stA="48000" endA="300" endPos="55000" dir="5400000" sy="-90000" algn="bl" rotWithShape="0"/>
                </a:effectLst>
                <a:latin typeface="Candara" pitchFamily="34" charset="0"/>
              </a:rPr>
              <a:t>D&amp;C 76:86-88, 112</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1143154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6513" y="787484"/>
            <a:ext cx="7370618" cy="3662541"/>
          </a:xfrm>
          <a:prstGeom prst="rect">
            <a:avLst/>
          </a:prstGeom>
        </p:spPr>
        <p:txBody>
          <a:bodyPr wrap="square">
            <a:spAutoFit/>
          </a:bodyPr>
          <a:lstStyle/>
          <a:p>
            <a:pPr lvl="0" eaLnBrk="0" fontAlgn="base" hangingPunct="0">
              <a:spcBef>
                <a:spcPct val="0"/>
              </a:spcBef>
              <a:spcAft>
                <a:spcPct val="0"/>
              </a:spcAft>
            </a:pPr>
            <a:endParaRPr lang="en-US" altLang="en-US" sz="2400" dirty="0">
              <a:latin typeface="Book Antiqua" panose="02040602050305030304" pitchFamily="18" charset="0"/>
            </a:endParaRPr>
          </a:p>
          <a:p>
            <a:pPr lvl="0" eaLnBrk="0" fontAlgn="base" hangingPunct="0">
              <a:spcBef>
                <a:spcPct val="0"/>
              </a:spcBef>
              <a:spcAft>
                <a:spcPct val="0"/>
              </a:spcAft>
            </a:pPr>
            <a:r>
              <a:rPr lang="en-US" altLang="en-US" sz="2400" dirty="0">
                <a:latin typeface="Book Antiqua" panose="02040602050305030304" pitchFamily="18" charset="0"/>
              </a:rPr>
              <a:t>“</a:t>
            </a:r>
            <a:r>
              <a:rPr lang="en-US" altLang="en-US" sz="2400" dirty="0">
                <a:latin typeface="Book Antiqua" panose="02040602050305030304" pitchFamily="18" charset="0"/>
                <a:cs typeface="Arial" panose="020B0604020202020204" pitchFamily="34" charset="0"/>
              </a:rPr>
              <a:t>The three kingdoms are organized on a plan of gradation. The Telestial kingdom comprises subdivisions; this also is the case with the Celestial; and we conclude that a similar condition prevails in the Terrestrial. Thus the innumerable degrees of merit amongst mankind are provided for in an infinity of graded glories." </a:t>
            </a:r>
            <a:r>
              <a:rPr lang="en-US" altLang="en-US" sz="1600" dirty="0">
                <a:latin typeface="Book Antiqua" panose="02040602050305030304" pitchFamily="18" charset="0"/>
                <a:cs typeface="Arial" panose="020B0604020202020204" pitchFamily="34" charset="0"/>
              </a:rPr>
              <a:t>(James E. Talmage, </a:t>
            </a:r>
            <a:r>
              <a:rPr lang="en-US" altLang="en-US" sz="1600" i="1" dirty="0">
                <a:latin typeface="Book Antiqua" panose="02040602050305030304" pitchFamily="18" charset="0"/>
                <a:cs typeface="Arial" panose="020B0604020202020204" pitchFamily="34" charset="0"/>
              </a:rPr>
              <a:t>Articles of Faith</a:t>
            </a:r>
            <a:r>
              <a:rPr lang="en-US" altLang="en-US" sz="1600" dirty="0">
                <a:latin typeface="Book Antiqua" panose="02040602050305030304" pitchFamily="18" charset="0"/>
                <a:cs typeface="Arial" panose="020B0604020202020204" pitchFamily="34" charset="0"/>
              </a:rPr>
              <a:t>, p. 409; see also Mormon Doctrine). </a:t>
            </a:r>
            <a:endParaRPr lang="en-US" altLang="en-US" sz="2400" dirty="0">
              <a:latin typeface="Book Antiqua" panose="02040602050305030304" pitchFamily="18" charset="0"/>
              <a:cs typeface="Times New Roman" panose="02020603050405020304" pitchFamily="18" charset="0"/>
            </a:endParaRPr>
          </a:p>
          <a:p>
            <a:pPr lvl="0" eaLnBrk="0" fontAlgn="base" hangingPunct="0">
              <a:spcBef>
                <a:spcPct val="0"/>
              </a:spcBef>
              <a:spcAft>
                <a:spcPct val="0"/>
              </a:spcAft>
            </a:pPr>
            <a:endParaRPr lang="en-US" altLang="en-US" sz="2400" dirty="0">
              <a:latin typeface="Book Antiqua" panose="02040602050305030304" pitchFamily="18" charset="0"/>
            </a:endParaRPr>
          </a:p>
        </p:txBody>
      </p:sp>
      <p:sp>
        <p:nvSpPr>
          <p:cNvPr id="5" name="Rectangle 4">
            <a:extLst>
              <a:ext uri="{FF2B5EF4-FFF2-40B4-BE49-F238E27FC236}">
                <a16:creationId xmlns:a16="http://schemas.microsoft.com/office/drawing/2014/main" id="{BAA59D56-7E7C-4819-A2CD-53D4037447F0}"/>
              </a:ext>
            </a:extLst>
          </p:cNvPr>
          <p:cNvSpPr/>
          <p:nvPr/>
        </p:nvSpPr>
        <p:spPr>
          <a:xfrm>
            <a:off x="406400" y="319699"/>
            <a:ext cx="8386618" cy="830997"/>
          </a:xfrm>
          <a:prstGeom prst="rect">
            <a:avLst/>
          </a:prstGeom>
        </p:spPr>
        <p:txBody>
          <a:bodyPr wrap="square">
            <a:spAutoFit/>
          </a:bodyPr>
          <a:lstStyle/>
          <a:p>
            <a:pPr algn="ctr"/>
            <a:r>
              <a:rPr lang="en-US" sz="4800" b="1" dirty="0">
                <a:effectLst>
                  <a:outerShdw blurRad="38100" dist="38100" dir="2700000" algn="tl">
                    <a:srgbClr val="000000">
                      <a:alpha val="43137"/>
                    </a:srgbClr>
                  </a:outerShdw>
                  <a:reflection blurRad="12700" stA="48000" endA="300" endPos="55000" dir="5400000" sy="-90000" algn="bl" rotWithShape="0"/>
                </a:effectLst>
                <a:latin typeface="Candara" pitchFamily="34" charset="0"/>
              </a:rPr>
              <a:t>Gradation</a:t>
            </a:r>
          </a:p>
        </p:txBody>
      </p:sp>
      <p:sp>
        <p:nvSpPr>
          <p:cNvPr id="2" name="Rectangle 1">
            <a:extLst>
              <a:ext uri="{FF2B5EF4-FFF2-40B4-BE49-F238E27FC236}">
                <a16:creationId xmlns:a16="http://schemas.microsoft.com/office/drawing/2014/main" id="{886F814E-8438-4BF4-863B-E846714DAB39}"/>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4" descr="James E">
            <a:extLst>
              <a:ext uri="{FF2B5EF4-FFF2-40B4-BE49-F238E27FC236}">
                <a16:creationId xmlns:a16="http://schemas.microsoft.com/office/drawing/2014/main" id="{2F4D0EE6-0A99-4CD5-A95B-2964A00C0871}"/>
              </a:ext>
            </a:extLst>
          </p:cNvPr>
          <p:cNvPicPr>
            <a:picLocks noChangeAspect="1" noChangeArrowheads="1"/>
          </p:cNvPicPr>
          <p:nvPr/>
        </p:nvPicPr>
        <p:blipFill>
          <a:blip r:embed="rId3" cstate="print"/>
          <a:srcRect/>
          <a:stretch>
            <a:fillRect/>
          </a:stretch>
        </p:blipFill>
        <p:spPr bwMode="auto">
          <a:xfrm>
            <a:off x="184731" y="1600200"/>
            <a:ext cx="1671782" cy="2406442"/>
          </a:xfrm>
          <a:prstGeom prst="rect">
            <a:avLst/>
          </a:prstGeom>
          <a:noFill/>
        </p:spPr>
      </p:pic>
      <p:sp>
        <p:nvSpPr>
          <p:cNvPr id="3" name="Rectangle 2">
            <a:extLst>
              <a:ext uri="{FF2B5EF4-FFF2-40B4-BE49-F238E27FC236}">
                <a16:creationId xmlns:a16="http://schemas.microsoft.com/office/drawing/2014/main" id="{C9E3C28E-16A8-4D0F-821D-C848821612C3}"/>
              </a:ext>
            </a:extLst>
          </p:cNvPr>
          <p:cNvSpPr/>
          <p:nvPr/>
        </p:nvSpPr>
        <p:spPr>
          <a:xfrm>
            <a:off x="184731" y="4669365"/>
            <a:ext cx="8594436" cy="1569660"/>
          </a:xfrm>
          <a:prstGeom prst="rect">
            <a:avLst/>
          </a:prstGeom>
        </p:spPr>
        <p:txBody>
          <a:bodyPr wrap="square">
            <a:spAutoFit/>
          </a:bodyPr>
          <a:lstStyle/>
          <a:p>
            <a:pPr lvl="0" eaLnBrk="0" fontAlgn="base" hangingPunct="0">
              <a:spcBef>
                <a:spcPct val="0"/>
              </a:spcBef>
              <a:spcAft>
                <a:spcPct val="0"/>
              </a:spcAft>
            </a:pPr>
            <a:r>
              <a:rPr lang="en-US" altLang="en-US" sz="2400" b="1" dirty="0">
                <a:latin typeface="Book Antiqua" panose="02040602050305030304" pitchFamily="18" charset="0"/>
              </a:rPr>
              <a:t>D&amp;C 76:98 </a:t>
            </a:r>
            <a:r>
              <a:rPr lang="en-US" altLang="en-US" sz="2400" dirty="0">
                <a:latin typeface="Book Antiqua" panose="02040602050305030304" pitchFamily="18" charset="0"/>
              </a:rPr>
              <a:t>And the glory of the telestial is one, even as the glory of the stars is one; for as one star differs from another star in glory, even so differs one from another in glory in the telestial world. </a:t>
            </a:r>
          </a:p>
        </p:txBody>
      </p:sp>
    </p:spTree>
    <p:extLst>
      <p:ext uri="{BB962C8B-B14F-4D97-AF65-F5344CB8AC3E}">
        <p14:creationId xmlns:p14="http://schemas.microsoft.com/office/powerpoint/2010/main" val="2368339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b="0" dirty="0">
                <a:effectLst/>
              </a:rPr>
              <a:t>Becoming the Person You Were Born to Be</a:t>
            </a:r>
          </a:p>
        </p:txBody>
      </p:sp>
      <p:sp>
        <p:nvSpPr>
          <p:cNvPr id="3" name="Text Placeholder 2">
            <a:extLst>
              <a:ext uri="{FF2B5EF4-FFF2-40B4-BE49-F238E27FC236}">
                <a16:creationId xmlns:a16="http://schemas.microsoft.com/office/drawing/2014/main" id="{66CBB9BF-629C-4674-A746-B3BBE9D84DD7}"/>
              </a:ext>
            </a:extLst>
          </p:cNvPr>
          <p:cNvSpPr>
            <a:spLocks noGrp="1"/>
          </p:cNvSpPr>
          <p:nvPr>
            <p:ph type="body" sz="half" idx="2"/>
          </p:nvPr>
        </p:nvSpPr>
        <p:spPr>
          <a:xfrm>
            <a:off x="284018" y="6326909"/>
            <a:ext cx="8575964" cy="339435"/>
          </a:xfrm>
        </p:spPr>
        <p:txBody>
          <a:bodyPr>
            <a:normAutofit fontScale="77500" lnSpcReduction="20000"/>
          </a:bodyPr>
          <a:lstStyle/>
          <a:p>
            <a:pPr marL="0" indent="0" algn="ctr">
              <a:buNone/>
            </a:pPr>
            <a:r>
              <a:rPr lang="en-US" dirty="0">
                <a:effectLst/>
                <a:latin typeface="+mj-lt"/>
              </a:rPr>
              <a:t>January 10, 2016, Sister Wendy W. Nelson (begin @6:28)</a:t>
            </a:r>
            <a:endParaRPr lang="en-US" dirty="0">
              <a:latin typeface="+mj-lt"/>
            </a:endParaRPr>
          </a:p>
        </p:txBody>
      </p:sp>
      <p:pic>
        <p:nvPicPr>
          <p:cNvPr id="4" name="Wendy Nelson Becoming Become">
            <a:hlinkClick r:id="" action="ppaction://media"/>
            <a:extLst>
              <a:ext uri="{FF2B5EF4-FFF2-40B4-BE49-F238E27FC236}">
                <a16:creationId xmlns:a16="http://schemas.microsoft.com/office/drawing/2014/main" id="{72A60B14-A134-407B-9F45-A48FE07355B7}"/>
              </a:ext>
            </a:extLst>
          </p:cNvPr>
          <p:cNvPicPr>
            <a:picLocks noChangeAspect="1"/>
          </p:cNvPicPr>
          <p:nvPr>
            <a:videoFile r:link="rId1"/>
            <p:extLst>
              <p:ext uri="{DAA4B4D4-6D71-4841-9C94-3DE7FCFB9230}">
                <p14:media xmlns:p14="http://schemas.microsoft.com/office/powerpoint/2010/main" r:link="rId2">
                  <p14:trim st="388827"/>
                </p14:media>
              </p:ext>
            </p:extLst>
          </p:nvPr>
        </p:nvPicPr>
        <p:blipFill>
          <a:blip r:embed="rId5"/>
          <a:stretch>
            <a:fillRect/>
          </a:stretch>
        </p:blipFill>
        <p:spPr>
          <a:xfrm>
            <a:off x="508000" y="1300018"/>
            <a:ext cx="8128000" cy="4572000"/>
          </a:xfrm>
          <a:prstGeom prst="rect">
            <a:avLst/>
          </a:prstGeom>
        </p:spPr>
      </p:pic>
    </p:spTree>
    <p:extLst>
      <p:ext uri="{BB962C8B-B14F-4D97-AF65-F5344CB8AC3E}">
        <p14:creationId xmlns:p14="http://schemas.microsoft.com/office/powerpoint/2010/main" val="203580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9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Content Placeholder 2"/>
          <p:cNvSpPr>
            <a:spLocks noGrp="1"/>
          </p:cNvSpPr>
          <p:nvPr>
            <p:ph idx="1"/>
          </p:nvPr>
        </p:nvSpPr>
        <p:spPr>
          <a:xfrm>
            <a:off x="685800" y="1600200"/>
            <a:ext cx="8458200" cy="4343400"/>
          </a:xfrm>
        </p:spPr>
        <p:txBody>
          <a:bodyPr/>
          <a:lstStyle/>
          <a:p>
            <a:pPr marL="0" indent="0" algn="ctr" eaLnBrk="1" fontAlgn="auto" hangingPunct="1">
              <a:spcAft>
                <a:spcPts val="0"/>
              </a:spcAft>
              <a:buFont typeface="Arial" panose="020B0604020202020204" pitchFamily="34" charset="0"/>
              <a:buNone/>
              <a:defRPr/>
            </a:pPr>
            <a:r>
              <a:rPr lang="en-US" altLang="en-US" sz="3200" b="1">
                <a:latin typeface="Californian FB" panose="0207040306080B030204" pitchFamily="18" charset="0"/>
              </a:rPr>
              <a:t>Have there been any sins in your life that should have been cleared with priesthood leaders but haven’t been?</a:t>
            </a:r>
            <a:br>
              <a:rPr lang="en-US" altLang="en-US" sz="3200">
                <a:latin typeface="Californian FB" panose="0207040306080B030204" pitchFamily="18" charset="0"/>
              </a:rPr>
            </a:br>
            <a:endParaRPr lang="en-US" altLang="en-US" sz="3200" b="1">
              <a:latin typeface="Californian FB" panose="0207040306080B030204" pitchFamily="18" charset="0"/>
            </a:endParaRPr>
          </a:p>
        </p:txBody>
      </p:sp>
      <p:sp>
        <p:nvSpPr>
          <p:cNvPr id="173059" name="AutoShape 2" descr="data:image/jpeg;base64,/9j/4AAQSkZJRgABAQAAAQABAAD/2wCEAAkGBhQSEBUSEBQVFBUUFhUXFBQUFBQUFBUUFBQVFRQVFhQXHCYeFxojGRUWHy8gIycpLCwsFR4xNTAqNSYrLCkBCQoKDgwOFw8PGikkHBwpKSwsKSkpKSwpKSksLCwpKSwsLCksLCwpKSwpLCksKSkpKSkpKSksLCksLCksKSkpLP/AABEIAPwAyAMBIgACEQEDEQH/xAAcAAAABwEBAAAAAAAAAAAAAAAAAQIDBAUGBwj/xAA/EAABAwIEAwYCBwcEAgMAAAABAAIRAwQFEiExQVFhBhMicYGRMqEHFCNSscHRQmJygqLh8AhDkvFTwhUkM//EABkBAAIDAQAAAAAAAAAAAAAAAAABAgMEBf/EACgRAAICAgICAgEDBQAAAAAAAAABAhEDIRIxBEFRYSITcfAFFDKRsf/aAAwDAQACEQMRAD8A5dlTZapAYliigpsjZE2+mVOLEfdICypc1JhWVW3UVzEE1IZDUfdpwNSoQFjYYgGp5idyhAWRCERepX1cuMN35c1IodnarjGgmdSdNNx5pDsrmuTgatVa9hXuynLwl2+u+ykXP0fVQAYmRyj0lR5IfFmNLUAxXlXsxXZJdSMDqPyKrK9u5hhzC0+R/NNNEdkctSC1LBSimIZyIu7ToCMtQOxlzEUJ9zUkslA7GwE5TS20E8KSCLY3KCeLAggQ+1qXCJKCCIhzUAUpybcUAJrnRQnBSHOTFQJjQloTjmpNJsmFfWWGgtknyHE8/RJsb+Cko2r3fA0mNyASB5lW2G9nX1DB/wCI33A16arR2OGta0DgZ6gkCZjiFYWxFMF52JECT+9A8tAqZZC6GPk6G7Dswxg/Z02jfSZOY6yr6yoUGDxFjRrGkkxtoNlQ+Jzp4Tp6qbRtP8/NY5Z96Onj8NJWzQHHKTYy5ieBjKJ4qXSx9gbqyPWeCoW2UjmlttTH+eSis0i7+2iWr7mlUEuZvx30jj0VZdYBReMrANNfQ+e3BOPpOiJOp4cU5RoRMk9Z4wpLK0Vy8ZMxeLdjIk0xs0EjiXEnQczoPdZCtYuaSCDoYjkeXVdbr2pEkb7hUDrJlYlrhlqaHTSdxv1laMeZMwZvHcP2Oe92kvCv8VwcsJn4gNY1bpOoKpHtWlOzH0xprU9TYkwgKiYDhCGZMmohmQIW9yCafU0QQSRYhqACUEYaggxBCQ9ifyonMQIgvaotZ6l11BqNkoJossDtA6oM4MHYCZ5g+3BbWxw6m74SBGkFoI13Co8EDQ0SMrju4zJ4QAYgQNvdbHDbJp3dm8mDWdwWEQfRUSdstSGLmgabPtQANmkEkTrv57a+igBxe4E8NPJWuN2rA4AOO2o4hoG0EbeeqhWdOPJZc8q0dTxILtky3pqyo0eQUe1oqztm6rIkb2x63t43UkUOQTluwKQ1qtSKnIhm1GnRH9XHJT2UEHUVPiLmVtW3VNf4SHeIaOGxGnoVpXMUO5tzEqD1tD1JUzO4lYCvQ1HjZ90adD1WExPBcznGk0hwMlugBGnw6rrQYJmBp8UmBGyp8XwsjxQP3S06Ab6rfCTatHGzY+EqOP1iQYdoQmyVfY9hUMJDQS0gz+0WuLt+e0rPAq9OzPQRcja9E4JtwTGG6ogkNRoA0TQl5UlqcCRSwsqbcU84qO8piIdy2UeF2XeVmN4k9fPgnXhWXZW3mq4y4Q3dolwBOpCTdInHejU3VvVEA0yNjrkA9yCdQr3AbdwdL515Pc6BylZ/uWOI+1zEzAOeYHQ7f5qrzB3sYJGY6c5k+6oXZfRCx9/2ugA01Ue1br0ScSrl7yXbz8k9ajYdJWLLtnYwaiixtzw/yFZWlHUT8lFw+nqJ8pVjYTKrSsvsn02GFKtLadUKIkaqZRGghaYQM05h06EBEbZPMISiVdxRn5OyBUoAcFBrUVbvCjVGKmUC6MyjYyHEc1I+rCoyIII4bg+fVHXowU/b1PijTn0nip+PrRT5atJnPe1GCtJykEHxEaabbzuAI+a5au2Y7VDc0gmdwHH5DXX2XJ8cpDv3wIkyW8i7Uj5rTHujnMrAUTmpQppLwrBCIQTlNqCBNl2EZqIJDmoKrCdUREogltQAw9bDsc3/AOrUI1+04NBd8I4nX0Cyb1rex1CaNQETrMEaxptqOKhLosh2WtNvLqS0xM8JHH8UdBznHnwnYeUQlULeAAXSCdHDcDkTx5Qn766DGADTrGvsFQaY9kG4t40OvM6KVbsjVRXXOc6jf/PdTreI9SfTksc3b0dXGmoqyZaujUc9VcW34qltWkGFbWTtYd/nVRiWst2nRS6B0UWiOHsnWM/wLTEzSH2vQ7zoUzl1KcYNFOyLSD7xJqu0hBzdUy526iwojXe0+SRmDaTiU5XEhU9ziMfZnXaeBE/ijG6kQzq4FRieUulxn7oB4nQSOU6+i5niNMGq8jUZjB56ldMxOxgOcDwmOM67Qua1WalaonLkyIaQTFS2lTHNSFYRI1O2hBSQEECHsyBRkogEEQOYkSn0l1NIBNGkXPa0ftODfcwt7h9JrKYAIfEieB67a+SxFkIeHfcBd6t2+cLQYPioyjMfDMR15rPlnUkjo+Pg543KvZpKLZ0gjWdYb6xuR5KJjhBygcNPl89FMtmzqIdr4SDuDz8oVTiLvtI5SPPmVCb/ABJYY/nXwMsfCtcPdO/9tOKqw3RFc3DgAxm53PTyWM6ZoHYo1uo18t1MoY7SI8Ry9Tw/MKipYtQoNDqpmBq1rDUfPUDb1Kt7LtTaXNPMKFY03Zh3ncDLDCA74XEgDTWOKtjG1ZTKVOi+p4g3KHNcCNt+CsKd0CPNYy4wMBpqWNUOH3CZ9Oh81MwfFc2VrvC4SCD97klzaZPgpKzUGvqD6IG7a3cgeemiZrMIp5hrGsf3Wccx1aXVH5W8m7+p2Cm50RUUy7rdo6Q0DgSeSFrijXnceSzLrqyoGag4/EfFr011VlQuLS4A7kgO3Ah1OppxDXb+ko5NqxONMt61Th7HzWZxumZBb1HtqNPdXFF5c0g6uB35qtxB+mnFw0/JRi/yRHJ/gyDid8WMz7jKREDfkfMfgudv3PDXZbLtdmp0AzcPOvMRqPkFjGhb4bVnHypp0xFRqj5VLcE05isKrI7kE7kQQOxTggEMyDQgiLJRBySUAEgJNo7xR94Ob7jT5wpVnQDaDZOpzE/8jHyCr21IIPIg+yViF2aYaQNBLSOoJ/KFmzRbar2djwJ1CSfrf8/0ajsf2kaajqNQQGNJYfx9f1UysyXOdG50Wd7P2odUDmiMzMx5667+S2N5ShsD35qt7VfBbJKM7+Sto0swImI2P5IW9jnOUmCeI+QB4KRYuglTfqf7TfPfjwWQ1oZtMGY1jqJaWTuQJl0RmI4yr3sZ2foWQLmaudI0bDRO+/EqLQObQzI5zI8irm1thEeI+Z0V8Jsqy4ovbIjcDZ3rnsOUEk5RsJkuAMaeRWdw2gG3Ty1xcM8gnmeC1OKHu6c7E6ADqszbNy1AOsqudLotxtu2b7R1OHbEQfLiqHEOz4awhryd40Bjlurln/5hOvt84npqr3FSM8ZOD+jB9oOyBuRSNFwa5hYZa4NcHMIIcM2+vNXv/wAE36l3FY56hJf3g+Km8mZY7gfLmrY2bRzB8pCSWAba+SdtKiPBOXLZS4dnZLakF40L+fAO8yE3VZmIA5/2VvUoDU8dZPJUTquWpmJhtMOe8/utjQdSYHqs/TRbJck2ZPtgT9YLC4uygZiTu4gE/p6KjyKZd3JqPdUdu9xcfUymYXTguKSOBllzk5EfIkupp9ybKmVjBaglPKCAGhTlOBicFNL7tIQyKSJ9NP5YSXIAiOYn6tAPDQ7aqAJ5VG+H5oZVKtagBDTA8Qcxx2a8ERPQwFXkja16NviZVDJT6eiy7HOyVxScDDTkBPFrwYE9HD5rUt1Bby09tFkG1iKwd8PjBLeRnb3WmZUIeep18zqssZWdPNCmiIHw/wBVbMupgdFS1AfiHCE9a3ZJCyy7NeNWkaW0aeHRX1EQFR4W5WFzfZGk9NlbBpKyOVW6IPaCvsTtwVRhjO8qyNhxVe3tEHudVqOHHQmAI2HRWvZao1ziQQQTIgyIOshR7ZNrgjXsZDAnrerySxQBZ6KtFZucsDhnHWSOIkLU9UY1UrLUmVFrM5pu3xIO30IMEdQir3E+fkk2mhxg0yJc18o9P+lz/tLiJzOpj9ogu8h8I99fQLb3FUEwVzfGta7/AOLT0UMS5ZP2IeZJwxa96IMpSMMRlq3nCGnBMPCkFNkJgRnNRp0tQQA5lSmtTzSlhqREjVAmIUt7VHe1AxCN7JCNrE73WiBgta5JDXGYiDx04dVtadCQ13MD8FiqIhw8wttglfNRA+7IWeUUpa9nTw5JSx79EG3PiLUtlLXN8oTNwMr3ef6qdhzg4AE8lzpdnXxv8UTbW9y7/opFa5zj0ICr8Q+zhxEgg7cNdlEssRadjP5pxQpSKnFsEDiSG77qPYXFW1eDTaS37oERzj9FtbegHiNOin22GU+IB8ldGL6IPN9CcHxmrWEinlAjM5xiPTirVlq2m4ua0ZnaudxcepTlOiGgxAmOCYuboD8FbWjOp2yJf+F2ccYB5dCkVa5iCUbrmToZ6c0mqMuoBPTl/ZZ26Zri9IacIaTz49Vz6+dNZ/8AEflot9iFcBk7aT7SucMqSSTxJPuZWjxlts5/9Rl+MV9jpCSQnmslE6nC3HGGDTTTmqQ8phyAEEIksIIAW1PcFHpvTu6QhCQ9qktopDqSQxtrUTnaJUKDi2IiiyTq4/COZ5+QQAuyLq13StqZhzjmqO3yU2jM71gfNanCapYXtOkHZZP6Kqk3tWo4y7uz/U8By2+K0ctVzhtUH9Q3VOZdP4Oh4rq4v2R76pL5+9qhY1sp1UJtyHAji3UeSl2tPMOsLnZPk7GPSovjVzUwd4P/AGqWv2UZmL6TnU51OU+HX906J+0uSDl4Srm3pyNNuSUZMUlWzO2+CVWn43uH3mwR7FXljhlUeJlxpvlqMIM7bjQqVRtiD4THTgrS3a7SVfFoJZXRXXdjUYA43ME8GNn89Exa2dWqfG94b94saPYFaMB0RA8/7Jt07ndOVEFltVX/AAq22eSGk5tdyADA5wnqlaBA47I7pvPgo0jc+ipbJR6KrtLXyUHbSRlHm7T9VjKVNXPam/7yoGDZmp/iP6KrpBb/AB48YX8nG83JzyUvWh1jYR1CnGMSa1JaTEV9Y6pipVS7nRQ3uQIdFVBRS5BIdFi0KTThV5qJ6lUKQEwvRDVNjVM3l8yi3NUMDgOJPIDimBIvKjadNz36Bon9AOq55iN+6s8ud6DgBwAUvGcefX0+FgMho+RceJVUpJFsVRouwOI9zf05MCpNM/z7f1ALreM0CaRLRJb4gOOm49lwNjyCCNCDIPUahd67O4sLm1p1hu5sOHJ40cPfX1Vc42WRlxaaMdXuMrw9u34gq2wy7AdHDceRTPabCDTOdg+zcdR9wn/1Kqba4j02XOnD0d3FNTXJGgvq4ZUkcYV5ht714fNYq7u5glTsOxXKNSquLSLG0b1tYHUcfyVna1QQJ2WNtMXbpB+aubXFh6KcZUVSiaQlNPqhVb8VEaHVV9/igA31PAKUpogoE65qtJiVU41iYY05YkyAPzVRiPaVlCkXvMD+px5NHFYt/b9r3zUY8coIMDknixPI7fRX5Gb9KNLsvAznx3SmsVbb9qrd27y3+JpHzVpQrsfrTc1w/dIP4LpUcJ37H2JNUpzKm6phMRWXTVAqBWFcyoVVqQiM5EjqIIJD7Wyn2MgSdh6R6quusTZS+Iy77o3/ALLP4jjL62hMN4MG3rzQkNRsu8R7VNZLaPiP3j8I8uazF1dOqOLnuLieJ/LkkBEQpUWJJCUISgEITGJW6+i3HclZ1s4+Grqzo8bj1H4LDEJ2zunUqjajDDmODh5gyk1YHoG5ohzS1wkEQQeIWDxjCXUH6asPwn8j1XQsFuW3dtTr09ntk9Ds5voZSrvAhUaWOEg/5IPArPPHyL8Gd4n9HLgeB9EnLGyv8V7OuoPhwlp+F35Hqq+pZHhqsT06Z2FU1yj0MUKh4bqZTrVeDtvNQqIyvjgtLh1sHHTWdVCToKGLahXMFzoHzU6lbc/EVYd1sFNw3DO9qtpt/aPiPJvE+yik26FKSSs5b9KNNzKlu06NdSc9vWXlhJ/46LELq3+oO1DLq1yiALdzQOjamn4rlIK7EI8YpHEyT5ybDRsqFplpIPMGD7hEiUyBcWXay4p6Z845PGb57hXdr21Y/Sq0sPMeJv6rGIIoi4pnR23LKgmm4OHQymazVgaNZzDLCWnmDCurLtS4aVRmH3hofbYpUQcPgt6oQTdK9ZU+B09Nj7IkhGQJRwiSgpFwERCMBApgJCEIwhCQBJKWihAHTvoS7S5K7rKofDVl1GeFUDxNH8TR7t6rt5sgV5Itbh1N7alM5XscHNcNw5pkH3C9XdjO0Lb6ypXLYBe2KjR+zVbo9vvr5EJMBy5wVtRpY9oc07grCY72VdbHMJdSnR3FvIO/VdUDEVSgHAtcAQRBBEgjkQqcmJTX2X4srxvXR5/xi0yEOGxVng1WYWz7WfRznY51pvv3TjoeYY47eRWMw61fSqZKjXNcBq0gh3LYrn5McodnVhljkWi/fqVrOxNoIqVeMlgPlv8APT0WDxHE+5p5m+Ko6G0mcXVHaNHuQupdn8MNva06R1c1oznm86uPurfGjcr+DP5T4wr2zjn+oil9taHmysPZzD+a47C7f/qHo/Z2j+VSq33a1w/BcSqLpHLCQRI0wAggggAIIIIAMGDI0PREggkAYRhBHKYgIQjRIATxSiEkpZCAEIJUIQgAgun/AEJ9r/q119VqH7K5IAJOjK4EMP8AN8J/lXMmBSGPgggwRqCNCCNj6bpMD2OEYKzf0f8AakX9hTrE/aD7OsOVVgGY/wAwh38y0YUSY4FEv8Hp1h9o0EjY/tDyP5KSExiuJNt6FSs/amxztwJgaDXiTA9Umk1TGm07RhsO7QYWzEfq5pltam/IyvVDTT7zMWhrHSchJBAMCYPSehPXl2+b3pc90uLyXkwZPenNI0cM9QbcixdS+iDt665a6yuXZqtJs0nzPeU2wHNzScxZp4p1B6IUVHSI/qOe2MfT3a5sPY//AMdww+j2vb+MLgTtl6S+mS3zYRcfumk72qt/VebVNCGwjQRoAJBKSZTACCNEgQEESCQxaEokExCgggEEAJenCkPTgGiAEoQjISmt4oEBmiTnSnJDggDpn0HdqO4vjbPMU7oBok6Cs3WmfUS31C9CBeNLa4cxzXsMOaQ5pHBwMg+4XrTsl2gbe2VG5b/uMGcfdqN8NRvo4H5KLJouAuO/T32vy93h7D8UVbiCPhBmkwyDGoznoAuxBebfpg7I1re+fXqPNRty8ua46EfuRwyiAOgSGUNtjbCQHSCY8Ya1xDnfG+G5TIdGQDYEqd2evXWmJUK7RGV4zAEkZC0zTni7KSXZtRAWUpVCBpwkgRMafEBw+H4gtngtn397asGUGo9zWuJzN/3NG1N60mJedW6JvaIJVJHavpGpirhN1l1DqQcDzGZjgfZeXY1jlK9Ota6pg9ajUBD6VKpSeDv4Gy3+mPZeabxmWs8dSffVJPZJkVyUET0ApEQykpUoi1MASiRwiKACQRokhho0QRoEGEaTKNMA0QEbI0cIAAqc9OvBON2TLk8BACACJSSEpJlAhIXYfoB7VZatSwqHSpNWj/G0faNHm0B38pXHyFMwXEX29xSrUjD6b2OaeEg7HmCJHqkySPYFK4a4uDSCWHK7o6A6POCFyD6dcTa91Og3U0w57yBOVphuvLTieYXTbdoZUuS3TN3dQjhmcxwJ9coXmvH799StWuXOJqF9Zs8AGBkQPJxUe9DbpGeaWueS0ANk5c8ZQ2dM8dOI4rVYLfNtbuhVY1o7l9F7g8faNaXAPJ1EklxIAEhsHmslSflkgAxwOoIMaEcRxWjubYd8QZMirJJOaaLfs3ZhrIzc40GikumQfaPTt5atcyrEeNjgTz8JDT7Lyf2ntslwev4tJBXprsHeOrYXa1KhlzqDcx55ZYCesNC8/fSPRArmOFSoPSVH2iTMkUQQRNUxCkEEHIANqQlNSSgAIkEEhn//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5" name="Title 1"/>
          <p:cNvSpPr txBox="1">
            <a:spLocks/>
          </p:cNvSpPr>
          <p:nvPr/>
        </p:nvSpPr>
        <p:spPr>
          <a:xfrm>
            <a:off x="168275" y="142116"/>
            <a:ext cx="8747125" cy="995363"/>
          </a:xfrm>
          <a:prstGeom prst="rect">
            <a:avLst/>
          </a:prstGeom>
          <a:solidFill>
            <a:srgbClr val="FFC000"/>
          </a:solidFill>
          <a:ln>
            <a:solidFill>
              <a:schemeClr val="tx1"/>
            </a:solid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dirty="0">
                <a:effectLst>
                  <a:outerShdw blurRad="38100" dist="38100" dir="2700000" algn="tl">
                    <a:srgbClr val="000000">
                      <a:alpha val="43137"/>
                    </a:srgbClr>
                  </a:outerShdw>
                </a:effectLst>
              </a:rPr>
              <a:t>Application for Preparation</a:t>
            </a:r>
          </a:p>
        </p:txBody>
      </p:sp>
      <p:pic>
        <p:nvPicPr>
          <p:cNvPr id="6" name="Picture 2" descr="http://cdn2.whatchristianswanttoknow.com/wp-content/uploads/2012/04/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325730"/>
            <a:ext cx="3505199" cy="23397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266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4" name="Picture 2" descr="http://news.byu.edu/releases/archive08/Sep/holland/Holland.jpg">
            <a:extLst>
              <a:ext uri="{FF2B5EF4-FFF2-40B4-BE49-F238E27FC236}">
                <a16:creationId xmlns:a16="http://schemas.microsoft.com/office/drawing/2014/main" id="{E965DB2B-FA92-421F-BACC-8AF43FB8583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281" r="20344"/>
          <a:stretch/>
        </p:blipFill>
        <p:spPr bwMode="auto">
          <a:xfrm>
            <a:off x="20" y="10"/>
            <a:ext cx="3476985"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36" name="Straight Connector 135">
            <a:extLst>
              <a:ext uri="{FF2B5EF4-FFF2-40B4-BE49-F238E27FC236}">
                <a16:creationId xmlns:a16="http://schemas.microsoft.com/office/drawing/2014/main" id="{035B6751-4DEE-4DA5-96EC-EA28668BA57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01992"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2052" name="Rectangle 4"/>
          <p:cNvSpPr>
            <a:spLocks noGrp="1" noChangeArrowheads="1"/>
          </p:cNvSpPr>
          <p:nvPr>
            <p:ph type="title"/>
          </p:nvPr>
        </p:nvSpPr>
        <p:spPr>
          <a:xfrm>
            <a:off x="3695604" y="609600"/>
            <a:ext cx="4755063" cy="1326321"/>
          </a:xfrm>
        </p:spPr>
        <p:txBody>
          <a:bodyPr vert="horz" lIns="91440" tIns="45720" rIns="91440" bIns="45720" rtlCol="0" anchor="ctr">
            <a:normAutofit/>
          </a:bodyPr>
          <a:lstStyle/>
          <a:p>
            <a:pPr>
              <a:defRPr/>
            </a:pPr>
            <a:r>
              <a:rPr lang="en-US" dirty="0"/>
              <a:t>Justice and Mercy</a:t>
            </a:r>
            <a:endParaRPr lang="en-US"/>
          </a:p>
        </p:txBody>
      </p:sp>
      <p:sp>
        <p:nvSpPr>
          <p:cNvPr id="30723" name="Rectangle 6"/>
          <p:cNvSpPr>
            <a:spLocks noGrp="1" noChangeArrowheads="1"/>
          </p:cNvSpPr>
          <p:nvPr>
            <p:ph type="body" sz="half" idx="2"/>
          </p:nvPr>
        </p:nvSpPr>
        <p:spPr>
          <a:xfrm>
            <a:off x="3695602" y="2096063"/>
            <a:ext cx="5199015" cy="4443281"/>
          </a:xfrm>
        </p:spPr>
        <p:txBody>
          <a:bodyPr vert="horz" lIns="91440" tIns="45720" rIns="91440" bIns="45720" rtlCol="0">
            <a:normAutofit/>
          </a:bodyPr>
          <a:lstStyle/>
          <a:p>
            <a:pPr marL="0" indent="0">
              <a:buNone/>
            </a:pPr>
            <a:r>
              <a:rPr lang="en-US" sz="2800" dirty="0">
                <a:latin typeface="+mj-lt"/>
              </a:rPr>
              <a:t>“One thing God enjoys most about being God is the thrill of being merciful, especially to those who don’t expect it and often feel they don’t deserve it.” </a:t>
            </a:r>
            <a:r>
              <a:rPr lang="en-US" sz="1600" dirty="0">
                <a:latin typeface="+mj-lt"/>
              </a:rPr>
              <a:t>(Elder Holland, Laborers in the Vineyard, April 2012)</a:t>
            </a:r>
            <a:endParaRPr lang="en-US" altLang="en-US" dirty="0">
              <a:latin typeface="+mj-lt"/>
            </a:endParaRPr>
          </a:p>
        </p:txBody>
      </p:sp>
    </p:spTree>
    <p:extLst>
      <p:ext uri="{BB962C8B-B14F-4D97-AF65-F5344CB8AC3E}">
        <p14:creationId xmlns:p14="http://schemas.microsoft.com/office/powerpoint/2010/main" val="3760241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85920480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fontAlgn="auto" hangingPunct="1">
              <a:spcAft>
                <a:spcPts val="0"/>
              </a:spcAft>
              <a:defRPr/>
            </a:pPr>
            <a:r>
              <a:rPr lang="en-US" altLang="en-US"/>
              <a:t>Chapter 20</a:t>
            </a:r>
          </a:p>
        </p:txBody>
      </p:sp>
      <p:sp>
        <p:nvSpPr>
          <p:cNvPr id="11267" name="Rectangle 3"/>
          <p:cNvSpPr>
            <a:spLocks noGrp="1" noChangeArrowheads="1"/>
          </p:cNvSpPr>
          <p:nvPr>
            <p:ph idx="1"/>
          </p:nvPr>
        </p:nvSpPr>
        <p:spPr>
          <a:xfrm>
            <a:off x="677863" y="1741055"/>
            <a:ext cx="7772400" cy="1612122"/>
          </a:xfrm>
        </p:spPr>
        <p:txBody>
          <a:bodyPr>
            <a:normAutofit fontScale="77500" lnSpcReduction="20000"/>
          </a:bodyPr>
          <a:lstStyle/>
          <a:p>
            <a:pPr marL="0" indent="0" algn="ctr" eaLnBrk="1" fontAlgn="auto" hangingPunct="1">
              <a:spcAft>
                <a:spcPts val="0"/>
              </a:spcAft>
              <a:buFont typeface="Wingdings" panose="05000000000000000000" pitchFamily="2" charset="2"/>
              <a:buNone/>
              <a:defRPr/>
            </a:pPr>
            <a:r>
              <a:rPr lang="en-US" altLang="en-US" sz="12400" dirty="0">
                <a:solidFill>
                  <a:srgbClr val="FFFF00"/>
                </a:solidFill>
                <a:latin typeface="Freestyle Script" panose="030804020302050B0404" pitchFamily="66" charset="0"/>
              </a:rPr>
              <a:t>Final Judgement </a:t>
            </a:r>
            <a:endParaRPr lang="en-US" altLang="en-US" sz="10000" dirty="0">
              <a:solidFill>
                <a:srgbClr val="FFFF00"/>
              </a:solidFill>
              <a:latin typeface="Freestyle Script" panose="030804020302050B0404" pitchFamily="66" charset="0"/>
            </a:endParaRP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1026" name="Picture 2" descr="Image result for lds final judgement">
            <a:extLst>
              <a:ext uri="{FF2B5EF4-FFF2-40B4-BE49-F238E27FC236}">
                <a16:creationId xmlns:a16="http://schemas.microsoft.com/office/drawing/2014/main" id="{5D32E101-744C-4F0D-BA98-E20CE62CF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347" y="3913910"/>
            <a:ext cx="3112653" cy="23344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EE66261-4928-44BC-AA7E-1200FC057D79}"/>
              </a:ext>
            </a:extLst>
          </p:cNvPr>
          <p:cNvSpPr/>
          <p:nvPr/>
        </p:nvSpPr>
        <p:spPr>
          <a:xfrm>
            <a:off x="91561" y="3353177"/>
            <a:ext cx="6803385" cy="1200329"/>
          </a:xfrm>
          <a:prstGeom prst="rect">
            <a:avLst/>
          </a:prstGeom>
        </p:spPr>
        <p:txBody>
          <a:bodyPr wrap="square">
            <a:spAutoFit/>
          </a:bodyPr>
          <a:lstStyle/>
          <a:p>
            <a:r>
              <a:rPr lang="en-US" sz="2400" dirty="0">
                <a:latin typeface="+mj-lt"/>
              </a:rPr>
              <a:t>How do you picture the final judgment?</a:t>
            </a:r>
          </a:p>
          <a:p>
            <a:r>
              <a:rPr lang="en-US" sz="2400" dirty="0">
                <a:latin typeface="+mj-lt"/>
              </a:rPr>
              <a:t>Does God judge everyone </a:t>
            </a:r>
            <a:r>
              <a:rPr lang="en-US" sz="2400" b="1" dirty="0">
                <a:latin typeface="+mj-lt"/>
              </a:rPr>
              <a:t>equally</a:t>
            </a:r>
            <a:r>
              <a:rPr lang="en-US" sz="2400" dirty="0">
                <a:latin typeface="+mj-lt"/>
              </a:rPr>
              <a:t>?</a:t>
            </a:r>
          </a:p>
          <a:p>
            <a:r>
              <a:rPr lang="en-US" sz="2400" dirty="0">
                <a:latin typeface="+mj-lt"/>
              </a:rPr>
              <a:t>Does God judge everyone </a:t>
            </a:r>
            <a:r>
              <a:rPr lang="en-US" sz="2400" b="1" dirty="0">
                <a:latin typeface="+mj-lt"/>
              </a:rPr>
              <a:t>the same</a:t>
            </a:r>
            <a:r>
              <a:rPr lang="en-US" sz="2400" dirty="0">
                <a:latin typeface="+mj-lt"/>
              </a:rPr>
              <a:t>?</a:t>
            </a:r>
          </a:p>
        </p:txBody>
      </p:sp>
    </p:spTree>
    <p:extLst>
      <p:ext uri="{BB962C8B-B14F-4D97-AF65-F5344CB8AC3E}">
        <p14:creationId xmlns:p14="http://schemas.microsoft.com/office/powerpoint/2010/main" val="24272493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fontAlgn="auto" hangingPunct="1">
              <a:spcAft>
                <a:spcPts val="0"/>
              </a:spcAft>
              <a:defRPr/>
            </a:pPr>
            <a:r>
              <a:rPr lang="en-US" altLang="en-US" dirty="0"/>
              <a:t>Equal vs same</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EE66261-4928-44BC-AA7E-1200FC057D79}"/>
              </a:ext>
            </a:extLst>
          </p:cNvPr>
          <p:cNvSpPr/>
          <p:nvPr/>
        </p:nvSpPr>
        <p:spPr>
          <a:xfrm>
            <a:off x="319304" y="3908720"/>
            <a:ext cx="8519896" cy="1754326"/>
          </a:xfrm>
          <a:prstGeom prst="rect">
            <a:avLst/>
          </a:prstGeom>
        </p:spPr>
        <p:txBody>
          <a:bodyPr wrap="square">
            <a:spAutoFit/>
          </a:bodyPr>
          <a:lstStyle/>
          <a:p>
            <a:r>
              <a:rPr lang="en-US" sz="2800" dirty="0">
                <a:latin typeface="+mj-lt"/>
              </a:rPr>
              <a:t>D&amp;C 46:15</a:t>
            </a:r>
          </a:p>
          <a:p>
            <a:pPr marL="342900" indent="-342900">
              <a:buFont typeface="Arial" panose="020B0604020202020204" pitchFamily="34" charset="0"/>
              <a:buChar char="•"/>
            </a:pPr>
            <a:r>
              <a:rPr lang="en-US" sz="2000" b="1" dirty="0">
                <a:latin typeface="+mj-lt"/>
              </a:rPr>
              <a:t>Justice</a:t>
            </a:r>
            <a:r>
              <a:rPr lang="en-US" sz="2000" dirty="0">
                <a:latin typeface="+mj-lt"/>
              </a:rPr>
              <a:t> is when God gives us what we deserve.</a:t>
            </a:r>
          </a:p>
          <a:p>
            <a:pPr marL="342900" indent="-342900">
              <a:buFont typeface="Arial" panose="020B0604020202020204" pitchFamily="34" charset="0"/>
              <a:buChar char="•"/>
            </a:pPr>
            <a:r>
              <a:rPr lang="en-US" sz="2000" b="1" dirty="0">
                <a:latin typeface="+mj-lt"/>
              </a:rPr>
              <a:t>Mercy</a:t>
            </a:r>
            <a:r>
              <a:rPr lang="en-US" sz="2000" dirty="0">
                <a:latin typeface="+mj-lt"/>
              </a:rPr>
              <a:t> is when God doesn't give us what we deserve.</a:t>
            </a:r>
          </a:p>
          <a:p>
            <a:pPr marL="800100" lvl="1" indent="-342900">
              <a:buFont typeface="Arial" panose="020B0604020202020204" pitchFamily="34" charset="0"/>
              <a:buChar char="•"/>
            </a:pPr>
            <a:r>
              <a:rPr lang="en-US" sz="2000" dirty="0">
                <a:latin typeface="+mj-lt"/>
              </a:rPr>
              <a:t>How can God be both merciful but also just?</a:t>
            </a:r>
          </a:p>
          <a:p>
            <a:pPr marL="342900" indent="-342900">
              <a:buFont typeface="Arial" panose="020B0604020202020204" pitchFamily="34" charset="0"/>
              <a:buChar char="•"/>
            </a:pPr>
            <a:r>
              <a:rPr lang="en-US" sz="2000" b="1" dirty="0">
                <a:latin typeface="+mj-lt"/>
              </a:rPr>
              <a:t>Grace</a:t>
            </a:r>
            <a:r>
              <a:rPr lang="en-US" sz="2000" dirty="0">
                <a:latin typeface="+mj-lt"/>
              </a:rPr>
              <a:t> is when God gives us what we don't deserve.</a:t>
            </a:r>
          </a:p>
        </p:txBody>
      </p:sp>
      <p:pic>
        <p:nvPicPr>
          <p:cNvPr id="2050" name="Picture 2" descr="2013-08-24 equal but not the same 1.jpg">
            <a:extLst>
              <a:ext uri="{FF2B5EF4-FFF2-40B4-BE49-F238E27FC236}">
                <a16:creationId xmlns:a16="http://schemas.microsoft.com/office/drawing/2014/main" id="{C820F033-A749-4039-B361-CFB32054DD3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9304" y="1566373"/>
            <a:ext cx="4389856" cy="18626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013-08-24 equal but not the same 2.jpg">
            <a:extLst>
              <a:ext uri="{FF2B5EF4-FFF2-40B4-BE49-F238E27FC236}">
                <a16:creationId xmlns:a16="http://schemas.microsoft.com/office/drawing/2014/main" id="{3DD8E63E-8502-4319-ABF3-45889853F12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8065" y="1566373"/>
            <a:ext cx="3770990" cy="190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815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Effect transition="in" filter="fade">
                                      <p:cBhvr>
                                        <p:cTn id="49" dur="1000"/>
                                        <p:tgtEl>
                                          <p:spTgt spid="2">
                                            <p:txEl>
                                              <p:pRg st="4" end="4"/>
                                            </p:txEl>
                                          </p:spTgt>
                                        </p:tgtEl>
                                      </p:cBhvr>
                                    </p:animEffect>
                                    <p:anim calcmode="lin" valueType="num">
                                      <p:cBhvr>
                                        <p:cTn id="5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3074" name="Picture 2" descr="Image result for lds final judgement">
            <a:extLst>
              <a:ext uri="{FF2B5EF4-FFF2-40B4-BE49-F238E27FC236}">
                <a16:creationId xmlns:a16="http://schemas.microsoft.com/office/drawing/2014/main" id="{4770B848-0DFF-40E3-8EDF-4BD6CA414D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5"/>
          <a:stretch/>
        </p:blipFill>
        <p:spPr bwMode="auto">
          <a:xfrm>
            <a:off x="20" y="10"/>
            <a:ext cx="457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783550" y="1107773"/>
            <a:ext cx="4120304" cy="3695136"/>
          </a:xfrm>
        </p:spPr>
        <p:txBody>
          <a:bodyPr>
            <a:normAutofit/>
          </a:bodyPr>
          <a:lstStyle/>
          <a:p>
            <a:pPr marL="0" lvl="0" indent="0">
              <a:lnSpc>
                <a:spcPct val="110000"/>
              </a:lnSpc>
              <a:spcBef>
                <a:spcPts val="0"/>
              </a:spcBef>
              <a:buNone/>
            </a:pPr>
            <a:r>
              <a:rPr lang="en-US" sz="1800" dirty="0">
                <a:latin typeface="+mj-lt"/>
              </a:rPr>
              <a:t>When you get to heaven, </a:t>
            </a:r>
          </a:p>
          <a:p>
            <a:pPr marL="0" lvl="0" indent="0">
              <a:lnSpc>
                <a:spcPct val="110000"/>
              </a:lnSpc>
              <a:spcBef>
                <a:spcPts val="600"/>
              </a:spcBef>
              <a:buNone/>
            </a:pPr>
            <a:r>
              <a:rPr lang="en-US" sz="1800" dirty="0">
                <a:latin typeface="+mj-lt"/>
              </a:rPr>
              <a:t>you will likely view, </a:t>
            </a:r>
          </a:p>
          <a:p>
            <a:pPr marL="0" lvl="0" indent="0">
              <a:lnSpc>
                <a:spcPct val="110000"/>
              </a:lnSpc>
              <a:spcBef>
                <a:spcPts val="600"/>
              </a:spcBef>
              <a:buNone/>
            </a:pPr>
            <a:r>
              <a:rPr lang="en-US" sz="1800" dirty="0">
                <a:latin typeface="+mj-lt"/>
              </a:rPr>
              <a:t>many folks who’s presence there </a:t>
            </a:r>
          </a:p>
          <a:p>
            <a:pPr marL="0" lvl="0" indent="0">
              <a:lnSpc>
                <a:spcPct val="110000"/>
              </a:lnSpc>
              <a:spcBef>
                <a:spcPts val="600"/>
              </a:spcBef>
              <a:buNone/>
            </a:pPr>
            <a:r>
              <a:rPr lang="en-US" sz="1800" dirty="0">
                <a:latin typeface="+mj-lt"/>
              </a:rPr>
              <a:t>will be a shock to you.  </a:t>
            </a:r>
          </a:p>
          <a:p>
            <a:pPr marL="0" lvl="0" indent="0">
              <a:lnSpc>
                <a:spcPct val="110000"/>
              </a:lnSpc>
              <a:spcBef>
                <a:spcPts val="0"/>
              </a:spcBef>
              <a:buNone/>
            </a:pPr>
            <a:endParaRPr lang="en-US" sz="1800" dirty="0">
              <a:latin typeface="+mj-lt"/>
            </a:endParaRPr>
          </a:p>
          <a:p>
            <a:pPr marL="0" lvl="0" indent="0">
              <a:lnSpc>
                <a:spcPct val="110000"/>
              </a:lnSpc>
              <a:spcBef>
                <a:spcPts val="0"/>
              </a:spcBef>
              <a:buNone/>
            </a:pPr>
            <a:r>
              <a:rPr lang="en-US" sz="1800" dirty="0">
                <a:latin typeface="+mj-lt"/>
              </a:rPr>
              <a:t>But keep it very quiet, </a:t>
            </a:r>
          </a:p>
          <a:p>
            <a:pPr marL="0" lvl="0" indent="0">
              <a:lnSpc>
                <a:spcPct val="110000"/>
              </a:lnSpc>
              <a:spcBef>
                <a:spcPts val="600"/>
              </a:spcBef>
              <a:buNone/>
            </a:pPr>
            <a:r>
              <a:rPr lang="en-US" sz="1800" dirty="0">
                <a:latin typeface="+mj-lt"/>
              </a:rPr>
              <a:t>do not even stare, </a:t>
            </a:r>
          </a:p>
          <a:p>
            <a:pPr marL="0" lvl="0" indent="0">
              <a:lnSpc>
                <a:spcPct val="110000"/>
              </a:lnSpc>
              <a:spcBef>
                <a:spcPts val="600"/>
              </a:spcBef>
              <a:buNone/>
            </a:pPr>
            <a:r>
              <a:rPr lang="en-US" sz="1800" dirty="0">
                <a:latin typeface="+mj-lt"/>
              </a:rPr>
              <a:t>likely they’ll be many folks </a:t>
            </a:r>
          </a:p>
          <a:p>
            <a:pPr marL="0" lvl="0" indent="0">
              <a:lnSpc>
                <a:spcPct val="110000"/>
              </a:lnSpc>
              <a:spcBef>
                <a:spcPts val="600"/>
              </a:spcBef>
              <a:buNone/>
            </a:pPr>
            <a:r>
              <a:rPr lang="en-US" sz="1800" dirty="0">
                <a:latin typeface="+mj-lt"/>
              </a:rPr>
              <a:t>surprised to see you there.</a:t>
            </a:r>
          </a:p>
        </p:txBody>
      </p:sp>
    </p:spTree>
    <p:extLst>
      <p:ext uri="{BB962C8B-B14F-4D97-AF65-F5344CB8AC3E}">
        <p14:creationId xmlns:p14="http://schemas.microsoft.com/office/powerpoint/2010/main" val="3556681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pPr eaLnBrk="1" hangingPunct="1">
              <a:defRPr/>
            </a:pPr>
            <a:r>
              <a:rPr lang="en-US" dirty="0"/>
              <a:t>Final Judgment</a:t>
            </a:r>
          </a:p>
        </p:txBody>
      </p:sp>
      <p:sp>
        <p:nvSpPr>
          <p:cNvPr id="23555" name="Rectangle 6"/>
          <p:cNvSpPr>
            <a:spLocks noGrp="1" noChangeArrowheads="1"/>
          </p:cNvSpPr>
          <p:nvPr>
            <p:ph type="body" sz="half" idx="2"/>
          </p:nvPr>
        </p:nvSpPr>
        <p:spPr>
          <a:xfrm>
            <a:off x="2133600" y="1752600"/>
            <a:ext cx="6781800" cy="4191000"/>
          </a:xfrm>
        </p:spPr>
        <p:txBody>
          <a:bodyPr/>
          <a:lstStyle/>
          <a:p>
            <a:pPr marL="0" indent="0" eaLnBrk="1" hangingPunct="1">
              <a:buFontTx/>
              <a:buNone/>
            </a:pPr>
            <a:r>
              <a:rPr lang="en-US" sz="2800" dirty="0">
                <a:latin typeface="+mj-lt"/>
              </a:rPr>
              <a:t>“In the final day, all men will stand before the bar of God in a final day of judgment. </a:t>
            </a:r>
            <a:r>
              <a:rPr lang="en-US" sz="2800" u="sng" dirty="0">
                <a:latin typeface="+mj-lt"/>
              </a:rPr>
              <a:t>The eventual destiny of all men will have been determined before that day</a:t>
            </a:r>
            <a:r>
              <a:rPr lang="en-US" sz="2800" dirty="0">
                <a:latin typeface="+mj-lt"/>
              </a:rPr>
              <a:t>.”</a:t>
            </a:r>
            <a:endParaRPr lang="en-US" sz="2400" dirty="0">
              <a:latin typeface="+mj-lt"/>
            </a:endParaRPr>
          </a:p>
          <a:p>
            <a:pPr marL="0" indent="0" algn="r" eaLnBrk="1" hangingPunct="1">
              <a:buFontTx/>
              <a:buNone/>
            </a:pPr>
            <a:r>
              <a:rPr lang="en-US" sz="1800" dirty="0">
                <a:latin typeface="+mj-lt"/>
              </a:rPr>
              <a:t>Bruce R. </a:t>
            </a:r>
            <a:r>
              <a:rPr lang="en-US" sz="1800" dirty="0" err="1">
                <a:latin typeface="+mj-lt"/>
              </a:rPr>
              <a:t>McConkie</a:t>
            </a:r>
            <a:r>
              <a:rPr lang="en-US" sz="1800" dirty="0">
                <a:latin typeface="+mj-lt"/>
              </a:rPr>
              <a:t>, </a:t>
            </a:r>
            <a:r>
              <a:rPr lang="en-US" sz="1800" i="1" dirty="0">
                <a:latin typeface="+mj-lt"/>
              </a:rPr>
              <a:t>The Millennial Messiah</a:t>
            </a:r>
            <a:r>
              <a:rPr lang="en-US" sz="1800" dirty="0">
                <a:latin typeface="+mj-lt"/>
              </a:rPr>
              <a:t>, p.515</a:t>
            </a:r>
          </a:p>
        </p:txBody>
      </p:sp>
      <p:sp>
        <p:nvSpPr>
          <p:cNvPr id="2" name="AutoShape 2" descr="data:image/jpeg;base64,/9j/4AAQSkZJRgABAQAAAQABAAD/2wCEAAkGBhQSERUUExQWFRQUFBcUFRcVFBQUFRUVFBUVFxUVFBQXHSYeFxkkGRQUHy8gJCcpLCwsFx4xNTAqNSYrLCkBCQoKBgcHDQcHGSkYEhgpKSkpKSkpKSkpKSkpKSkpKSkpKSkpKSkpKSkpKSkpKSkpKSkpKSkpKSkpKSkpKSkpKf/AABEIAQcAwAMBIgACEQEDEQH/xAAcAAABBAMBAAAAAAAAAAAAAAABAAIDBQQGBwj/xABAEAABAwIDBAcEBwgBBQAAAAABAAIRAwQSITEFQVFhBhMicYGRoQexwfAjMkJScoLRFDNikqKy4fHSFUNEY6P/xAAUAQEAAAAAAAAAAAAAAAAAAAAA/8QAFBEBAAAAAAAAAAAAAAAAAAAAAP/aAAwDAQACEQMRAD8A5LKQcUU4NQMBTmo4U0IJcKEJoKMoDCdCYE6UBKASlCUDwU9RBPxZIE8pidCBCBqIKBCcEACKQShBIFHKeCmFAigUQkgZa/XCnqAiqBvJUVjUArNn7ysdtVGiuwgaQT5oKyESEqbgpXFBBmhhUhcmlyBgTpTCc04ICnwmp50CBqe2kn02Dep2MQBtuOOaXVQVmW9oCCZzG7fHzPkn3NEECOKCuITM1ktZqOcfPomXFHIHiB7zKDH3p8Dgh1Zjw+fenFhPuQRmnwTCpYSeJQMaUxOhNlAUJRCEIIaL4qNJ3FWu36oLmEDQBVEw4HmrXblZrmshBWtcnioFCkUEpqKMoAogoApGBNapEDlMymSomFZM6QM+O9AqlqQMwR3qejRgjePhvVpY7Oq1BBJg7jv4xIiVm2GxodBMgZxxad4A38kFdR2eesAGemR4E5Z8N6kdbgDScUtPD/BmD5hXF23DiGvYwz7jzjIyoLKuCwyPtteYG4kCoPJz/RBWO2ce0dezJ8M/nuQbZCXNeZhzf6i2feVbXdzhEfaDczuMEh3pJ8lX3DwMccKbh4uAdHKQgw61jhp6Z6E+Ux6HzQdazTaeEz4BpHkS5Z1a6xUmcfj2vgAsWtcFtMN3nGeQmNfAIK+tRiJ4T6kFY+iy7itiw7yGgHlvj1UDmygheJEqGVkuERz18VjuGaAgpFAJFBjVD2vFWG0QMDSOCramqsLmieqaYMIMFEoEJIEiEEQUBBUgTGhSMG4IJmt0VzsrZpL2ucCBuMHVHZGxi90RJG4Ak+i6jsbo4MDZpgRvwwUGvW+yX13ANa4YcjkRI46lXVv0FJIxVDI0McdTrv8Aetto0mtyaIjuWdb0t6DRrroE8kjECDy9RwTdmdDSwlrhMiMXL4LooaEnN5IOb7S6D6u4/Hl3n1VG/ovA3/d03TK6/VpDDoqK+tWk5jwjLX3oObP2CBAIhrJ01JJVBtGwcXSBAOncNO9deubBp+yI8Ne5ajti2AOnl6ZIOeVbUtzOShdVygeq2y7sgW5jOFrNWzgwgxwFDWbmrCnTAErDvNUEEpSkkUGM/wCsr2ttJrrYMjMKjqPgppqlA7EimlFAkpSSQOBWVYNxVGjPNw015rDCntKmFzTwIPqg6js2o2mIbA4xoSffHEretk1paM8/L/K59s+vlIzykeOevzott2E9wgzr4klBsNuJ55q3oMVTs5+em8E8PDyVxTKB+FApOcoxUQMqZAqluQDUzPmdVc1NfBVFxbuxzu7tCgxrx4DSdDC1PaoBz+dFse0wcPPlotXva5Jg7uWvNBUXIA8QqWsxpMaHn8Crm9OfL4KouLeCCgxq1AxP+FTX31lf1n+UfFa9tB3aPLJBAkSgCkUEFbVROKyW2znuhok8FHVs3AkEQQgKSAKKBJJJIEpLcS4DiYUcq16NbM/aLinSJgPdBPBoBc4/ygoOl2eyWsbTa12LQTrMCMo8fNbPs2mQWkCAMondpn5qk6Q2ot7Jtak1zG02sGBxxHA52EO56g+iu9j7Wp1KAcxw+pmMpBic/LVBdbMJ7RHH3K5YVrVp0itmNH09L+dscTv5rKd0xsx/5NE91Vn6oLwgKvqMg+KrKfTG3eSG1G8u03PuzUlPaQdMHT04ILKkZJ5BB5ABJ+ZWFbXw7WfD1lV9xtxgc4FwyEawgj2hDhlu98lave0tdJ+ELLq9I6YxAPB45jKO896pb7pHagfvAXHMjMxloUGBdNWNXYI8PA8lFdbfomQHT4FY1xcksy0iZ3d6BVnD5z8Vrt+e27vKz7APqvIBMRnwGaG2LFjQDTnI4XzxiQRyOfkgqYTkJSJQZWx7s060gTIIjT18FNtK7LqhOEDIQJmPFVlJxDxCyLknFnwQYKcChCKAFJqScgBW1ezhoN9SHFtUeJo1FqivehV+KN7Qe76oqtxdzuwfRyDvVtZtubTBUHZfSaw8YLADHOc1xK8fc2VV1uHlpBAaQB22nJjgSND6ZjcuyV3Pp27Q09qmcJ/Ll8FS9MNnsqWzLnCMdu5rp39WajcbecfW5QUGqdWRRBfVfUeJxB5ho4gDUjXMla7fspnNokyB2chJzyxGXDI5gQum9IuizHguBMHOBkCTGsbuSmpdDqBptxNGJoEajTc6PrIOSnZnFrhMHLPI5jJWpoXFnSFajVdgcQ1w3Z6SDkRkt32lYAPAyxEaNOg58Eek+yjVoU7amfpLmvTaP4WtmpUeRwEA+PNBrY9pb+qw9Uxrspdjd/bzPNa1c3D601ajyA8mAN8GPKfcuu7c9n9ky2wNojE1hAqZ4yY+sTOZnNcutrcuY1hHaoucw66El7T6u/lQYlOyBHZYXQAXEuIDRIEuO4ZqChbsJdNMw3UgyNYnQGF1TYWzqVOmRT0eO1iEyMMEOByKqLy0p05Aa0CZyzmNEGtHo5TdGEFs6OaSYnfBOYVF+yVMRoCQWOcHCeyC0w7wkLeLFmKo1rQTicBHeVXim0vuKzcxVr1HDmzG7CZ55nxQY+y7fqWgAT2u0fBVu0KfartOkYhyIII9HEeKFaqev7PEeUJberZv4uLWn8gBd/VA8EGvSlKCIQBn1296ztoxib3KuqHNO62SJQNxISk5ABAQUQ5BIIHBPpugqMJSg9F9Gq4u7NlSZ62m3Hyqs7L/AFBPin7OtRUFSjUALe1TcOIzbHl71qHsV243DVoOIDgRUYJ1BEPA7iAfFbqXBtzVI4td5tBPrKCor211as6pzHXNu2BTqsLTVaxujatIkYiBlibqoqvS62IDXVXUzvD6dRh04uZC3AVQ4cZ+KdWs6TvrtafxAINIobfs2kRVa5xOrWvcR/Tmr/YmzMVc3T5BLeroMIjBSJBc938by1vc0NHFNvL2k2oxlKmwukBoAG/nuCu6MkgE570Fd0tJ6vLePcuQ3TCyp1jQS4ZObpiGuR+8P1XYOkQyE6Cfn0XKNqT1pwZ70GbbdJaOHtF7DuBp1CPQEaqA7TY85vJj/wBVX/iPes/YVanWogPAD2yHcZzSvNntboch8hA2z2kxjXimxwc5paKj3BpaXAguYxswYkAk81UXENZhbkBAA3ADIJ9SoAVjXT8vJBgvZ2+tEnEYY2PugAT5SqjbVTtYZ+oIPNxzcfPLwV5UucP0jsgzQcTuHnC1Os+TPPNBGUgUkkDKpQITqgTUBJQBQlFASgCiSggSSSSDIs7pzHBzHFrhmC0kEHkRmF2f2d7SfXpOfVeX1MRaS7MwAInzXFKeq6p7Krj6OoJE4xl3sH6FB0im0TloqXpV0jFvTOfajJWtCrMz3Zdy1m4sW1NoM6w9mm01Y4kQGjzM+CCx6F7DeGGtcfvqubZzNNp0AnQ70+82reMrYRb4mj/uNeIPMD4K8oXQfpposh7yATvAQc72701OAy1wOmYMLSf+unFJac+Yldd/6W2oyoCBLjiPLJaBe9HGhxIEf7QUFG5cw425GZIByI4K9/bOsZPFVNSkGqTZtXDiYdIxDuMyPNA6qc1i7QdFNxB0EhTVHZlYG16uGiecDzP+EFBc3znntOJ+eCgco3HNKUEgCSYHJ4cgZUClpWbnNkBRvcrnZFw0UnAlBQpzQmlFroQIhBFzpTUDkkJSBQS0BmunezLY7xTrXRdFNpZSAicTiQXO/KHD+YrmtDcvQns92cHbHpt31BUd4mo6P7QgmtakOE9xWNtS0aaodA7XZ+fJYgrkSD9nukgb/f5KdzsRHfrKCcbOexhNCpEmcJzb4E6LFqbWrgGW1SR91oePTVXPXQ0b5Cqr3a9SkOywOQVN/wBKarcg2qA7X6BwP6LWr/pXkWAOiZ7TInvnvWwbQ6QVywSxgz3En0Wq7Ru3vObQN4yQVlfaJIJDRn4a8ll7GGJ7nHc2PPNQ1LceKzbAhjX8dyBlVna9Vr3SS6lwYN2Z7z8+quK11ha53AT+gWmXVYucSdSZPigQSITGko9YgfKRQlFA0hFpjQoPUUoJEinBiCBqScUkDVIxqapAEEtJekfZqZ2XbfgcP/o9ebAYXoH2O34qbODJzpVHtPc442/3HyQTdKtmFlTrGDsuOf4j9YHv1HOVWWV4MQynhxzzXQq9u17S1wlpEELm239h1KFWW6SSNweJ47nINgoEO3+f6LLp2LSM1qWzOkGcPycNQdf8qyb0gDdHa8c4BQZV5sjUlw4ablqe1dmsaTJOvBXG2OkQDfrTqeEx/taZtXboeIBknU5RCCO8aBMdywn3ECFFXup+CzejeyTc3DGES0EOfwwg7+/RBre2rz7AniecwR4QqElXnS66FS8ruGnWuA/C04Wx4NCpSEAYUCUQ1CECATpSQ3oCSlCISQGUCUU0oEiCgAnxCAtanhNQYgcV1b2GbUw161EnKpTDx+Kmf+Lj5LlK272XX/V7StydHOwH8zSPeg9IQse+sW1WFjxkfMHcQeKyUIQcw6S9HDSPazH2XRr+h5LU32Ti7DiM6gk8NxXdbq1bUaWvAc06grQtvdDXUnGpSl7MzGrmj4jmg5XfPqzhe6Y7/wBViNCtOkNKKpI0dmOSq2OjvmIGp5BBkA5ZCScgN5J0XSejmyxZWlSq/wDeFhqPPCGkho7lQdC+juJ/XVRp9Qagc53q49pm0ursiwa1XBn5Rm70AHig4xcVJJO8mfE5qNKq7NAIE05pFIFByAOKEpJQgc0oymBPQOlNKUoByAtT8SCW9AXHJFqUIoFCzdj3hpXFN4+w5rvIysNKe0PBB68pVA5ocNHAEdxEp6172f7R6/Z1s6ZIphjvxUyWH+1bCgSaQnJpKDm/tZ2JbstXXMYastYwAw17nO3t3wMRy4Li4uHCYMTv39wO5dF9q+32XFyaOPsWwwxnBru/eGRrhGFvfiXO30zGLUIOv+zvpDTu6BpkBtei0YgIAezQVGj0I3GOK172vVI6lv4z7lp3Rna5tbulWGWF4DhxY7KoD3tJ9FtvtlqjraLeDXmeIJaB6BBzF2qQShJAmhNcE8IEIGgJOKIKaSgLU5MCcUDZSSSQOZJUpEKNjkS+UD5lFNYnFAU2oNE8JtRB3j2GbQx2VSlOdKsT+Wo1p/ua7zXSFwj2G7WwXj6JOVakQPxUzjHpjXdkCK1zp50n/YbN9UfvHfR0hr23Aw4jg0Au8BxWwudGZyGpnTLiuBe0jpL+2XBLSeppSykOP3n97j6AINStbqHy+XiSTOZJdq4zqUKzWulwhueTZGXMqehSADnuA7I36Hce8iWkBR2BBY+RJJGcDFnAy478kGJqr7pbtX9opWbyZcLfq38cVJ2Ek94APiqVjtVjVquUbhMeP+ggxymlIlNJQPCakHJFAU0hOCTkDWopqIKAJJJIEiEEWoJEQgiED0KvwRalVHuQXHQnafUX1CpOTarCfwkw7+klepV5Aouhw716ftOkbRs2ndHP6BjonNz4DS3+YFBRe07pT1bP2ame1UbNQjVrDo3vdHl3rlV5s8tjHq7tEZSGaTB3yR5LdejexX31w6vWzbjxOJ3uOgE7gI8lq/Se7m6rEZgPNNu7JgwupjkRJnkgoNp1IGHLIwd/aGRw55giDKWzh9GRpOcEwDE9oGcnDQDfKx67p3zlA5jLs+HFCjVgEah2ozAdG88IQY9Y5/OnPmoKhU1Q+PM6nmVjVCghcUtyTkiUAanBBuqOFAU0ncnJhQJKEkkChIp70wIFCMJFJqB4CcE2UUD0KvwRai8ZIIBqu5eyl4urGtbVCSGkFv8ACHiTH5gfNcNJXV/YfexcOZ9+kR4sIPulB1WnZU7WhhYIa0HvPEkrzttG76yo9zgZc8k7iQXEtLcuGpXeOnu1OptXHUnIDiTuXALuv1ji5pOp11zzI7kED/mNDzbyG9NO/wCZ17Q5DgiXTnpxA3HPT+HPNAn9e7n3Z6IMeoVDWCnLc1j3JzQRAJEIApFA5hToQAzRQJ2ijIUjhmmOQAIwgkEBwpOCSSAIykkgcE5JJA4FF6SSCNwW9+yK6w39LmXN/mY79EkkG2e13aU1KdIyGgSY/iMe5cruhhPZy+ckUkET8oI/33oPO8JJII2DNYtY5oJIGJJJIC1PbvSSQAHJMSSQJIBFJ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6" name="Picture 4" descr="http://www.ldsces.org/inst_manuals/ot-in-1/images/28-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752600"/>
            <a:ext cx="1825625" cy="24972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8D4BA85-ACC1-4BDB-85E7-2A6878A1C178}"/>
              </a:ext>
            </a:extLst>
          </p:cNvPr>
          <p:cNvSpPr/>
          <p:nvPr/>
        </p:nvSpPr>
        <p:spPr>
          <a:xfrm>
            <a:off x="360218" y="6042952"/>
            <a:ext cx="8691417" cy="369332"/>
          </a:xfrm>
          <a:prstGeom prst="rect">
            <a:avLst/>
          </a:prstGeom>
        </p:spPr>
        <p:txBody>
          <a:bodyPr wrap="square">
            <a:spAutoFit/>
          </a:bodyPr>
          <a:lstStyle/>
          <a:p>
            <a:r>
              <a:rPr lang="en-US" dirty="0">
                <a:latin typeface="+mj-lt"/>
              </a:rPr>
              <a:t>What word or phrase will likely be heard most often at the Final Judgment?</a:t>
            </a:r>
          </a:p>
        </p:txBody>
      </p:sp>
    </p:spTree>
    <p:extLst>
      <p:ext uri="{BB962C8B-B14F-4D97-AF65-F5344CB8AC3E}">
        <p14:creationId xmlns:p14="http://schemas.microsoft.com/office/powerpoint/2010/main" val="146447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Content Placeholder 2"/>
          <p:cNvSpPr>
            <a:spLocks noGrp="1"/>
          </p:cNvSpPr>
          <p:nvPr>
            <p:ph idx="1"/>
          </p:nvPr>
        </p:nvSpPr>
        <p:spPr>
          <a:xfrm>
            <a:off x="4894262" y="228600"/>
            <a:ext cx="4249737" cy="6226622"/>
          </a:xfrm>
        </p:spPr>
        <p:txBody>
          <a:bodyPr>
            <a:normAutofit/>
          </a:bodyPr>
          <a:lstStyle/>
          <a:p>
            <a:pPr marL="0" indent="0" eaLnBrk="1" fontAlgn="auto" hangingPunct="1">
              <a:spcAft>
                <a:spcPts val="0"/>
              </a:spcAft>
              <a:buFont typeface="Wingdings" panose="05000000000000000000" pitchFamily="2" charset="2"/>
              <a:buNone/>
              <a:defRPr/>
            </a:pPr>
            <a:r>
              <a:rPr lang="en-US" altLang="en-US" dirty="0">
                <a:latin typeface="+mj-lt"/>
              </a:rPr>
              <a:t>What is the Book of Life?</a:t>
            </a:r>
          </a:p>
          <a:p>
            <a:pPr marL="0" indent="0" eaLnBrk="1" fontAlgn="auto" hangingPunct="1">
              <a:spcAft>
                <a:spcPts val="0"/>
              </a:spcAft>
              <a:buFont typeface="Wingdings" panose="05000000000000000000" pitchFamily="2" charset="2"/>
              <a:buNone/>
              <a:defRPr/>
            </a:pPr>
            <a:r>
              <a:rPr lang="en-US" altLang="en-US" dirty="0">
                <a:latin typeface="+mj-lt"/>
              </a:rPr>
              <a:t>Hint: There are 3</a:t>
            </a:r>
          </a:p>
          <a:p>
            <a:pPr marL="0" indent="0" eaLnBrk="1" fontAlgn="auto" hangingPunct="1">
              <a:spcAft>
                <a:spcPts val="0"/>
              </a:spcAft>
              <a:buFont typeface="Wingdings" panose="05000000000000000000" pitchFamily="2" charset="2"/>
              <a:buNone/>
              <a:defRPr/>
            </a:pPr>
            <a:r>
              <a:rPr lang="en-US" altLang="en-US" dirty="0">
                <a:latin typeface="+mj-lt"/>
              </a:rPr>
              <a:t>1. Book of life in Heaven (Revelation 20:12)</a:t>
            </a:r>
          </a:p>
          <a:p>
            <a:pPr marL="0" indent="0" eaLnBrk="1" fontAlgn="auto" hangingPunct="1">
              <a:spcAft>
                <a:spcPts val="0"/>
              </a:spcAft>
              <a:buFont typeface="Wingdings" panose="05000000000000000000" pitchFamily="2" charset="2"/>
              <a:buNone/>
              <a:defRPr/>
            </a:pPr>
            <a:r>
              <a:rPr lang="en-US" altLang="en-US" dirty="0">
                <a:latin typeface="+mj-lt"/>
              </a:rPr>
              <a:t>2. Records kept on Earth</a:t>
            </a:r>
          </a:p>
          <a:p>
            <a:pPr marL="0" indent="0" eaLnBrk="1" fontAlgn="auto" hangingPunct="1">
              <a:spcAft>
                <a:spcPts val="0"/>
              </a:spcAft>
              <a:buFont typeface="Wingdings" panose="05000000000000000000" pitchFamily="2" charset="2"/>
              <a:buNone/>
              <a:defRPr/>
            </a:pPr>
            <a:r>
              <a:rPr lang="en-US" altLang="en-US" dirty="0">
                <a:latin typeface="+mj-lt"/>
              </a:rPr>
              <a:t>3. Our body</a:t>
            </a:r>
          </a:p>
          <a:p>
            <a:pPr marL="0" indent="0" eaLnBrk="1" fontAlgn="auto" hangingPunct="1">
              <a:spcAft>
                <a:spcPts val="0"/>
              </a:spcAft>
              <a:buFont typeface="Wingdings" panose="05000000000000000000" pitchFamily="2" charset="2"/>
              <a:buNone/>
              <a:defRPr/>
            </a:pPr>
            <a:r>
              <a:rPr lang="en-US" altLang="en-US" dirty="0">
                <a:latin typeface="+mj-lt"/>
              </a:rPr>
              <a:t>   </a:t>
            </a:r>
            <a:r>
              <a:rPr lang="en-US" altLang="en-US" i="1" dirty="0">
                <a:latin typeface="+mj-lt"/>
              </a:rPr>
              <a:t>See Romans 2:15, Isaiah 3:9</a:t>
            </a:r>
          </a:p>
        </p:txBody>
      </p:sp>
      <p:pic>
        <p:nvPicPr>
          <p:cNvPr id="3074" name="Picture 2" descr="Related image">
            <a:extLst>
              <a:ext uri="{FF2B5EF4-FFF2-40B4-BE49-F238E27FC236}">
                <a16:creationId xmlns:a16="http://schemas.microsoft.com/office/drawing/2014/main" id="{F95ED3EF-A3E1-4A35-98F9-2E975C1EF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94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583731D-9074-4B47-A28B-CCB08CE5EA93}"/>
              </a:ext>
            </a:extLst>
          </p:cNvPr>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7286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0226">
                                            <p:txEl>
                                              <p:pRg st="1" end="1"/>
                                            </p:txEl>
                                          </p:spTgt>
                                        </p:tgtEl>
                                        <p:attrNameLst>
                                          <p:attrName>style.visibility</p:attrName>
                                        </p:attrNameLst>
                                      </p:cBhvr>
                                      <p:to>
                                        <p:strVal val="visible"/>
                                      </p:to>
                                    </p:set>
                                    <p:animEffect transition="in" filter="fade">
                                      <p:cBhvr>
                                        <p:cTn id="7" dur="1000"/>
                                        <p:tgtEl>
                                          <p:spTgt spid="180226">
                                            <p:txEl>
                                              <p:pRg st="1" end="1"/>
                                            </p:txEl>
                                          </p:spTgt>
                                        </p:tgtEl>
                                      </p:cBhvr>
                                    </p:animEffect>
                                    <p:anim calcmode="lin" valueType="num">
                                      <p:cBhvr>
                                        <p:cTn id="8" dur="1000" fill="hold"/>
                                        <p:tgtEl>
                                          <p:spTgt spid="18022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802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0226">
                                            <p:txEl>
                                              <p:pRg st="2" end="2"/>
                                            </p:txEl>
                                          </p:spTgt>
                                        </p:tgtEl>
                                        <p:attrNameLst>
                                          <p:attrName>style.visibility</p:attrName>
                                        </p:attrNameLst>
                                      </p:cBhvr>
                                      <p:to>
                                        <p:strVal val="visible"/>
                                      </p:to>
                                    </p:set>
                                    <p:animEffect transition="in" filter="fade">
                                      <p:cBhvr>
                                        <p:cTn id="14" dur="1000"/>
                                        <p:tgtEl>
                                          <p:spTgt spid="180226">
                                            <p:txEl>
                                              <p:pRg st="2" end="2"/>
                                            </p:txEl>
                                          </p:spTgt>
                                        </p:tgtEl>
                                      </p:cBhvr>
                                    </p:animEffect>
                                    <p:anim calcmode="lin" valueType="num">
                                      <p:cBhvr>
                                        <p:cTn id="15" dur="1000" fill="hold"/>
                                        <p:tgtEl>
                                          <p:spTgt spid="18022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802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0226">
                                            <p:txEl>
                                              <p:pRg st="3" end="3"/>
                                            </p:txEl>
                                          </p:spTgt>
                                        </p:tgtEl>
                                        <p:attrNameLst>
                                          <p:attrName>style.visibility</p:attrName>
                                        </p:attrNameLst>
                                      </p:cBhvr>
                                      <p:to>
                                        <p:strVal val="visible"/>
                                      </p:to>
                                    </p:set>
                                    <p:animEffect transition="in" filter="fade">
                                      <p:cBhvr>
                                        <p:cTn id="21" dur="1000"/>
                                        <p:tgtEl>
                                          <p:spTgt spid="180226">
                                            <p:txEl>
                                              <p:pRg st="3" end="3"/>
                                            </p:txEl>
                                          </p:spTgt>
                                        </p:tgtEl>
                                      </p:cBhvr>
                                    </p:animEffect>
                                    <p:anim calcmode="lin" valueType="num">
                                      <p:cBhvr>
                                        <p:cTn id="22" dur="1000" fill="hold"/>
                                        <p:tgtEl>
                                          <p:spTgt spid="18022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802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0226">
                                            <p:txEl>
                                              <p:pRg st="4" end="4"/>
                                            </p:txEl>
                                          </p:spTgt>
                                        </p:tgtEl>
                                        <p:attrNameLst>
                                          <p:attrName>style.visibility</p:attrName>
                                        </p:attrNameLst>
                                      </p:cBhvr>
                                      <p:to>
                                        <p:strVal val="visible"/>
                                      </p:to>
                                    </p:set>
                                    <p:animEffect transition="in" filter="fade">
                                      <p:cBhvr>
                                        <p:cTn id="28" dur="1000"/>
                                        <p:tgtEl>
                                          <p:spTgt spid="180226">
                                            <p:txEl>
                                              <p:pRg st="4" end="4"/>
                                            </p:txEl>
                                          </p:spTgt>
                                        </p:tgtEl>
                                      </p:cBhvr>
                                    </p:animEffect>
                                    <p:anim calcmode="lin" valueType="num">
                                      <p:cBhvr>
                                        <p:cTn id="29" dur="1000" fill="hold"/>
                                        <p:tgtEl>
                                          <p:spTgt spid="18022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802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0226">
                                            <p:txEl>
                                              <p:pRg st="5" end="5"/>
                                            </p:txEl>
                                          </p:spTgt>
                                        </p:tgtEl>
                                        <p:attrNameLst>
                                          <p:attrName>style.visibility</p:attrName>
                                        </p:attrNameLst>
                                      </p:cBhvr>
                                      <p:to>
                                        <p:strVal val="visible"/>
                                      </p:to>
                                    </p:set>
                                    <p:animEffect transition="in" filter="fade">
                                      <p:cBhvr>
                                        <p:cTn id="35" dur="1000"/>
                                        <p:tgtEl>
                                          <p:spTgt spid="180226">
                                            <p:txEl>
                                              <p:pRg st="5" end="5"/>
                                            </p:txEl>
                                          </p:spTgt>
                                        </p:tgtEl>
                                      </p:cBhvr>
                                    </p:animEffect>
                                    <p:anim calcmode="lin" valueType="num">
                                      <p:cBhvr>
                                        <p:cTn id="36" dur="1000" fill="hold"/>
                                        <p:tgtEl>
                                          <p:spTgt spid="18022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802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Content Placeholder 2"/>
          <p:cNvSpPr>
            <a:spLocks noGrp="1"/>
          </p:cNvSpPr>
          <p:nvPr>
            <p:ph idx="1"/>
          </p:nvPr>
        </p:nvSpPr>
        <p:spPr>
          <a:xfrm>
            <a:off x="2198255" y="496383"/>
            <a:ext cx="6633008" cy="6126090"/>
          </a:xfrm>
        </p:spPr>
        <p:txBody>
          <a:bodyPr>
            <a:normAutofit/>
          </a:bodyPr>
          <a:lstStyle/>
          <a:p>
            <a:pPr marL="0" indent="0" eaLnBrk="1" fontAlgn="auto" hangingPunct="1">
              <a:spcAft>
                <a:spcPts val="0"/>
              </a:spcAft>
              <a:buFont typeface="Wingdings" panose="05000000000000000000" pitchFamily="2" charset="2"/>
              <a:buNone/>
              <a:defRPr/>
            </a:pPr>
            <a:r>
              <a:rPr lang="en-US" altLang="en-US" sz="2400" dirty="0">
                <a:latin typeface="+mj-lt"/>
              </a:rPr>
              <a:t>"In a real though figurative sense, the book of life is the record of the acts of men as such record is written in their own bodies. It is the record </a:t>
            </a:r>
            <a:r>
              <a:rPr lang="en-US" altLang="en-US" sz="2400" dirty="0" err="1">
                <a:latin typeface="+mj-lt"/>
              </a:rPr>
              <a:t>engraven</a:t>
            </a:r>
            <a:r>
              <a:rPr lang="en-US" altLang="en-US" sz="2400" dirty="0">
                <a:latin typeface="+mj-lt"/>
              </a:rPr>
              <a:t> on the very bones, sinews, and flesh of the mortal body. That is, every thought, word and deed has an effect on the human body; all these leave their marks, marks which can be read by Him who is Eternal as easily as the words in a book can be read </a:t>
            </a:r>
            <a:r>
              <a:rPr lang="en-US" altLang="en-US" sz="1800" dirty="0">
                <a:latin typeface="+mj-lt"/>
              </a:rPr>
              <a:t>(Mormon Doctrine, p. 97).</a:t>
            </a:r>
          </a:p>
        </p:txBody>
      </p:sp>
      <p:sp>
        <p:nvSpPr>
          <p:cNvPr id="4" name="Rectangle 3">
            <a:extLst>
              <a:ext uri="{FF2B5EF4-FFF2-40B4-BE49-F238E27FC236}">
                <a16:creationId xmlns:a16="http://schemas.microsoft.com/office/drawing/2014/main" id="{7C8B74B1-46B4-4394-97A5-685A1748E2AC}"/>
              </a:ext>
            </a:extLst>
          </p:cNvPr>
          <p:cNvSpPr/>
          <p:nvPr/>
        </p:nvSpPr>
        <p:spPr>
          <a:xfrm>
            <a:off x="0" y="3429000"/>
            <a:ext cx="2027770" cy="738664"/>
          </a:xfrm>
          <a:prstGeom prst="rect">
            <a:avLst/>
          </a:prstGeom>
        </p:spPr>
        <p:txBody>
          <a:bodyPr wrap="square">
            <a:spAutoFit/>
          </a:bodyPr>
          <a:lstStyle/>
          <a:p>
            <a:r>
              <a:rPr lang="en-US" altLang="en-US" sz="1400" dirty="0">
                <a:latin typeface="+mj-lt"/>
              </a:rPr>
              <a:t>Bruce R. McConkie, Book of Life, Mormon Doctrine </a:t>
            </a:r>
            <a:endParaRPr lang="en-US" sz="1400" dirty="0">
              <a:latin typeface="+mj-lt"/>
            </a:endParaRPr>
          </a:p>
        </p:txBody>
      </p:sp>
      <p:pic>
        <p:nvPicPr>
          <p:cNvPr id="8" name="Picture 4" descr="http://www.ldsces.org/inst_manuals/ot-in-1/images/28-10.gif">
            <a:extLst>
              <a:ext uri="{FF2B5EF4-FFF2-40B4-BE49-F238E27FC236}">
                <a16:creationId xmlns:a16="http://schemas.microsoft.com/office/drawing/2014/main" id="{A152A24F-EB45-4CD5-AB07-2747877A4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764"/>
            <a:ext cx="1825625" cy="2497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40818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Content Placeholder 2"/>
          <p:cNvSpPr>
            <a:spLocks noGrp="1"/>
          </p:cNvSpPr>
          <p:nvPr>
            <p:ph idx="1"/>
          </p:nvPr>
        </p:nvSpPr>
        <p:spPr>
          <a:xfrm>
            <a:off x="2198255" y="496383"/>
            <a:ext cx="6633008" cy="6126090"/>
          </a:xfrm>
        </p:spPr>
        <p:txBody>
          <a:bodyPr>
            <a:normAutofit/>
          </a:bodyPr>
          <a:lstStyle/>
          <a:p>
            <a:pPr marL="0" indent="0">
              <a:buNone/>
              <a:defRPr/>
            </a:pPr>
            <a:r>
              <a:rPr lang="en-US" sz="2800" dirty="0">
                <a:effectLst/>
                <a:latin typeface="+mj-lt"/>
              </a:rPr>
              <a:t>“We are spinning our own fates, good or evil… Every smallest stroke of virtue or of vice leaves its never so little scar…. Down among his nerve cells and fibers, the molecules are counting, registering and storing it to be used against him when the next temptation comes.” </a:t>
            </a:r>
            <a:r>
              <a:rPr lang="en-US" dirty="0">
                <a:effectLst/>
                <a:latin typeface="+mj-lt"/>
              </a:rPr>
              <a:t>(Pres. David O. McKay, quoting William James in </a:t>
            </a:r>
            <a:r>
              <a:rPr lang="en-US" i="1" dirty="0">
                <a:effectLst/>
                <a:latin typeface="+mj-lt"/>
              </a:rPr>
              <a:t>Conference Report, </a:t>
            </a:r>
            <a:r>
              <a:rPr lang="en-US" dirty="0">
                <a:effectLst/>
                <a:latin typeface="+mj-lt"/>
              </a:rPr>
              <a:t>April 1956, 7-8.) </a:t>
            </a:r>
            <a:endParaRPr lang="en-US" altLang="en-US" sz="1800" dirty="0">
              <a:latin typeface="+mj-lt"/>
            </a:endParaRPr>
          </a:p>
        </p:txBody>
      </p:sp>
      <p:pic>
        <p:nvPicPr>
          <p:cNvPr id="1026" name="Picture 2" descr="Image result for david o mckay">
            <a:extLst>
              <a:ext uri="{FF2B5EF4-FFF2-40B4-BE49-F238E27FC236}">
                <a16:creationId xmlns:a16="http://schemas.microsoft.com/office/drawing/2014/main" id="{0FB2BC47-6928-43A5-B86C-57FFDF1A7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0755"/>
            <a:ext cx="2134523" cy="26681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951904"/>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23814</TotalTime>
  <Words>1082</Words>
  <Application>Microsoft Office PowerPoint</Application>
  <PresentationFormat>On-screen Show (4:3)</PresentationFormat>
  <Paragraphs>116</Paragraphs>
  <Slides>25</Slides>
  <Notes>9</Notes>
  <HiddenSlides>2</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9" baseType="lpstr">
      <vt:lpstr>Arial</vt:lpstr>
      <vt:lpstr>Book Antiqua</vt:lpstr>
      <vt:lpstr>Bookman Old Style</vt:lpstr>
      <vt:lpstr>Calibri</vt:lpstr>
      <vt:lpstr>Californian FB</vt:lpstr>
      <vt:lpstr>Candara</vt:lpstr>
      <vt:lpstr>Freestyle Script</vt:lpstr>
      <vt:lpstr>Papyrus</vt:lpstr>
      <vt:lpstr>Rockwell</vt:lpstr>
      <vt:lpstr>Times New Roman</vt:lpstr>
      <vt:lpstr>Vladimir Script</vt:lpstr>
      <vt:lpstr>Wingdings</vt:lpstr>
      <vt:lpstr>Damask</vt:lpstr>
      <vt:lpstr>Image File</vt:lpstr>
      <vt:lpstr>The Book of Revelation</vt:lpstr>
      <vt:lpstr>The Book of Revelation</vt:lpstr>
      <vt:lpstr>Chapter 20</vt:lpstr>
      <vt:lpstr>Equal vs same</vt:lpstr>
      <vt:lpstr>PowerPoint Presentation</vt:lpstr>
      <vt:lpstr>Final Judgment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one word,  what are we judged on?</vt:lpstr>
      <vt:lpstr>Final Judgment</vt:lpstr>
      <vt:lpstr>Advance from Kingdom to Kingdom?</vt:lpstr>
      <vt:lpstr>Advance from Kingdom to Kingdom?</vt:lpstr>
      <vt:lpstr>PowerPoint Presentation</vt:lpstr>
      <vt:lpstr>PowerPoint Presentation</vt:lpstr>
      <vt:lpstr>Becoming the Person You Were Born to Be</vt:lpstr>
      <vt:lpstr>PowerPoint Presentation</vt:lpstr>
      <vt:lpstr>Justice and Mercy</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374</cp:revision>
  <dcterms:created xsi:type="dcterms:W3CDTF">2006-07-12T19:00:47Z</dcterms:created>
  <dcterms:modified xsi:type="dcterms:W3CDTF">2018-04-18T21:40:25Z</dcterms:modified>
</cp:coreProperties>
</file>