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2" r:id="rId1"/>
  </p:sldMasterIdLst>
  <p:notesMasterIdLst>
    <p:notesMasterId r:id="rId30"/>
  </p:notesMasterIdLst>
  <p:sldIdLst>
    <p:sldId id="1000" r:id="rId2"/>
    <p:sldId id="1015" r:id="rId3"/>
    <p:sldId id="384" r:id="rId4"/>
    <p:sldId id="385" r:id="rId5"/>
    <p:sldId id="965" r:id="rId6"/>
    <p:sldId id="1012" r:id="rId7"/>
    <p:sldId id="898" r:id="rId8"/>
    <p:sldId id="966" r:id="rId9"/>
    <p:sldId id="969" r:id="rId10"/>
    <p:sldId id="967" r:id="rId11"/>
    <p:sldId id="964" r:id="rId12"/>
    <p:sldId id="900" r:id="rId13"/>
    <p:sldId id="1006" r:id="rId14"/>
    <p:sldId id="1016" r:id="rId15"/>
    <p:sldId id="1014" r:id="rId16"/>
    <p:sldId id="973" r:id="rId17"/>
    <p:sldId id="1017" r:id="rId18"/>
    <p:sldId id="985" r:id="rId19"/>
    <p:sldId id="986" r:id="rId20"/>
    <p:sldId id="1011" r:id="rId21"/>
    <p:sldId id="987" r:id="rId22"/>
    <p:sldId id="988" r:id="rId23"/>
    <p:sldId id="990" r:id="rId24"/>
    <p:sldId id="991" r:id="rId25"/>
    <p:sldId id="992" r:id="rId26"/>
    <p:sldId id="1020" r:id="rId27"/>
    <p:sldId id="1018" r:id="rId28"/>
    <p:sldId id="100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14" autoAdjust="0"/>
  </p:normalViewPr>
  <p:slideViewPr>
    <p:cSldViewPr snapToGrid="0">
      <p:cViewPr varScale="1">
        <p:scale>
          <a:sx n="69" d="100"/>
          <a:sy n="69" d="100"/>
        </p:scale>
        <p:origin x="122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4/18/2018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B72DD48-06C7-43E3-828D-D800D6778B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EAC3E75-C3B4-472E-870D-731AAEB175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Look at the quote by Elder Christofferson from the Teacher’s Manual </a:t>
            </a:r>
          </a:p>
        </p:txBody>
      </p:sp>
      <p:sp>
        <p:nvSpPr>
          <p:cNvPr id="21508" name="Slide Number Placeholder 3">
            <a:extLst>
              <a:ext uri="{FF2B5EF4-FFF2-40B4-BE49-F238E27FC236}">
                <a16:creationId xmlns:a16="http://schemas.microsoft.com/office/drawing/2014/main" id="{BA83E8EE-ED31-4AA0-BD82-FBF9A2BB53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48D5FD9-2E82-4AD3-98F0-D400AB112051}" type="slidenum">
              <a:rPr lang="en-US" altLang="en-US" smtClean="0"/>
              <a:pPr/>
              <a:t>3</a:t>
            </a:fld>
            <a:endParaRPr lang="en-US" altLang="en-US"/>
          </a:p>
        </p:txBody>
      </p:sp>
    </p:spTree>
    <p:extLst>
      <p:ext uri="{BB962C8B-B14F-4D97-AF65-F5344CB8AC3E}">
        <p14:creationId xmlns:p14="http://schemas.microsoft.com/office/powerpoint/2010/main" val="10173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5EFB66-F247-4FEE-8E79-DD909E8A4300}" type="slidenum">
              <a:rPr lang="en-US" altLang="en-US"/>
              <a:pPr/>
              <a:t>12</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9106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C4D696-6F93-4FDF-AB37-568B5032F8F7}" type="slidenum">
              <a:rPr lang="en-US" smtClean="0"/>
              <a:pPr/>
              <a:t>18</a:t>
            </a:fld>
            <a:endParaRPr lang="en-US"/>
          </a:p>
        </p:txBody>
      </p:sp>
    </p:spTree>
    <p:extLst>
      <p:ext uri="{BB962C8B-B14F-4D97-AF65-F5344CB8AC3E}">
        <p14:creationId xmlns:p14="http://schemas.microsoft.com/office/powerpoint/2010/main" val="56520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55F370-494F-4EA3-B1C1-8301EEC78ABF}" type="slidenum">
              <a:rPr lang="en-US" smtClean="0"/>
              <a:pPr/>
              <a:t>22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601618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C4D696-6F93-4FDF-AB37-568B5032F8F7}" type="slidenum">
              <a:rPr lang="en-US" smtClean="0"/>
              <a:pPr/>
              <a:t>23</a:t>
            </a:fld>
            <a:endParaRPr lang="en-US"/>
          </a:p>
        </p:txBody>
      </p:sp>
    </p:spTree>
    <p:extLst>
      <p:ext uri="{BB962C8B-B14F-4D97-AF65-F5344CB8AC3E}">
        <p14:creationId xmlns:p14="http://schemas.microsoft.com/office/powerpoint/2010/main" val="3202101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C4D696-6F93-4FDF-AB37-568B5032F8F7}" type="slidenum">
              <a:rPr lang="en-US" smtClean="0"/>
              <a:pPr/>
              <a:t>24</a:t>
            </a:fld>
            <a:endParaRPr lang="en-US"/>
          </a:p>
        </p:txBody>
      </p:sp>
    </p:spTree>
    <p:extLst>
      <p:ext uri="{BB962C8B-B14F-4D97-AF65-F5344CB8AC3E}">
        <p14:creationId xmlns:p14="http://schemas.microsoft.com/office/powerpoint/2010/main" val="161413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C4D696-6F93-4FDF-AB37-568B5032F8F7}" type="slidenum">
              <a:rPr lang="en-US" smtClean="0"/>
              <a:pPr/>
              <a:t>25</a:t>
            </a:fld>
            <a:endParaRPr lang="en-US"/>
          </a:p>
        </p:txBody>
      </p:sp>
    </p:spTree>
    <p:extLst>
      <p:ext uri="{BB962C8B-B14F-4D97-AF65-F5344CB8AC3E}">
        <p14:creationId xmlns:p14="http://schemas.microsoft.com/office/powerpoint/2010/main" val="1580913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C4D696-6F93-4FDF-AB37-568B5032F8F7}" type="slidenum">
              <a:rPr lang="en-US" smtClean="0"/>
              <a:pPr/>
              <a:t>26</a:t>
            </a:fld>
            <a:endParaRPr lang="en-US"/>
          </a:p>
        </p:txBody>
      </p:sp>
    </p:spTree>
    <p:extLst>
      <p:ext uri="{BB962C8B-B14F-4D97-AF65-F5344CB8AC3E}">
        <p14:creationId xmlns:p14="http://schemas.microsoft.com/office/powerpoint/2010/main" val="319513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6FB14F5-CA17-41B7-BD33-12BE43653F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FE0FE69-4F43-4DDE-A0DB-25136BF2CF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Look at the quote by Elder Christofferson from the Teacher’s Manual </a:t>
            </a:r>
          </a:p>
        </p:txBody>
      </p:sp>
      <p:sp>
        <p:nvSpPr>
          <p:cNvPr id="23556" name="Slide Number Placeholder 3">
            <a:extLst>
              <a:ext uri="{FF2B5EF4-FFF2-40B4-BE49-F238E27FC236}">
                <a16:creationId xmlns:a16="http://schemas.microsoft.com/office/drawing/2014/main" id="{751D2E4A-87DF-4E9F-BBF4-F3CA3B5544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FFE44B9-FB01-4FDE-9B64-8227402D3532}" type="slidenum">
              <a:rPr lang="en-US" altLang="en-US" smtClean="0"/>
              <a:pPr/>
              <a:t>4</a:t>
            </a:fld>
            <a:endParaRPr lang="en-US" altLang="en-US"/>
          </a:p>
        </p:txBody>
      </p:sp>
    </p:spTree>
    <p:extLst>
      <p:ext uri="{BB962C8B-B14F-4D97-AF65-F5344CB8AC3E}">
        <p14:creationId xmlns:p14="http://schemas.microsoft.com/office/powerpoint/2010/main" val="67568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77B9AD-1E2B-4A3D-986C-5A9970F3E58C}" type="slidenum">
              <a:rPr lang="en-US" smtClean="0"/>
              <a:pPr/>
              <a:t>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21917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77B9AD-1E2B-4A3D-986C-5A9970F3E58C}" type="slidenum">
              <a:rPr lang="en-US" smtClean="0"/>
              <a:pPr/>
              <a:t>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27108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2D8982-4151-47E1-AB18-31FF1FDEB92E}" type="slidenum">
              <a:rPr lang="en-US" altLang="en-US"/>
              <a:pPr/>
              <a:t>7</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3015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A83872-6232-443B-B6D3-CC131277DB27}" type="slidenum">
              <a:rPr lang="en-US" smtClean="0"/>
              <a:pPr/>
              <a:t>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83319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FF8D71-F7D1-46F8-A005-AAD84D6EEAC6}" type="slidenum">
              <a:rPr lang="en-US" smtClean="0"/>
              <a:pPr/>
              <a:t>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231044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22AEF5-1AA3-4908-AD9E-D58E8562FFAC}" type="slidenum">
              <a:rPr lang="en-US" smtClean="0"/>
              <a:pPr/>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86321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DD4F7C-F9E0-4267-96CB-BB29F9405C41}" type="slidenum">
              <a:rPr lang="en-US" smtClean="0"/>
              <a:pPr/>
              <a:t>11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43793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602D02-651C-4C36-A48A-B07AA34EC33B}" type="slidenum">
              <a:rPr lang="en-US" altLang="en-US" smtClean="0"/>
              <a:pPr>
                <a:defRPr/>
              </a:pPr>
              <a:t>‹#›</a:t>
            </a:fld>
            <a:endParaRPr lang="en-US" altLang="en-US"/>
          </a:p>
        </p:txBody>
      </p:sp>
    </p:spTree>
    <p:extLst>
      <p:ext uri="{BB962C8B-B14F-4D97-AF65-F5344CB8AC3E}">
        <p14:creationId xmlns:p14="http://schemas.microsoft.com/office/powerpoint/2010/main" val="75851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4E6C24-206D-4A64-A5F4-6FEF8C1FBC95}" type="slidenum">
              <a:rPr lang="en-US" altLang="en-US" smtClean="0"/>
              <a:pPr>
                <a:defRPr/>
              </a:pPr>
              <a:t>‹#›</a:t>
            </a:fld>
            <a:endParaRPr lang="en-US" altLang="en-US"/>
          </a:p>
        </p:txBody>
      </p:sp>
    </p:spTree>
    <p:extLst>
      <p:ext uri="{BB962C8B-B14F-4D97-AF65-F5344CB8AC3E}">
        <p14:creationId xmlns:p14="http://schemas.microsoft.com/office/powerpoint/2010/main" val="134324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918B3F-237D-4C21-8C41-9FBA9CB010B8}" type="slidenum">
              <a:rPr lang="en-US" altLang="en-US" smtClean="0"/>
              <a:pPr>
                <a:defRPr/>
              </a:pPr>
              <a:t>‹#›</a:t>
            </a:fld>
            <a:endParaRPr lang="en-US" altLang="en-US"/>
          </a:p>
        </p:txBody>
      </p:sp>
    </p:spTree>
    <p:extLst>
      <p:ext uri="{BB962C8B-B14F-4D97-AF65-F5344CB8AC3E}">
        <p14:creationId xmlns:p14="http://schemas.microsoft.com/office/powerpoint/2010/main" val="134766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85FBBF-B1A1-4666-AE67-E6FA2C7E62F0}" type="slidenum">
              <a:rPr lang="en-US" altLang="en-US" smtClean="0"/>
              <a:pPr>
                <a:defRPr/>
              </a:pPr>
              <a:t>‹#›</a:t>
            </a:fld>
            <a:endParaRPr lang="en-US" alt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7104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CA930F-085B-4EDB-A402-9411D9019995}" type="slidenum">
              <a:rPr lang="en-US" altLang="en-US" smtClean="0"/>
              <a:pPr>
                <a:defRPr/>
              </a:pPr>
              <a:t>‹#›</a:t>
            </a:fld>
            <a:endParaRPr lang="en-US" altLang="en-US"/>
          </a:p>
        </p:txBody>
      </p:sp>
    </p:spTree>
    <p:extLst>
      <p:ext uri="{BB962C8B-B14F-4D97-AF65-F5344CB8AC3E}">
        <p14:creationId xmlns:p14="http://schemas.microsoft.com/office/powerpoint/2010/main" val="2901320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7265A1-C2D4-4C30-82D3-A3A00D09D63A}" type="slidenum">
              <a:rPr lang="en-US" altLang="en-US" smtClean="0"/>
              <a:pPr>
                <a:defRPr/>
              </a:pPr>
              <a:t>‹#›</a:t>
            </a:fld>
            <a:endParaRPr lang="en-US" altLang="en-US"/>
          </a:p>
        </p:txBody>
      </p:sp>
    </p:spTree>
    <p:extLst>
      <p:ext uri="{BB962C8B-B14F-4D97-AF65-F5344CB8AC3E}">
        <p14:creationId xmlns:p14="http://schemas.microsoft.com/office/powerpoint/2010/main" val="418065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CCDD9C1-386F-4D04-829B-D19EB04AF528}" type="slidenum">
              <a:rPr lang="en-US" altLang="en-US" smtClean="0"/>
              <a:pPr>
                <a:defRPr/>
              </a:pPr>
              <a:t>‹#›</a:t>
            </a:fld>
            <a:endParaRPr lang="en-US" altLang="en-US"/>
          </a:p>
        </p:txBody>
      </p:sp>
    </p:spTree>
    <p:extLst>
      <p:ext uri="{BB962C8B-B14F-4D97-AF65-F5344CB8AC3E}">
        <p14:creationId xmlns:p14="http://schemas.microsoft.com/office/powerpoint/2010/main" val="3716137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4DE58D-BDC8-484D-B093-733EE0EC856F}" type="slidenum">
              <a:rPr lang="en-US" altLang="en-US" smtClean="0"/>
              <a:pPr>
                <a:defRPr/>
              </a:pPr>
              <a:t>‹#›</a:t>
            </a:fld>
            <a:endParaRPr lang="en-US" altLang="en-US"/>
          </a:p>
        </p:txBody>
      </p:sp>
    </p:spTree>
    <p:extLst>
      <p:ext uri="{BB962C8B-B14F-4D97-AF65-F5344CB8AC3E}">
        <p14:creationId xmlns:p14="http://schemas.microsoft.com/office/powerpoint/2010/main" val="68457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364489-8B14-4F75-BBDA-A26127F3F2E6}" type="slidenum">
              <a:rPr lang="en-US" altLang="en-US" smtClean="0"/>
              <a:pPr>
                <a:defRPr/>
              </a:pPr>
              <a:t>‹#›</a:t>
            </a:fld>
            <a:endParaRPr lang="en-US" altLang="en-US"/>
          </a:p>
        </p:txBody>
      </p:sp>
    </p:spTree>
    <p:extLst>
      <p:ext uri="{BB962C8B-B14F-4D97-AF65-F5344CB8AC3E}">
        <p14:creationId xmlns:p14="http://schemas.microsoft.com/office/powerpoint/2010/main" val="3880132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a:p>
        </p:txBody>
      </p:sp>
      <p:sp>
        <p:nvSpPr>
          <p:cNvPr id="4" name="Text Placeholder 3"/>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BEC7002A-0487-470D-BA15-EA117A455BBC}" type="slidenum">
              <a:rPr lang="en-US" altLang="en-US"/>
              <a:pPr/>
              <a:t>‹#›</a:t>
            </a:fld>
            <a:endParaRPr lang="en-US" altLang="en-US"/>
          </a:p>
        </p:txBody>
      </p:sp>
    </p:spTree>
    <p:extLst>
      <p:ext uri="{BB962C8B-B14F-4D97-AF65-F5344CB8AC3E}">
        <p14:creationId xmlns:p14="http://schemas.microsoft.com/office/powerpoint/2010/main" val="365690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F28889-67C9-4467-9C52-4811321B6EA4}" type="slidenum">
              <a:rPr lang="en-US" altLang="en-US" smtClean="0"/>
              <a:pPr>
                <a:defRPr/>
              </a:pPr>
              <a:t>‹#›</a:t>
            </a:fld>
            <a:endParaRPr lang="en-US" altLang="en-US"/>
          </a:p>
        </p:txBody>
      </p:sp>
    </p:spTree>
    <p:extLst>
      <p:ext uri="{BB962C8B-B14F-4D97-AF65-F5344CB8AC3E}">
        <p14:creationId xmlns:p14="http://schemas.microsoft.com/office/powerpoint/2010/main" val="97039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EC46AA-F4B2-4431-96C8-6D4232285CC3}" type="slidenum">
              <a:rPr lang="en-US" altLang="en-US" smtClean="0"/>
              <a:pPr>
                <a:defRPr/>
              </a:pPr>
              <a:t>‹#›</a:t>
            </a:fld>
            <a:endParaRPr lang="en-US" altLang="en-US"/>
          </a:p>
        </p:txBody>
      </p:sp>
    </p:spTree>
    <p:extLst>
      <p:ext uri="{BB962C8B-B14F-4D97-AF65-F5344CB8AC3E}">
        <p14:creationId xmlns:p14="http://schemas.microsoft.com/office/powerpoint/2010/main" val="410994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BBE6F9-387A-4B85-9F39-400CC4DCBC47}" type="slidenum">
              <a:rPr lang="en-US" altLang="en-US" smtClean="0"/>
              <a:pPr>
                <a:defRPr/>
              </a:pPr>
              <a:t>‹#›</a:t>
            </a:fld>
            <a:endParaRPr lang="en-US" altLang="en-US"/>
          </a:p>
        </p:txBody>
      </p:sp>
    </p:spTree>
    <p:extLst>
      <p:ext uri="{BB962C8B-B14F-4D97-AF65-F5344CB8AC3E}">
        <p14:creationId xmlns:p14="http://schemas.microsoft.com/office/powerpoint/2010/main" val="154278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1E8DED-5AD4-4D20-AA44-50A15178F8D1}" type="slidenum">
              <a:rPr lang="en-US" altLang="en-US" smtClean="0"/>
              <a:pPr>
                <a:defRPr/>
              </a:pPr>
              <a:t>‹#›</a:t>
            </a:fld>
            <a:endParaRPr lang="en-US" altLang="en-US"/>
          </a:p>
        </p:txBody>
      </p:sp>
    </p:spTree>
    <p:extLst>
      <p:ext uri="{BB962C8B-B14F-4D97-AF65-F5344CB8AC3E}">
        <p14:creationId xmlns:p14="http://schemas.microsoft.com/office/powerpoint/2010/main" val="81900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EA377A0-026E-4515-B7E2-FDEAC2399954}" type="slidenum">
              <a:rPr lang="en-US" altLang="en-US" smtClean="0"/>
              <a:pPr>
                <a:defRPr/>
              </a:pPr>
              <a:t>‹#›</a:t>
            </a:fld>
            <a:endParaRPr lang="en-US" altLang="en-US"/>
          </a:p>
        </p:txBody>
      </p:sp>
    </p:spTree>
    <p:extLst>
      <p:ext uri="{BB962C8B-B14F-4D97-AF65-F5344CB8AC3E}">
        <p14:creationId xmlns:p14="http://schemas.microsoft.com/office/powerpoint/2010/main" val="153540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035C48-A2A1-4820-9CD2-8C90C92D5C2C}" type="slidenum">
              <a:rPr lang="en-US" altLang="en-US" smtClean="0"/>
              <a:pPr>
                <a:defRPr/>
              </a:pPr>
              <a:t>‹#›</a:t>
            </a:fld>
            <a:endParaRPr lang="en-US" altLang="en-US"/>
          </a:p>
        </p:txBody>
      </p:sp>
    </p:spTree>
    <p:extLst>
      <p:ext uri="{BB962C8B-B14F-4D97-AF65-F5344CB8AC3E}">
        <p14:creationId xmlns:p14="http://schemas.microsoft.com/office/powerpoint/2010/main" val="31326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AD310C-4BC0-41EA-B237-BDA9E5900DD5}" type="slidenum">
              <a:rPr lang="en-US" altLang="en-US" smtClean="0"/>
              <a:pPr>
                <a:defRPr/>
              </a:pPr>
              <a:t>‹#›</a:t>
            </a:fld>
            <a:endParaRPr lang="en-US" altLang="en-US"/>
          </a:p>
        </p:txBody>
      </p:sp>
    </p:spTree>
    <p:extLst>
      <p:ext uri="{BB962C8B-B14F-4D97-AF65-F5344CB8AC3E}">
        <p14:creationId xmlns:p14="http://schemas.microsoft.com/office/powerpoint/2010/main" val="31947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99EBFC-1DA2-413B-A03C-5CA485BDB81B}" type="slidenum">
              <a:rPr lang="en-US" altLang="en-US" smtClean="0"/>
              <a:pPr>
                <a:defRPr/>
              </a:pPr>
              <a:t>‹#›</a:t>
            </a:fld>
            <a:endParaRPr lang="en-US" altLang="en-US"/>
          </a:p>
        </p:txBody>
      </p:sp>
    </p:spTree>
    <p:extLst>
      <p:ext uri="{BB962C8B-B14F-4D97-AF65-F5344CB8AC3E}">
        <p14:creationId xmlns:p14="http://schemas.microsoft.com/office/powerpoint/2010/main" val="193868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smtClean="0"/>
              <a:pPr>
                <a:defRPr/>
              </a:pPr>
              <a:t>‹#›</a:t>
            </a:fld>
            <a:endParaRPr lang="en-US" altLang="en-US"/>
          </a:p>
        </p:txBody>
      </p:sp>
    </p:spTree>
    <p:extLst>
      <p:ext uri="{BB962C8B-B14F-4D97-AF65-F5344CB8AC3E}">
        <p14:creationId xmlns:p14="http://schemas.microsoft.com/office/powerpoint/2010/main" val="4057422103"/>
      </p:ext>
    </p:extLst>
  </p:cSld>
  <p:clrMap bg1="dk1" tx1="lt1" bg2="dk2" tx2="lt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 id="2147484220"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1824529"/>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eaLnBrk="1" hangingPunct="1">
              <a:defRPr/>
            </a:pPr>
            <a:r>
              <a:rPr lang="en-US" dirty="0"/>
              <a:t>Resurrection and mental deficiencies</a:t>
            </a:r>
          </a:p>
        </p:txBody>
      </p:sp>
      <p:sp>
        <p:nvSpPr>
          <p:cNvPr id="17411" name="Rectangle 6"/>
          <p:cNvSpPr>
            <a:spLocks noGrp="1" noChangeArrowheads="1"/>
          </p:cNvSpPr>
          <p:nvPr>
            <p:ph type="body" sz="half" idx="2"/>
          </p:nvPr>
        </p:nvSpPr>
        <p:spPr>
          <a:xfrm>
            <a:off x="2087417" y="1542473"/>
            <a:ext cx="6931891" cy="4708236"/>
          </a:xfrm>
        </p:spPr>
        <p:txBody>
          <a:bodyPr>
            <a:normAutofit/>
          </a:bodyPr>
          <a:lstStyle/>
          <a:p>
            <a:pPr marL="0" indent="0" eaLnBrk="1" hangingPunct="1">
              <a:lnSpc>
                <a:spcPct val="90000"/>
              </a:lnSpc>
              <a:buFontTx/>
              <a:buNone/>
            </a:pPr>
            <a:r>
              <a:rPr lang="en-US" sz="2800" dirty="0">
                <a:latin typeface="+mj-lt"/>
              </a:rPr>
              <a:t>“One day loved ones whom we knew to have disabilities in mortality will stand before us glorified and grand, breathtakingly perfect in body and mind. What a thrilling moment that will be! I do not know whether we will be happier for ourselves that we have witnessed such a miracle or happier for them that they are fully perfect and finally ‘free at last.’”</a:t>
            </a:r>
          </a:p>
          <a:p>
            <a:pPr marL="0" indent="0" algn="r" eaLnBrk="1" hangingPunct="1">
              <a:lnSpc>
                <a:spcPct val="90000"/>
              </a:lnSpc>
              <a:buFontTx/>
              <a:buNone/>
            </a:pPr>
            <a:r>
              <a:rPr lang="en-US" sz="1800" dirty="0">
                <a:latin typeface="+mj-lt"/>
              </a:rPr>
              <a:t>Jeffrey R. Holland, October 2013 General Conference</a:t>
            </a:r>
            <a:endParaRPr lang="en-US" sz="2400" dirty="0">
              <a:latin typeface="+mj-lt"/>
            </a:endParaRPr>
          </a:p>
        </p:txBody>
      </p:sp>
      <p:pic>
        <p:nvPicPr>
          <p:cNvPr id="17410" name="Picture 2" descr="http://news.byu.edu/releases/archive08/Sep/holland/Hol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4836"/>
            <a:ext cx="19507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8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1000"/>
                                        <p:tgtEl>
                                          <p:spTgt spid="17411">
                                            <p:txEl>
                                              <p:pRg st="1" end="1"/>
                                            </p:txEl>
                                          </p:spTgt>
                                        </p:tgtEl>
                                      </p:cBhvr>
                                    </p:animEffect>
                                    <p:anim calcmode="lin" valueType="num">
                                      <p:cBhvr>
                                        <p:cTn id="13"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fade">
                                      <p:cBhvr>
                                        <p:cTn id="17" dur="1000"/>
                                        <p:tgtEl>
                                          <p:spTgt spid="17410"/>
                                        </p:tgtEl>
                                      </p:cBhvr>
                                    </p:animEffect>
                                    <p:anim calcmode="lin" valueType="num">
                                      <p:cBhvr>
                                        <p:cTn id="18" dur="1000" fill="hold"/>
                                        <p:tgtEl>
                                          <p:spTgt spid="17410"/>
                                        </p:tgtEl>
                                        <p:attrNameLst>
                                          <p:attrName>ppt_x</p:attrName>
                                        </p:attrNameLst>
                                      </p:cBhvr>
                                      <p:tavLst>
                                        <p:tav tm="0">
                                          <p:val>
                                            <p:strVal val="#ppt_x"/>
                                          </p:val>
                                        </p:tav>
                                        <p:tav tm="100000">
                                          <p:val>
                                            <p:strVal val="#ppt_x"/>
                                          </p:val>
                                        </p:tav>
                                      </p:tavLst>
                                    </p:anim>
                                    <p:anim calcmode="lin" valueType="num">
                                      <p:cBhvr>
                                        <p:cTn id="1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228600" y="228600"/>
            <a:ext cx="8763000" cy="1143000"/>
          </a:xfrm>
        </p:spPr>
        <p:txBody>
          <a:bodyPr/>
          <a:lstStyle/>
          <a:p>
            <a:pPr eaLnBrk="1" hangingPunct="1">
              <a:defRPr/>
            </a:pPr>
            <a:r>
              <a:rPr lang="en-US" dirty="0"/>
              <a:t>Our appearance after the Resurrection</a:t>
            </a:r>
          </a:p>
        </p:txBody>
      </p:sp>
      <p:sp>
        <p:nvSpPr>
          <p:cNvPr id="31747" name="Rectangle 6"/>
          <p:cNvSpPr>
            <a:spLocks noGrp="1" noChangeArrowheads="1"/>
          </p:cNvSpPr>
          <p:nvPr>
            <p:ph type="body" sz="half" idx="2"/>
          </p:nvPr>
        </p:nvSpPr>
        <p:spPr>
          <a:xfrm>
            <a:off x="2057400" y="1600200"/>
            <a:ext cx="6629400" cy="4495800"/>
          </a:xfrm>
        </p:spPr>
        <p:txBody>
          <a:bodyPr>
            <a:normAutofit fontScale="92500"/>
          </a:bodyPr>
          <a:lstStyle/>
          <a:p>
            <a:pPr marL="0" indent="0" eaLnBrk="1" hangingPunct="1">
              <a:buFontTx/>
              <a:buNone/>
            </a:pPr>
            <a:r>
              <a:rPr lang="en-US" sz="2500" dirty="0">
                <a:latin typeface="+mj-lt"/>
              </a:rPr>
              <a:t>“We bear the image of our earthly parents, but by…the holy resurrection, we shall put on the image of the heavenly, in beauty, glory, power and goodness.</a:t>
            </a:r>
          </a:p>
          <a:p>
            <a:pPr marL="0" indent="0" algn="r" eaLnBrk="1" hangingPunct="1">
              <a:buFontTx/>
              <a:buNone/>
            </a:pPr>
            <a:r>
              <a:rPr lang="en-US" sz="1600" dirty="0">
                <a:latin typeface="+mj-lt"/>
              </a:rPr>
              <a:t>Brigham Young, </a:t>
            </a:r>
            <a:r>
              <a:rPr lang="en-US" sz="1600" i="1" dirty="0">
                <a:latin typeface="+mj-lt"/>
              </a:rPr>
              <a:t>Discourses of Brigham Young</a:t>
            </a:r>
            <a:r>
              <a:rPr lang="en-US" sz="1600" dirty="0">
                <a:latin typeface="+mj-lt"/>
              </a:rPr>
              <a:t>, p.374</a:t>
            </a:r>
          </a:p>
          <a:p>
            <a:pPr marL="0" indent="0" eaLnBrk="1" hangingPunct="1">
              <a:buFontTx/>
              <a:buNone/>
            </a:pPr>
            <a:endParaRPr lang="en-US" sz="2500" dirty="0">
              <a:latin typeface="+mj-lt"/>
            </a:endParaRPr>
          </a:p>
          <a:p>
            <a:pPr marL="0" indent="0" eaLnBrk="1" hangingPunct="1">
              <a:buFontTx/>
              <a:buNone/>
            </a:pPr>
            <a:r>
              <a:rPr lang="en-US" sz="2500" dirty="0">
                <a:latin typeface="+mj-lt"/>
              </a:rPr>
              <a:t>“There is nothing grander that I can imagine than a resurrected body.”</a:t>
            </a:r>
            <a:r>
              <a:rPr lang="en-US" sz="2000" dirty="0">
                <a:latin typeface="+mj-lt"/>
              </a:rPr>
              <a:t> </a:t>
            </a:r>
          </a:p>
          <a:p>
            <a:pPr marL="0" indent="0" algn="r" eaLnBrk="1" hangingPunct="1">
              <a:buFontTx/>
              <a:buNone/>
            </a:pPr>
            <a:r>
              <a:rPr lang="en-US" sz="1600" dirty="0">
                <a:latin typeface="+mj-lt"/>
              </a:rPr>
              <a:t>Lorenzo Snow, 5 October 1900, CR, p. 4; </a:t>
            </a:r>
            <a:r>
              <a:rPr lang="en-US" sz="1600" i="1" dirty="0">
                <a:latin typeface="+mj-lt"/>
              </a:rPr>
              <a:t>Teachings of Lorenzo Snow</a:t>
            </a:r>
            <a:r>
              <a:rPr lang="en-US" sz="1600" dirty="0">
                <a:latin typeface="+mj-lt"/>
              </a:rPr>
              <a:t>, p.99</a:t>
            </a:r>
          </a:p>
        </p:txBody>
      </p:sp>
      <p:pic>
        <p:nvPicPr>
          <p:cNvPr id="4" name="Picture 2" descr="File:BrighamYou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76400"/>
            <a:ext cx="163779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web-books.com/Classics/Books/B1/B1120/MAIN/images/image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62399"/>
            <a:ext cx="1637792" cy="210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0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1000"/>
                                        <p:tgtEl>
                                          <p:spTgt spid="31747">
                                            <p:txEl>
                                              <p:pRg st="1" end="1"/>
                                            </p:txEl>
                                          </p:spTgt>
                                        </p:tgtEl>
                                      </p:cBhvr>
                                    </p:animEffect>
                                    <p:anim calcmode="lin" valueType="num">
                                      <p:cBhvr>
                                        <p:cTn id="13"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174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fade">
                                      <p:cBhvr>
                                        <p:cTn id="17" dur="1000"/>
                                        <p:tgtEl>
                                          <p:spTgt spid="31747">
                                            <p:txEl>
                                              <p:pRg st="3" end="3"/>
                                            </p:txEl>
                                          </p:spTgt>
                                        </p:tgtEl>
                                      </p:cBhvr>
                                    </p:animEffect>
                                    <p:anim calcmode="lin" valueType="num">
                                      <p:cBhvr>
                                        <p:cTn id="18"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174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747">
                                            <p:txEl>
                                              <p:pRg st="4" end="4"/>
                                            </p:txEl>
                                          </p:spTgt>
                                        </p:tgtEl>
                                        <p:attrNameLst>
                                          <p:attrName>style.visibility</p:attrName>
                                        </p:attrNameLst>
                                      </p:cBhvr>
                                      <p:to>
                                        <p:strVal val="visible"/>
                                      </p:to>
                                    </p:set>
                                    <p:animEffect transition="in" filter="fade">
                                      <p:cBhvr>
                                        <p:cTn id="22" dur="1000"/>
                                        <p:tgtEl>
                                          <p:spTgt spid="31747">
                                            <p:txEl>
                                              <p:pRg st="4" end="4"/>
                                            </p:txEl>
                                          </p:spTgt>
                                        </p:tgtEl>
                                      </p:cBhvr>
                                    </p:animEffect>
                                    <p:anim calcmode="lin" valueType="num">
                                      <p:cBhvr>
                                        <p:cTn id="23"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174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1000"/>
                                        <p:tgtEl>
                                          <p:spTgt spid="2050"/>
                                        </p:tgtEl>
                                      </p:cBhvr>
                                    </p:animEffect>
                                    <p:anim calcmode="lin" valueType="num">
                                      <p:cBhvr>
                                        <p:cTn id="33" dur="1000" fill="hold"/>
                                        <p:tgtEl>
                                          <p:spTgt spid="2050"/>
                                        </p:tgtEl>
                                        <p:attrNameLst>
                                          <p:attrName>ppt_x</p:attrName>
                                        </p:attrNameLst>
                                      </p:cBhvr>
                                      <p:tavLst>
                                        <p:tav tm="0">
                                          <p:val>
                                            <p:strVal val="#ppt_x"/>
                                          </p:val>
                                        </p:tav>
                                        <p:tav tm="100000">
                                          <p:val>
                                            <p:strVal val="#ppt_x"/>
                                          </p:val>
                                        </p:tav>
                                      </p:tavLst>
                                    </p:anim>
                                    <p:anim calcmode="lin" valueType="num">
                                      <p:cBhvr>
                                        <p:cTn id="3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eaLnBrk="1" hangingPunct="1">
              <a:defRPr/>
            </a:pPr>
            <a:r>
              <a:rPr lang="en-US" dirty="0"/>
              <a:t>RESURRECTION AND MARRIAGE</a:t>
            </a:r>
          </a:p>
        </p:txBody>
      </p:sp>
      <p:sp>
        <p:nvSpPr>
          <p:cNvPr id="14339" name="Rectangle 6"/>
          <p:cNvSpPr>
            <a:spLocks noGrp="1" noChangeArrowheads="1"/>
          </p:cNvSpPr>
          <p:nvPr>
            <p:ph type="body" sz="half" idx="2"/>
          </p:nvPr>
        </p:nvSpPr>
        <p:spPr>
          <a:xfrm>
            <a:off x="1866392" y="1191488"/>
            <a:ext cx="7049008" cy="5530273"/>
          </a:xfrm>
        </p:spPr>
        <p:txBody>
          <a:bodyPr>
            <a:normAutofit/>
          </a:bodyPr>
          <a:lstStyle/>
          <a:p>
            <a:pPr marL="0" indent="0">
              <a:buNone/>
            </a:pPr>
            <a:r>
              <a:rPr lang="en-US" altLang="en-US" sz="2500" dirty="0">
                <a:latin typeface="+mj-lt"/>
              </a:rPr>
              <a:t>“I think it has been taught by some that if a wife does not love her husband in this state, she cannot love him in the next. This is not so. </a:t>
            </a:r>
          </a:p>
          <a:p>
            <a:pPr marL="0" indent="0">
              <a:buNone/>
            </a:pPr>
            <a:r>
              <a:rPr lang="en-US" altLang="en-US" sz="2500" dirty="0">
                <a:latin typeface="+mj-lt"/>
              </a:rPr>
              <a:t>Every man and woman that [is resurrected] will be as beautiful as the angels that surround the throne of God. You need entertain no fears that the wife will be dissatisfied with her husband, or the husband with the wife.” </a:t>
            </a:r>
            <a:r>
              <a:rPr lang="en-US" altLang="en-US" sz="1600" dirty="0">
                <a:latin typeface="+mj-lt"/>
              </a:rPr>
              <a:t>(</a:t>
            </a:r>
            <a:r>
              <a:rPr lang="en-US" altLang="en-US" sz="1600" i="1" dirty="0">
                <a:latin typeface="+mj-lt"/>
              </a:rPr>
              <a:t>Journal of Discourses</a:t>
            </a:r>
            <a:r>
              <a:rPr lang="en-US" altLang="en-US" sz="1600" dirty="0">
                <a:latin typeface="+mj-lt"/>
              </a:rPr>
              <a:t>, 10:24, </a:t>
            </a:r>
            <a:r>
              <a:rPr lang="en-US" sz="1600" cap="small" dirty="0">
                <a:effectLst/>
                <a:latin typeface="+mj-lt"/>
              </a:rPr>
              <a:t>Remarks by President Brigham Young, made in the Bowery, Great Salt Lake City, Oct. 6, 1862.)</a:t>
            </a:r>
            <a:endParaRPr lang="en-US" altLang="en-US" sz="2000" dirty="0">
              <a:latin typeface="+mj-lt"/>
            </a:endParaRPr>
          </a:p>
        </p:txBody>
      </p:sp>
      <p:pic>
        <p:nvPicPr>
          <p:cNvPr id="4" name="Picture 2" descr="File:BrighamYoung1.jpg">
            <a:extLst>
              <a:ext uri="{FF2B5EF4-FFF2-40B4-BE49-F238E27FC236}">
                <a16:creationId xmlns:a16="http://schemas.microsoft.com/office/drawing/2014/main" id="{053E00F4-4C08-48CA-A931-801471EFAA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71600"/>
            <a:ext cx="1828677" cy="221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6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47785"/>
            <a:ext cx="8038965" cy="1325563"/>
          </a:xfrm>
        </p:spPr>
        <p:txBody>
          <a:bodyPr>
            <a:normAutofit/>
          </a:bodyPr>
          <a:lstStyle/>
          <a:p>
            <a:r>
              <a:rPr lang="en-US" sz="3600" b="1" dirty="0"/>
              <a:t>Animals and resurrection</a:t>
            </a:r>
          </a:p>
        </p:txBody>
      </p:sp>
      <p:sp>
        <p:nvSpPr>
          <p:cNvPr id="25603" name="Rectangle 3"/>
          <p:cNvSpPr>
            <a:spLocks noGrp="1" noChangeArrowheads="1"/>
          </p:cNvSpPr>
          <p:nvPr>
            <p:ph idx="1"/>
          </p:nvPr>
        </p:nvSpPr>
        <p:spPr>
          <a:xfrm>
            <a:off x="2322902" y="1334657"/>
            <a:ext cx="6691789" cy="5093852"/>
          </a:xfrm>
        </p:spPr>
        <p:txBody>
          <a:bodyPr>
            <a:normAutofit/>
          </a:bodyPr>
          <a:lstStyle/>
          <a:p>
            <a:pPr>
              <a:buNone/>
            </a:pPr>
            <a:r>
              <a:rPr lang="en-US" sz="2000" dirty="0">
                <a:latin typeface="+mj-lt"/>
              </a:rPr>
              <a:t>		 “Although we don’t have a complete understanding of what happens to animals after they die, we believe that they will enjoy some kind of salvation and immortality” </a:t>
            </a:r>
            <a:r>
              <a:rPr lang="en-US" sz="1600" dirty="0">
                <a:latin typeface="+mj-lt"/>
              </a:rPr>
              <a:t>(New Era, March 2011, </a:t>
            </a:r>
            <a:r>
              <a:rPr lang="en-US" sz="1600" i="1" dirty="0">
                <a:latin typeface="+mj-lt"/>
              </a:rPr>
              <a:t>To the Point</a:t>
            </a:r>
            <a:r>
              <a:rPr lang="en-US" sz="1600" dirty="0">
                <a:latin typeface="+mj-lt"/>
              </a:rPr>
              <a:t>).</a:t>
            </a:r>
          </a:p>
          <a:p>
            <a:pPr>
              <a:buNone/>
            </a:pPr>
            <a:r>
              <a:rPr lang="en-US" sz="1600" dirty="0">
                <a:latin typeface="+mj-lt"/>
              </a:rPr>
              <a:t>		 </a:t>
            </a:r>
            <a:r>
              <a:rPr lang="en-US" dirty="0">
                <a:latin typeface="+mj-lt"/>
              </a:rPr>
              <a:t>“It is very probable that they, like mankind, will be distributed in the various kingdoms, celestial, terrestrial, and telestial." </a:t>
            </a:r>
            <a:r>
              <a:rPr lang="en-US" sz="1200" dirty="0">
                <a:latin typeface="+mj-lt"/>
              </a:rPr>
              <a:t>(Joseph Fielding Smith, Answers to Gospel Questions, vol. 2)</a:t>
            </a:r>
          </a:p>
          <a:p>
            <a:pPr>
              <a:buNone/>
            </a:pPr>
            <a:endParaRPr lang="en-US" sz="1600" dirty="0">
              <a:latin typeface="+mj-lt"/>
            </a:endParaRPr>
          </a:p>
          <a:p>
            <a:pPr>
              <a:buNone/>
            </a:pPr>
            <a:endParaRPr lang="en-US" sz="2000" dirty="0">
              <a:latin typeface="+mj-lt"/>
            </a:endParaRPr>
          </a:p>
        </p:txBody>
      </p:sp>
      <p:pic>
        <p:nvPicPr>
          <p:cNvPr id="1026" name="Picture 2" descr="Image result for all dogs go to heaven">
            <a:extLst>
              <a:ext uri="{FF2B5EF4-FFF2-40B4-BE49-F238E27FC236}">
                <a16:creationId xmlns:a16="http://schemas.microsoft.com/office/drawing/2014/main" id="{E77B028E-B6E7-4FF2-B596-A45CA5476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4657"/>
            <a:ext cx="2322902" cy="331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3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Effect transition="in" filter="fade">
                                      <p:cBhvr>
                                        <p:cTn id="14" dur="1000"/>
                                        <p:tgtEl>
                                          <p:spTgt spid="25603">
                                            <p:txEl>
                                              <p:pRg st="1" end="1"/>
                                            </p:txEl>
                                          </p:spTgt>
                                        </p:tgtEl>
                                      </p:cBhvr>
                                    </p:animEffect>
                                    <p:anim calcmode="lin" valueType="num">
                                      <p:cBhvr>
                                        <p:cTn id="15"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cxnSp>
        <p:nvCxnSpPr>
          <p:cNvPr id="17" name="Straight Connector 16"/>
          <p:cNvCxnSpPr>
            <a:cxnSpLocks/>
          </p:cNvCxnSpPr>
          <p:nvPr/>
        </p:nvCxnSpPr>
        <p:spPr>
          <a:xfrm>
            <a:off x="259479" y="5572710"/>
            <a:ext cx="8648700" cy="0"/>
          </a:xfrm>
          <a:prstGeom prst="line">
            <a:avLst/>
          </a:prstGeom>
          <a:ln/>
        </p:spPr>
        <p:style>
          <a:lnRef idx="1">
            <a:schemeClr val="dk1"/>
          </a:lnRef>
          <a:fillRef idx="0">
            <a:schemeClr val="dk1"/>
          </a:fillRef>
          <a:effectRef idx="0">
            <a:schemeClr val="dk1"/>
          </a:effectRef>
          <a:fontRef idx="minor">
            <a:schemeClr val="tx1"/>
          </a:fontRef>
        </p:style>
      </p:cxnSp>
      <p:sp>
        <p:nvSpPr>
          <p:cNvPr id="7" name="TextBox 6"/>
          <p:cNvSpPr txBox="1">
            <a:spLocks noChangeArrowheads="1"/>
          </p:cNvSpPr>
          <p:nvPr/>
        </p:nvSpPr>
        <p:spPr bwMode="auto">
          <a:xfrm rot="17578479">
            <a:off x="-175468" y="3493960"/>
            <a:ext cx="381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Appearance  to the World</a:t>
            </a:r>
          </a:p>
        </p:txBody>
      </p:sp>
      <p:sp>
        <p:nvSpPr>
          <p:cNvPr id="8" name="TextBox 7"/>
          <p:cNvSpPr txBox="1">
            <a:spLocks noChangeArrowheads="1"/>
          </p:cNvSpPr>
          <p:nvPr/>
        </p:nvSpPr>
        <p:spPr bwMode="auto">
          <a:xfrm rot="17578479">
            <a:off x="973643" y="3483074"/>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Millennium Begins</a:t>
            </a:r>
          </a:p>
        </p:txBody>
      </p:sp>
      <p:sp>
        <p:nvSpPr>
          <p:cNvPr id="9" name="TextBox 8"/>
          <p:cNvSpPr txBox="1">
            <a:spLocks noChangeArrowheads="1"/>
          </p:cNvSpPr>
          <p:nvPr/>
        </p:nvSpPr>
        <p:spPr bwMode="auto">
          <a:xfrm rot="17578479">
            <a:off x="610105" y="3495775"/>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Satan Bound</a:t>
            </a:r>
          </a:p>
        </p:txBody>
      </p:sp>
      <p:sp>
        <p:nvSpPr>
          <p:cNvPr id="10" name="TextBox 9"/>
          <p:cNvSpPr txBox="1">
            <a:spLocks noChangeArrowheads="1"/>
          </p:cNvSpPr>
          <p:nvPr/>
        </p:nvSpPr>
        <p:spPr bwMode="auto">
          <a:xfrm>
            <a:off x="2778404" y="5686612"/>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2060"/>
                </a:solidFill>
                <a:latin typeface="Perpetua" panose="02020502060401020303" pitchFamily="18" charset="0"/>
              </a:rPr>
              <a:t>1000 years </a:t>
            </a:r>
          </a:p>
        </p:txBody>
      </p:sp>
      <p:sp>
        <p:nvSpPr>
          <p:cNvPr id="11" name="TextBox 10"/>
          <p:cNvSpPr txBox="1">
            <a:spLocks noChangeArrowheads="1"/>
          </p:cNvSpPr>
          <p:nvPr/>
        </p:nvSpPr>
        <p:spPr bwMode="auto">
          <a:xfrm rot="17737189">
            <a:off x="4314093" y="3316914"/>
            <a:ext cx="435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Terrestrial</a:t>
            </a:r>
          </a:p>
        </p:txBody>
      </p:sp>
      <p:sp>
        <p:nvSpPr>
          <p:cNvPr id="12" name="TextBox 11"/>
          <p:cNvSpPr txBox="1">
            <a:spLocks noChangeArrowheads="1"/>
          </p:cNvSpPr>
          <p:nvPr/>
        </p:nvSpPr>
        <p:spPr bwMode="auto">
          <a:xfrm rot="17737189">
            <a:off x="4869480" y="3540955"/>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Telestial</a:t>
            </a:r>
          </a:p>
        </p:txBody>
      </p:sp>
      <p:sp>
        <p:nvSpPr>
          <p:cNvPr id="14" name="TextBox 13"/>
          <p:cNvSpPr txBox="1">
            <a:spLocks noChangeArrowheads="1"/>
          </p:cNvSpPr>
          <p:nvPr/>
        </p:nvSpPr>
        <p:spPr bwMode="auto">
          <a:xfrm rot="17737189">
            <a:off x="5204418" y="3564255"/>
            <a:ext cx="3810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O.D.</a:t>
            </a:r>
          </a:p>
        </p:txBody>
      </p:sp>
      <p:sp>
        <p:nvSpPr>
          <p:cNvPr id="15" name="TextBox 14"/>
          <p:cNvSpPr txBox="1">
            <a:spLocks noChangeArrowheads="1"/>
          </p:cNvSpPr>
          <p:nvPr/>
        </p:nvSpPr>
        <p:spPr bwMode="auto">
          <a:xfrm rot="17737189">
            <a:off x="5567162" y="3576161"/>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Final Battle</a:t>
            </a:r>
          </a:p>
        </p:txBody>
      </p:sp>
      <p:sp>
        <p:nvSpPr>
          <p:cNvPr id="20" name="TextBox 19"/>
          <p:cNvSpPr txBox="1">
            <a:spLocks noChangeArrowheads="1"/>
          </p:cNvSpPr>
          <p:nvPr/>
        </p:nvSpPr>
        <p:spPr bwMode="auto">
          <a:xfrm rot="17578479">
            <a:off x="233868" y="3522762"/>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Wicked Destroyed</a:t>
            </a:r>
          </a:p>
        </p:txBody>
      </p:sp>
      <p:sp>
        <p:nvSpPr>
          <p:cNvPr id="3" name="Cloud 2"/>
          <p:cNvSpPr/>
          <p:nvPr/>
        </p:nvSpPr>
        <p:spPr>
          <a:xfrm>
            <a:off x="1480267" y="7498347"/>
            <a:ext cx="1371600" cy="762000"/>
          </a:xfrm>
          <a:prstGeom prst="cloud">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002060"/>
              </a:solidFill>
            </a:endParaRPr>
          </a:p>
        </p:txBody>
      </p:sp>
      <p:sp>
        <p:nvSpPr>
          <p:cNvPr id="18" name="Cloud 17"/>
          <p:cNvSpPr/>
          <p:nvPr/>
        </p:nvSpPr>
        <p:spPr>
          <a:xfrm>
            <a:off x="3124200" y="-1332347"/>
            <a:ext cx="1371600" cy="762000"/>
          </a:xfrm>
          <a:prstGeom prst="cloud">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002060"/>
              </a:solidFill>
            </a:endParaRPr>
          </a:p>
        </p:txBody>
      </p:sp>
      <p:sp>
        <p:nvSpPr>
          <p:cNvPr id="19" name="TextBox 18"/>
          <p:cNvSpPr txBox="1">
            <a:spLocks noChangeArrowheads="1"/>
          </p:cNvSpPr>
          <p:nvPr/>
        </p:nvSpPr>
        <p:spPr bwMode="auto">
          <a:xfrm rot="17737189">
            <a:off x="5795077" y="3431676"/>
            <a:ext cx="418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Three Degrees of Glory (O.D.)</a:t>
            </a:r>
          </a:p>
        </p:txBody>
      </p:sp>
      <p:sp>
        <p:nvSpPr>
          <p:cNvPr id="4" name="Isosceles Triangle 3"/>
          <p:cNvSpPr/>
          <p:nvPr/>
        </p:nvSpPr>
        <p:spPr>
          <a:xfrm rot="16200000">
            <a:off x="59454" y="5361572"/>
            <a:ext cx="419100" cy="40005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060"/>
              </a:solidFill>
              <a:latin typeface="Perpetua" panose="02020502060401020303" pitchFamily="18" charset="0"/>
            </a:endParaRPr>
          </a:p>
        </p:txBody>
      </p:sp>
      <p:sp>
        <p:nvSpPr>
          <p:cNvPr id="21" name="Isosceles Triangle 20"/>
          <p:cNvSpPr/>
          <p:nvPr/>
        </p:nvSpPr>
        <p:spPr>
          <a:xfrm rot="5400000">
            <a:off x="8657285" y="5371891"/>
            <a:ext cx="419100" cy="401638"/>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060"/>
              </a:solidFill>
              <a:latin typeface="Perpetua" panose="02020502060401020303" pitchFamily="18" charset="0"/>
            </a:endParaRPr>
          </a:p>
        </p:txBody>
      </p:sp>
      <p:sp>
        <p:nvSpPr>
          <p:cNvPr id="6" name="Rectangle 5"/>
          <p:cNvSpPr>
            <a:spLocks noChangeArrowheads="1"/>
          </p:cNvSpPr>
          <p:nvPr/>
        </p:nvSpPr>
        <p:spPr bwMode="auto">
          <a:xfrm>
            <a:off x="3751309" y="5141069"/>
            <a:ext cx="1157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solidFill>
                  <a:srgbClr val="002060"/>
                </a:solidFill>
                <a:latin typeface="Perpetua" panose="02020502060401020303" pitchFamily="18" charset="0"/>
              </a:rPr>
              <a:t>Millennium</a:t>
            </a:r>
          </a:p>
        </p:txBody>
      </p:sp>
      <p:sp>
        <p:nvSpPr>
          <p:cNvPr id="13" name="Rectangle 12"/>
          <p:cNvSpPr/>
          <p:nvPr/>
        </p:nvSpPr>
        <p:spPr>
          <a:xfrm>
            <a:off x="0" y="496453"/>
            <a:ext cx="9144000" cy="1015663"/>
          </a:xfrm>
          <a:prstGeom prst="rect">
            <a:avLst/>
          </a:prstGeom>
          <a:noFill/>
        </p:spPr>
        <p:txBody>
          <a:bodyPr wrap="square">
            <a:spAutoFit/>
          </a:bodyPr>
          <a:lstStyle/>
          <a:p>
            <a:pPr algn="ctr">
              <a:defRPr/>
            </a:pPr>
            <a:r>
              <a:rPr lang="en-US" sz="6000" b="1" dirty="0">
                <a:ln w="9525">
                  <a:solidFill>
                    <a:schemeClr val="bg1"/>
                  </a:solidFill>
                  <a:prstDash val="solid"/>
                </a:ln>
                <a:solidFill>
                  <a:srgbClr val="002060"/>
                </a:solidFill>
                <a:effectLst>
                  <a:outerShdw blurRad="38100" dist="38100" dir="2700000" algn="tl">
                    <a:srgbClr val="000000">
                      <a:alpha val="43137"/>
                    </a:srgbClr>
                  </a:outerShdw>
                </a:effectLst>
                <a:latin typeface="Mufferaw" panose="03080602050302020201" pitchFamily="66" charset="0"/>
              </a:rPr>
              <a:t>Resurrection Questions?</a:t>
            </a:r>
          </a:p>
        </p:txBody>
      </p:sp>
      <p:sp>
        <p:nvSpPr>
          <p:cNvPr id="25" name="TextBox 24">
            <a:extLst>
              <a:ext uri="{FF2B5EF4-FFF2-40B4-BE49-F238E27FC236}">
                <a16:creationId xmlns:a16="http://schemas.microsoft.com/office/drawing/2014/main" id="{0AB9F108-120A-4E54-A3D4-521E8E5D8378}"/>
              </a:ext>
            </a:extLst>
          </p:cNvPr>
          <p:cNvSpPr txBox="1">
            <a:spLocks noChangeArrowheads="1"/>
          </p:cNvSpPr>
          <p:nvPr/>
        </p:nvSpPr>
        <p:spPr bwMode="auto">
          <a:xfrm rot="17578479">
            <a:off x="-523749" y="3549903"/>
            <a:ext cx="381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of the Celestial</a:t>
            </a:r>
          </a:p>
        </p:txBody>
      </p:sp>
    </p:spTree>
    <p:extLst>
      <p:ext uri="{BB962C8B-B14F-4D97-AF65-F5344CB8AC3E}">
        <p14:creationId xmlns:p14="http://schemas.microsoft.com/office/powerpoint/2010/main" val="39499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1500" autoRev="1" fill="remove"/>
                                        <p:tgtEl>
                                          <p:spTgt spid="15"/>
                                        </p:tgtEl>
                                        <p:attrNameLst>
                                          <p:attrName>style.color</p:attrName>
                                        </p:attrNameLst>
                                      </p:cBhvr>
                                      <p:to>
                                        <a:srgbClr val="C00000"/>
                                      </p:to>
                                    </p:animClr>
                                    <p:animClr clrSpc="rgb" dir="cw">
                                      <p:cBhvr>
                                        <p:cTn id="7" dur="1500" autoRev="1" fill="remove"/>
                                        <p:tgtEl>
                                          <p:spTgt spid="15"/>
                                        </p:tgtEl>
                                        <p:attrNameLst>
                                          <p:attrName>fillcolor</p:attrName>
                                        </p:attrNameLst>
                                      </p:cBhvr>
                                      <p:to>
                                        <a:srgbClr val="C00000"/>
                                      </p:to>
                                    </p:animClr>
                                    <p:set>
                                      <p:cBhvr>
                                        <p:cTn id="8" dur="1500" autoRev="1" fill="remove"/>
                                        <p:tgtEl>
                                          <p:spTgt spid="15"/>
                                        </p:tgtEl>
                                        <p:attrNameLst>
                                          <p:attrName>fill.type</p:attrName>
                                        </p:attrNameLst>
                                      </p:cBhvr>
                                      <p:to>
                                        <p:strVal val="solid"/>
                                      </p:to>
                                    </p:set>
                                    <p:set>
                                      <p:cBhvr>
                                        <p:cTn id="9" dur="150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2"/>
          <p:cNvSpPr>
            <a:spLocks noGrp="1"/>
          </p:cNvSpPr>
          <p:nvPr>
            <p:ph idx="1"/>
          </p:nvPr>
        </p:nvSpPr>
        <p:spPr>
          <a:xfrm>
            <a:off x="369455" y="1905000"/>
            <a:ext cx="8545945" cy="4572000"/>
          </a:xfrm>
        </p:spPr>
        <p:txBody>
          <a:bodyPr>
            <a:normAutofit/>
          </a:bodyPr>
          <a:lstStyle/>
          <a:p>
            <a:pPr marL="0" indent="0">
              <a:buNone/>
            </a:pPr>
            <a:r>
              <a:rPr lang="en-US" sz="2400" dirty="0">
                <a:effectLst/>
                <a:latin typeface="+mj-lt"/>
              </a:rPr>
              <a:t>“Gog and Magog are the prophetic names given in the scriptures to that combination of nations which will fight against the purposes of the Lord on two separate and future occasions: At the ushering in of the millennial era; and at the end of the Millennium.” </a:t>
            </a:r>
            <a:r>
              <a:rPr lang="en-US" sz="1600" dirty="0">
                <a:effectLst/>
                <a:latin typeface="+mj-lt"/>
              </a:rPr>
              <a:t>(Elder Bruce R. McConkie, Mormon Doctrine, Gog)</a:t>
            </a:r>
          </a:p>
          <a:p>
            <a:pPr marL="0" indent="0" algn="ctr">
              <a:buNone/>
            </a:pPr>
            <a:endParaRPr lang="en-US" sz="2400" dirty="0">
              <a:effectLst/>
              <a:latin typeface="+mj-lt"/>
            </a:endParaRPr>
          </a:p>
          <a:p>
            <a:pPr marL="0" indent="0" algn="ctr">
              <a:buNone/>
            </a:pPr>
            <a:endParaRPr lang="en-US" sz="2400" dirty="0">
              <a:effectLst/>
              <a:latin typeface="+mj-lt"/>
            </a:endParaRPr>
          </a:p>
        </p:txBody>
      </p:sp>
      <p:sp>
        <p:nvSpPr>
          <p:cNvPr id="5" name="Title 1">
            <a:extLst>
              <a:ext uri="{FF2B5EF4-FFF2-40B4-BE49-F238E27FC236}">
                <a16:creationId xmlns:a16="http://schemas.microsoft.com/office/drawing/2014/main" id="{522E0216-4946-4A80-9649-4A3229CCF48C}"/>
              </a:ext>
            </a:extLst>
          </p:cNvPr>
          <p:cNvSpPr txBox="1">
            <a:spLocks/>
          </p:cNvSpPr>
          <p:nvPr/>
        </p:nvSpPr>
        <p:spPr>
          <a:xfrm>
            <a:off x="750455" y="484909"/>
            <a:ext cx="7764463" cy="1325563"/>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dirty="0"/>
              <a:t>The FINAL Battle</a:t>
            </a:r>
            <a:endParaRPr lang="en-US" altLang="en-US" b="0" dirty="0"/>
          </a:p>
        </p:txBody>
      </p:sp>
    </p:spTree>
    <p:extLst>
      <p:ext uri="{BB962C8B-B14F-4D97-AF65-F5344CB8AC3E}">
        <p14:creationId xmlns:p14="http://schemas.microsoft.com/office/powerpoint/2010/main" val="162282281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2"/>
          <p:cNvSpPr>
            <a:spLocks noGrp="1"/>
          </p:cNvSpPr>
          <p:nvPr>
            <p:ph idx="1"/>
          </p:nvPr>
        </p:nvSpPr>
        <p:spPr>
          <a:xfrm>
            <a:off x="299027" y="565727"/>
            <a:ext cx="8545945" cy="4572000"/>
          </a:xfrm>
        </p:spPr>
        <p:txBody>
          <a:bodyPr>
            <a:normAutofit/>
          </a:bodyPr>
          <a:lstStyle/>
          <a:p>
            <a:pPr marL="0" indent="0" algn="ctr">
              <a:buNone/>
            </a:pPr>
            <a:r>
              <a:rPr lang="en-US" sz="3200" u="sng" dirty="0">
                <a:effectLst/>
                <a:latin typeface="+mj-lt"/>
              </a:rPr>
              <a:t>Gog and Magog: Definitions</a:t>
            </a:r>
          </a:p>
          <a:p>
            <a:r>
              <a:rPr lang="en-US" dirty="0">
                <a:effectLst/>
                <a:latin typeface="+mj-lt"/>
              </a:rPr>
              <a:t>Genesis 10: Magog is a person (son of Japheth, son of Noah)</a:t>
            </a:r>
          </a:p>
          <a:p>
            <a:r>
              <a:rPr lang="en-US" dirty="0">
                <a:effectLst/>
                <a:latin typeface="+mj-lt"/>
              </a:rPr>
              <a:t>Ezekiel 38-39: Gog is a leader and Magog is his land (see Guide to the Scriptures, Magog)</a:t>
            </a:r>
          </a:p>
          <a:p>
            <a:r>
              <a:rPr lang="en-US" dirty="0">
                <a:effectLst/>
                <a:latin typeface="+mj-lt"/>
              </a:rPr>
              <a:t>Revelation 20:7-8: Gog and Magog are the hostile nations of the world.</a:t>
            </a:r>
          </a:p>
          <a:p>
            <a:pPr marL="0" indent="0">
              <a:buNone/>
            </a:pPr>
            <a:r>
              <a:rPr lang="en-US" sz="3200" dirty="0">
                <a:effectLst/>
                <a:latin typeface="+mj-lt"/>
              </a:rPr>
              <a:t>Gog and Magog: The Wars</a:t>
            </a:r>
          </a:p>
          <a:p>
            <a:pPr marL="0" indent="0">
              <a:buNone/>
            </a:pPr>
            <a:r>
              <a:rPr lang="en-US" dirty="0">
                <a:effectLst/>
                <a:latin typeface="+mj-lt"/>
              </a:rPr>
              <a:t>1. Armageddon</a:t>
            </a:r>
          </a:p>
          <a:p>
            <a:pPr marL="0" indent="0">
              <a:buNone/>
            </a:pPr>
            <a:r>
              <a:rPr lang="en-US" dirty="0">
                <a:effectLst/>
                <a:latin typeface="+mj-lt"/>
              </a:rPr>
              <a:t>2. At the end of the Millennium (</a:t>
            </a:r>
            <a:r>
              <a:rPr lang="en-US" altLang="en-US" i="1" dirty="0">
                <a:effectLst/>
                <a:latin typeface="+mj-lt"/>
              </a:rPr>
              <a:t>See </a:t>
            </a:r>
            <a:r>
              <a:rPr lang="en-US" altLang="en-US" i="1" dirty="0">
                <a:latin typeface="+mj-lt"/>
              </a:rPr>
              <a:t>D&amp;C 88:111-114)</a:t>
            </a:r>
            <a:endParaRPr lang="en-US" i="1" dirty="0">
              <a:effectLst/>
              <a:latin typeface="+mj-lt"/>
            </a:endParaRPr>
          </a:p>
        </p:txBody>
      </p:sp>
    </p:spTree>
    <p:extLst>
      <p:ext uri="{BB962C8B-B14F-4D97-AF65-F5344CB8AC3E}">
        <p14:creationId xmlns:p14="http://schemas.microsoft.com/office/powerpoint/2010/main" val="6404655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Effect transition="in" filter="fade">
                                      <p:cBhvr>
                                        <p:cTn id="7" dur="1000"/>
                                        <p:tgtEl>
                                          <p:spTgt spid="179202">
                                            <p:txEl>
                                              <p:pRg st="0" end="0"/>
                                            </p:txEl>
                                          </p:spTgt>
                                        </p:tgtEl>
                                      </p:cBhvr>
                                    </p:animEffect>
                                    <p:anim calcmode="lin" valueType="num">
                                      <p:cBhvr>
                                        <p:cTn id="8" dur="10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9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9202">
                                            <p:txEl>
                                              <p:pRg st="1" end="1"/>
                                            </p:txEl>
                                          </p:spTgt>
                                        </p:tgtEl>
                                        <p:attrNameLst>
                                          <p:attrName>style.visibility</p:attrName>
                                        </p:attrNameLst>
                                      </p:cBhvr>
                                      <p:to>
                                        <p:strVal val="visible"/>
                                      </p:to>
                                    </p:set>
                                    <p:animEffect transition="in" filter="fade">
                                      <p:cBhvr>
                                        <p:cTn id="14" dur="1000"/>
                                        <p:tgtEl>
                                          <p:spTgt spid="179202">
                                            <p:txEl>
                                              <p:pRg st="1" end="1"/>
                                            </p:txEl>
                                          </p:spTgt>
                                        </p:tgtEl>
                                      </p:cBhvr>
                                    </p:animEffect>
                                    <p:anim calcmode="lin" valueType="num">
                                      <p:cBhvr>
                                        <p:cTn id="15" dur="10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9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9202">
                                            <p:txEl>
                                              <p:pRg st="2" end="2"/>
                                            </p:txEl>
                                          </p:spTgt>
                                        </p:tgtEl>
                                        <p:attrNameLst>
                                          <p:attrName>style.visibility</p:attrName>
                                        </p:attrNameLst>
                                      </p:cBhvr>
                                      <p:to>
                                        <p:strVal val="visible"/>
                                      </p:to>
                                    </p:set>
                                    <p:animEffect transition="in" filter="fade">
                                      <p:cBhvr>
                                        <p:cTn id="21" dur="1000"/>
                                        <p:tgtEl>
                                          <p:spTgt spid="179202">
                                            <p:txEl>
                                              <p:pRg st="2" end="2"/>
                                            </p:txEl>
                                          </p:spTgt>
                                        </p:tgtEl>
                                      </p:cBhvr>
                                    </p:animEffect>
                                    <p:anim calcmode="lin" valueType="num">
                                      <p:cBhvr>
                                        <p:cTn id="22" dur="10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9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9202">
                                            <p:txEl>
                                              <p:pRg st="3" end="3"/>
                                            </p:txEl>
                                          </p:spTgt>
                                        </p:tgtEl>
                                        <p:attrNameLst>
                                          <p:attrName>style.visibility</p:attrName>
                                        </p:attrNameLst>
                                      </p:cBhvr>
                                      <p:to>
                                        <p:strVal val="visible"/>
                                      </p:to>
                                    </p:set>
                                    <p:animEffect transition="in" filter="fade">
                                      <p:cBhvr>
                                        <p:cTn id="28" dur="1000"/>
                                        <p:tgtEl>
                                          <p:spTgt spid="179202">
                                            <p:txEl>
                                              <p:pRg st="3" end="3"/>
                                            </p:txEl>
                                          </p:spTgt>
                                        </p:tgtEl>
                                      </p:cBhvr>
                                    </p:animEffect>
                                    <p:anim calcmode="lin" valueType="num">
                                      <p:cBhvr>
                                        <p:cTn id="29" dur="10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9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9202">
                                            <p:txEl>
                                              <p:pRg st="4" end="4"/>
                                            </p:txEl>
                                          </p:spTgt>
                                        </p:tgtEl>
                                        <p:attrNameLst>
                                          <p:attrName>style.visibility</p:attrName>
                                        </p:attrNameLst>
                                      </p:cBhvr>
                                      <p:to>
                                        <p:strVal val="visible"/>
                                      </p:to>
                                    </p:set>
                                    <p:animEffect transition="in" filter="fade">
                                      <p:cBhvr>
                                        <p:cTn id="35" dur="1000"/>
                                        <p:tgtEl>
                                          <p:spTgt spid="179202">
                                            <p:txEl>
                                              <p:pRg st="4" end="4"/>
                                            </p:txEl>
                                          </p:spTgt>
                                        </p:tgtEl>
                                      </p:cBhvr>
                                    </p:animEffect>
                                    <p:anim calcmode="lin" valueType="num">
                                      <p:cBhvr>
                                        <p:cTn id="36" dur="10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792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9202">
                                            <p:txEl>
                                              <p:pRg st="5" end="5"/>
                                            </p:txEl>
                                          </p:spTgt>
                                        </p:tgtEl>
                                        <p:attrNameLst>
                                          <p:attrName>style.visibility</p:attrName>
                                        </p:attrNameLst>
                                      </p:cBhvr>
                                      <p:to>
                                        <p:strVal val="visible"/>
                                      </p:to>
                                    </p:set>
                                    <p:animEffect transition="in" filter="fade">
                                      <p:cBhvr>
                                        <p:cTn id="42" dur="1000"/>
                                        <p:tgtEl>
                                          <p:spTgt spid="179202">
                                            <p:txEl>
                                              <p:pRg st="5" end="5"/>
                                            </p:txEl>
                                          </p:spTgt>
                                        </p:tgtEl>
                                      </p:cBhvr>
                                    </p:animEffect>
                                    <p:anim calcmode="lin" valueType="num">
                                      <p:cBhvr>
                                        <p:cTn id="43" dur="1000" fill="hold"/>
                                        <p:tgtEl>
                                          <p:spTgt spid="17920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792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9202">
                                            <p:txEl>
                                              <p:pRg st="6" end="6"/>
                                            </p:txEl>
                                          </p:spTgt>
                                        </p:tgtEl>
                                        <p:attrNameLst>
                                          <p:attrName>style.visibility</p:attrName>
                                        </p:attrNameLst>
                                      </p:cBhvr>
                                      <p:to>
                                        <p:strVal val="visible"/>
                                      </p:to>
                                    </p:set>
                                    <p:animEffect transition="in" filter="fade">
                                      <p:cBhvr>
                                        <p:cTn id="49" dur="1000"/>
                                        <p:tgtEl>
                                          <p:spTgt spid="179202">
                                            <p:txEl>
                                              <p:pRg st="6" end="6"/>
                                            </p:txEl>
                                          </p:spTgt>
                                        </p:tgtEl>
                                      </p:cBhvr>
                                    </p:animEffect>
                                    <p:anim calcmode="lin" valueType="num">
                                      <p:cBhvr>
                                        <p:cTn id="50" dur="1000" fill="hold"/>
                                        <p:tgtEl>
                                          <p:spTgt spid="17920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7920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cxnSp>
        <p:nvCxnSpPr>
          <p:cNvPr id="17" name="Straight Connector 16"/>
          <p:cNvCxnSpPr>
            <a:cxnSpLocks/>
          </p:cNvCxnSpPr>
          <p:nvPr/>
        </p:nvCxnSpPr>
        <p:spPr>
          <a:xfrm>
            <a:off x="259479" y="5572710"/>
            <a:ext cx="8648700" cy="0"/>
          </a:xfrm>
          <a:prstGeom prst="line">
            <a:avLst/>
          </a:prstGeom>
          <a:ln/>
        </p:spPr>
        <p:style>
          <a:lnRef idx="1">
            <a:schemeClr val="dk1"/>
          </a:lnRef>
          <a:fillRef idx="0">
            <a:schemeClr val="dk1"/>
          </a:fillRef>
          <a:effectRef idx="0">
            <a:schemeClr val="dk1"/>
          </a:effectRef>
          <a:fontRef idx="minor">
            <a:schemeClr val="tx1"/>
          </a:fontRef>
        </p:style>
      </p:cxnSp>
      <p:sp>
        <p:nvSpPr>
          <p:cNvPr id="7" name="TextBox 6"/>
          <p:cNvSpPr txBox="1">
            <a:spLocks noChangeArrowheads="1"/>
          </p:cNvSpPr>
          <p:nvPr/>
        </p:nvSpPr>
        <p:spPr bwMode="auto">
          <a:xfrm rot="17578479">
            <a:off x="-175468" y="3493960"/>
            <a:ext cx="381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Appearance  to the World</a:t>
            </a:r>
          </a:p>
        </p:txBody>
      </p:sp>
      <p:sp>
        <p:nvSpPr>
          <p:cNvPr id="8" name="TextBox 7"/>
          <p:cNvSpPr txBox="1">
            <a:spLocks noChangeArrowheads="1"/>
          </p:cNvSpPr>
          <p:nvPr/>
        </p:nvSpPr>
        <p:spPr bwMode="auto">
          <a:xfrm rot="17578479">
            <a:off x="973643" y="3483074"/>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Millennium Begins</a:t>
            </a:r>
          </a:p>
        </p:txBody>
      </p:sp>
      <p:sp>
        <p:nvSpPr>
          <p:cNvPr id="9" name="TextBox 8"/>
          <p:cNvSpPr txBox="1">
            <a:spLocks noChangeArrowheads="1"/>
          </p:cNvSpPr>
          <p:nvPr/>
        </p:nvSpPr>
        <p:spPr bwMode="auto">
          <a:xfrm rot="17578479">
            <a:off x="610105" y="3495775"/>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Satan Bound</a:t>
            </a:r>
          </a:p>
        </p:txBody>
      </p:sp>
      <p:sp>
        <p:nvSpPr>
          <p:cNvPr id="10" name="TextBox 9"/>
          <p:cNvSpPr txBox="1">
            <a:spLocks noChangeArrowheads="1"/>
          </p:cNvSpPr>
          <p:nvPr/>
        </p:nvSpPr>
        <p:spPr bwMode="auto">
          <a:xfrm>
            <a:off x="2778404" y="5686612"/>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2060"/>
                </a:solidFill>
                <a:latin typeface="Perpetua" panose="02020502060401020303" pitchFamily="18" charset="0"/>
              </a:rPr>
              <a:t>1000 years </a:t>
            </a:r>
          </a:p>
        </p:txBody>
      </p:sp>
      <p:sp>
        <p:nvSpPr>
          <p:cNvPr id="11" name="TextBox 10"/>
          <p:cNvSpPr txBox="1">
            <a:spLocks noChangeArrowheads="1"/>
          </p:cNvSpPr>
          <p:nvPr/>
        </p:nvSpPr>
        <p:spPr bwMode="auto">
          <a:xfrm rot="17737189">
            <a:off x="4314093" y="3316914"/>
            <a:ext cx="435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Terrestrial</a:t>
            </a:r>
          </a:p>
        </p:txBody>
      </p:sp>
      <p:sp>
        <p:nvSpPr>
          <p:cNvPr id="12" name="TextBox 11"/>
          <p:cNvSpPr txBox="1">
            <a:spLocks noChangeArrowheads="1"/>
          </p:cNvSpPr>
          <p:nvPr/>
        </p:nvSpPr>
        <p:spPr bwMode="auto">
          <a:xfrm rot="17737189">
            <a:off x="4869480" y="3540955"/>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Telestial</a:t>
            </a:r>
          </a:p>
        </p:txBody>
      </p:sp>
      <p:sp>
        <p:nvSpPr>
          <p:cNvPr id="14" name="TextBox 13"/>
          <p:cNvSpPr txBox="1">
            <a:spLocks noChangeArrowheads="1"/>
          </p:cNvSpPr>
          <p:nvPr/>
        </p:nvSpPr>
        <p:spPr bwMode="auto">
          <a:xfrm rot="17737189">
            <a:off x="5204418" y="3564255"/>
            <a:ext cx="3810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O.D.</a:t>
            </a:r>
          </a:p>
        </p:txBody>
      </p:sp>
      <p:sp>
        <p:nvSpPr>
          <p:cNvPr id="15" name="TextBox 14"/>
          <p:cNvSpPr txBox="1">
            <a:spLocks noChangeArrowheads="1"/>
          </p:cNvSpPr>
          <p:nvPr/>
        </p:nvSpPr>
        <p:spPr bwMode="auto">
          <a:xfrm rot="17737189">
            <a:off x="5567162" y="3576161"/>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Final Battle</a:t>
            </a:r>
          </a:p>
        </p:txBody>
      </p:sp>
      <p:sp>
        <p:nvSpPr>
          <p:cNvPr id="20" name="TextBox 19"/>
          <p:cNvSpPr txBox="1">
            <a:spLocks noChangeArrowheads="1"/>
          </p:cNvSpPr>
          <p:nvPr/>
        </p:nvSpPr>
        <p:spPr bwMode="auto">
          <a:xfrm rot="17578479">
            <a:off x="233868" y="3522762"/>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Wicked Destroyed</a:t>
            </a:r>
          </a:p>
        </p:txBody>
      </p:sp>
      <p:sp>
        <p:nvSpPr>
          <p:cNvPr id="3" name="Cloud 2"/>
          <p:cNvSpPr/>
          <p:nvPr/>
        </p:nvSpPr>
        <p:spPr>
          <a:xfrm>
            <a:off x="1480267" y="7498347"/>
            <a:ext cx="1371600" cy="762000"/>
          </a:xfrm>
          <a:prstGeom prst="cloud">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002060"/>
              </a:solidFill>
            </a:endParaRPr>
          </a:p>
        </p:txBody>
      </p:sp>
      <p:sp>
        <p:nvSpPr>
          <p:cNvPr id="18" name="Cloud 17"/>
          <p:cNvSpPr/>
          <p:nvPr/>
        </p:nvSpPr>
        <p:spPr>
          <a:xfrm>
            <a:off x="3124200" y="-1332347"/>
            <a:ext cx="1371600" cy="762000"/>
          </a:xfrm>
          <a:prstGeom prst="cloud">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002060"/>
              </a:solidFill>
            </a:endParaRPr>
          </a:p>
        </p:txBody>
      </p:sp>
      <p:sp>
        <p:nvSpPr>
          <p:cNvPr id="19" name="TextBox 18"/>
          <p:cNvSpPr txBox="1">
            <a:spLocks noChangeArrowheads="1"/>
          </p:cNvSpPr>
          <p:nvPr/>
        </p:nvSpPr>
        <p:spPr bwMode="auto">
          <a:xfrm rot="17737189">
            <a:off x="5842854" y="3406569"/>
            <a:ext cx="418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Three Degrees of Glory (O.D.)</a:t>
            </a:r>
          </a:p>
        </p:txBody>
      </p:sp>
      <p:sp>
        <p:nvSpPr>
          <p:cNvPr id="4" name="Isosceles Triangle 3"/>
          <p:cNvSpPr/>
          <p:nvPr/>
        </p:nvSpPr>
        <p:spPr>
          <a:xfrm rot="16200000">
            <a:off x="59454" y="5361572"/>
            <a:ext cx="419100" cy="40005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060"/>
              </a:solidFill>
              <a:latin typeface="Perpetua" panose="02020502060401020303" pitchFamily="18" charset="0"/>
            </a:endParaRPr>
          </a:p>
        </p:txBody>
      </p:sp>
      <p:sp>
        <p:nvSpPr>
          <p:cNvPr id="21" name="Isosceles Triangle 20"/>
          <p:cNvSpPr/>
          <p:nvPr/>
        </p:nvSpPr>
        <p:spPr>
          <a:xfrm rot="5400000">
            <a:off x="8657285" y="5371891"/>
            <a:ext cx="419100" cy="401638"/>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060"/>
              </a:solidFill>
              <a:latin typeface="Perpetua" panose="02020502060401020303" pitchFamily="18" charset="0"/>
            </a:endParaRPr>
          </a:p>
        </p:txBody>
      </p:sp>
      <p:sp>
        <p:nvSpPr>
          <p:cNvPr id="6" name="Rectangle 5"/>
          <p:cNvSpPr>
            <a:spLocks noChangeArrowheads="1"/>
          </p:cNvSpPr>
          <p:nvPr/>
        </p:nvSpPr>
        <p:spPr bwMode="auto">
          <a:xfrm>
            <a:off x="3751309" y="5141069"/>
            <a:ext cx="1157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solidFill>
                  <a:srgbClr val="002060"/>
                </a:solidFill>
                <a:latin typeface="Perpetua" panose="02020502060401020303" pitchFamily="18" charset="0"/>
              </a:rPr>
              <a:t>Millennium</a:t>
            </a:r>
          </a:p>
        </p:txBody>
      </p:sp>
      <p:sp>
        <p:nvSpPr>
          <p:cNvPr id="13" name="Rectangle 12"/>
          <p:cNvSpPr/>
          <p:nvPr/>
        </p:nvSpPr>
        <p:spPr>
          <a:xfrm>
            <a:off x="0" y="496453"/>
            <a:ext cx="9144000" cy="1015663"/>
          </a:xfrm>
          <a:prstGeom prst="rect">
            <a:avLst/>
          </a:prstGeom>
          <a:noFill/>
        </p:spPr>
        <p:txBody>
          <a:bodyPr wrap="square">
            <a:spAutoFit/>
          </a:bodyPr>
          <a:lstStyle/>
          <a:p>
            <a:pPr algn="ctr">
              <a:defRPr/>
            </a:pPr>
            <a:r>
              <a:rPr lang="en-US" sz="6000" b="1" dirty="0">
                <a:ln w="9525">
                  <a:solidFill>
                    <a:schemeClr val="bg1"/>
                  </a:solidFill>
                  <a:prstDash val="solid"/>
                </a:ln>
                <a:solidFill>
                  <a:srgbClr val="002060"/>
                </a:solidFill>
                <a:effectLst>
                  <a:outerShdw blurRad="38100" dist="38100" dir="2700000" algn="tl">
                    <a:srgbClr val="000000">
                      <a:alpha val="43137"/>
                    </a:srgbClr>
                  </a:outerShdw>
                </a:effectLst>
                <a:latin typeface="Mufferaw" panose="03080602050302020201" pitchFamily="66" charset="0"/>
              </a:rPr>
              <a:t>FINAL BATTLE Questions?</a:t>
            </a:r>
          </a:p>
        </p:txBody>
      </p:sp>
      <p:sp>
        <p:nvSpPr>
          <p:cNvPr id="25" name="TextBox 24">
            <a:extLst>
              <a:ext uri="{FF2B5EF4-FFF2-40B4-BE49-F238E27FC236}">
                <a16:creationId xmlns:a16="http://schemas.microsoft.com/office/drawing/2014/main" id="{0AB9F108-120A-4E54-A3D4-521E8E5D8378}"/>
              </a:ext>
            </a:extLst>
          </p:cNvPr>
          <p:cNvSpPr txBox="1">
            <a:spLocks noChangeArrowheads="1"/>
          </p:cNvSpPr>
          <p:nvPr/>
        </p:nvSpPr>
        <p:spPr bwMode="auto">
          <a:xfrm rot="17578479">
            <a:off x="-523749" y="3549903"/>
            <a:ext cx="381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of the Celestial</a:t>
            </a:r>
          </a:p>
        </p:txBody>
      </p:sp>
      <p:sp>
        <p:nvSpPr>
          <p:cNvPr id="22" name="TextBox 21">
            <a:extLst>
              <a:ext uri="{FF2B5EF4-FFF2-40B4-BE49-F238E27FC236}">
                <a16:creationId xmlns:a16="http://schemas.microsoft.com/office/drawing/2014/main" id="{FE7F0DF8-BB3F-41C4-9977-75F8999DE0A9}"/>
              </a:ext>
            </a:extLst>
          </p:cNvPr>
          <p:cNvSpPr txBox="1">
            <a:spLocks noChangeArrowheads="1"/>
          </p:cNvSpPr>
          <p:nvPr/>
        </p:nvSpPr>
        <p:spPr bwMode="auto">
          <a:xfrm>
            <a:off x="2022764" y="1815410"/>
            <a:ext cx="488139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200" b="1" dirty="0">
                <a:solidFill>
                  <a:srgbClr val="002060"/>
                </a:solidFill>
                <a:latin typeface="+mj-lt"/>
              </a:rPr>
              <a:t>Judgment</a:t>
            </a:r>
            <a:br>
              <a:rPr lang="en-US" altLang="en-US" sz="3200" dirty="0">
                <a:solidFill>
                  <a:srgbClr val="002060"/>
                </a:solidFill>
                <a:latin typeface="+mj-lt"/>
              </a:rPr>
            </a:br>
            <a:r>
              <a:rPr lang="en-US" altLang="en-US" sz="2000" dirty="0">
                <a:solidFill>
                  <a:srgbClr val="002060"/>
                </a:solidFill>
                <a:latin typeface="+mj-lt"/>
              </a:rPr>
              <a:t>Revelation 20:12-15</a:t>
            </a:r>
            <a:endParaRPr lang="en-US" sz="3200" dirty="0">
              <a:solidFill>
                <a:srgbClr val="002060"/>
              </a:solidFill>
              <a:latin typeface="+mj-lt"/>
            </a:endParaRPr>
          </a:p>
        </p:txBody>
      </p:sp>
    </p:spTree>
    <p:extLst>
      <p:ext uri="{BB962C8B-B14F-4D97-AF65-F5344CB8AC3E}">
        <p14:creationId xmlns:p14="http://schemas.microsoft.com/office/powerpoint/2010/main" val="375902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90859"/>
            <a:ext cx="8382000" cy="664797"/>
          </a:xfrm>
        </p:spPr>
        <p:txBody>
          <a:bodyPr/>
          <a:lstStyle/>
          <a:p>
            <a:r>
              <a:rPr lang="en-US" dirty="0"/>
              <a:t>Concerns…</a:t>
            </a:r>
          </a:p>
        </p:txBody>
      </p:sp>
      <p:sp>
        <p:nvSpPr>
          <p:cNvPr id="3075" name="Rectangle 3"/>
          <p:cNvSpPr>
            <a:spLocks noGrp="1" noChangeArrowheads="1"/>
          </p:cNvSpPr>
          <p:nvPr>
            <p:ph idx="1"/>
          </p:nvPr>
        </p:nvSpPr>
        <p:spPr>
          <a:xfrm>
            <a:off x="76200" y="632952"/>
            <a:ext cx="6583218" cy="5791200"/>
          </a:xfrm>
        </p:spPr>
        <p:txBody>
          <a:bodyPr>
            <a:noAutofit/>
          </a:bodyPr>
          <a:lstStyle/>
          <a:p>
            <a:pPr marL="0" indent="0">
              <a:buNone/>
            </a:pPr>
            <a:r>
              <a:rPr lang="en-US" sz="2400" dirty="0">
                <a:latin typeface="+mj-lt"/>
              </a:rPr>
              <a:t>President Brigham Young said, "It was a new doctrine to this generation, and many stumbled at it" </a:t>
            </a:r>
            <a:r>
              <a:rPr lang="en-US" sz="1600" dirty="0">
                <a:latin typeface="+mj-lt"/>
              </a:rPr>
              <a:t>(Discourses of Brigham Young, 391).</a:t>
            </a:r>
            <a:r>
              <a:rPr lang="en-US" sz="2400" dirty="0">
                <a:latin typeface="+mj-lt"/>
              </a:rPr>
              <a:t> </a:t>
            </a:r>
          </a:p>
          <a:p>
            <a:pPr marL="0" indent="0">
              <a:buNone/>
            </a:pPr>
            <a:r>
              <a:rPr lang="en-US" sz="2400" dirty="0">
                <a:latin typeface="+mj-lt"/>
              </a:rPr>
              <a:t>"My traditions were such, that when the Vision came first to me, it was directly contrary and opposed to my former education. I said, ‘Wait a little.’ I did not reject it; but I could not understand it." </a:t>
            </a:r>
          </a:p>
          <a:p>
            <a:pPr marL="0" indent="0">
              <a:buNone/>
            </a:pPr>
            <a:r>
              <a:rPr lang="en-US" sz="2400" dirty="0">
                <a:latin typeface="+mj-lt"/>
              </a:rPr>
              <a:t>With time President Young came to view it as "one of the best doctrines ever proclaimed to any people" </a:t>
            </a:r>
            <a:r>
              <a:rPr lang="en-US" sz="1600" dirty="0">
                <a:latin typeface="+mj-lt"/>
              </a:rPr>
              <a:t>(in Journal of Discourses, 6:281).</a:t>
            </a:r>
          </a:p>
        </p:txBody>
      </p:sp>
      <p:pic>
        <p:nvPicPr>
          <p:cNvPr id="31746" name="Picture 2" descr="http://upload.wikimedia.org/wikipedia/commons/2/2d/John_Johnson_Home.jpg"/>
          <p:cNvPicPr>
            <a:picLocks noChangeAspect="1" noChangeArrowheads="1"/>
          </p:cNvPicPr>
          <p:nvPr/>
        </p:nvPicPr>
        <p:blipFill>
          <a:blip r:embed="rId3" cstate="print"/>
          <a:srcRect/>
          <a:stretch>
            <a:fillRect/>
          </a:stretch>
        </p:blipFill>
        <p:spPr bwMode="auto">
          <a:xfrm>
            <a:off x="6324600" y="1828800"/>
            <a:ext cx="2743200" cy="2057400"/>
          </a:xfrm>
          <a:prstGeom prst="rect">
            <a:avLst/>
          </a:prstGeom>
          <a:noFill/>
        </p:spPr>
      </p:pic>
      <p:sp>
        <p:nvSpPr>
          <p:cNvPr id="5" name="Rectangle 4"/>
          <p:cNvSpPr/>
          <p:nvPr/>
        </p:nvSpPr>
        <p:spPr>
          <a:xfrm>
            <a:off x="6567055" y="4005127"/>
            <a:ext cx="2576944" cy="1754326"/>
          </a:xfrm>
          <a:prstGeom prst="rect">
            <a:avLst/>
          </a:prstGeom>
        </p:spPr>
        <p:txBody>
          <a:bodyPr wrap="square">
            <a:spAutoFit/>
          </a:bodyPr>
          <a:lstStyle/>
          <a:p>
            <a:r>
              <a:rPr lang="en-US" sz="3600" b="1" dirty="0">
                <a:solidFill>
                  <a:schemeClr val="tx2"/>
                </a:solidFill>
                <a:effectLst>
                  <a:outerShdw blurRad="38100" dist="38100" dir="2700000" algn="tl">
                    <a:srgbClr val="000000">
                      <a:alpha val="43137"/>
                    </a:srgbClr>
                  </a:outerShdw>
                </a:effectLst>
              </a:rPr>
              <a:t>Is it purely LDS Doctrine?</a:t>
            </a:r>
          </a:p>
        </p:txBody>
      </p:sp>
    </p:spTree>
    <p:extLst>
      <p:ext uri="{BB962C8B-B14F-4D97-AF65-F5344CB8AC3E}">
        <p14:creationId xmlns:p14="http://schemas.microsoft.com/office/powerpoint/2010/main" val="1535891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6053" y="0"/>
            <a:ext cx="7125547" cy="4165600"/>
          </a:xfrm>
        </p:spPr>
        <p:txBody>
          <a:bodyPr anchor="ctr">
            <a:noAutofit/>
          </a:bodyPr>
          <a:lstStyle/>
          <a:p>
            <a:pPr fontAlgn="base"/>
            <a:r>
              <a:rPr lang="en-US" sz="2800" b="0" cap="none" dirty="0"/>
              <a:t>“Let me be direct and clear. You are going to make it as long as you keep repenting and do not rationalize or rebel. God is not a heartless referee looking for any excuse to throw us out of the game. Please take hope and comfort from this eternal truth: He intends for us to make it!” </a:t>
            </a:r>
            <a:r>
              <a:rPr lang="en-US" sz="1600" b="0" cap="none" dirty="0"/>
              <a:t>(Elder Cornish, October 2016 General Conference</a:t>
            </a:r>
            <a:endParaRPr lang="en-US" sz="1200" b="0" cap="none" dirty="0"/>
          </a:p>
        </p:txBody>
      </p:sp>
      <p:pic>
        <p:nvPicPr>
          <p:cNvPr id="2050" name="Picture 2" descr="Image result for elder cornish">
            <a:extLst>
              <a:ext uri="{FF2B5EF4-FFF2-40B4-BE49-F238E27FC236}">
                <a16:creationId xmlns:a16="http://schemas.microsoft.com/office/drawing/2014/main" id="{337161C0-B44B-45BB-B672-CAAA101FC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3540"/>
            <a:ext cx="1866053" cy="23224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7D9349-452D-400F-AA57-FD9D46165514}"/>
              </a:ext>
            </a:extLst>
          </p:cNvPr>
          <p:cNvSpPr/>
          <p:nvPr/>
        </p:nvSpPr>
        <p:spPr>
          <a:xfrm>
            <a:off x="2616839" y="4673600"/>
            <a:ext cx="3626944" cy="800219"/>
          </a:xfrm>
          <a:prstGeom prst="rect">
            <a:avLst/>
          </a:prstGeom>
        </p:spPr>
        <p:txBody>
          <a:bodyPr wrap="square">
            <a:spAutoFit/>
          </a:bodyPr>
          <a:lstStyle/>
          <a:p>
            <a:pPr algn="ctr"/>
            <a:r>
              <a:rPr lang="en-US" sz="2800" b="1" dirty="0">
                <a:latin typeface="Roboto"/>
              </a:rPr>
              <a:t>D&amp;C 88:22-24, 32</a:t>
            </a:r>
            <a:br>
              <a:rPr lang="en-US" sz="2800" b="1" dirty="0">
                <a:latin typeface="Roboto"/>
              </a:rPr>
            </a:br>
            <a:r>
              <a:rPr lang="en-US" b="1" dirty="0">
                <a:latin typeface="Roboto"/>
              </a:rPr>
              <a:t>(cross reference Mormon 9:4)</a:t>
            </a:r>
            <a:endParaRPr lang="en-US" sz="2800" b="1" dirty="0"/>
          </a:p>
        </p:txBody>
      </p:sp>
    </p:spTree>
    <p:extLst>
      <p:ext uri="{BB962C8B-B14F-4D97-AF65-F5344CB8AC3E}">
        <p14:creationId xmlns:p14="http://schemas.microsoft.com/office/powerpoint/2010/main" val="12923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cxnSp>
        <p:nvCxnSpPr>
          <p:cNvPr id="17" name="Straight Connector 16"/>
          <p:cNvCxnSpPr>
            <a:cxnSpLocks/>
          </p:cNvCxnSpPr>
          <p:nvPr/>
        </p:nvCxnSpPr>
        <p:spPr>
          <a:xfrm>
            <a:off x="259479" y="5572710"/>
            <a:ext cx="8648700" cy="0"/>
          </a:xfrm>
          <a:prstGeom prst="line">
            <a:avLst/>
          </a:prstGeom>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543642" y="1299160"/>
            <a:ext cx="8153400" cy="523875"/>
          </a:xfrm>
          <a:prstGeom prst="rect">
            <a:avLst/>
          </a:prstGeom>
          <a:noFill/>
        </p:spPr>
        <p:txBody>
          <a:bodyPr>
            <a:spAutoFit/>
          </a:bodyPr>
          <a:lstStyle/>
          <a:p>
            <a:pPr algn="ctr">
              <a:defRPr/>
            </a:pPr>
            <a:r>
              <a:rPr lang="en-US" sz="2800" cap="small" dirty="0">
                <a:solidFill>
                  <a:srgbClr val="002060"/>
                </a:solidFill>
                <a:latin typeface="Perpetua" panose="02020502060401020303" pitchFamily="18" charset="0"/>
              </a:rPr>
              <a:t>Timeline of Events</a:t>
            </a:r>
          </a:p>
        </p:txBody>
      </p:sp>
      <p:sp>
        <p:nvSpPr>
          <p:cNvPr id="7" name="TextBox 6"/>
          <p:cNvSpPr txBox="1">
            <a:spLocks noChangeArrowheads="1"/>
          </p:cNvSpPr>
          <p:nvPr/>
        </p:nvSpPr>
        <p:spPr bwMode="auto">
          <a:xfrm rot="17578479">
            <a:off x="-175468" y="3493960"/>
            <a:ext cx="381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Appearance  to the World</a:t>
            </a:r>
          </a:p>
        </p:txBody>
      </p:sp>
      <p:sp>
        <p:nvSpPr>
          <p:cNvPr id="8" name="TextBox 7"/>
          <p:cNvSpPr txBox="1">
            <a:spLocks noChangeArrowheads="1"/>
          </p:cNvSpPr>
          <p:nvPr/>
        </p:nvSpPr>
        <p:spPr bwMode="auto">
          <a:xfrm rot="17578479">
            <a:off x="973643" y="3483074"/>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solidFill>
                  <a:srgbClr val="002060"/>
                </a:solidFill>
                <a:latin typeface="Perpetua" panose="02020502060401020303" pitchFamily="18" charset="0"/>
              </a:rPr>
              <a:t>New Jerusalem</a:t>
            </a:r>
            <a:endParaRPr lang="en-US" altLang="en-US" sz="2400" dirty="0">
              <a:solidFill>
                <a:srgbClr val="002060"/>
              </a:solidFill>
              <a:latin typeface="Perpetua" panose="02020502060401020303" pitchFamily="18" charset="0"/>
            </a:endParaRPr>
          </a:p>
        </p:txBody>
      </p:sp>
      <p:sp>
        <p:nvSpPr>
          <p:cNvPr id="9" name="TextBox 8"/>
          <p:cNvSpPr txBox="1">
            <a:spLocks noChangeArrowheads="1"/>
          </p:cNvSpPr>
          <p:nvPr/>
        </p:nvSpPr>
        <p:spPr bwMode="auto">
          <a:xfrm rot="17578479">
            <a:off x="610105" y="3495775"/>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Satan Bound</a:t>
            </a:r>
          </a:p>
        </p:txBody>
      </p:sp>
      <p:sp>
        <p:nvSpPr>
          <p:cNvPr id="10" name="TextBox 9"/>
          <p:cNvSpPr txBox="1">
            <a:spLocks noChangeArrowheads="1"/>
          </p:cNvSpPr>
          <p:nvPr/>
        </p:nvSpPr>
        <p:spPr bwMode="auto">
          <a:xfrm>
            <a:off x="2778404" y="5686612"/>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2060"/>
                </a:solidFill>
                <a:latin typeface="Perpetua" panose="02020502060401020303" pitchFamily="18" charset="0"/>
              </a:rPr>
              <a:t>1000 years </a:t>
            </a:r>
          </a:p>
        </p:txBody>
      </p:sp>
      <p:sp>
        <p:nvSpPr>
          <p:cNvPr id="11" name="TextBox 10"/>
          <p:cNvSpPr txBox="1">
            <a:spLocks noChangeArrowheads="1"/>
          </p:cNvSpPr>
          <p:nvPr/>
        </p:nvSpPr>
        <p:spPr bwMode="auto">
          <a:xfrm rot="17737189">
            <a:off x="4314093" y="3316914"/>
            <a:ext cx="435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Terrestrial</a:t>
            </a:r>
          </a:p>
        </p:txBody>
      </p:sp>
      <p:sp>
        <p:nvSpPr>
          <p:cNvPr id="12" name="TextBox 11"/>
          <p:cNvSpPr txBox="1">
            <a:spLocks noChangeArrowheads="1"/>
          </p:cNvSpPr>
          <p:nvPr/>
        </p:nvSpPr>
        <p:spPr bwMode="auto">
          <a:xfrm rot="17737189">
            <a:off x="4869480" y="3540955"/>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Telestial</a:t>
            </a:r>
          </a:p>
        </p:txBody>
      </p:sp>
      <p:sp>
        <p:nvSpPr>
          <p:cNvPr id="14" name="TextBox 13"/>
          <p:cNvSpPr txBox="1">
            <a:spLocks noChangeArrowheads="1"/>
          </p:cNvSpPr>
          <p:nvPr/>
        </p:nvSpPr>
        <p:spPr bwMode="auto">
          <a:xfrm rot="17737189">
            <a:off x="5204418" y="3564255"/>
            <a:ext cx="3810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O.D.</a:t>
            </a:r>
          </a:p>
        </p:txBody>
      </p:sp>
      <p:sp>
        <p:nvSpPr>
          <p:cNvPr id="15" name="TextBox 14"/>
          <p:cNvSpPr txBox="1">
            <a:spLocks noChangeArrowheads="1"/>
          </p:cNvSpPr>
          <p:nvPr/>
        </p:nvSpPr>
        <p:spPr bwMode="auto">
          <a:xfrm rot="17737189">
            <a:off x="5567162" y="3576161"/>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Final Battle</a:t>
            </a:r>
          </a:p>
        </p:txBody>
      </p:sp>
      <p:sp>
        <p:nvSpPr>
          <p:cNvPr id="20" name="TextBox 19"/>
          <p:cNvSpPr txBox="1">
            <a:spLocks noChangeArrowheads="1"/>
          </p:cNvSpPr>
          <p:nvPr/>
        </p:nvSpPr>
        <p:spPr bwMode="auto">
          <a:xfrm rot="17578479">
            <a:off x="233868" y="3522762"/>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Wicked Destroyed</a:t>
            </a:r>
          </a:p>
        </p:txBody>
      </p:sp>
      <p:sp>
        <p:nvSpPr>
          <p:cNvPr id="3" name="Cloud 2"/>
          <p:cNvSpPr/>
          <p:nvPr/>
        </p:nvSpPr>
        <p:spPr>
          <a:xfrm>
            <a:off x="1480267" y="7498347"/>
            <a:ext cx="1371600" cy="762000"/>
          </a:xfrm>
          <a:prstGeom prst="cloud">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002060"/>
              </a:solidFill>
            </a:endParaRPr>
          </a:p>
        </p:txBody>
      </p:sp>
      <p:sp>
        <p:nvSpPr>
          <p:cNvPr id="18" name="Cloud 17"/>
          <p:cNvSpPr/>
          <p:nvPr/>
        </p:nvSpPr>
        <p:spPr>
          <a:xfrm>
            <a:off x="3124200" y="-1332347"/>
            <a:ext cx="1371600" cy="762000"/>
          </a:xfrm>
          <a:prstGeom prst="cloud">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002060"/>
              </a:solidFill>
            </a:endParaRPr>
          </a:p>
        </p:txBody>
      </p:sp>
      <p:sp>
        <p:nvSpPr>
          <p:cNvPr id="19" name="TextBox 18"/>
          <p:cNvSpPr txBox="1">
            <a:spLocks noChangeArrowheads="1"/>
          </p:cNvSpPr>
          <p:nvPr/>
        </p:nvSpPr>
        <p:spPr bwMode="auto">
          <a:xfrm rot="17737189">
            <a:off x="5862340" y="3393337"/>
            <a:ext cx="418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Three Degrees of Glory (O.D.)</a:t>
            </a:r>
          </a:p>
        </p:txBody>
      </p:sp>
      <p:sp>
        <p:nvSpPr>
          <p:cNvPr id="4" name="Isosceles Triangle 3"/>
          <p:cNvSpPr/>
          <p:nvPr/>
        </p:nvSpPr>
        <p:spPr>
          <a:xfrm rot="16200000">
            <a:off x="59454" y="5361572"/>
            <a:ext cx="419100" cy="40005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060"/>
              </a:solidFill>
              <a:latin typeface="Perpetua" panose="02020502060401020303" pitchFamily="18" charset="0"/>
            </a:endParaRPr>
          </a:p>
        </p:txBody>
      </p:sp>
      <p:sp>
        <p:nvSpPr>
          <p:cNvPr id="21" name="Isosceles Triangle 20"/>
          <p:cNvSpPr/>
          <p:nvPr/>
        </p:nvSpPr>
        <p:spPr>
          <a:xfrm rot="5400000">
            <a:off x="8657285" y="5371891"/>
            <a:ext cx="419100" cy="401638"/>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060"/>
              </a:solidFill>
              <a:latin typeface="Perpetua" panose="02020502060401020303" pitchFamily="18" charset="0"/>
            </a:endParaRPr>
          </a:p>
        </p:txBody>
      </p:sp>
      <p:sp>
        <p:nvSpPr>
          <p:cNvPr id="6" name="Rectangle 5"/>
          <p:cNvSpPr>
            <a:spLocks noChangeArrowheads="1"/>
          </p:cNvSpPr>
          <p:nvPr/>
        </p:nvSpPr>
        <p:spPr bwMode="auto">
          <a:xfrm>
            <a:off x="3751309" y="5141069"/>
            <a:ext cx="1157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solidFill>
                  <a:srgbClr val="002060"/>
                </a:solidFill>
                <a:latin typeface="Perpetua" panose="02020502060401020303" pitchFamily="18" charset="0"/>
              </a:rPr>
              <a:t>Millennium</a:t>
            </a:r>
          </a:p>
        </p:txBody>
      </p:sp>
      <p:sp>
        <p:nvSpPr>
          <p:cNvPr id="13" name="Rectangle 12"/>
          <p:cNvSpPr/>
          <p:nvPr/>
        </p:nvSpPr>
        <p:spPr>
          <a:xfrm>
            <a:off x="1037922" y="496453"/>
            <a:ext cx="7516802" cy="1107996"/>
          </a:xfrm>
          <a:prstGeom prst="rect">
            <a:avLst/>
          </a:prstGeom>
          <a:noFill/>
        </p:spPr>
        <p:txBody>
          <a:bodyPr wrap="none">
            <a:spAutoFit/>
          </a:bodyPr>
          <a:lstStyle/>
          <a:p>
            <a:pPr algn="ctr">
              <a:defRPr/>
            </a:pPr>
            <a:r>
              <a:rPr lang="en-US" sz="6600" b="1" dirty="0">
                <a:ln w="9525">
                  <a:solidFill>
                    <a:schemeClr val="bg1"/>
                  </a:solidFill>
                  <a:prstDash val="solid"/>
                </a:ln>
                <a:solidFill>
                  <a:srgbClr val="002060"/>
                </a:solidFill>
                <a:effectLst>
                  <a:outerShdw blurRad="38100" dist="38100" dir="2700000" algn="tl">
                    <a:srgbClr val="000000">
                      <a:alpha val="43137"/>
                    </a:srgbClr>
                  </a:outerShdw>
                </a:effectLst>
                <a:latin typeface="Mufferaw" panose="03080602050302020201" pitchFamily="66" charset="0"/>
              </a:rPr>
              <a:t>The Second Coming</a:t>
            </a:r>
          </a:p>
        </p:txBody>
      </p:sp>
      <p:sp>
        <p:nvSpPr>
          <p:cNvPr id="25" name="TextBox 24">
            <a:extLst>
              <a:ext uri="{FF2B5EF4-FFF2-40B4-BE49-F238E27FC236}">
                <a16:creationId xmlns:a16="http://schemas.microsoft.com/office/drawing/2014/main" id="{0AB9F108-120A-4E54-A3D4-521E8E5D8378}"/>
              </a:ext>
            </a:extLst>
          </p:cNvPr>
          <p:cNvSpPr txBox="1">
            <a:spLocks noChangeArrowheads="1"/>
          </p:cNvSpPr>
          <p:nvPr/>
        </p:nvSpPr>
        <p:spPr bwMode="auto">
          <a:xfrm rot="17578479">
            <a:off x="-523749" y="3549903"/>
            <a:ext cx="381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of the Celestial</a:t>
            </a:r>
          </a:p>
        </p:txBody>
      </p:sp>
    </p:spTree>
    <p:extLst>
      <p:ext uri="{BB962C8B-B14F-4D97-AF65-F5344CB8AC3E}">
        <p14:creationId xmlns:p14="http://schemas.microsoft.com/office/powerpoint/2010/main" val="190722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766" y="129309"/>
            <a:ext cx="7764463" cy="865908"/>
          </a:xfrm>
        </p:spPr>
        <p:txBody>
          <a:bodyPr/>
          <a:lstStyle/>
          <a:p>
            <a:r>
              <a:rPr lang="en-US" dirty="0"/>
              <a:t>DEFINE ‘Hell’</a:t>
            </a:r>
          </a:p>
        </p:txBody>
      </p:sp>
      <p:sp>
        <p:nvSpPr>
          <p:cNvPr id="3" name="Content Placeholder 2"/>
          <p:cNvSpPr>
            <a:spLocks noGrp="1"/>
          </p:cNvSpPr>
          <p:nvPr>
            <p:ph idx="1"/>
          </p:nvPr>
        </p:nvSpPr>
        <p:spPr>
          <a:xfrm>
            <a:off x="240146" y="1126835"/>
            <a:ext cx="8903854" cy="2937165"/>
          </a:xfrm>
        </p:spPr>
        <p:txBody>
          <a:bodyPr>
            <a:normAutofit/>
          </a:bodyPr>
          <a:lstStyle/>
          <a:p>
            <a:r>
              <a:rPr lang="en-US" dirty="0">
                <a:effectLst/>
                <a:latin typeface="+mj-lt"/>
              </a:rPr>
              <a:t>Anything other than “Celestial”</a:t>
            </a:r>
          </a:p>
          <a:p>
            <a:r>
              <a:rPr lang="en-US" dirty="0">
                <a:effectLst/>
                <a:latin typeface="+mj-lt"/>
              </a:rPr>
              <a:t>Location of Satan and his followers and the sons of perdition, who are not redeemed by the Atonement of Jesus Christ. (BD, Hell)</a:t>
            </a:r>
          </a:p>
          <a:p>
            <a:r>
              <a:rPr lang="en-US" dirty="0">
                <a:effectLst/>
                <a:latin typeface="+mj-lt"/>
              </a:rPr>
              <a:t>Spirit prison. </a:t>
            </a:r>
          </a:p>
          <a:p>
            <a:r>
              <a:rPr lang="en-US" dirty="0">
                <a:latin typeface="+mj-lt"/>
              </a:rPr>
              <a:t>A place within Spirit Prison (see Alma 40:13-14)</a:t>
            </a:r>
            <a:endParaRPr lang="en-US" dirty="0">
              <a:effectLst/>
              <a:latin typeface="+mj-lt"/>
            </a:endParaRPr>
          </a:p>
          <a:p>
            <a:r>
              <a:rPr lang="en-US" dirty="0">
                <a:latin typeface="+mj-lt"/>
              </a:rPr>
              <a:t>A condition of mind (see Alma 40:13-14)</a:t>
            </a:r>
            <a:endParaRPr lang="en-US" dirty="0">
              <a:effectLst/>
              <a:latin typeface="+mj-lt"/>
            </a:endParaRPr>
          </a:p>
        </p:txBody>
      </p:sp>
      <p:pic>
        <p:nvPicPr>
          <p:cNvPr id="1026" name="Picture 2" descr="Image result for fire png">
            <a:extLst>
              <a:ext uri="{FF2B5EF4-FFF2-40B4-BE49-F238E27FC236}">
                <a16:creationId xmlns:a16="http://schemas.microsoft.com/office/drawing/2014/main" id="{315A8307-E67D-44FE-8E55-6A0F31681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5850"/>
            <a:ext cx="9144000" cy="311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35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6400" y="319699"/>
            <a:ext cx="8386618" cy="1323439"/>
          </a:xfrm>
          <a:prstGeom prst="rect">
            <a:avLst/>
          </a:prstGeom>
        </p:spPr>
        <p:txBody>
          <a:bodyPr wrap="square">
            <a:spAutoFit/>
          </a:bodyPr>
          <a:lstStyle/>
          <a:p>
            <a:pPr algn="ctr"/>
            <a:r>
              <a:rPr lang="en-US" sz="4800" b="1" dirty="0">
                <a:effectLst>
                  <a:outerShdw blurRad="38100" dist="38100" dir="2700000" algn="tl">
                    <a:srgbClr val="000000">
                      <a:alpha val="43137"/>
                    </a:srgbClr>
                  </a:outerShdw>
                  <a:reflection blurRad="12700" stA="48000" endA="300" endPos="55000" dir="5400000" sy="-90000" algn="bl" rotWithShape="0"/>
                </a:effectLst>
                <a:latin typeface="Candara" pitchFamily="34" charset="0"/>
              </a:rPr>
              <a:t>The Celestial Kingdom</a:t>
            </a:r>
          </a:p>
          <a:p>
            <a:pPr algn="ctr"/>
            <a:r>
              <a:rPr lang="en-US" sz="3200" dirty="0">
                <a:solidFill>
                  <a:schemeClr val="tx1">
                    <a:lumMod val="75000"/>
                    <a:lumOff val="25000"/>
                  </a:schemeClr>
                </a:solidFill>
                <a:effectLst>
                  <a:outerShdw blurRad="38100" dist="38100" dir="2700000" algn="tl">
                    <a:srgbClr val="000000">
                      <a:alpha val="43137"/>
                    </a:srgbClr>
                  </a:outerShdw>
                  <a:reflection blurRad="12700" stA="48000" endA="300" endPos="55000" dir="5400000" sy="-90000" algn="bl" rotWithShape="0"/>
                </a:effectLst>
                <a:latin typeface="Candara" pitchFamily="34" charset="0"/>
              </a:rPr>
              <a:t>D&amp;C 76:50-70, 92-96</a:t>
            </a:r>
            <a:endParaRPr lang="en-US" sz="3200" dirty="0">
              <a:solidFill>
                <a:schemeClr val="tx1">
                  <a:lumMod val="75000"/>
                  <a:lumOff val="25000"/>
                </a:schemeClr>
              </a:solidFill>
            </a:endParaRPr>
          </a:p>
        </p:txBody>
      </p:sp>
      <p:sp>
        <p:nvSpPr>
          <p:cNvPr id="5" name="Rectangle 4"/>
          <p:cNvSpPr/>
          <p:nvPr/>
        </p:nvSpPr>
        <p:spPr>
          <a:xfrm>
            <a:off x="3962400" y="2590800"/>
            <a:ext cx="5029200" cy="400110"/>
          </a:xfrm>
          <a:prstGeom prst="rect">
            <a:avLst/>
          </a:prstGeom>
        </p:spPr>
        <p:txBody>
          <a:bodyPr wrap="square">
            <a:spAutoFit/>
          </a:bodyPr>
          <a:lstStyle/>
          <a:p>
            <a:r>
              <a:rPr lang="en-US" sz="2000" dirty="0"/>
              <a:t>  </a:t>
            </a:r>
          </a:p>
        </p:txBody>
      </p:sp>
      <p:sp>
        <p:nvSpPr>
          <p:cNvPr id="6" name="Rectangle 5"/>
          <p:cNvSpPr/>
          <p:nvPr/>
        </p:nvSpPr>
        <p:spPr>
          <a:xfrm>
            <a:off x="294409" y="2066598"/>
            <a:ext cx="8610600" cy="3231654"/>
          </a:xfrm>
          <a:prstGeom prst="rect">
            <a:avLst/>
          </a:prstGeom>
        </p:spPr>
        <p:txBody>
          <a:bodyPr wrap="square">
            <a:spAutoFit/>
          </a:bodyPr>
          <a:lstStyle/>
          <a:p>
            <a:pPr marL="342900" indent="-342900">
              <a:buFont typeface="Arial" panose="020B0604020202020204" pitchFamily="34" charset="0"/>
              <a:buChar char="•"/>
            </a:pPr>
            <a:r>
              <a:rPr lang="en-US" sz="2800" dirty="0">
                <a:latin typeface="+mj-lt"/>
              </a:rPr>
              <a:t>Received the testimony of Jesus</a:t>
            </a:r>
          </a:p>
          <a:p>
            <a:pPr marL="342900" indent="-342900">
              <a:buFont typeface="Arial" panose="020B0604020202020204" pitchFamily="34" charset="0"/>
              <a:buChar char="•"/>
            </a:pPr>
            <a:r>
              <a:rPr lang="en-US" sz="2800" dirty="0">
                <a:latin typeface="+mj-lt"/>
              </a:rPr>
              <a:t>Received the ordinances of salvation</a:t>
            </a:r>
          </a:p>
          <a:p>
            <a:pPr marL="342900" indent="-342900">
              <a:buFont typeface="Arial" panose="020B0604020202020204" pitchFamily="34" charset="0"/>
              <a:buChar char="•"/>
            </a:pPr>
            <a:r>
              <a:rPr lang="en-US" sz="2800" dirty="0">
                <a:latin typeface="+mj-lt"/>
              </a:rPr>
              <a:t>Kept the commandments</a:t>
            </a:r>
          </a:p>
          <a:p>
            <a:pPr marL="342900" indent="-342900">
              <a:buFont typeface="Arial" panose="020B0604020202020204" pitchFamily="34" charset="0"/>
              <a:buChar char="•"/>
            </a:pPr>
            <a:r>
              <a:rPr lang="en-US" sz="2800" dirty="0">
                <a:latin typeface="+mj-lt"/>
              </a:rPr>
              <a:t>Repented of sins</a:t>
            </a:r>
          </a:p>
          <a:p>
            <a:pPr marL="342900" indent="-342900">
              <a:buFont typeface="Arial" panose="020B0604020202020204" pitchFamily="34" charset="0"/>
              <a:buChar char="•"/>
            </a:pPr>
            <a:r>
              <a:rPr lang="en-US" sz="2800" dirty="0">
                <a:latin typeface="+mj-lt"/>
              </a:rPr>
              <a:t>Made </a:t>
            </a:r>
            <a:r>
              <a:rPr lang="en-US" sz="2800" b="1" dirty="0">
                <a:latin typeface="+mj-lt"/>
              </a:rPr>
              <a:t>perfect</a:t>
            </a:r>
            <a:r>
              <a:rPr lang="en-US" sz="2800" dirty="0">
                <a:latin typeface="+mj-lt"/>
              </a:rPr>
              <a:t> through Christ </a:t>
            </a:r>
          </a:p>
          <a:p>
            <a:endParaRPr lang="en-US" sz="2800" dirty="0">
              <a:latin typeface="+mj-lt"/>
            </a:endParaRPr>
          </a:p>
          <a:p>
            <a:pPr marL="342900" indent="-342900">
              <a:buFont typeface="Arial" panose="020B0604020202020204" pitchFamily="34" charset="0"/>
              <a:buChar char="•"/>
            </a:pPr>
            <a:endParaRPr lang="en-US" sz="3600" dirty="0">
              <a:latin typeface="+mj-lt"/>
              <a:cs typeface="Arial" pitchFamily="34" charset="0"/>
            </a:endParaRPr>
          </a:p>
        </p:txBody>
      </p:sp>
      <p:pic>
        <p:nvPicPr>
          <p:cNvPr id="1026" name="Picture 2" descr="Image result for three degrees of glory">
            <a:extLst>
              <a:ext uri="{FF2B5EF4-FFF2-40B4-BE49-F238E27FC236}">
                <a16:creationId xmlns:a16="http://schemas.microsoft.com/office/drawing/2014/main" id="{CC5D920C-E9CF-4F27-863F-1A683C7AF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893453"/>
            <a:ext cx="4114800" cy="194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4368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2050" name="Picture 2" descr="Image result for elder nelson">
            <a:extLst>
              <a:ext uri="{FF2B5EF4-FFF2-40B4-BE49-F238E27FC236}">
                <a16:creationId xmlns:a16="http://schemas.microsoft.com/office/drawing/2014/main" id="{1BC0DB25-1854-4638-B419-2739C92F16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98" r="20125"/>
          <a:stretch/>
        </p:blipFill>
        <p:spPr bwMode="auto">
          <a:xfrm>
            <a:off x="20" y="10"/>
            <a:ext cx="3476985"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4"/>
          <p:cNvSpPr>
            <a:spLocks noGrp="1" noChangeArrowheads="1"/>
          </p:cNvSpPr>
          <p:nvPr>
            <p:ph type="title"/>
          </p:nvPr>
        </p:nvSpPr>
        <p:spPr>
          <a:xfrm>
            <a:off x="3649025" y="45720"/>
            <a:ext cx="5494955" cy="1326321"/>
          </a:xfrm>
        </p:spPr>
        <p:txBody>
          <a:bodyPr vert="horz" lIns="91440" tIns="45720" rIns="91440" bIns="45720" rtlCol="0" anchor="ctr">
            <a:normAutofit/>
          </a:bodyPr>
          <a:lstStyle/>
          <a:p>
            <a:pPr eaLnBrk="1" hangingPunct="1"/>
            <a:r>
              <a:rPr lang="en-US" sz="2900" dirty="0"/>
              <a:t>What does “Perfection” mean?</a:t>
            </a:r>
          </a:p>
        </p:txBody>
      </p:sp>
      <p:sp>
        <p:nvSpPr>
          <p:cNvPr id="12291" name="Rectangle 6"/>
          <p:cNvSpPr>
            <a:spLocks noGrp="1" noChangeArrowheads="1"/>
          </p:cNvSpPr>
          <p:nvPr>
            <p:ph type="body" sz="half" idx="2"/>
          </p:nvPr>
        </p:nvSpPr>
        <p:spPr>
          <a:xfrm>
            <a:off x="3695602" y="1189703"/>
            <a:ext cx="5448377" cy="4601497"/>
          </a:xfrm>
        </p:spPr>
        <p:txBody>
          <a:bodyPr vert="horz" lIns="91440" tIns="45720" rIns="91440" bIns="45720" rtlCol="0">
            <a:normAutofit lnSpcReduction="10000"/>
          </a:bodyPr>
          <a:lstStyle/>
          <a:p>
            <a:pPr marL="0" indent="0" eaLnBrk="1" hangingPunct="1">
              <a:lnSpc>
                <a:spcPct val="110000"/>
              </a:lnSpc>
              <a:buNone/>
            </a:pPr>
            <a:r>
              <a:rPr lang="en-US" sz="2200" dirty="0">
                <a:latin typeface="+mj-lt"/>
              </a:rPr>
              <a:t>“Perfection is much more than errorless performance.… The Lord restored his church to help us prepare for perfection. The </a:t>
            </a:r>
            <a:r>
              <a:rPr lang="en-US" sz="2200" i="1" dirty="0">
                <a:latin typeface="+mj-lt"/>
              </a:rPr>
              <a:t>perfect</a:t>
            </a:r>
            <a:r>
              <a:rPr lang="en-US" sz="2200" dirty="0">
                <a:latin typeface="+mj-lt"/>
              </a:rPr>
              <a:t> man is the completed person; the glorified soul!</a:t>
            </a:r>
          </a:p>
          <a:p>
            <a:pPr marL="0" indent="0" eaLnBrk="1" hangingPunct="1">
              <a:lnSpc>
                <a:spcPct val="110000"/>
              </a:lnSpc>
              <a:buNone/>
            </a:pPr>
            <a:r>
              <a:rPr lang="en-US" sz="2200" dirty="0">
                <a:latin typeface="+mj-lt"/>
              </a:rPr>
              <a:t>“We need not be dismayed if our earnest efforts toward perfection now seem so arduous and endless. </a:t>
            </a:r>
            <a:r>
              <a:rPr lang="en-US" sz="2200" u="sng" dirty="0">
                <a:latin typeface="+mj-lt"/>
              </a:rPr>
              <a:t>Perfection is pending</a:t>
            </a:r>
            <a:r>
              <a:rPr lang="en-US" sz="2200" dirty="0">
                <a:latin typeface="+mj-lt"/>
              </a:rPr>
              <a:t>. It can come in full only after the Resurrection and only through the Lord.” </a:t>
            </a:r>
            <a:r>
              <a:rPr lang="en-US" sz="1600" dirty="0">
                <a:latin typeface="+mj-lt"/>
              </a:rPr>
              <a:t>(“Perfection Pending,” </a:t>
            </a:r>
            <a:r>
              <a:rPr lang="en-US" sz="1600" i="1" dirty="0">
                <a:latin typeface="+mj-lt"/>
              </a:rPr>
              <a:t>Ensign,</a:t>
            </a:r>
            <a:r>
              <a:rPr lang="en-US" sz="1600" dirty="0">
                <a:latin typeface="+mj-lt"/>
              </a:rPr>
              <a:t> Nov. 1995, 87, 88).</a:t>
            </a:r>
          </a:p>
        </p:txBody>
      </p:sp>
    </p:spTree>
    <p:extLst>
      <p:ext uri="{BB962C8B-B14F-4D97-AF65-F5344CB8AC3E}">
        <p14:creationId xmlns:p14="http://schemas.microsoft.com/office/powerpoint/2010/main" val="36621173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282" y="1985818"/>
            <a:ext cx="8677117" cy="2677656"/>
          </a:xfrm>
          <a:prstGeom prst="rect">
            <a:avLst/>
          </a:prstGeom>
        </p:spPr>
        <p:txBody>
          <a:bodyPr wrap="square">
            <a:spAutoFit/>
          </a:bodyPr>
          <a:lstStyle/>
          <a:p>
            <a:pPr marL="285750" indent="-285750">
              <a:buFont typeface="Arial" panose="020B0604020202020204" pitchFamily="34" charset="0"/>
              <a:buChar char="•"/>
            </a:pPr>
            <a:r>
              <a:rPr lang="en-US" sz="2800" dirty="0">
                <a:latin typeface="+mj-lt"/>
              </a:rPr>
              <a:t>Honorable people (D&amp;C 76:75). </a:t>
            </a:r>
          </a:p>
          <a:p>
            <a:pPr marL="285750" indent="-285750">
              <a:buFont typeface="Arial" panose="020B0604020202020204" pitchFamily="34" charset="0"/>
              <a:buChar char="•"/>
            </a:pPr>
            <a:r>
              <a:rPr lang="en-US" sz="2800" dirty="0">
                <a:latin typeface="+mj-lt"/>
              </a:rPr>
              <a:t>Those who were “not valiant in the testimony of Jesus” (D&amp;C 76:79). </a:t>
            </a:r>
          </a:p>
          <a:p>
            <a:pPr marL="285750" indent="-285750">
              <a:buFont typeface="Arial" panose="020B0604020202020204" pitchFamily="34" charset="0"/>
              <a:buChar char="•"/>
            </a:pPr>
            <a:r>
              <a:rPr lang="en-US" sz="2800" dirty="0">
                <a:latin typeface="+mj-lt"/>
              </a:rPr>
              <a:t>Those who *rejected the opportunity* to receive the gospel in mortality but who later received it in the spirit world (D&amp;C 76:73-74).</a:t>
            </a:r>
            <a:endParaRPr lang="en-US" sz="4400" b="1" dirty="0">
              <a:latin typeface="+mj-lt"/>
            </a:endParaRPr>
          </a:p>
        </p:txBody>
      </p:sp>
      <p:sp>
        <p:nvSpPr>
          <p:cNvPr id="5" name="Rectangle 4">
            <a:extLst>
              <a:ext uri="{FF2B5EF4-FFF2-40B4-BE49-F238E27FC236}">
                <a16:creationId xmlns:a16="http://schemas.microsoft.com/office/drawing/2014/main" id="{92C66C9B-D2EF-443D-BFEF-C99E144EF43C}"/>
              </a:ext>
            </a:extLst>
          </p:cNvPr>
          <p:cNvSpPr/>
          <p:nvPr/>
        </p:nvSpPr>
        <p:spPr>
          <a:xfrm>
            <a:off x="406400" y="319699"/>
            <a:ext cx="8386618" cy="1323439"/>
          </a:xfrm>
          <a:prstGeom prst="rect">
            <a:avLst/>
          </a:prstGeom>
        </p:spPr>
        <p:txBody>
          <a:bodyPr wrap="square">
            <a:spAutoFit/>
          </a:bodyPr>
          <a:lstStyle/>
          <a:p>
            <a:pPr algn="ctr"/>
            <a:r>
              <a:rPr lang="en-US" sz="4800" b="1" dirty="0">
                <a:effectLst>
                  <a:outerShdw blurRad="38100" dist="38100" dir="2700000" algn="tl">
                    <a:srgbClr val="000000">
                      <a:alpha val="43137"/>
                    </a:srgbClr>
                  </a:outerShdw>
                  <a:reflection blurRad="12700" stA="48000" endA="300" endPos="55000" dir="5400000" sy="-90000" algn="bl" rotWithShape="0"/>
                </a:effectLst>
                <a:latin typeface="Candara" pitchFamily="34" charset="0"/>
              </a:rPr>
              <a:t>The Terrestrial Kingdom</a:t>
            </a:r>
          </a:p>
          <a:p>
            <a:pPr algn="ctr"/>
            <a:r>
              <a:rPr lang="en-US" sz="3200" dirty="0">
                <a:solidFill>
                  <a:schemeClr val="tx1">
                    <a:lumMod val="75000"/>
                    <a:lumOff val="25000"/>
                  </a:schemeClr>
                </a:solidFill>
                <a:effectLst>
                  <a:outerShdw blurRad="38100" dist="38100" dir="2700000" algn="tl">
                    <a:srgbClr val="000000">
                      <a:alpha val="43137"/>
                    </a:srgbClr>
                  </a:outerShdw>
                  <a:reflection blurRad="12700" stA="48000" endA="300" endPos="55000" dir="5400000" sy="-90000" algn="bl" rotWithShape="0"/>
                </a:effectLst>
                <a:latin typeface="Candara" pitchFamily="34" charset="0"/>
              </a:rPr>
              <a:t>D&amp;C 76:75-79</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2617497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796" y="1643138"/>
            <a:ext cx="8831826" cy="5109091"/>
          </a:xfrm>
          <a:prstGeom prst="rect">
            <a:avLst/>
          </a:prstGeom>
        </p:spPr>
        <p:txBody>
          <a:bodyPr wrap="square">
            <a:spAutoFit/>
          </a:bodyPr>
          <a:lstStyle/>
          <a:p>
            <a:pPr marL="457200" indent="-457200">
              <a:buFont typeface="Arial" panose="020B0604020202020204" pitchFamily="34" charset="0"/>
              <a:buChar char="•"/>
            </a:pPr>
            <a:r>
              <a:rPr lang="en-US" sz="2400" dirty="0">
                <a:latin typeface="+mj-lt"/>
              </a:rPr>
              <a:t>Murderers, liars, sorcerers, adulterers, and whoremongers, </a:t>
            </a:r>
            <a:r>
              <a:rPr lang="en-US" sz="2400" dirty="0" err="1">
                <a:latin typeface="+mj-lt"/>
              </a:rPr>
              <a:t>etc</a:t>
            </a:r>
            <a:r>
              <a:rPr lang="en-US" sz="2400" dirty="0">
                <a:latin typeface="+mj-lt"/>
              </a:rPr>
              <a:t> (see D&amp;C 76:103). </a:t>
            </a:r>
          </a:p>
          <a:p>
            <a:pPr marL="457200" indent="-457200">
              <a:buFont typeface="Arial" panose="020B0604020202020204" pitchFamily="34" charset="0"/>
              <a:buChar char="•"/>
            </a:pPr>
            <a:r>
              <a:rPr lang="en-US" sz="2400" dirty="0">
                <a:latin typeface="+mj-lt"/>
              </a:rPr>
              <a:t>Telestial glory surpasses all human understanding (see D&amp;C 76:89).</a:t>
            </a:r>
          </a:p>
          <a:p>
            <a:r>
              <a:rPr lang="en-US" sz="2400" dirty="0">
                <a:latin typeface="+mj-lt"/>
              </a:rPr>
              <a:t>Joseph Smith: "The telestial kingdom is so great, if we knew what it was like we would kill ourselves to get there."  </a:t>
            </a:r>
          </a:p>
          <a:p>
            <a:r>
              <a:rPr lang="en-US" sz="2000" dirty="0">
                <a:latin typeface="+mj-lt"/>
              </a:rPr>
              <a:t>According to Charles Lowell Walker, Wilford Woodruff referred to a saying of Joseph Smith: “If the People knew what was behind the veil, they would try by every means to commit suicide that they might get there, but the Lord in his wisdom had implanted the fear of death in every person that they might cling to life and thus accomplish the designs of their creator."  </a:t>
            </a:r>
            <a:r>
              <a:rPr lang="en-US" sz="1400" dirty="0">
                <a:latin typeface="+mj-lt"/>
              </a:rPr>
              <a:t>(From Richard </a:t>
            </a:r>
            <a:r>
              <a:rPr lang="en-US" sz="1400" dirty="0" err="1">
                <a:latin typeface="+mj-lt"/>
              </a:rPr>
              <a:t>Neitzel</a:t>
            </a:r>
            <a:r>
              <a:rPr lang="en-US" sz="1400" dirty="0">
                <a:latin typeface="+mj-lt"/>
              </a:rPr>
              <a:t> Holzapfel, "Eternity </a:t>
            </a:r>
            <a:r>
              <a:rPr lang="en-US" sz="1400" dirty="0" err="1">
                <a:latin typeface="+mj-lt"/>
              </a:rPr>
              <a:t>Sketch'd</a:t>
            </a:r>
            <a:r>
              <a:rPr lang="en-US" sz="1400" dirty="0">
                <a:latin typeface="+mj-lt"/>
              </a:rPr>
              <a:t> in a Vision," </a:t>
            </a:r>
            <a:r>
              <a:rPr lang="en-US" sz="1400" i="1" dirty="0">
                <a:latin typeface="+mj-lt"/>
              </a:rPr>
              <a:t>The Heavens Are Open</a:t>
            </a:r>
            <a:r>
              <a:rPr lang="en-US" sz="1400" dirty="0">
                <a:latin typeface="+mj-lt"/>
              </a:rPr>
              <a:t> (1992 Sperry </a:t>
            </a:r>
            <a:r>
              <a:rPr lang="en-US" sz="1400" dirty="0" err="1">
                <a:latin typeface="+mj-lt"/>
              </a:rPr>
              <a:t>Sympsoium</a:t>
            </a:r>
            <a:r>
              <a:rPr lang="en-US" sz="1400" dirty="0">
                <a:latin typeface="+mj-lt"/>
              </a:rPr>
              <a:t>, Deseret Book, 1993), p. 155)</a:t>
            </a:r>
            <a:endParaRPr lang="en-US" sz="2000" b="1" dirty="0">
              <a:latin typeface="+mj-lt"/>
            </a:endParaRPr>
          </a:p>
          <a:p>
            <a:pPr marL="457200" indent="-457200">
              <a:buFont typeface="Arial" panose="020B0604020202020204" pitchFamily="34" charset="0"/>
              <a:buChar char="•"/>
            </a:pPr>
            <a:endParaRPr lang="en-US" sz="2400" b="1" dirty="0">
              <a:latin typeface="+mj-lt"/>
            </a:endParaRPr>
          </a:p>
        </p:txBody>
      </p:sp>
      <p:sp>
        <p:nvSpPr>
          <p:cNvPr id="5" name="Rectangle 4">
            <a:extLst>
              <a:ext uri="{FF2B5EF4-FFF2-40B4-BE49-F238E27FC236}">
                <a16:creationId xmlns:a16="http://schemas.microsoft.com/office/drawing/2014/main" id="{BAA59D56-7E7C-4819-A2CD-53D4037447F0}"/>
              </a:ext>
            </a:extLst>
          </p:cNvPr>
          <p:cNvSpPr/>
          <p:nvPr/>
        </p:nvSpPr>
        <p:spPr>
          <a:xfrm>
            <a:off x="406400" y="319699"/>
            <a:ext cx="8386618" cy="1323439"/>
          </a:xfrm>
          <a:prstGeom prst="rect">
            <a:avLst/>
          </a:prstGeom>
        </p:spPr>
        <p:txBody>
          <a:bodyPr wrap="square">
            <a:spAutoFit/>
          </a:bodyPr>
          <a:lstStyle/>
          <a:p>
            <a:pPr algn="ctr"/>
            <a:r>
              <a:rPr lang="en-US" sz="4800" b="1" dirty="0">
                <a:effectLst>
                  <a:outerShdw blurRad="38100" dist="38100" dir="2700000" algn="tl">
                    <a:srgbClr val="000000">
                      <a:alpha val="43137"/>
                    </a:srgbClr>
                  </a:outerShdw>
                  <a:reflection blurRad="12700" stA="48000" endA="300" endPos="55000" dir="5400000" sy="-90000" algn="bl" rotWithShape="0"/>
                </a:effectLst>
                <a:latin typeface="Candara" pitchFamily="34" charset="0"/>
              </a:rPr>
              <a:t>The Telestial Kingdom</a:t>
            </a:r>
          </a:p>
          <a:p>
            <a:pPr algn="ctr"/>
            <a:r>
              <a:rPr lang="en-US" sz="3200" dirty="0">
                <a:solidFill>
                  <a:schemeClr val="tx1">
                    <a:lumMod val="75000"/>
                    <a:lumOff val="25000"/>
                  </a:schemeClr>
                </a:solidFill>
                <a:effectLst>
                  <a:outerShdw blurRad="38100" dist="38100" dir="2700000" algn="tl">
                    <a:srgbClr val="000000">
                      <a:alpha val="43137"/>
                    </a:srgbClr>
                  </a:outerShdw>
                  <a:reflection blurRad="12700" stA="48000" endA="300" endPos="55000" dir="5400000" sy="-90000" algn="bl" rotWithShape="0"/>
                </a:effectLst>
                <a:latin typeface="Candara" pitchFamily="34" charset="0"/>
              </a:rPr>
              <a:t>D&amp;C 76:89-103</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1111232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101" y="1643138"/>
            <a:ext cx="8748699" cy="5262979"/>
          </a:xfrm>
          <a:prstGeom prst="rect">
            <a:avLst/>
          </a:prstGeom>
        </p:spPr>
        <p:txBody>
          <a:bodyPr wrap="square">
            <a:spAutoFit/>
          </a:bodyPr>
          <a:lstStyle/>
          <a:p>
            <a:pPr marL="457200" indent="-457200">
              <a:buAutoNum type="arabicParenBoth"/>
            </a:pPr>
            <a:r>
              <a:rPr lang="en-US" sz="2400" dirty="0">
                <a:latin typeface="+mj-lt"/>
              </a:rPr>
              <a:t>Rebelled during </a:t>
            </a:r>
            <a:r>
              <a:rPr lang="en-US" sz="2400" dirty="0" err="1">
                <a:latin typeface="+mj-lt"/>
              </a:rPr>
              <a:t>premortality</a:t>
            </a:r>
            <a:r>
              <a:rPr lang="en-US" sz="2400" dirty="0">
                <a:latin typeface="+mj-lt"/>
              </a:rPr>
              <a:t> </a:t>
            </a:r>
          </a:p>
          <a:p>
            <a:pPr marL="457200" indent="-457200">
              <a:buFontTx/>
              <a:buAutoNum type="arabicParenBoth"/>
            </a:pPr>
            <a:r>
              <a:rPr lang="en-US" sz="2400" i="1" dirty="0">
                <a:latin typeface="+mj-lt"/>
              </a:rPr>
              <a:t>“Having denied the Holy Spirit and having denied the Only Begotten Son of the Father, having crucified him unto themselves and put him to open shame” (D&amp;C 76:35). </a:t>
            </a:r>
            <a:r>
              <a:rPr lang="en-US" sz="2400" dirty="0">
                <a:latin typeface="+mj-lt"/>
              </a:rPr>
              <a:t> </a:t>
            </a:r>
          </a:p>
          <a:p>
            <a:r>
              <a:rPr lang="en-US" sz="2400" b="1" dirty="0">
                <a:latin typeface="+mj-lt"/>
              </a:rPr>
              <a:t>Joseph Smith: “</a:t>
            </a:r>
            <a:r>
              <a:rPr lang="en-US" sz="2400" dirty="0">
                <a:latin typeface="+mj-lt"/>
              </a:rPr>
              <a:t>He must receive the Holy Ghost, have the heavens opened unto him, and know God, and then sin against Him. He has got to say that the sun does not shine while he sees it; he has got to deny Jesus Christ when the heavens have been opened unto him and from that time he begins to be an enemy.” </a:t>
            </a:r>
            <a:r>
              <a:rPr lang="en-US" sz="1600" dirty="0">
                <a:latin typeface="+mj-lt"/>
              </a:rPr>
              <a:t>(</a:t>
            </a:r>
            <a:r>
              <a:rPr lang="en-US" sz="1600" i="1" dirty="0">
                <a:latin typeface="+mj-lt"/>
              </a:rPr>
              <a:t>Teachings of the Prophet Joseph Smith</a:t>
            </a:r>
            <a:r>
              <a:rPr lang="en-US" sz="1600" dirty="0">
                <a:latin typeface="+mj-lt"/>
              </a:rPr>
              <a:t>, p.358)</a:t>
            </a:r>
            <a:endParaRPr lang="en-US" sz="2400" dirty="0">
              <a:latin typeface="+mj-lt"/>
            </a:endParaRPr>
          </a:p>
          <a:p>
            <a:endParaRPr lang="en-US" sz="2400" dirty="0">
              <a:latin typeface="+mj-lt"/>
            </a:endParaRPr>
          </a:p>
          <a:p>
            <a:pPr marL="285750" indent="-285750">
              <a:buFont typeface="Arial" panose="020B0604020202020204" pitchFamily="34" charset="0"/>
              <a:buChar char="•"/>
            </a:pPr>
            <a:r>
              <a:rPr lang="en-US" sz="2400" dirty="0">
                <a:latin typeface="+mj-lt"/>
              </a:rPr>
              <a:t>Cain shall be called Perdition, Moses 5:24.</a:t>
            </a:r>
          </a:p>
        </p:txBody>
      </p:sp>
      <p:sp>
        <p:nvSpPr>
          <p:cNvPr id="5" name="Rectangle 4">
            <a:extLst>
              <a:ext uri="{FF2B5EF4-FFF2-40B4-BE49-F238E27FC236}">
                <a16:creationId xmlns:a16="http://schemas.microsoft.com/office/drawing/2014/main" id="{BAA59D56-7E7C-4819-A2CD-53D4037447F0}"/>
              </a:ext>
            </a:extLst>
          </p:cNvPr>
          <p:cNvSpPr/>
          <p:nvPr/>
        </p:nvSpPr>
        <p:spPr>
          <a:xfrm>
            <a:off x="406400" y="319699"/>
            <a:ext cx="8386618" cy="1323439"/>
          </a:xfrm>
          <a:prstGeom prst="rect">
            <a:avLst/>
          </a:prstGeom>
        </p:spPr>
        <p:txBody>
          <a:bodyPr wrap="square">
            <a:spAutoFit/>
          </a:bodyPr>
          <a:lstStyle/>
          <a:p>
            <a:pPr algn="ctr"/>
            <a:r>
              <a:rPr lang="en-US" sz="4800" b="1" dirty="0">
                <a:effectLst>
                  <a:outerShdw blurRad="38100" dist="38100" dir="2700000" algn="tl">
                    <a:srgbClr val="000000">
                      <a:alpha val="43137"/>
                    </a:srgbClr>
                  </a:outerShdw>
                  <a:reflection blurRad="12700" stA="48000" endA="300" endPos="55000" dir="5400000" sy="-90000" algn="bl" rotWithShape="0"/>
                </a:effectLst>
                <a:latin typeface="Candara" pitchFamily="34" charset="0"/>
              </a:rPr>
              <a:t>Perdition</a:t>
            </a:r>
          </a:p>
          <a:p>
            <a:pPr algn="ctr"/>
            <a:r>
              <a:rPr lang="en-US" sz="3200" dirty="0">
                <a:solidFill>
                  <a:schemeClr val="tx1">
                    <a:lumMod val="75000"/>
                    <a:lumOff val="25000"/>
                  </a:schemeClr>
                </a:solidFill>
                <a:effectLst>
                  <a:outerShdw blurRad="38100" dist="38100" dir="2700000" algn="tl">
                    <a:srgbClr val="000000">
                      <a:alpha val="43137"/>
                    </a:srgbClr>
                  </a:outerShdw>
                  <a:reflection blurRad="12700" stA="48000" endA="300" endPos="55000" dir="5400000" sy="-90000" algn="bl" rotWithShape="0"/>
                </a:effectLst>
                <a:latin typeface="Candara" pitchFamily="34" charset="0"/>
              </a:rPr>
              <a:t>D&amp;C 76:35-43</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1540856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101" y="1118741"/>
            <a:ext cx="8799499" cy="5262979"/>
          </a:xfrm>
          <a:prstGeom prst="rect">
            <a:avLst/>
          </a:prstGeom>
        </p:spPr>
        <p:txBody>
          <a:bodyPr wrap="square">
            <a:spAutoFit/>
          </a:bodyPr>
          <a:lstStyle/>
          <a:p>
            <a:endParaRPr lang="en-US" sz="2400" dirty="0">
              <a:latin typeface="+mj-lt"/>
            </a:endParaRPr>
          </a:p>
          <a:p>
            <a:r>
              <a:rPr lang="en-US" sz="2400" dirty="0">
                <a:latin typeface="+mj-lt"/>
              </a:rPr>
              <a:t>“They must have had a fullness of knowledge; a testimony which cannot be destroyed. It is doubtful if even Judas, who betrayed Jesus, was sufficiently enlightened to become a son of perdition.” </a:t>
            </a:r>
            <a:r>
              <a:rPr lang="en-US" sz="1600" dirty="0">
                <a:latin typeface="+mj-lt"/>
              </a:rPr>
              <a:t>(Joseph F. Smith, </a:t>
            </a:r>
            <a:r>
              <a:rPr lang="en-US" sz="1600" i="1" dirty="0">
                <a:latin typeface="+mj-lt"/>
              </a:rPr>
              <a:t>Gospel Doctrine</a:t>
            </a:r>
            <a:r>
              <a:rPr lang="en-US" sz="1600" dirty="0">
                <a:latin typeface="+mj-lt"/>
              </a:rPr>
              <a:t>, p. 545)</a:t>
            </a:r>
            <a:endParaRPr lang="en-US" sz="2000" dirty="0">
              <a:latin typeface="+mj-lt"/>
            </a:endParaRPr>
          </a:p>
          <a:p>
            <a:endParaRPr lang="en-US" sz="2800" dirty="0">
              <a:latin typeface="+mj-lt"/>
            </a:endParaRPr>
          </a:p>
          <a:p>
            <a:r>
              <a:rPr lang="en-US" sz="2400" dirty="0">
                <a:latin typeface="+mj-lt"/>
              </a:rPr>
              <a:t>“It is a lie that our sins can run too deep that any one of us has sunk below the reach of the Savior and his atonement. The scriptures give us only one exception: those who have sinned against the Holy Ghost. If we do not fall into this category (</a:t>
            </a:r>
            <a:r>
              <a:rPr lang="en-US" sz="2400" u="sng" dirty="0">
                <a:latin typeface="+mj-lt"/>
              </a:rPr>
              <a:t>and those who do are few</a:t>
            </a:r>
            <a:r>
              <a:rPr lang="en-US" sz="2400" dirty="0">
                <a:latin typeface="+mj-lt"/>
              </a:rPr>
              <a:t>), we can, with the help of the Lord, come back onto the path and become clean.” </a:t>
            </a:r>
            <a:r>
              <a:rPr lang="en-US" dirty="0">
                <a:latin typeface="+mj-lt"/>
              </a:rPr>
              <a:t>(Elder Ballard, </a:t>
            </a:r>
            <a:r>
              <a:rPr lang="en-US" i="1" dirty="0">
                <a:latin typeface="+mj-lt"/>
              </a:rPr>
              <a:t>Ensign</a:t>
            </a:r>
            <a:r>
              <a:rPr lang="en-US" dirty="0">
                <a:latin typeface="+mj-lt"/>
              </a:rPr>
              <a:t>, September 1990)</a:t>
            </a:r>
            <a:endParaRPr lang="en-US" sz="2800" dirty="0">
              <a:latin typeface="+mj-lt"/>
            </a:endParaRPr>
          </a:p>
        </p:txBody>
      </p:sp>
      <p:sp>
        <p:nvSpPr>
          <p:cNvPr id="5" name="Rectangle 4">
            <a:extLst>
              <a:ext uri="{FF2B5EF4-FFF2-40B4-BE49-F238E27FC236}">
                <a16:creationId xmlns:a16="http://schemas.microsoft.com/office/drawing/2014/main" id="{BAA59D56-7E7C-4819-A2CD-53D4037447F0}"/>
              </a:ext>
            </a:extLst>
          </p:cNvPr>
          <p:cNvSpPr/>
          <p:nvPr/>
        </p:nvSpPr>
        <p:spPr>
          <a:xfrm>
            <a:off x="406400" y="319699"/>
            <a:ext cx="8386618" cy="830997"/>
          </a:xfrm>
          <a:prstGeom prst="rect">
            <a:avLst/>
          </a:prstGeom>
        </p:spPr>
        <p:txBody>
          <a:bodyPr wrap="square">
            <a:spAutoFit/>
          </a:bodyPr>
          <a:lstStyle/>
          <a:p>
            <a:pPr algn="ctr"/>
            <a:r>
              <a:rPr lang="en-US" sz="4800" b="1" dirty="0">
                <a:effectLst>
                  <a:outerShdw blurRad="38100" dist="38100" dir="2700000" algn="tl">
                    <a:srgbClr val="000000">
                      <a:alpha val="43137"/>
                    </a:srgbClr>
                  </a:outerShdw>
                  <a:reflection blurRad="12700" stA="48000" endA="300" endPos="55000" dir="5400000" sy="-90000" algn="bl" rotWithShape="0"/>
                </a:effectLst>
                <a:latin typeface="Candara" pitchFamily="34" charset="0"/>
              </a:rPr>
              <a:t>Perdition</a:t>
            </a:r>
          </a:p>
        </p:txBody>
      </p:sp>
    </p:spTree>
    <p:extLst>
      <p:ext uri="{BB962C8B-B14F-4D97-AF65-F5344CB8AC3E}">
        <p14:creationId xmlns:p14="http://schemas.microsoft.com/office/powerpoint/2010/main" val="154583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cxnSp>
        <p:nvCxnSpPr>
          <p:cNvPr id="17" name="Straight Connector 16"/>
          <p:cNvCxnSpPr>
            <a:cxnSpLocks/>
          </p:cNvCxnSpPr>
          <p:nvPr/>
        </p:nvCxnSpPr>
        <p:spPr>
          <a:xfrm>
            <a:off x="259479" y="5572710"/>
            <a:ext cx="8648700" cy="0"/>
          </a:xfrm>
          <a:prstGeom prst="line">
            <a:avLst/>
          </a:prstGeom>
          <a:ln/>
        </p:spPr>
        <p:style>
          <a:lnRef idx="1">
            <a:schemeClr val="dk1"/>
          </a:lnRef>
          <a:fillRef idx="0">
            <a:schemeClr val="dk1"/>
          </a:fillRef>
          <a:effectRef idx="0">
            <a:schemeClr val="dk1"/>
          </a:effectRef>
          <a:fontRef idx="minor">
            <a:schemeClr val="tx1"/>
          </a:fontRef>
        </p:style>
      </p:cxnSp>
      <p:sp>
        <p:nvSpPr>
          <p:cNvPr id="7" name="TextBox 6"/>
          <p:cNvSpPr txBox="1">
            <a:spLocks noChangeArrowheads="1"/>
          </p:cNvSpPr>
          <p:nvPr/>
        </p:nvSpPr>
        <p:spPr bwMode="auto">
          <a:xfrm rot="17578479">
            <a:off x="-175468" y="3493960"/>
            <a:ext cx="381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Appearance  to the World</a:t>
            </a:r>
          </a:p>
        </p:txBody>
      </p:sp>
      <p:sp>
        <p:nvSpPr>
          <p:cNvPr id="8" name="TextBox 7"/>
          <p:cNvSpPr txBox="1">
            <a:spLocks noChangeArrowheads="1"/>
          </p:cNvSpPr>
          <p:nvPr/>
        </p:nvSpPr>
        <p:spPr bwMode="auto">
          <a:xfrm rot="17578479">
            <a:off x="973643" y="3483074"/>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Millennium Begins</a:t>
            </a:r>
          </a:p>
        </p:txBody>
      </p:sp>
      <p:sp>
        <p:nvSpPr>
          <p:cNvPr id="9" name="TextBox 8"/>
          <p:cNvSpPr txBox="1">
            <a:spLocks noChangeArrowheads="1"/>
          </p:cNvSpPr>
          <p:nvPr/>
        </p:nvSpPr>
        <p:spPr bwMode="auto">
          <a:xfrm rot="17578479">
            <a:off x="610105" y="3495775"/>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Satan Bound</a:t>
            </a:r>
          </a:p>
        </p:txBody>
      </p:sp>
      <p:sp>
        <p:nvSpPr>
          <p:cNvPr id="10" name="TextBox 9"/>
          <p:cNvSpPr txBox="1">
            <a:spLocks noChangeArrowheads="1"/>
          </p:cNvSpPr>
          <p:nvPr/>
        </p:nvSpPr>
        <p:spPr bwMode="auto">
          <a:xfrm>
            <a:off x="2778404" y="5686612"/>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2060"/>
                </a:solidFill>
                <a:latin typeface="Perpetua" panose="02020502060401020303" pitchFamily="18" charset="0"/>
              </a:rPr>
              <a:t>1000 years </a:t>
            </a:r>
          </a:p>
        </p:txBody>
      </p:sp>
      <p:sp>
        <p:nvSpPr>
          <p:cNvPr id="11" name="TextBox 10"/>
          <p:cNvSpPr txBox="1">
            <a:spLocks noChangeArrowheads="1"/>
          </p:cNvSpPr>
          <p:nvPr/>
        </p:nvSpPr>
        <p:spPr bwMode="auto">
          <a:xfrm rot="17737189">
            <a:off x="4314093" y="3316914"/>
            <a:ext cx="435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Terrestrial</a:t>
            </a:r>
          </a:p>
        </p:txBody>
      </p:sp>
      <p:sp>
        <p:nvSpPr>
          <p:cNvPr id="12" name="TextBox 11"/>
          <p:cNvSpPr txBox="1">
            <a:spLocks noChangeArrowheads="1"/>
          </p:cNvSpPr>
          <p:nvPr/>
        </p:nvSpPr>
        <p:spPr bwMode="auto">
          <a:xfrm rot="17737189">
            <a:off x="4869480" y="3540955"/>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Telestial</a:t>
            </a:r>
          </a:p>
        </p:txBody>
      </p:sp>
      <p:sp>
        <p:nvSpPr>
          <p:cNvPr id="14" name="TextBox 13"/>
          <p:cNvSpPr txBox="1">
            <a:spLocks noChangeArrowheads="1"/>
          </p:cNvSpPr>
          <p:nvPr/>
        </p:nvSpPr>
        <p:spPr bwMode="auto">
          <a:xfrm rot="17737189">
            <a:off x="5204418" y="3564255"/>
            <a:ext cx="3810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O.D.</a:t>
            </a:r>
          </a:p>
        </p:txBody>
      </p:sp>
      <p:sp>
        <p:nvSpPr>
          <p:cNvPr id="15" name="TextBox 14"/>
          <p:cNvSpPr txBox="1">
            <a:spLocks noChangeArrowheads="1"/>
          </p:cNvSpPr>
          <p:nvPr/>
        </p:nvSpPr>
        <p:spPr bwMode="auto">
          <a:xfrm rot="17737189">
            <a:off x="5567162" y="3576161"/>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Final Battle</a:t>
            </a:r>
          </a:p>
        </p:txBody>
      </p:sp>
      <p:sp>
        <p:nvSpPr>
          <p:cNvPr id="16" name="TextBox 15"/>
          <p:cNvSpPr txBox="1">
            <a:spLocks noChangeArrowheads="1"/>
          </p:cNvSpPr>
          <p:nvPr/>
        </p:nvSpPr>
        <p:spPr bwMode="auto">
          <a:xfrm rot="17737189">
            <a:off x="5927524" y="3576162"/>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Final Judgment</a:t>
            </a:r>
          </a:p>
        </p:txBody>
      </p:sp>
      <p:sp>
        <p:nvSpPr>
          <p:cNvPr id="20" name="TextBox 19"/>
          <p:cNvSpPr txBox="1">
            <a:spLocks noChangeArrowheads="1"/>
          </p:cNvSpPr>
          <p:nvPr/>
        </p:nvSpPr>
        <p:spPr bwMode="auto">
          <a:xfrm rot="17578479">
            <a:off x="233868" y="3522762"/>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Wicked Destroyed</a:t>
            </a:r>
          </a:p>
        </p:txBody>
      </p:sp>
      <p:sp>
        <p:nvSpPr>
          <p:cNvPr id="3" name="Cloud 2"/>
          <p:cNvSpPr/>
          <p:nvPr/>
        </p:nvSpPr>
        <p:spPr>
          <a:xfrm>
            <a:off x="1480267" y="7498347"/>
            <a:ext cx="1371600" cy="762000"/>
          </a:xfrm>
          <a:prstGeom prst="cloud">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002060"/>
              </a:solidFill>
            </a:endParaRPr>
          </a:p>
        </p:txBody>
      </p:sp>
      <p:sp>
        <p:nvSpPr>
          <p:cNvPr id="18" name="Cloud 17"/>
          <p:cNvSpPr/>
          <p:nvPr/>
        </p:nvSpPr>
        <p:spPr>
          <a:xfrm>
            <a:off x="3124200" y="-1332347"/>
            <a:ext cx="1371600" cy="762000"/>
          </a:xfrm>
          <a:prstGeom prst="cloud">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002060"/>
              </a:solidFill>
            </a:endParaRPr>
          </a:p>
        </p:txBody>
      </p:sp>
      <p:sp>
        <p:nvSpPr>
          <p:cNvPr id="19" name="TextBox 18"/>
          <p:cNvSpPr txBox="1">
            <a:spLocks noChangeArrowheads="1"/>
          </p:cNvSpPr>
          <p:nvPr/>
        </p:nvSpPr>
        <p:spPr bwMode="auto">
          <a:xfrm rot="17737189">
            <a:off x="6168824" y="3382487"/>
            <a:ext cx="418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Three Degrees of Glory (O.D.)</a:t>
            </a:r>
          </a:p>
        </p:txBody>
      </p:sp>
      <p:sp>
        <p:nvSpPr>
          <p:cNvPr id="4" name="Isosceles Triangle 3"/>
          <p:cNvSpPr/>
          <p:nvPr/>
        </p:nvSpPr>
        <p:spPr>
          <a:xfrm rot="16200000">
            <a:off x="59454" y="5361572"/>
            <a:ext cx="419100" cy="40005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060"/>
              </a:solidFill>
              <a:latin typeface="Perpetua" panose="02020502060401020303" pitchFamily="18" charset="0"/>
            </a:endParaRPr>
          </a:p>
        </p:txBody>
      </p:sp>
      <p:sp>
        <p:nvSpPr>
          <p:cNvPr id="21" name="Isosceles Triangle 20"/>
          <p:cNvSpPr/>
          <p:nvPr/>
        </p:nvSpPr>
        <p:spPr>
          <a:xfrm rot="5400000">
            <a:off x="8657285" y="5371891"/>
            <a:ext cx="419100" cy="401638"/>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060"/>
              </a:solidFill>
              <a:latin typeface="Perpetua" panose="02020502060401020303" pitchFamily="18" charset="0"/>
            </a:endParaRPr>
          </a:p>
        </p:txBody>
      </p:sp>
      <p:sp>
        <p:nvSpPr>
          <p:cNvPr id="6" name="Rectangle 5"/>
          <p:cNvSpPr>
            <a:spLocks noChangeArrowheads="1"/>
          </p:cNvSpPr>
          <p:nvPr/>
        </p:nvSpPr>
        <p:spPr bwMode="auto">
          <a:xfrm>
            <a:off x="3751309" y="5141069"/>
            <a:ext cx="1157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solidFill>
                  <a:srgbClr val="002060"/>
                </a:solidFill>
                <a:latin typeface="Perpetua" panose="02020502060401020303" pitchFamily="18" charset="0"/>
              </a:rPr>
              <a:t>Millennium</a:t>
            </a:r>
          </a:p>
        </p:txBody>
      </p:sp>
      <p:sp>
        <p:nvSpPr>
          <p:cNvPr id="13" name="Rectangle 12"/>
          <p:cNvSpPr/>
          <p:nvPr/>
        </p:nvSpPr>
        <p:spPr>
          <a:xfrm>
            <a:off x="0" y="496453"/>
            <a:ext cx="9144000" cy="923330"/>
          </a:xfrm>
          <a:prstGeom prst="rect">
            <a:avLst/>
          </a:prstGeom>
          <a:noFill/>
        </p:spPr>
        <p:txBody>
          <a:bodyPr wrap="square">
            <a:spAutoFit/>
          </a:bodyPr>
          <a:lstStyle/>
          <a:p>
            <a:pPr algn="ctr">
              <a:defRPr/>
            </a:pPr>
            <a:r>
              <a:rPr lang="en-US" sz="5400" b="1">
                <a:ln w="9525">
                  <a:solidFill>
                    <a:schemeClr val="bg1"/>
                  </a:solidFill>
                  <a:prstDash val="solid"/>
                </a:ln>
                <a:solidFill>
                  <a:srgbClr val="002060"/>
                </a:solidFill>
                <a:effectLst>
                  <a:outerShdw blurRad="38100" dist="38100" dir="2700000" algn="tl">
                    <a:srgbClr val="000000">
                      <a:alpha val="43137"/>
                    </a:srgbClr>
                  </a:outerShdw>
                </a:effectLst>
                <a:latin typeface="Mufferaw" panose="03080602050302020201" pitchFamily="66" charset="0"/>
              </a:rPr>
              <a:t>Questions</a:t>
            </a:r>
            <a:r>
              <a:rPr lang="en-US" sz="5400" b="1" dirty="0">
                <a:ln w="9525">
                  <a:solidFill>
                    <a:schemeClr val="bg1"/>
                  </a:solidFill>
                  <a:prstDash val="solid"/>
                </a:ln>
                <a:solidFill>
                  <a:srgbClr val="002060"/>
                </a:solidFill>
                <a:effectLst>
                  <a:outerShdw blurRad="38100" dist="38100" dir="2700000" algn="tl">
                    <a:srgbClr val="000000">
                      <a:alpha val="43137"/>
                    </a:srgbClr>
                  </a:outerShdw>
                </a:effectLst>
                <a:latin typeface="Mufferaw" panose="03080602050302020201" pitchFamily="66" charset="0"/>
              </a:rPr>
              <a:t>?</a:t>
            </a:r>
          </a:p>
        </p:txBody>
      </p:sp>
      <p:sp>
        <p:nvSpPr>
          <p:cNvPr id="25" name="TextBox 24">
            <a:extLst>
              <a:ext uri="{FF2B5EF4-FFF2-40B4-BE49-F238E27FC236}">
                <a16:creationId xmlns:a16="http://schemas.microsoft.com/office/drawing/2014/main" id="{0AB9F108-120A-4E54-A3D4-521E8E5D8378}"/>
              </a:ext>
            </a:extLst>
          </p:cNvPr>
          <p:cNvSpPr txBox="1">
            <a:spLocks noChangeArrowheads="1"/>
          </p:cNvSpPr>
          <p:nvPr/>
        </p:nvSpPr>
        <p:spPr bwMode="auto">
          <a:xfrm rot="17578479">
            <a:off x="-523749" y="3549903"/>
            <a:ext cx="381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002060"/>
                </a:solidFill>
                <a:latin typeface="Perpetua" panose="02020502060401020303" pitchFamily="18" charset="0"/>
              </a:rPr>
              <a:t>Resurrection of the Celestial</a:t>
            </a:r>
          </a:p>
        </p:txBody>
      </p:sp>
    </p:spTree>
    <p:extLst>
      <p:ext uri="{BB962C8B-B14F-4D97-AF65-F5344CB8AC3E}">
        <p14:creationId xmlns:p14="http://schemas.microsoft.com/office/powerpoint/2010/main" val="4140758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85920480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ECB31BD4-9798-4D97-B62C-6FD2FBC03DE1}"/>
              </a:ext>
            </a:extLst>
          </p:cNvPr>
          <p:cNvSpPr>
            <a:spLocks noChangeArrowheads="1"/>
          </p:cNvSpPr>
          <p:nvPr/>
        </p:nvSpPr>
        <p:spPr bwMode="auto">
          <a:xfrm>
            <a:off x="152400" y="152400"/>
            <a:ext cx="86868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a:latin typeface="Tahoma" panose="020B0604030504040204" pitchFamily="34" charset="0"/>
              </a:rPr>
              <a:t>EXPERIENCE OF ZEKE JOHNSON, son of Joel Hills Johnson, born in 1869. (Recorded in the JOHNSON BULLEITN, September 1973) </a:t>
            </a:r>
          </a:p>
          <a:p>
            <a:pPr>
              <a:spcBef>
                <a:spcPct val="0"/>
              </a:spcBef>
              <a:buClrTx/>
              <a:buSzTx/>
              <a:buFontTx/>
              <a:buNone/>
            </a:pPr>
            <a:endParaRPr lang="en-US" altLang="en-US">
              <a:latin typeface="Tahoma" panose="020B0604030504040204" pitchFamily="34" charset="0"/>
            </a:endParaRPr>
          </a:p>
          <a:p>
            <a:pPr>
              <a:spcBef>
                <a:spcPct val="0"/>
              </a:spcBef>
              <a:buClrTx/>
              <a:buSzTx/>
              <a:buFontTx/>
              <a:buNone/>
            </a:pPr>
            <a:r>
              <a:rPr lang="en-US" altLang="en-US">
                <a:latin typeface="Tahoma" panose="020B0604030504040204" pitchFamily="34" charset="0"/>
              </a:rPr>
              <a:t>“I was working hard to clear the ground to plant a few acres of corn. I discovered there were ancient houses there. As I was plowing around I noticed that my plow had turned out the skull and backbone of a small child. I stopped immediately. As I was looking, all of a sudden, to my surprise, I saw the bones begin to wiggle and they began to change position and to take different color and within a minute there lay a beautiful little skeleton. Then I saw the inner parts of the natural body coming in (the entrails, etc). I saw the flesh coming on, and I saw the skin come on the body when the inner parts of the body were complete. </a:t>
            </a:r>
          </a:p>
          <a:p>
            <a:pPr>
              <a:spcBef>
                <a:spcPct val="0"/>
              </a:spcBef>
              <a:buClrTx/>
              <a:buSzTx/>
              <a:buFontTx/>
              <a:buNone/>
            </a:pPr>
            <a:r>
              <a:rPr lang="en-US" altLang="en-US">
                <a:latin typeface="Tahoma" panose="020B0604030504040204" pitchFamily="34" charset="0"/>
              </a:rPr>
              <a:t>A beautiful head of hair adorned the top of the head, and a beautiful crystal decoration in the hair. It was combed beautifully and parted on one side. In about half a minute, the child raised up on her feet with her back toward me. </a:t>
            </a:r>
          </a:p>
          <a:p>
            <a:pPr>
              <a:spcBef>
                <a:spcPct val="0"/>
              </a:spcBef>
              <a:buClrTx/>
              <a:buSzTx/>
              <a:buFontTx/>
              <a:buNone/>
            </a:pPr>
            <a:r>
              <a:rPr lang="en-US" altLang="en-US">
                <a:latin typeface="Tahoma" panose="020B0604030504040204" pitchFamily="34" charset="0"/>
              </a:rPr>
              <a:t>As she raised, a beautiful robe came down over her left shoulder. She looked at me and I looked at her, and for a quarter of a minute we just looked at each other smiling. Then in my ambition to get hold of her, I said, ‘Oh you beautiful child.’ I reached out as if I would embrace her and she disappeared. That was all I saw…</a:t>
            </a:r>
          </a:p>
        </p:txBody>
      </p:sp>
    </p:spTree>
    <p:extLst>
      <p:ext uri="{BB962C8B-B14F-4D97-AF65-F5344CB8AC3E}">
        <p14:creationId xmlns:p14="http://schemas.microsoft.com/office/powerpoint/2010/main" val="54289054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38B2EDD7-1497-4BAC-9AD7-E6226760213D}"/>
              </a:ext>
            </a:extLst>
          </p:cNvPr>
          <p:cNvSpPr>
            <a:spLocks noChangeArrowheads="1"/>
          </p:cNvSpPr>
          <p:nvPr/>
        </p:nvSpPr>
        <p:spPr bwMode="auto">
          <a:xfrm>
            <a:off x="152400" y="152400"/>
            <a:ext cx="86868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a:latin typeface="Tahoma" panose="020B0604030504040204" pitchFamily="34" charset="0"/>
              </a:rPr>
              <a:t>EXPERIENCE OF ZEKE JOHNSON, son of Joel Hills Johnson, born in 1869. (Recorded in the JOHNSON BULLEITN, September 1973) </a:t>
            </a:r>
          </a:p>
          <a:p>
            <a:pPr>
              <a:spcBef>
                <a:spcPct val="0"/>
              </a:spcBef>
              <a:buClrTx/>
              <a:buSzTx/>
              <a:buFontTx/>
              <a:buNone/>
            </a:pPr>
            <a:endParaRPr lang="en-US" altLang="en-US">
              <a:latin typeface="Tahoma" panose="020B0604030504040204" pitchFamily="34" charset="0"/>
            </a:endParaRPr>
          </a:p>
          <a:p>
            <a:pPr>
              <a:spcBef>
                <a:spcPct val="0"/>
              </a:spcBef>
              <a:buClrTx/>
              <a:buSzTx/>
              <a:buFontTx/>
              <a:buNone/>
            </a:pPr>
            <a:r>
              <a:rPr lang="en-US" altLang="en-US">
                <a:latin typeface="Tahoma" panose="020B0604030504040204" pitchFamily="34" charset="0"/>
              </a:rPr>
              <a:t>“Why was I, just a common man, allowed to see such a marvelous manifestation of God’s powers? I prayed incessantly for an answer as to why I was privileged to see that resurrection. </a:t>
            </a:r>
          </a:p>
          <a:p>
            <a:pPr>
              <a:spcBef>
                <a:spcPct val="0"/>
              </a:spcBef>
              <a:buClrTx/>
              <a:buSzTx/>
              <a:buFontTx/>
              <a:buNone/>
            </a:pPr>
            <a:r>
              <a:rPr lang="en-US" altLang="en-US">
                <a:latin typeface="Tahoma" panose="020B0604030504040204" pitchFamily="34" charset="0"/>
              </a:rPr>
              <a:t>I was told why. When the child was buried there, it was either in time of war or it was wintertime when the ground was frozen, and they had no tools to dig deep graves. The sorrowing Mother cried out to the little group, ‘That little shallow grave, the first beast that comes along will smell her body, and will dig her up and scatter her to the four winds, scattered all over these flats.’ </a:t>
            </a:r>
          </a:p>
          <a:p>
            <a:pPr>
              <a:spcBef>
                <a:spcPct val="0"/>
              </a:spcBef>
              <a:buClrTx/>
              <a:buSzTx/>
              <a:buFontTx/>
              <a:buNone/>
            </a:pPr>
            <a:r>
              <a:rPr lang="en-US" altLang="en-US">
                <a:latin typeface="Tahoma" panose="020B0604030504040204" pitchFamily="34" charset="0"/>
              </a:rPr>
              <a:t>There just happened to be a man present holding the Priesthood (a Nephite or a Jaredite, I don’t know which, because they both had been in this country.) This man said, ‘Sister, calm your sorrows. Whenever that little body is disturbed or uncovered, the Lord will call her up and she will live.’ </a:t>
            </a:r>
          </a:p>
          <a:p>
            <a:pPr>
              <a:spcBef>
                <a:spcPct val="0"/>
              </a:spcBef>
              <a:buClrTx/>
              <a:buSzTx/>
              <a:buFontTx/>
              <a:buNone/>
            </a:pPr>
            <a:r>
              <a:rPr lang="en-US" altLang="en-US">
                <a:latin typeface="Tahoma" panose="020B0604030504040204" pitchFamily="34" charset="0"/>
              </a:rPr>
              <a:t>Since that time I have taken great comfort, great cheer, consolation, and satisfaction, until I haven’t the words to express it, that it was I that uncovered that little body.” </a:t>
            </a:r>
          </a:p>
          <a:p>
            <a:pPr>
              <a:spcBef>
                <a:spcPct val="0"/>
              </a:spcBef>
              <a:buClrTx/>
              <a:buSzTx/>
              <a:buFontTx/>
              <a:buNone/>
            </a:pPr>
            <a:endParaRPr lang="en-US" altLang="en-US">
              <a:latin typeface="Tahoma" panose="020B0604030504040204" pitchFamily="34" charset="0"/>
            </a:endParaRPr>
          </a:p>
        </p:txBody>
      </p:sp>
    </p:spTree>
    <p:extLst>
      <p:ext uri="{BB962C8B-B14F-4D97-AF65-F5344CB8AC3E}">
        <p14:creationId xmlns:p14="http://schemas.microsoft.com/office/powerpoint/2010/main" val="384820443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2" name="Picture 2" descr="Image result for lds resurrection">
            <a:extLst>
              <a:ext uri="{FF2B5EF4-FFF2-40B4-BE49-F238E27FC236}">
                <a16:creationId xmlns:a16="http://schemas.microsoft.com/office/drawing/2014/main" id="{D5D8D91F-CC16-4D49-9008-1EAF13FDBA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344"/>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4"/>
          <p:cNvSpPr>
            <a:spLocks noGrp="1" noChangeArrowheads="1"/>
          </p:cNvSpPr>
          <p:nvPr>
            <p:ph type="title"/>
          </p:nvPr>
        </p:nvSpPr>
        <p:spPr>
          <a:xfrm>
            <a:off x="4587841" y="2475345"/>
            <a:ext cx="4556159" cy="729673"/>
          </a:xfrm>
        </p:spPr>
        <p:txBody>
          <a:bodyPr vert="horz" lIns="91440" tIns="45720" rIns="91440" bIns="45720" rtlCol="0" anchor="ctr">
            <a:normAutofit/>
          </a:bodyPr>
          <a:lstStyle/>
          <a:p>
            <a:pPr eaLnBrk="1" hangingPunct="1">
              <a:defRPr/>
            </a:pPr>
            <a:r>
              <a:rPr lang="en-US" sz="3600" dirty="0"/>
              <a:t>Resurrection</a:t>
            </a:r>
          </a:p>
        </p:txBody>
      </p:sp>
      <p:sp>
        <p:nvSpPr>
          <p:cNvPr id="7171" name="Rectangle 6"/>
          <p:cNvSpPr>
            <a:spLocks noGrp="1" noChangeArrowheads="1"/>
          </p:cNvSpPr>
          <p:nvPr>
            <p:ph type="body" sz="half" idx="2"/>
          </p:nvPr>
        </p:nvSpPr>
        <p:spPr>
          <a:xfrm>
            <a:off x="5042168" y="3133141"/>
            <a:ext cx="3565517" cy="591718"/>
          </a:xfrm>
        </p:spPr>
        <p:txBody>
          <a:bodyPr vert="horz" lIns="91440" tIns="45720" rIns="91440" bIns="45720" rtlCol="0">
            <a:normAutofit/>
          </a:bodyPr>
          <a:lstStyle/>
          <a:p>
            <a:pPr marL="0" indent="0" eaLnBrk="1" hangingPunct="1">
              <a:lnSpc>
                <a:spcPct val="110000"/>
              </a:lnSpc>
              <a:buNone/>
            </a:pPr>
            <a:r>
              <a:rPr lang="en-US" sz="2400" i="1" dirty="0">
                <a:latin typeface="+mj-lt"/>
              </a:rPr>
              <a:t>Eight Great Teachings</a:t>
            </a:r>
          </a:p>
        </p:txBody>
      </p:sp>
    </p:spTree>
    <p:extLst>
      <p:ext uri="{BB962C8B-B14F-4D97-AF65-F5344CB8AC3E}">
        <p14:creationId xmlns:p14="http://schemas.microsoft.com/office/powerpoint/2010/main" val="145630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eaLnBrk="1" hangingPunct="1">
              <a:defRPr/>
            </a:pPr>
            <a:r>
              <a:rPr lang="en-US" dirty="0"/>
              <a:t>Resurrection is an ordinance</a:t>
            </a:r>
          </a:p>
        </p:txBody>
      </p:sp>
      <p:sp>
        <p:nvSpPr>
          <p:cNvPr id="7171" name="Rectangle 6"/>
          <p:cNvSpPr>
            <a:spLocks noGrp="1" noChangeArrowheads="1"/>
          </p:cNvSpPr>
          <p:nvPr>
            <p:ph type="body" sz="half" idx="2"/>
          </p:nvPr>
        </p:nvSpPr>
        <p:spPr>
          <a:xfrm>
            <a:off x="2514600" y="1600200"/>
            <a:ext cx="6172200" cy="4495800"/>
          </a:xfrm>
        </p:spPr>
        <p:txBody>
          <a:bodyPr>
            <a:normAutofit fontScale="92500" lnSpcReduction="20000"/>
          </a:bodyPr>
          <a:lstStyle/>
          <a:p>
            <a:pPr marL="0" indent="0" eaLnBrk="1" hangingPunct="1">
              <a:buFontTx/>
              <a:buNone/>
            </a:pPr>
            <a:r>
              <a:rPr lang="en-US" sz="2000" dirty="0">
                <a:latin typeface="+mj-lt"/>
              </a:rPr>
              <a:t> </a:t>
            </a:r>
            <a:r>
              <a:rPr lang="en-US" sz="2500" dirty="0">
                <a:latin typeface="+mj-lt"/>
              </a:rPr>
              <a:t>“We have not the ordinance and the keys of the resurrection. They will be given to those who have passed off; they will be ordained by those who hold the keys of the resurrection, to go forth and resurrect the Saints just as we receive the ordinance of baptism. This is one of the ordinances we cannot receive here, and there are many more.”</a:t>
            </a:r>
            <a:r>
              <a:rPr lang="en-US" sz="2000" b="1" dirty="0">
                <a:latin typeface="+mj-lt"/>
              </a:rPr>
              <a:t> </a:t>
            </a:r>
            <a:endParaRPr lang="en-US" sz="1600" b="1" dirty="0">
              <a:latin typeface="+mj-lt"/>
            </a:endParaRPr>
          </a:p>
          <a:p>
            <a:pPr marL="0" indent="0" algn="r" eaLnBrk="1" hangingPunct="1">
              <a:buFontTx/>
              <a:buNone/>
            </a:pPr>
            <a:r>
              <a:rPr lang="en-US" sz="1600" i="1" dirty="0">
                <a:latin typeface="+mj-lt"/>
              </a:rPr>
              <a:t>Discourses of Brigham Young</a:t>
            </a:r>
            <a:r>
              <a:rPr lang="en-US" sz="1600" dirty="0">
                <a:latin typeface="+mj-lt"/>
              </a:rPr>
              <a:t>, pp. 397-398. </a:t>
            </a:r>
          </a:p>
          <a:p>
            <a:pPr marL="0" indent="0" algn="r" eaLnBrk="1" hangingPunct="1">
              <a:buFontTx/>
              <a:buNone/>
            </a:pPr>
            <a:r>
              <a:rPr lang="en-US" sz="1600" dirty="0">
                <a:latin typeface="+mj-lt"/>
              </a:rPr>
              <a:t>See also Spencer W. Kimball, "Our Great Potential," in CR April 1977, pp. 69-72</a:t>
            </a:r>
          </a:p>
        </p:txBody>
      </p:sp>
      <p:pic>
        <p:nvPicPr>
          <p:cNvPr id="1026" name="Picture 2" descr="File:BrighamYou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214172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70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1000"/>
                                        <p:tgtEl>
                                          <p:spTgt spid="7171">
                                            <p:txEl>
                                              <p:pRg st="0" end="0"/>
                                            </p:txEl>
                                          </p:spTgt>
                                        </p:tgtEl>
                                      </p:cBhvr>
                                    </p:animEffect>
                                    <p:anim calcmode="lin" valueType="num">
                                      <p:cBhvr>
                                        <p:cTn id="13"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1000"/>
                                        <p:tgtEl>
                                          <p:spTgt spid="7171">
                                            <p:txEl>
                                              <p:pRg st="1" end="1"/>
                                            </p:txEl>
                                          </p:spTgt>
                                        </p:tgtEl>
                                      </p:cBhvr>
                                    </p:animEffect>
                                    <p:anim calcmode="lin" valueType="num">
                                      <p:cBhvr>
                                        <p:cTn id="1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fade">
                                      <p:cBhvr>
                                        <p:cTn id="22" dur="1000"/>
                                        <p:tgtEl>
                                          <p:spTgt spid="7171">
                                            <p:txEl>
                                              <p:pRg st="2" end="2"/>
                                            </p:txEl>
                                          </p:spTgt>
                                        </p:tgtEl>
                                      </p:cBhvr>
                                    </p:animEffect>
                                    <p:anim calcmode="lin" valueType="num">
                                      <p:cBhvr>
                                        <p:cTn id="23"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eaLnBrk="1" hangingPunct="1">
              <a:defRPr/>
            </a:pPr>
            <a:r>
              <a:rPr lang="en-US" dirty="0"/>
              <a:t>RESURRECTION and Age</a:t>
            </a:r>
          </a:p>
        </p:txBody>
      </p:sp>
      <p:sp>
        <p:nvSpPr>
          <p:cNvPr id="12291" name="Rectangle 6"/>
          <p:cNvSpPr>
            <a:spLocks noGrp="1" noChangeArrowheads="1"/>
          </p:cNvSpPr>
          <p:nvPr>
            <p:ph type="body" sz="half" idx="2"/>
          </p:nvPr>
        </p:nvSpPr>
        <p:spPr>
          <a:xfrm>
            <a:off x="1199851" y="1181100"/>
            <a:ext cx="7803131" cy="5448300"/>
          </a:xfrm>
        </p:spPr>
        <p:txBody>
          <a:bodyPr>
            <a:normAutofit fontScale="92500" lnSpcReduction="20000"/>
          </a:bodyPr>
          <a:lstStyle/>
          <a:p>
            <a:pPr marL="0" indent="0" eaLnBrk="1" hangingPunct="1">
              <a:buFontTx/>
              <a:buNone/>
            </a:pPr>
            <a:r>
              <a:rPr lang="en-US" altLang="en-US" sz="2500" dirty="0">
                <a:latin typeface="+mj-lt"/>
              </a:rPr>
              <a:t>“Children who die do not grow in the grave. They will come forth with their bodies as they were laid down, and then they will grow to the full stature of manhood or womanhood after the resurrection.” </a:t>
            </a:r>
            <a:r>
              <a:rPr lang="en-US" altLang="en-US" sz="2000" dirty="0">
                <a:latin typeface="+mj-lt"/>
              </a:rPr>
              <a:t>(Joseph F. Smith, </a:t>
            </a:r>
            <a:r>
              <a:rPr lang="en-US" altLang="en-US" sz="2000" i="1" dirty="0">
                <a:latin typeface="+mj-lt"/>
              </a:rPr>
              <a:t>Doc of </a:t>
            </a:r>
            <a:r>
              <a:rPr lang="en-US" altLang="en-US" sz="2000" i="1" dirty="0" err="1">
                <a:latin typeface="+mj-lt"/>
              </a:rPr>
              <a:t>Salv</a:t>
            </a:r>
            <a:r>
              <a:rPr lang="en-US" altLang="en-US" sz="2000" dirty="0">
                <a:latin typeface="+mj-lt"/>
              </a:rPr>
              <a:t> 2:293.)</a:t>
            </a:r>
          </a:p>
          <a:p>
            <a:pPr marL="0" indent="0" eaLnBrk="1" hangingPunct="1">
              <a:buFontTx/>
              <a:buNone/>
            </a:pPr>
            <a:r>
              <a:rPr lang="en-US" altLang="en-US" sz="2500" dirty="0">
                <a:latin typeface="+mj-lt"/>
              </a:rPr>
              <a:t>“All men will come from the grave as they lie down, whether old or young; there will not be 'added unto their stature one cubit,' neither taken from it; all will be raised by the power of God.” </a:t>
            </a:r>
            <a:r>
              <a:rPr lang="en-US" altLang="en-US" sz="2000" dirty="0">
                <a:latin typeface="+mj-lt"/>
              </a:rPr>
              <a:t>(Joseph Smith, HC, 4:555-56.)</a:t>
            </a:r>
          </a:p>
          <a:p>
            <a:pPr marL="0" indent="0" eaLnBrk="1" hangingPunct="1">
              <a:buFontTx/>
              <a:buNone/>
            </a:pPr>
            <a:r>
              <a:rPr lang="en-US" sz="2600" dirty="0">
                <a:latin typeface="+mj-lt"/>
              </a:rPr>
              <a:t>“People will come forth even to the wounds in the flesh. Not that a person will always be marred by scars forever, for these will be removed in their proper time...” </a:t>
            </a:r>
            <a:r>
              <a:rPr lang="en-US" sz="1600" dirty="0">
                <a:latin typeface="+mj-lt"/>
              </a:rPr>
              <a:t>(Joseph Fielding Smith, </a:t>
            </a:r>
            <a:r>
              <a:rPr lang="en-US" sz="1600" i="1" dirty="0">
                <a:latin typeface="+mj-lt"/>
              </a:rPr>
              <a:t>Doctrines of Salvation</a:t>
            </a:r>
            <a:r>
              <a:rPr lang="en-US" sz="1600" dirty="0">
                <a:latin typeface="+mj-lt"/>
              </a:rPr>
              <a:t> 2:293-294.)</a:t>
            </a:r>
          </a:p>
          <a:p>
            <a:pPr marL="0" indent="0" eaLnBrk="1" hangingPunct="1">
              <a:buFontTx/>
              <a:buNone/>
            </a:pPr>
            <a:endParaRPr lang="en-US" altLang="en-US" sz="2000" dirty="0">
              <a:latin typeface="+mj-lt"/>
            </a:endParaRPr>
          </a:p>
          <a:p>
            <a:pPr marL="0" indent="0" eaLnBrk="1" hangingPunct="1">
              <a:buFontTx/>
              <a:buNone/>
            </a:pPr>
            <a:endParaRPr lang="en-US" altLang="en-US" sz="2000" dirty="0">
              <a:latin typeface="+mj-lt"/>
            </a:endParaRPr>
          </a:p>
        </p:txBody>
      </p:sp>
      <p:pic>
        <p:nvPicPr>
          <p:cNvPr id="6146" name="Picture 2" descr="Image result for joseph f smith">
            <a:extLst>
              <a:ext uri="{FF2B5EF4-FFF2-40B4-BE49-F238E27FC236}">
                <a16:creationId xmlns:a16="http://schemas.microsoft.com/office/drawing/2014/main" id="{248B70DC-AB14-4EEA-B58E-15AE6C3340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4" y="1192646"/>
            <a:ext cx="1193087" cy="16152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joseph smith">
            <a:extLst>
              <a:ext uri="{FF2B5EF4-FFF2-40B4-BE49-F238E27FC236}">
                <a16:creationId xmlns:a16="http://schemas.microsoft.com/office/drawing/2014/main" id="{99EE82EC-933C-4207-BEC7-C6ED75520B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40" y="2964297"/>
            <a:ext cx="1130647" cy="161521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joseph fielding smith">
            <a:extLst>
              <a:ext uri="{FF2B5EF4-FFF2-40B4-BE49-F238E27FC236}">
                <a16:creationId xmlns:a16="http://schemas.microsoft.com/office/drawing/2014/main" id="{36986C5F-CD4D-4084-B60E-893CC2481B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37989"/>
            <a:ext cx="1145816" cy="144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22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000"/>
                                        <p:tgtEl>
                                          <p:spTgt spid="12291">
                                            <p:txEl>
                                              <p:pRg st="0" end="0"/>
                                            </p:txEl>
                                          </p:spTgt>
                                        </p:tgtEl>
                                      </p:cBhvr>
                                    </p:animEffect>
                                    <p:anim calcmode="lin" valueType="num">
                                      <p:cBhvr>
                                        <p:cTn id="13"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29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1000"/>
                                        <p:tgtEl>
                                          <p:spTgt spid="12291">
                                            <p:txEl>
                                              <p:pRg st="1" end="1"/>
                                            </p:txEl>
                                          </p:spTgt>
                                        </p:tgtEl>
                                      </p:cBhvr>
                                    </p:animEffect>
                                    <p:anim calcmode="lin" valueType="num">
                                      <p:cBhvr>
                                        <p:cTn id="18"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291">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fade">
                                      <p:cBhvr>
                                        <p:cTn id="22" dur="1000"/>
                                        <p:tgtEl>
                                          <p:spTgt spid="12291">
                                            <p:txEl>
                                              <p:pRg st="2" end="2"/>
                                            </p:txEl>
                                          </p:spTgt>
                                        </p:tgtEl>
                                      </p:cBhvr>
                                    </p:animEffect>
                                    <p:anim calcmode="lin" valueType="num">
                                      <p:cBhvr>
                                        <p:cTn id="23"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2291">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fade">
                                      <p:cBhvr>
                                        <p:cTn id="27" dur="1000"/>
                                        <p:tgtEl>
                                          <p:spTgt spid="6148"/>
                                        </p:tgtEl>
                                      </p:cBhvr>
                                    </p:animEffect>
                                    <p:anim calcmode="lin" valueType="num">
                                      <p:cBhvr>
                                        <p:cTn id="28" dur="1000" fill="hold"/>
                                        <p:tgtEl>
                                          <p:spTgt spid="6148"/>
                                        </p:tgtEl>
                                        <p:attrNameLst>
                                          <p:attrName>ppt_x</p:attrName>
                                        </p:attrNameLst>
                                      </p:cBhvr>
                                      <p:tavLst>
                                        <p:tav tm="0">
                                          <p:val>
                                            <p:strVal val="#ppt_x"/>
                                          </p:val>
                                        </p:tav>
                                        <p:tav tm="100000">
                                          <p:val>
                                            <p:strVal val="#ppt_x"/>
                                          </p:val>
                                        </p:tav>
                                      </p:tavLst>
                                    </p:anim>
                                    <p:anim calcmode="lin" valueType="num">
                                      <p:cBhvr>
                                        <p:cTn id="29" dur="1000" fill="hold"/>
                                        <p:tgtEl>
                                          <p:spTgt spid="614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150"/>
                                        </p:tgtEl>
                                        <p:attrNameLst>
                                          <p:attrName>style.visibility</p:attrName>
                                        </p:attrNameLst>
                                      </p:cBhvr>
                                      <p:to>
                                        <p:strVal val="visible"/>
                                      </p:to>
                                    </p:set>
                                    <p:animEffect transition="in" filter="fade">
                                      <p:cBhvr>
                                        <p:cTn id="32" dur="1000"/>
                                        <p:tgtEl>
                                          <p:spTgt spid="6150"/>
                                        </p:tgtEl>
                                      </p:cBhvr>
                                    </p:animEffect>
                                    <p:anim calcmode="lin" valueType="num">
                                      <p:cBhvr>
                                        <p:cTn id="33" dur="1000" fill="hold"/>
                                        <p:tgtEl>
                                          <p:spTgt spid="6150"/>
                                        </p:tgtEl>
                                        <p:attrNameLst>
                                          <p:attrName>ppt_x</p:attrName>
                                        </p:attrNameLst>
                                      </p:cBhvr>
                                      <p:tavLst>
                                        <p:tav tm="0">
                                          <p:val>
                                            <p:strVal val="#ppt_x"/>
                                          </p:val>
                                        </p:tav>
                                        <p:tav tm="100000">
                                          <p:val>
                                            <p:strVal val="#ppt_x"/>
                                          </p:val>
                                        </p:tav>
                                      </p:tavLst>
                                    </p:anim>
                                    <p:anim calcmode="lin" valueType="num">
                                      <p:cBhvr>
                                        <p:cTn id="3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8FC97F-ACB9-4508-B7FD-C87D71579449}"/>
              </a:ext>
            </a:extLst>
          </p:cNvPr>
          <p:cNvSpPr>
            <a:spLocks noGrp="1" noChangeArrowheads="1"/>
          </p:cNvSpPr>
          <p:nvPr>
            <p:ph type="title"/>
          </p:nvPr>
        </p:nvSpPr>
        <p:spPr/>
        <p:txBody>
          <a:bodyPr/>
          <a:lstStyle/>
          <a:p>
            <a:pPr eaLnBrk="1" hangingPunct="1">
              <a:defRPr/>
            </a:pPr>
            <a:r>
              <a:rPr lang="en-US" dirty="0"/>
              <a:t>RESURRECTION and cremation</a:t>
            </a:r>
          </a:p>
        </p:txBody>
      </p:sp>
      <p:sp>
        <p:nvSpPr>
          <p:cNvPr id="33795" name="Rectangle 6"/>
          <p:cNvSpPr>
            <a:spLocks noGrp="1" noChangeArrowheads="1"/>
          </p:cNvSpPr>
          <p:nvPr>
            <p:ph type="body" sz="half" idx="2"/>
          </p:nvPr>
        </p:nvSpPr>
        <p:spPr>
          <a:xfrm>
            <a:off x="1810327" y="1311564"/>
            <a:ext cx="7079673" cy="4495800"/>
          </a:xfrm>
        </p:spPr>
        <p:txBody>
          <a:bodyPr>
            <a:normAutofit lnSpcReduction="10000"/>
          </a:bodyPr>
          <a:lstStyle/>
          <a:p>
            <a:pPr marL="0" indent="0" eaLnBrk="1" hangingPunct="1">
              <a:buFontTx/>
              <a:buNone/>
            </a:pPr>
            <a:r>
              <a:rPr lang="en-US" sz="2800" dirty="0">
                <a:latin typeface="+mj-lt"/>
              </a:rPr>
              <a:t>“It makes no difference whether a body is consumed by fire, buried in the depths of the sea, or placed in the tomb, the time will come when every essential particle will be called back again to its own place, and the individual will be reassembled with every essential part restored.”</a:t>
            </a:r>
            <a:endParaRPr lang="en-US" sz="2400" dirty="0">
              <a:latin typeface="+mj-lt"/>
            </a:endParaRPr>
          </a:p>
          <a:p>
            <a:pPr marL="0" indent="0" algn="r" eaLnBrk="1" hangingPunct="1">
              <a:buFontTx/>
              <a:buNone/>
            </a:pPr>
            <a:r>
              <a:rPr lang="en-US" sz="1800" dirty="0">
                <a:latin typeface="+mj-lt"/>
              </a:rPr>
              <a:t>Joseph Fielding Smith, </a:t>
            </a:r>
            <a:r>
              <a:rPr lang="en-US" sz="1800" i="1" dirty="0">
                <a:latin typeface="+mj-lt"/>
              </a:rPr>
              <a:t>Answers to Gospel Questions</a:t>
            </a:r>
            <a:r>
              <a:rPr lang="en-US" sz="1800" dirty="0">
                <a:latin typeface="+mj-lt"/>
              </a:rPr>
              <a:t>, 2:100</a:t>
            </a:r>
          </a:p>
        </p:txBody>
      </p:sp>
      <p:pic>
        <p:nvPicPr>
          <p:cNvPr id="6" name="Picture 2" descr="http://www.lds.org/churchhistory/presidents/images/presidents/JFiS_hero.jpg">
            <a:extLst>
              <a:ext uri="{FF2B5EF4-FFF2-40B4-BE49-F238E27FC236}">
                <a16:creationId xmlns:a16="http://schemas.microsoft.com/office/drawing/2014/main" id="{6725741C-E42F-4407-AADF-D6BC10E36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1671782" cy="208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82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1000"/>
                                        <p:tgtEl>
                                          <p:spTgt spid="33795">
                                            <p:txEl>
                                              <p:pRg st="1" end="1"/>
                                            </p:txEl>
                                          </p:spTgt>
                                        </p:tgtEl>
                                      </p:cBhvr>
                                    </p:animEffect>
                                    <p:anim calcmode="lin" valueType="num">
                                      <p:cBhvr>
                                        <p:cTn id="13"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7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0" y="228600"/>
            <a:ext cx="9144000" cy="1143000"/>
          </a:xfrm>
        </p:spPr>
        <p:txBody>
          <a:bodyPr/>
          <a:lstStyle/>
          <a:p>
            <a:pPr eaLnBrk="1" hangingPunct="1">
              <a:defRPr/>
            </a:pPr>
            <a:r>
              <a:rPr lang="en-US" dirty="0"/>
              <a:t>DIFFERENCES IN Bodies</a:t>
            </a:r>
          </a:p>
        </p:txBody>
      </p:sp>
      <p:sp>
        <p:nvSpPr>
          <p:cNvPr id="28675" name="Rectangle 6"/>
          <p:cNvSpPr>
            <a:spLocks noGrp="1" noChangeArrowheads="1"/>
          </p:cNvSpPr>
          <p:nvPr>
            <p:ph type="body" sz="half" idx="2"/>
          </p:nvPr>
        </p:nvSpPr>
        <p:spPr>
          <a:xfrm>
            <a:off x="1788391" y="1191491"/>
            <a:ext cx="7239000" cy="5437909"/>
          </a:xfrm>
        </p:spPr>
        <p:txBody>
          <a:bodyPr>
            <a:normAutofit/>
          </a:bodyPr>
          <a:lstStyle/>
          <a:p>
            <a:pPr marL="0" indent="0" eaLnBrk="1" hangingPunct="1">
              <a:buNone/>
            </a:pPr>
            <a:r>
              <a:rPr lang="en-US" sz="2500" dirty="0">
                <a:latin typeface="+mj-lt"/>
              </a:rPr>
              <a:t>“In both of the (lower) kingdoms there will be changes in the bodies and limitations. They will not have the power of increase, neither the power or nature to live as husbands and wives, for this will be denied them and they cannot increase.  Some of the functions in the celestial body will not appear.  I take it that men and women will, in these kingdoms, be merely immortal beings having received the resurrection…”</a:t>
            </a:r>
          </a:p>
          <a:p>
            <a:pPr marL="0" indent="0" eaLnBrk="1" hangingPunct="1">
              <a:buNone/>
            </a:pPr>
            <a:r>
              <a:rPr lang="en-US" sz="1800" dirty="0">
                <a:latin typeface="+mj-lt"/>
              </a:rPr>
              <a:t>Joseph Fielding Smith, </a:t>
            </a:r>
            <a:r>
              <a:rPr lang="en-US" sz="1800" i="1" dirty="0">
                <a:latin typeface="+mj-lt"/>
              </a:rPr>
              <a:t>Answers to Gospel Questions</a:t>
            </a:r>
            <a:r>
              <a:rPr lang="en-US" sz="1800" dirty="0">
                <a:latin typeface="+mj-lt"/>
              </a:rPr>
              <a:t>, 2:100</a:t>
            </a:r>
          </a:p>
          <a:p>
            <a:pPr marL="0" indent="0" eaLnBrk="1" hangingPunct="1">
              <a:buNone/>
            </a:pPr>
            <a:endParaRPr lang="en-US" sz="2500" dirty="0">
              <a:latin typeface="+mj-lt"/>
            </a:endParaRPr>
          </a:p>
        </p:txBody>
      </p:sp>
      <p:pic>
        <p:nvPicPr>
          <p:cNvPr id="4" name="Picture 2" descr="http://www.lds.org/churchhistory/presidents/images/presidents/JFiS_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1671782" cy="208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1000"/>
                                        <p:tgtEl>
                                          <p:spTgt spid="28675">
                                            <p:txEl>
                                              <p:pRg st="0" end="0"/>
                                            </p:txEl>
                                          </p:spTgt>
                                        </p:tgtEl>
                                      </p:cBhvr>
                                    </p:animEffect>
                                    <p:anim calcmode="lin" valueType="num">
                                      <p:cBhvr>
                                        <p:cTn id="13"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fade">
                                      <p:cBhvr>
                                        <p:cTn id="17" dur="1000"/>
                                        <p:tgtEl>
                                          <p:spTgt spid="28675">
                                            <p:txEl>
                                              <p:pRg st="1" end="1"/>
                                            </p:txEl>
                                          </p:spTgt>
                                        </p:tgtEl>
                                      </p:cBhvr>
                                    </p:animEffect>
                                    <p:anim calcmode="lin" valueType="num">
                                      <p:cBhvr>
                                        <p:cTn id="18"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23528</TotalTime>
  <Words>1882</Words>
  <Application>Microsoft Office PowerPoint</Application>
  <PresentationFormat>On-screen Show (4:3)</PresentationFormat>
  <Paragraphs>173</Paragraphs>
  <Slides>28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Bookman Old Style</vt:lpstr>
      <vt:lpstr>Calibri</vt:lpstr>
      <vt:lpstr>Candara</vt:lpstr>
      <vt:lpstr>Mufferaw</vt:lpstr>
      <vt:lpstr>Perpetua</vt:lpstr>
      <vt:lpstr>Roboto</vt:lpstr>
      <vt:lpstr>Rockwell</vt:lpstr>
      <vt:lpstr>Tahoma</vt:lpstr>
      <vt:lpstr>Vladimir Script</vt:lpstr>
      <vt:lpstr>Damask</vt:lpstr>
      <vt:lpstr>The Book of Revelation</vt:lpstr>
      <vt:lpstr>PowerPoint Presentation</vt:lpstr>
      <vt:lpstr>PowerPoint Presentation</vt:lpstr>
      <vt:lpstr>PowerPoint Presentation</vt:lpstr>
      <vt:lpstr>Resurrection</vt:lpstr>
      <vt:lpstr>Resurrection is an ordinance</vt:lpstr>
      <vt:lpstr>RESURRECTION and Age</vt:lpstr>
      <vt:lpstr>RESURRECTION and cremation</vt:lpstr>
      <vt:lpstr>DIFFERENCES IN Bodies</vt:lpstr>
      <vt:lpstr>Resurrection and mental deficiencies</vt:lpstr>
      <vt:lpstr>Our appearance after the Resurrection</vt:lpstr>
      <vt:lpstr>RESURRECTION AND MARRIAGE</vt:lpstr>
      <vt:lpstr>Animals and resurrection</vt:lpstr>
      <vt:lpstr>PowerPoint Presentation</vt:lpstr>
      <vt:lpstr>PowerPoint Presentation</vt:lpstr>
      <vt:lpstr>PowerPoint Presentation</vt:lpstr>
      <vt:lpstr>PowerPoint Presentation</vt:lpstr>
      <vt:lpstr>Concerns…</vt:lpstr>
      <vt:lpstr>“Let me be direct and clear. You are going to make it as long as you keep repenting and do not rationalize or rebel. God is not a heartless referee looking for any excuse to throw us out of the game. Please take hope and comfort from this eternal truth: He intends for us to make it!” (Elder Cornish, October 2016 General Conference</vt:lpstr>
      <vt:lpstr>DEFINE ‘Hell’</vt:lpstr>
      <vt:lpstr>PowerPoint Presentation</vt:lpstr>
      <vt:lpstr>What does “Perfection” mean?</vt:lpstr>
      <vt:lpstr>PowerPoint Presentation</vt:lpstr>
      <vt:lpstr>PowerPoint Presentation</vt:lpstr>
      <vt:lpstr>PowerPoint Presentation</vt:lpstr>
      <vt:lpstr>PowerPoint Presentation</vt:lpstr>
      <vt:lpstr>PowerPoint Presentation</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373</cp:revision>
  <dcterms:created xsi:type="dcterms:W3CDTF">2006-07-12T19:00:47Z</dcterms:created>
  <dcterms:modified xsi:type="dcterms:W3CDTF">2018-04-18T21:40:04Z</dcterms:modified>
</cp:coreProperties>
</file>