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40"/>
  </p:notesMasterIdLst>
  <p:sldIdLst>
    <p:sldId id="967" r:id="rId2"/>
    <p:sldId id="923" r:id="rId3"/>
    <p:sldId id="966" r:id="rId4"/>
    <p:sldId id="964" r:id="rId5"/>
    <p:sldId id="856" r:id="rId6"/>
    <p:sldId id="962" r:id="rId7"/>
    <p:sldId id="924" r:id="rId8"/>
    <p:sldId id="925" r:id="rId9"/>
    <p:sldId id="926" r:id="rId10"/>
    <p:sldId id="927" r:id="rId11"/>
    <p:sldId id="928" r:id="rId12"/>
    <p:sldId id="929" r:id="rId13"/>
    <p:sldId id="930" r:id="rId14"/>
    <p:sldId id="931" r:id="rId15"/>
    <p:sldId id="932" r:id="rId16"/>
    <p:sldId id="965" r:id="rId17"/>
    <p:sldId id="963" r:id="rId18"/>
    <p:sldId id="934" r:id="rId19"/>
    <p:sldId id="935" r:id="rId20"/>
    <p:sldId id="936" r:id="rId21"/>
    <p:sldId id="937" r:id="rId22"/>
    <p:sldId id="938" r:id="rId23"/>
    <p:sldId id="939" r:id="rId24"/>
    <p:sldId id="940" r:id="rId25"/>
    <p:sldId id="941" r:id="rId26"/>
    <p:sldId id="942" r:id="rId27"/>
    <p:sldId id="943" r:id="rId28"/>
    <p:sldId id="944" r:id="rId29"/>
    <p:sldId id="945" r:id="rId30"/>
    <p:sldId id="948" r:id="rId31"/>
    <p:sldId id="949" r:id="rId32"/>
    <p:sldId id="950" r:id="rId33"/>
    <p:sldId id="947" r:id="rId34"/>
    <p:sldId id="946" r:id="rId35"/>
    <p:sldId id="868" r:id="rId36"/>
    <p:sldId id="869" r:id="rId37"/>
    <p:sldId id="959" r:id="rId38"/>
    <p:sldId id="961"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714" autoAdjust="0"/>
  </p:normalViewPr>
  <p:slideViewPr>
    <p:cSldViewPr snapToGrid="0">
      <p:cViewPr varScale="1">
        <p:scale>
          <a:sx n="69" d="100"/>
          <a:sy n="69" d="100"/>
        </p:scale>
        <p:origin x="1224"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4/10/2018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C:\Users\Brotherichards\OneDrive%20-%20LDS%20Church\Large%20Files\Studio%20C%20Second%20Coming%205%20Day%20Weather%20Forecast.mp4" TargetMode="External"/><Relationship Id="rId1" Type="http://schemas.microsoft.com/office/2007/relationships/media" Target="file:///C:\Users\Brotherichards\OneDrive%20-%20LDS%20Church\Large%20Files\Studio%20C%20Second%20Coming%205%20Day%20Weather%20Forecast.mp4"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rotWithShape="1">
          <a:blip r:embed="rId2">
            <a:extLst>
              <a:ext uri="{28A0092B-C50C-407E-A947-70E740481C1C}">
                <a14:useLocalDpi xmlns:a14="http://schemas.microsoft.com/office/drawing/2010/main" val="0"/>
              </a:ext>
            </a:extLst>
          </a:blip>
          <a:srcRect b="10033"/>
          <a:stretch/>
        </p:blipFill>
        <p:spPr bwMode="auto">
          <a:xfrm>
            <a:off x="746991" y="0"/>
            <a:ext cx="7650018" cy="688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49D3DE-E5D7-4124-9294-8EBB38B21389}"/>
              </a:ext>
            </a:extLst>
          </p:cNvPr>
          <p:cNvSpPr/>
          <p:nvPr/>
        </p:nvSpPr>
        <p:spPr>
          <a:xfrm>
            <a:off x="2392218" y="230187"/>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54090368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ltLang="en-US" dirty="0">
                <a:solidFill>
                  <a:srgbClr val="00B0F0"/>
                </a:solidFill>
              </a:rPr>
              <a:t>       True or False? </a:t>
            </a:r>
            <a:br>
              <a:rPr lang="en-US" altLang="en-US" dirty="0">
                <a:solidFill>
                  <a:srgbClr val="00B0F0"/>
                </a:solidFill>
              </a:rPr>
            </a:br>
            <a:endParaRPr lang="en-US" altLang="en-US" dirty="0">
              <a:solidFill>
                <a:srgbClr val="00B0F0"/>
              </a:solidFill>
            </a:endParaRPr>
          </a:p>
        </p:txBody>
      </p:sp>
      <p:sp>
        <p:nvSpPr>
          <p:cNvPr id="19459" name="Rectangle 3"/>
          <p:cNvSpPr>
            <a:spLocks noGrp="1" noChangeArrowheads="1"/>
          </p:cNvSpPr>
          <p:nvPr>
            <p:ph idx="1"/>
          </p:nvPr>
        </p:nvSpPr>
        <p:spPr>
          <a:xfrm>
            <a:off x="265919" y="2011680"/>
            <a:ext cx="8610600" cy="1188720"/>
          </a:xfrm>
        </p:spPr>
        <p:txBody>
          <a:bodyPr>
            <a:normAutofit lnSpcReduction="10000"/>
          </a:bodyPr>
          <a:lstStyle/>
          <a:p>
            <a:pPr marL="0" indent="0" eaLnBrk="1" hangingPunct="1">
              <a:buNone/>
              <a:defRPr/>
            </a:pPr>
            <a:r>
              <a:rPr lang="en-US" altLang="en-US" sz="3200" dirty="0">
                <a:latin typeface="+mj-lt"/>
              </a:rPr>
              <a:t>We can speed up the Second Coming through Righteous Living</a:t>
            </a:r>
          </a:p>
        </p:txBody>
      </p:sp>
      <p:sp>
        <p:nvSpPr>
          <p:cNvPr id="19460" name="Rectangle 4"/>
          <p:cNvSpPr>
            <a:spLocks noChangeArrowheads="1"/>
          </p:cNvSpPr>
          <p:nvPr/>
        </p:nvSpPr>
        <p:spPr bwMode="auto">
          <a:xfrm>
            <a:off x="5306291" y="684728"/>
            <a:ext cx="14478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Rectangle 1"/>
          <p:cNvSpPr/>
          <p:nvPr/>
        </p:nvSpPr>
        <p:spPr>
          <a:xfrm>
            <a:off x="265919" y="3276917"/>
            <a:ext cx="8610600" cy="2862322"/>
          </a:xfrm>
          <a:prstGeom prst="rect">
            <a:avLst/>
          </a:prstGeom>
        </p:spPr>
        <p:txBody>
          <a:bodyPr wrap="square">
            <a:spAutoFit/>
          </a:bodyPr>
          <a:lstStyle/>
          <a:p>
            <a:r>
              <a:rPr lang="en-US" sz="3200" dirty="0">
                <a:latin typeface="+mj-lt"/>
              </a:rPr>
              <a:t>“He will come at the appointed time. The Millennium will not be ushered in prematurely because men turn to righteousness, nor will it be delayed because iniquity abounds.” </a:t>
            </a:r>
            <a:r>
              <a:rPr lang="en-US" sz="2000" dirty="0">
                <a:latin typeface="+mj-lt"/>
              </a:rPr>
              <a:t>(Bruce R. </a:t>
            </a:r>
            <a:r>
              <a:rPr lang="en-US" sz="2000" dirty="0" err="1">
                <a:latin typeface="+mj-lt"/>
              </a:rPr>
              <a:t>McConkie</a:t>
            </a:r>
            <a:r>
              <a:rPr lang="en-US" sz="2000" dirty="0">
                <a:latin typeface="+mj-lt"/>
              </a:rPr>
              <a:t>, </a:t>
            </a:r>
            <a:r>
              <a:rPr lang="en-US" sz="2000" i="1" dirty="0">
                <a:latin typeface="+mj-lt"/>
              </a:rPr>
              <a:t>The Millennial Messiah,</a:t>
            </a:r>
            <a:r>
              <a:rPr lang="en-US" sz="2000" dirty="0">
                <a:latin typeface="+mj-lt"/>
              </a:rPr>
              <a:t>26–27).</a:t>
            </a:r>
          </a:p>
        </p:txBody>
      </p:sp>
    </p:spTree>
    <p:extLst>
      <p:ext uri="{BB962C8B-B14F-4D97-AF65-F5344CB8AC3E}">
        <p14:creationId xmlns:p14="http://schemas.microsoft.com/office/powerpoint/2010/main" val="420571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1)">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ltLang="en-US" dirty="0">
                <a:solidFill>
                  <a:srgbClr val="00B0F0"/>
                </a:solidFill>
              </a:rPr>
              <a:t>       True or False? </a:t>
            </a:r>
            <a:br>
              <a:rPr lang="en-US" altLang="en-US" dirty="0">
                <a:solidFill>
                  <a:srgbClr val="00B0F0"/>
                </a:solidFill>
              </a:rPr>
            </a:br>
            <a:r>
              <a:rPr lang="en-US" altLang="en-US" dirty="0">
                <a:solidFill>
                  <a:srgbClr val="00B0F0"/>
                </a:solidFill>
              </a:rPr>
              <a:t>(D&amp;C 133:23-24; Isa.62:4)</a:t>
            </a:r>
          </a:p>
        </p:txBody>
      </p:sp>
      <p:sp>
        <p:nvSpPr>
          <p:cNvPr id="19459" name="Rectangle 3"/>
          <p:cNvSpPr>
            <a:spLocks noGrp="1" noChangeArrowheads="1"/>
          </p:cNvSpPr>
          <p:nvPr>
            <p:ph idx="1"/>
          </p:nvPr>
        </p:nvSpPr>
        <p:spPr/>
        <p:txBody>
          <a:bodyPr>
            <a:normAutofit/>
          </a:bodyPr>
          <a:lstStyle/>
          <a:p>
            <a:pPr marL="0" indent="0" eaLnBrk="1" hangingPunct="1">
              <a:buNone/>
              <a:defRPr/>
            </a:pPr>
            <a:r>
              <a:rPr lang="en-US" altLang="en-US" sz="3200" dirty="0">
                <a:latin typeface="+mj-lt"/>
              </a:rPr>
              <a:t>The continents will come back together at the second coming? </a:t>
            </a:r>
          </a:p>
        </p:txBody>
      </p:sp>
      <p:sp>
        <p:nvSpPr>
          <p:cNvPr id="19460" name="Rectangle 4"/>
          <p:cNvSpPr>
            <a:spLocks noChangeArrowheads="1"/>
          </p:cNvSpPr>
          <p:nvPr/>
        </p:nvSpPr>
        <p:spPr bwMode="auto">
          <a:xfrm>
            <a:off x="3017982" y="668277"/>
            <a:ext cx="1360054"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6146" name="Picture 2" descr="Image result for pang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90" y="3350490"/>
            <a:ext cx="3355109" cy="3355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1)">
                                      <p:cBhvr>
                                        <p:cTn id="7" dur="2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en-US" altLang="en-US" dirty="0">
                <a:solidFill>
                  <a:srgbClr val="00B0F0"/>
                </a:solidFill>
              </a:rPr>
              <a:t>     True or False? (</a:t>
            </a:r>
            <a:r>
              <a:rPr lang="en-US" altLang="en-US" dirty="0"/>
              <a:t>Micah 4:5</a:t>
            </a:r>
            <a:r>
              <a:rPr lang="en-US" altLang="en-US" dirty="0">
                <a:solidFill>
                  <a:srgbClr val="00B0F0"/>
                </a:solidFill>
              </a:rPr>
              <a:t>)</a:t>
            </a:r>
          </a:p>
        </p:txBody>
      </p:sp>
      <p:sp>
        <p:nvSpPr>
          <p:cNvPr id="7171" name="Rectangle 3"/>
          <p:cNvSpPr>
            <a:spLocks noGrp="1" noChangeArrowheads="1"/>
          </p:cNvSpPr>
          <p:nvPr>
            <p:ph idx="1"/>
          </p:nvPr>
        </p:nvSpPr>
        <p:spPr>
          <a:xfrm>
            <a:off x="685019" y="2011680"/>
            <a:ext cx="7772400" cy="1569720"/>
          </a:xfrm>
        </p:spPr>
        <p:txBody>
          <a:bodyPr>
            <a:normAutofit/>
          </a:bodyPr>
          <a:lstStyle/>
          <a:p>
            <a:pPr marL="0" indent="0">
              <a:buNone/>
              <a:defRPr/>
            </a:pPr>
            <a:r>
              <a:rPr lang="en-US" altLang="en-US" sz="3200" dirty="0">
                <a:latin typeface="+mj-lt"/>
              </a:rPr>
              <a:t>At the beginning of the millennium all people will join the church.</a:t>
            </a:r>
          </a:p>
        </p:txBody>
      </p:sp>
      <p:sp>
        <p:nvSpPr>
          <p:cNvPr id="7172" name="Rectangle 4"/>
          <p:cNvSpPr>
            <a:spLocks noChangeArrowheads="1"/>
          </p:cNvSpPr>
          <p:nvPr/>
        </p:nvSpPr>
        <p:spPr bwMode="auto">
          <a:xfrm>
            <a:off x="4246418" y="662781"/>
            <a:ext cx="14478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5362" name="Picture 2" descr="Image result for baptis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1463" y="3581400"/>
            <a:ext cx="5813136" cy="327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4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wheel(1)">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US" b="1" dirty="0"/>
              <a:t>other religions during the millennium?</a:t>
            </a:r>
          </a:p>
        </p:txBody>
      </p:sp>
      <p:sp>
        <p:nvSpPr>
          <p:cNvPr id="72707" name="Rectangle 3"/>
          <p:cNvSpPr>
            <a:spLocks noGrp="1" noChangeArrowheads="1"/>
          </p:cNvSpPr>
          <p:nvPr>
            <p:ph idx="1"/>
          </p:nvPr>
        </p:nvSpPr>
        <p:spPr>
          <a:xfrm>
            <a:off x="453231" y="1722581"/>
            <a:ext cx="8229600" cy="4816764"/>
          </a:xfrm>
        </p:spPr>
        <p:txBody>
          <a:bodyPr>
            <a:noAutofit/>
          </a:bodyPr>
          <a:lstStyle/>
          <a:p>
            <a:pPr>
              <a:buNone/>
            </a:pPr>
            <a:r>
              <a:rPr lang="en-US" sz="1800" dirty="0">
                <a:latin typeface="+mj-lt"/>
              </a:rPr>
              <a:t>		</a:t>
            </a:r>
            <a:r>
              <a:rPr lang="en-US" sz="2400" dirty="0">
                <a:latin typeface="+mj-lt"/>
              </a:rPr>
              <a:t>“There will be every sort of sect and party, and every individual following what he supposes to be the best in religion, and in everything else, similar to what it is now." </a:t>
            </a:r>
            <a:r>
              <a:rPr lang="en-US" sz="1800" dirty="0">
                <a:latin typeface="+mj-lt"/>
              </a:rPr>
              <a:t>(Brigham Young, JD 2:316.)</a:t>
            </a:r>
            <a:br>
              <a:rPr lang="en-US" sz="2400" dirty="0">
                <a:latin typeface="+mj-lt"/>
              </a:rPr>
            </a:br>
            <a:r>
              <a:rPr lang="en-US" sz="2400" dirty="0">
                <a:latin typeface="+mj-lt"/>
              </a:rPr>
              <a:t>	"In the millennium men will have the privilege of being Presbyterians, Methodists or Infidels, but  every knee shall bow and every tongue confess to the glory of God the Father that Jesus is the Christ."</a:t>
            </a:r>
            <a:r>
              <a:rPr lang="en-US" sz="1800" dirty="0">
                <a:latin typeface="+mj-lt"/>
              </a:rPr>
              <a:t> (Brigham Young, JD 12:274.)</a:t>
            </a:r>
            <a:br>
              <a:rPr lang="en-US" sz="1800" dirty="0">
                <a:latin typeface="+mj-lt"/>
              </a:rPr>
            </a:br>
            <a:endParaRPr lang="en-US" sz="1800" dirty="0">
              <a:latin typeface="+mj-lt"/>
            </a:endParaRPr>
          </a:p>
        </p:txBody>
      </p:sp>
    </p:spTree>
    <p:extLst>
      <p:ext uri="{BB962C8B-B14F-4D97-AF65-F5344CB8AC3E}">
        <p14:creationId xmlns:p14="http://schemas.microsoft.com/office/powerpoint/2010/main" val="687206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r>
              <a:rPr lang="en-US" dirty="0"/>
              <a:t>other religions during the millennium?</a:t>
            </a:r>
            <a:endParaRPr lang="en-US" b="1" dirty="0"/>
          </a:p>
        </p:txBody>
      </p:sp>
      <p:sp>
        <p:nvSpPr>
          <p:cNvPr id="72707" name="Rectangle 3"/>
          <p:cNvSpPr>
            <a:spLocks noGrp="1" noChangeArrowheads="1"/>
          </p:cNvSpPr>
          <p:nvPr>
            <p:ph idx="1"/>
          </p:nvPr>
        </p:nvSpPr>
        <p:spPr>
          <a:xfrm>
            <a:off x="453231" y="1681017"/>
            <a:ext cx="8229600" cy="4784437"/>
          </a:xfrm>
        </p:spPr>
        <p:txBody>
          <a:bodyPr>
            <a:noAutofit/>
          </a:bodyPr>
          <a:lstStyle/>
          <a:p>
            <a:pPr>
              <a:buNone/>
            </a:pPr>
            <a:r>
              <a:rPr lang="en-US" sz="2800" dirty="0">
                <a:latin typeface="+mj-lt"/>
              </a:rPr>
              <a:t>		"The gospel will be taught far more intensely and with greater power during the millennium, until all the inhabitants of the earth shall embrace it. . . .</a:t>
            </a:r>
            <a:r>
              <a:rPr lang="en-US" sz="2800" i="1" dirty="0">
                <a:latin typeface="+mj-lt"/>
              </a:rPr>
              <a:t>eventually,</a:t>
            </a:r>
            <a:r>
              <a:rPr lang="en-US" sz="2800" dirty="0">
                <a:latin typeface="+mj-lt"/>
              </a:rPr>
              <a:t> all people will embrace the truth." </a:t>
            </a:r>
            <a:r>
              <a:rPr lang="en-US" sz="1800" dirty="0">
                <a:latin typeface="+mj-lt"/>
              </a:rPr>
              <a:t>(Joseph Fielding Smith, Doctrines of Salvation, 3:64.)</a:t>
            </a:r>
          </a:p>
        </p:txBody>
      </p:sp>
    </p:spTree>
    <p:extLst>
      <p:ext uri="{BB962C8B-B14F-4D97-AF65-F5344CB8AC3E}">
        <p14:creationId xmlns:p14="http://schemas.microsoft.com/office/powerpoint/2010/main" val="238270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altLang="en-US" dirty="0"/>
              <a:t>True or False? </a:t>
            </a:r>
          </a:p>
        </p:txBody>
      </p:sp>
      <p:sp>
        <p:nvSpPr>
          <p:cNvPr id="21507" name="Rectangle 3"/>
          <p:cNvSpPr>
            <a:spLocks noGrp="1" noChangeArrowheads="1"/>
          </p:cNvSpPr>
          <p:nvPr>
            <p:ph idx="1"/>
          </p:nvPr>
        </p:nvSpPr>
        <p:spPr>
          <a:xfrm>
            <a:off x="574963" y="1809173"/>
            <a:ext cx="8291946" cy="3695700"/>
          </a:xfrm>
        </p:spPr>
        <p:txBody>
          <a:bodyPr>
            <a:normAutofit lnSpcReduction="10000"/>
          </a:bodyPr>
          <a:lstStyle/>
          <a:p>
            <a:pPr marL="0" indent="0" eaLnBrk="1" hangingPunct="1">
              <a:buNone/>
              <a:defRPr/>
            </a:pPr>
            <a:r>
              <a:rPr lang="en-US" sz="3200" dirty="0">
                <a:effectLst/>
                <a:latin typeface="+mj-lt"/>
              </a:rPr>
              <a:t>Christ will be on the earth every day of the millennium</a:t>
            </a:r>
          </a:p>
          <a:p>
            <a:pPr marL="0" indent="0" eaLnBrk="1" hangingPunct="1">
              <a:buNone/>
              <a:defRPr/>
            </a:pPr>
            <a:r>
              <a:rPr lang="en-US" sz="2800" dirty="0">
                <a:effectLst/>
                <a:latin typeface="+mj-lt"/>
              </a:rPr>
              <a:t>“Christ and the resurrected Saints will reign over the earth during the thousand years. They will not probably dwell upon the earth, but will visit it when they please, or when it is necessary to govern it” </a:t>
            </a:r>
            <a:r>
              <a:rPr lang="en-US" dirty="0">
                <a:effectLst/>
                <a:latin typeface="+mj-lt"/>
              </a:rPr>
              <a:t>(</a:t>
            </a:r>
            <a:r>
              <a:rPr lang="en-US" i="1" dirty="0">
                <a:effectLst/>
                <a:latin typeface="+mj-lt"/>
              </a:rPr>
              <a:t>History of the Church</a:t>
            </a:r>
            <a:r>
              <a:rPr lang="en-US" dirty="0">
                <a:effectLst/>
                <a:latin typeface="+mj-lt"/>
              </a:rPr>
              <a:t> 5:212).</a:t>
            </a:r>
            <a:endParaRPr lang="en-US" altLang="en-US" sz="3600" dirty="0">
              <a:latin typeface="+mj-lt"/>
            </a:endParaRPr>
          </a:p>
        </p:txBody>
      </p:sp>
      <p:sp>
        <p:nvSpPr>
          <p:cNvPr id="21508" name="Rectangle 4"/>
          <p:cNvSpPr>
            <a:spLocks noChangeArrowheads="1"/>
          </p:cNvSpPr>
          <p:nvPr/>
        </p:nvSpPr>
        <p:spPr bwMode="auto">
          <a:xfrm>
            <a:off x="4832927" y="967581"/>
            <a:ext cx="14478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247445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1)">
                                      <p:cBhvr>
                                        <p:cTn id="7" dur="20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tgtEl>
                                          <p:spTgt spid="21507">
                                            <p:txEl>
                                              <p:pRg st="1" end="1"/>
                                            </p:txEl>
                                          </p:spTgt>
                                        </p:tgtEl>
                                      </p:cBhvr>
                                    </p:animEffect>
                                    <p:anim calcmode="lin" valueType="num">
                                      <p:cBhvr>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altLang="en-US" dirty="0"/>
              <a:t>True or False? (</a:t>
            </a:r>
            <a:r>
              <a:rPr lang="en-US" dirty="0"/>
              <a:t>Zephaniah 3:9</a:t>
            </a:r>
            <a:r>
              <a:rPr lang="en-US" altLang="en-US" dirty="0"/>
              <a:t>)</a:t>
            </a:r>
          </a:p>
        </p:txBody>
      </p:sp>
      <p:sp>
        <p:nvSpPr>
          <p:cNvPr id="21507" name="Rectangle 3"/>
          <p:cNvSpPr>
            <a:spLocks noGrp="1" noChangeArrowheads="1"/>
          </p:cNvSpPr>
          <p:nvPr>
            <p:ph idx="1"/>
          </p:nvPr>
        </p:nvSpPr>
        <p:spPr/>
        <p:txBody>
          <a:bodyPr>
            <a:normAutofit/>
          </a:bodyPr>
          <a:lstStyle/>
          <a:p>
            <a:pPr marL="0" indent="0" eaLnBrk="1" hangingPunct="1">
              <a:buNone/>
              <a:defRPr/>
            </a:pPr>
            <a:r>
              <a:rPr lang="en-US" altLang="en-US" sz="3600" dirty="0">
                <a:latin typeface="+mj-lt"/>
              </a:rPr>
              <a:t>Language classes will be very popular during the Millennium</a:t>
            </a:r>
          </a:p>
        </p:txBody>
      </p:sp>
      <p:sp>
        <p:nvSpPr>
          <p:cNvPr id="21508" name="Rectangle 4"/>
          <p:cNvSpPr>
            <a:spLocks noChangeArrowheads="1"/>
          </p:cNvSpPr>
          <p:nvPr/>
        </p:nvSpPr>
        <p:spPr bwMode="auto">
          <a:xfrm>
            <a:off x="3327400" y="723900"/>
            <a:ext cx="14478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3314" name="Picture 2" descr="Image result for siri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512" y="3332162"/>
            <a:ext cx="3729038" cy="372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0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1)">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altLang="en-US" dirty="0"/>
              <a:t>       True or False? (Isa.14:12-17) </a:t>
            </a:r>
          </a:p>
        </p:txBody>
      </p:sp>
      <p:sp>
        <p:nvSpPr>
          <p:cNvPr id="18435" name="Rectangle 3"/>
          <p:cNvSpPr>
            <a:spLocks noGrp="1" noChangeArrowheads="1"/>
          </p:cNvSpPr>
          <p:nvPr>
            <p:ph idx="1"/>
          </p:nvPr>
        </p:nvSpPr>
        <p:spPr>
          <a:xfrm>
            <a:off x="152401" y="1720582"/>
            <a:ext cx="6166169" cy="3474720"/>
          </a:xfrm>
        </p:spPr>
        <p:txBody>
          <a:bodyPr>
            <a:normAutofit/>
          </a:bodyPr>
          <a:lstStyle/>
          <a:p>
            <a:pPr marL="0" indent="0" eaLnBrk="1" hangingPunct="1">
              <a:buNone/>
              <a:defRPr/>
            </a:pPr>
            <a:r>
              <a:rPr lang="en-US" altLang="en-US" sz="2800" dirty="0">
                <a:latin typeface="+mj-lt"/>
              </a:rPr>
              <a:t>We will be shocked at how wimpy Satan looks when we see him after the Second Coming?</a:t>
            </a:r>
          </a:p>
        </p:txBody>
      </p:sp>
      <p:sp>
        <p:nvSpPr>
          <p:cNvPr id="18436" name="Rectangle 4"/>
          <p:cNvSpPr>
            <a:spLocks noChangeArrowheads="1"/>
          </p:cNvSpPr>
          <p:nvPr/>
        </p:nvSpPr>
        <p:spPr bwMode="auto">
          <a:xfrm>
            <a:off x="3027219" y="703809"/>
            <a:ext cx="1369291"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5122" name="Picture 2" descr="Image result for satan b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570" y="1840714"/>
            <a:ext cx="2825430" cy="50222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saddam hussein"/>
          <p:cNvPicPr>
            <a:picLocks noChangeAspect="1" noChangeArrowheads="1"/>
          </p:cNvPicPr>
          <p:nvPr/>
        </p:nvPicPr>
        <p:blipFill rotWithShape="1">
          <a:blip r:embed="rId3">
            <a:extLst>
              <a:ext uri="{28A0092B-C50C-407E-A947-70E740481C1C}">
                <a14:useLocalDpi xmlns:a14="http://schemas.microsoft.com/office/drawing/2010/main" val="0"/>
              </a:ext>
            </a:extLst>
          </a:blip>
          <a:srcRect b="3546"/>
          <a:stretch/>
        </p:blipFill>
        <p:spPr bwMode="auto">
          <a:xfrm>
            <a:off x="762000" y="3601884"/>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addam hussein captu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532109"/>
            <a:ext cx="2362200" cy="332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heel(1)">
                                      <p:cBhvr>
                                        <p:cTn id="7" dur="20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altLang="en-US" dirty="0"/>
              <a:t>      True or False? (Isa.65:17; Rev. 21:1; D&amp;C 101:25)</a:t>
            </a:r>
          </a:p>
        </p:txBody>
      </p:sp>
      <p:sp>
        <p:nvSpPr>
          <p:cNvPr id="16387" name="Rectangle 3"/>
          <p:cNvSpPr>
            <a:spLocks noGrp="1" noChangeArrowheads="1"/>
          </p:cNvSpPr>
          <p:nvPr>
            <p:ph idx="1"/>
          </p:nvPr>
        </p:nvSpPr>
        <p:spPr>
          <a:xfrm>
            <a:off x="685019" y="2011679"/>
            <a:ext cx="7772400" cy="1368829"/>
          </a:xfrm>
        </p:spPr>
        <p:txBody>
          <a:bodyPr>
            <a:normAutofit fontScale="92500" lnSpcReduction="20000"/>
          </a:bodyPr>
          <a:lstStyle/>
          <a:p>
            <a:pPr marL="0" indent="0">
              <a:buNone/>
              <a:defRPr/>
            </a:pPr>
            <a:r>
              <a:rPr lang="en-US" altLang="en-US" sz="2800" dirty="0">
                <a:latin typeface="+mj-lt"/>
              </a:rPr>
              <a:t>We will tell war stories to our children about what it was like in the old days when Satan was around.</a:t>
            </a:r>
          </a:p>
        </p:txBody>
      </p:sp>
      <p:sp>
        <p:nvSpPr>
          <p:cNvPr id="16388" name="Rectangle 4"/>
          <p:cNvSpPr>
            <a:spLocks noChangeArrowheads="1"/>
          </p:cNvSpPr>
          <p:nvPr/>
        </p:nvSpPr>
        <p:spPr bwMode="auto">
          <a:xfrm>
            <a:off x="3907776" y="677413"/>
            <a:ext cx="1524781"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4098" name="Picture 2" descr="Image result for second coming destr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269672"/>
            <a:ext cx="5835135" cy="3588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36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altLang="en-US" dirty="0"/>
              <a:t>      True or False? (Isa.65:20)</a:t>
            </a:r>
          </a:p>
        </p:txBody>
      </p:sp>
      <p:sp>
        <p:nvSpPr>
          <p:cNvPr id="22531" name="Rectangle 3"/>
          <p:cNvSpPr>
            <a:spLocks noGrp="1" noChangeArrowheads="1"/>
          </p:cNvSpPr>
          <p:nvPr>
            <p:ph idx="1"/>
          </p:nvPr>
        </p:nvSpPr>
        <p:spPr>
          <a:xfrm>
            <a:off x="685019" y="2011680"/>
            <a:ext cx="7772400" cy="1417320"/>
          </a:xfrm>
        </p:spPr>
        <p:txBody>
          <a:bodyPr>
            <a:normAutofit/>
          </a:bodyPr>
          <a:lstStyle/>
          <a:p>
            <a:pPr marL="0" indent="0" eaLnBrk="1" hangingPunct="1">
              <a:buNone/>
              <a:defRPr/>
            </a:pPr>
            <a:r>
              <a:rPr lang="en-US" altLang="en-US" sz="3600" dirty="0">
                <a:latin typeface="+mj-lt"/>
              </a:rPr>
              <a:t>100</a:t>
            </a:r>
            <a:r>
              <a:rPr lang="en-US" altLang="en-US" sz="3600" baseline="30000" dirty="0">
                <a:latin typeface="+mj-lt"/>
              </a:rPr>
              <a:t>th</a:t>
            </a:r>
            <a:r>
              <a:rPr lang="en-US" altLang="en-US" sz="3600" dirty="0">
                <a:latin typeface="+mj-lt"/>
              </a:rPr>
              <a:t> birthday parties will be quite the party!</a:t>
            </a:r>
          </a:p>
        </p:txBody>
      </p:sp>
      <p:sp>
        <p:nvSpPr>
          <p:cNvPr id="22532" name="Rectangle 4"/>
          <p:cNvSpPr>
            <a:spLocks noChangeArrowheads="1"/>
          </p:cNvSpPr>
          <p:nvPr/>
        </p:nvSpPr>
        <p:spPr bwMode="auto">
          <a:xfrm>
            <a:off x="1722582" y="944880"/>
            <a:ext cx="12192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8194" name="Picture 2" descr="Image result for millennium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86200"/>
            <a:ext cx="6143625" cy="271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4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1)">
                                      <p:cBhvr>
                                        <p:cTn id="7"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822325" y="758825"/>
            <a:ext cx="7543800" cy="3565525"/>
          </a:xfrm>
        </p:spPr>
        <p:txBody>
          <a:bodyPr/>
          <a:lstStyle/>
          <a:p>
            <a:pPr eaLnBrk="1" fontAlgn="auto" hangingPunct="1">
              <a:spcAft>
                <a:spcPts val="0"/>
              </a:spcAft>
              <a:defRPr/>
            </a:pPr>
            <a:r>
              <a:rPr lang="en-US" altLang="en-US" sz="7200"/>
              <a:t>The Second Coming</a:t>
            </a:r>
            <a:br>
              <a:rPr lang="en-US" altLang="en-US" sz="7200"/>
            </a:br>
            <a:r>
              <a:rPr lang="en-US" altLang="en-US" sz="7200"/>
              <a:t>is like…</a:t>
            </a:r>
          </a:p>
        </p:txBody>
      </p:sp>
    </p:spTree>
    <p:extLst>
      <p:ext uri="{BB962C8B-B14F-4D97-AF65-F5344CB8AC3E}">
        <p14:creationId xmlns:p14="http://schemas.microsoft.com/office/powerpoint/2010/main" val="1949874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defRPr/>
            </a:pPr>
            <a:r>
              <a:rPr lang="en-US" altLang="en-US" dirty="0"/>
              <a:t>       True or False? (</a:t>
            </a:r>
            <a:r>
              <a:rPr lang="en-US" dirty="0"/>
              <a:t>Isa. 35:5-6)</a:t>
            </a:r>
            <a:br>
              <a:rPr lang="en-US" dirty="0"/>
            </a:br>
            <a:endParaRPr lang="en-US" altLang="en-US" dirty="0"/>
          </a:p>
        </p:txBody>
      </p:sp>
      <p:sp>
        <p:nvSpPr>
          <p:cNvPr id="19459" name="Rectangle 3"/>
          <p:cNvSpPr>
            <a:spLocks noGrp="1" noChangeArrowheads="1"/>
          </p:cNvSpPr>
          <p:nvPr>
            <p:ph idx="1"/>
          </p:nvPr>
        </p:nvSpPr>
        <p:spPr>
          <a:xfrm>
            <a:off x="211394" y="1633325"/>
            <a:ext cx="8238869" cy="1188720"/>
          </a:xfrm>
        </p:spPr>
        <p:txBody>
          <a:bodyPr>
            <a:normAutofit fontScale="92500"/>
          </a:bodyPr>
          <a:lstStyle/>
          <a:p>
            <a:pPr marL="0" indent="0" algn="ctr">
              <a:buNone/>
            </a:pPr>
            <a:r>
              <a:rPr lang="en-US" sz="3200" dirty="0">
                <a:latin typeface="+mj-lt"/>
              </a:rPr>
              <a:t>All parents who lost babies to premature death will be able to raise their children.</a:t>
            </a:r>
          </a:p>
        </p:txBody>
      </p:sp>
      <p:sp>
        <p:nvSpPr>
          <p:cNvPr id="19460" name="Rectangle 4"/>
          <p:cNvSpPr>
            <a:spLocks noChangeArrowheads="1"/>
          </p:cNvSpPr>
          <p:nvPr/>
        </p:nvSpPr>
        <p:spPr bwMode="auto">
          <a:xfrm>
            <a:off x="3882231" y="740520"/>
            <a:ext cx="13716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3" name="Rectangle 2"/>
          <p:cNvSpPr/>
          <p:nvPr/>
        </p:nvSpPr>
        <p:spPr>
          <a:xfrm>
            <a:off x="359176" y="2822045"/>
            <a:ext cx="8915400" cy="3323987"/>
          </a:xfrm>
          <a:prstGeom prst="rect">
            <a:avLst/>
          </a:prstGeom>
        </p:spPr>
        <p:txBody>
          <a:bodyPr wrap="square">
            <a:spAutoFit/>
          </a:bodyPr>
          <a:lstStyle/>
          <a:p>
            <a:r>
              <a:rPr lang="en-US" sz="2400" dirty="0">
                <a:latin typeface="+mj-lt"/>
                <a:ea typeface="Times New Roman" panose="02020603050405020304" pitchFamily="18" charset="0"/>
                <a:cs typeface="Times New Roman" panose="02020603050405020304" pitchFamily="18" charset="0"/>
              </a:rPr>
              <a:t>"Singleness, childlessness, death, and divorce frustrate ideals and postpone promised blessings. . . . The Lord has promised that in the eternities no blessing will be denied his sons and daughters who keep the commandments. Many of the most important deprivations of mortality will be set right in the Millennium [including] temple ordinances and family relationships and experiences.” </a:t>
            </a:r>
            <a:r>
              <a:rPr lang="en-US" dirty="0">
                <a:latin typeface="+mj-lt"/>
              </a:rPr>
              <a:t>Dallin H. Oaks, in Conference Report, October 1993, 101.</a:t>
            </a:r>
            <a:br>
              <a:rPr lang="en-US" dirty="0">
                <a:latin typeface="+mj-lt"/>
              </a:rPr>
            </a:br>
            <a:endParaRPr lang="en-US" sz="2400" dirty="0">
              <a:latin typeface="+mj-lt"/>
            </a:endParaRPr>
          </a:p>
        </p:txBody>
      </p:sp>
    </p:spTree>
    <p:extLst>
      <p:ext uri="{BB962C8B-B14F-4D97-AF65-F5344CB8AC3E}">
        <p14:creationId xmlns:p14="http://schemas.microsoft.com/office/powerpoint/2010/main" val="23808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heel(1)">
                                      <p:cBhvr>
                                        <p:cTn id="7" dur="20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altLang="en-US" dirty="0"/>
              <a:t>Millennial FAMILIES</a:t>
            </a:r>
          </a:p>
        </p:txBody>
      </p:sp>
      <p:sp>
        <p:nvSpPr>
          <p:cNvPr id="4" name="Content Placeholder 3"/>
          <p:cNvSpPr>
            <a:spLocks noGrp="1"/>
          </p:cNvSpPr>
          <p:nvPr>
            <p:ph idx="1"/>
          </p:nvPr>
        </p:nvSpPr>
        <p:spPr>
          <a:xfrm>
            <a:off x="457200" y="2011680"/>
            <a:ext cx="8305799" cy="4541520"/>
          </a:xfrm>
        </p:spPr>
        <p:txBody>
          <a:bodyPr>
            <a:normAutofit fontScale="92500" lnSpcReduction="20000"/>
          </a:bodyPr>
          <a:lstStyle/>
          <a:p>
            <a:pPr marL="0" indent="0">
              <a:buNone/>
            </a:pPr>
            <a:r>
              <a:rPr lang="en-US" sz="4000" dirty="0">
                <a:latin typeface="+mj-lt"/>
              </a:rPr>
              <a:t>“If parents are righteous, they will have their children after the resurrection.  Little children who die, whose parents are not worthy of an exaltation, will be adopted into the families of those who are worthy.” </a:t>
            </a:r>
            <a:r>
              <a:rPr lang="en-US" sz="2000" dirty="0">
                <a:latin typeface="+mj-lt"/>
              </a:rPr>
              <a:t>(</a:t>
            </a:r>
            <a:r>
              <a:rPr lang="en-US" sz="2000" b="1" dirty="0">
                <a:latin typeface="+mj-lt"/>
              </a:rPr>
              <a:t>Joseph Fielding Smith</a:t>
            </a:r>
            <a:r>
              <a:rPr lang="en-US" sz="2000" dirty="0">
                <a:latin typeface="+mj-lt"/>
              </a:rPr>
              <a:t>, Doctrines of Salvation, comp. </a:t>
            </a:r>
            <a:r>
              <a:rPr lang="en-US" sz="2000" b="1" dirty="0">
                <a:latin typeface="+mj-lt"/>
              </a:rPr>
              <a:t>Bruce R. </a:t>
            </a:r>
            <a:r>
              <a:rPr lang="en-US" sz="2000" b="1" dirty="0" err="1">
                <a:latin typeface="+mj-lt"/>
              </a:rPr>
              <a:t>McConkie</a:t>
            </a:r>
            <a:r>
              <a:rPr lang="en-US" sz="2000" dirty="0">
                <a:latin typeface="+mj-lt"/>
              </a:rPr>
              <a:t>, 3 vols. [1954-1956], 2:56).</a:t>
            </a:r>
            <a:endParaRPr lang="en-US" dirty="0">
              <a:latin typeface="+mj-lt"/>
            </a:endParaRPr>
          </a:p>
          <a:p>
            <a:pPr marL="0" indent="0">
              <a:buNone/>
            </a:pPr>
            <a:endParaRPr lang="en-US" dirty="0">
              <a:latin typeface="+mj-lt"/>
            </a:endParaRPr>
          </a:p>
        </p:txBody>
      </p:sp>
    </p:spTree>
    <p:extLst>
      <p:ext uri="{BB962C8B-B14F-4D97-AF65-F5344CB8AC3E}">
        <p14:creationId xmlns:p14="http://schemas.microsoft.com/office/powerpoint/2010/main" val="314766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018" y="284176"/>
            <a:ext cx="8306581" cy="1508760"/>
          </a:xfrm>
        </p:spPr>
        <p:txBody>
          <a:bodyPr>
            <a:normAutofit/>
          </a:bodyPr>
          <a:lstStyle/>
          <a:p>
            <a:r>
              <a:rPr lang="en-US" altLang="en-US" dirty="0"/>
              <a:t>      True or False?  (</a:t>
            </a:r>
            <a:r>
              <a:rPr lang="en-US" dirty="0"/>
              <a:t>1 Nephi 22:15; D&amp;C 101:28</a:t>
            </a:r>
            <a:r>
              <a:rPr lang="en-US" altLang="en-US" dirty="0"/>
              <a:t>)</a:t>
            </a:r>
          </a:p>
        </p:txBody>
      </p:sp>
      <p:sp>
        <p:nvSpPr>
          <p:cNvPr id="22531" name="Rectangle 3"/>
          <p:cNvSpPr>
            <a:spLocks noGrp="1" noChangeArrowheads="1"/>
          </p:cNvSpPr>
          <p:nvPr>
            <p:ph idx="1"/>
          </p:nvPr>
        </p:nvSpPr>
        <p:spPr>
          <a:xfrm>
            <a:off x="685019" y="2011680"/>
            <a:ext cx="7772400" cy="1417320"/>
          </a:xfrm>
        </p:spPr>
        <p:txBody>
          <a:bodyPr>
            <a:normAutofit/>
          </a:bodyPr>
          <a:lstStyle/>
          <a:p>
            <a:pPr marL="0" indent="0">
              <a:buNone/>
            </a:pPr>
            <a:r>
              <a:rPr lang="en-US" sz="3200" dirty="0">
                <a:latin typeface="+mj-lt"/>
              </a:rPr>
              <a:t>During the Millennium Children will no longer have curfews.</a:t>
            </a:r>
          </a:p>
        </p:txBody>
      </p:sp>
      <p:sp>
        <p:nvSpPr>
          <p:cNvPr id="22532" name="Rectangle 4"/>
          <p:cNvSpPr>
            <a:spLocks noChangeArrowheads="1"/>
          </p:cNvSpPr>
          <p:nvPr/>
        </p:nvSpPr>
        <p:spPr bwMode="auto">
          <a:xfrm>
            <a:off x="2117437" y="521320"/>
            <a:ext cx="12954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8194" name="Picture 2" descr="Image result for millennium child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886200"/>
            <a:ext cx="6143625" cy="271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17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heel(1)">
                                      <p:cBhvr>
                                        <p:cTn id="7"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dirty="0"/>
              <a:t>True or False? (Isa.65:21-22)</a:t>
            </a:r>
          </a:p>
        </p:txBody>
      </p:sp>
      <p:sp>
        <p:nvSpPr>
          <p:cNvPr id="21507" name="Rectangle 3"/>
          <p:cNvSpPr>
            <a:spLocks noGrp="1" noChangeArrowheads="1"/>
          </p:cNvSpPr>
          <p:nvPr>
            <p:ph idx="1"/>
          </p:nvPr>
        </p:nvSpPr>
        <p:spPr>
          <a:xfrm>
            <a:off x="228600" y="2011680"/>
            <a:ext cx="8763000" cy="4206240"/>
          </a:xfrm>
        </p:spPr>
        <p:txBody>
          <a:bodyPr>
            <a:normAutofit/>
          </a:bodyPr>
          <a:lstStyle/>
          <a:p>
            <a:pPr marL="0" indent="0" eaLnBrk="1" hangingPunct="1">
              <a:buNone/>
              <a:defRPr/>
            </a:pPr>
            <a:r>
              <a:rPr lang="en-US" altLang="en-US" sz="3600" dirty="0">
                <a:latin typeface="+mj-lt"/>
              </a:rPr>
              <a:t>We will not work or live in homes during the Millennium?</a:t>
            </a:r>
          </a:p>
        </p:txBody>
      </p:sp>
      <p:sp>
        <p:nvSpPr>
          <p:cNvPr id="21508" name="Rectangle 4"/>
          <p:cNvSpPr>
            <a:spLocks noChangeArrowheads="1"/>
          </p:cNvSpPr>
          <p:nvPr/>
        </p:nvSpPr>
        <p:spPr bwMode="auto">
          <a:xfrm>
            <a:off x="3120231" y="967581"/>
            <a:ext cx="14478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7170" name="Picture 2" descr="Image result for millennium peace 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65235"/>
            <a:ext cx="4800600" cy="3270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0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heel(1)">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altLang="en-US" dirty="0"/>
              <a:t>Millennium Housing</a:t>
            </a:r>
          </a:p>
        </p:txBody>
      </p:sp>
      <p:sp>
        <p:nvSpPr>
          <p:cNvPr id="21507" name="Rectangle 3"/>
          <p:cNvSpPr>
            <a:spLocks noGrp="1" noChangeArrowheads="1"/>
          </p:cNvSpPr>
          <p:nvPr>
            <p:ph idx="1"/>
          </p:nvPr>
        </p:nvSpPr>
        <p:spPr>
          <a:xfrm>
            <a:off x="334818" y="1707573"/>
            <a:ext cx="8559800" cy="4517736"/>
          </a:xfrm>
        </p:spPr>
        <p:txBody>
          <a:bodyPr>
            <a:normAutofit fontScale="92500" lnSpcReduction="10000"/>
          </a:bodyPr>
          <a:lstStyle/>
          <a:p>
            <a:pPr marL="0" indent="0">
              <a:buNone/>
              <a:defRPr/>
            </a:pPr>
            <a:r>
              <a:rPr lang="en-US" sz="2800" dirty="0">
                <a:latin typeface="+mj-lt"/>
              </a:rPr>
              <a:t>“We will have the privilege of associating with those who have received their resurrection. Our Lord and Savior will be a familiar figure among the righteous saints. Instruction will be given by resurrected prophets. . . . Those who have passed through the resurrection will not, however, dwell with those in mortality. They will not stay in earthly, or human homes nor sleep in the beds of mortals.“</a:t>
            </a:r>
          </a:p>
          <a:p>
            <a:pPr marL="0" indent="0">
              <a:buNone/>
              <a:defRPr/>
            </a:pPr>
            <a:r>
              <a:rPr lang="en-US" dirty="0">
                <a:latin typeface="+mj-lt"/>
              </a:rPr>
              <a:t>Joseph Fielding Smith, </a:t>
            </a:r>
            <a:r>
              <a:rPr lang="en-US" i="1" dirty="0">
                <a:latin typeface="+mj-lt"/>
              </a:rPr>
              <a:t>The Way to Perfection</a:t>
            </a:r>
            <a:r>
              <a:rPr lang="en-US" dirty="0">
                <a:latin typeface="+mj-lt"/>
              </a:rPr>
              <a:t> (Salt Lake City: Deseret Book, 1975), 312-13.</a:t>
            </a:r>
            <a:endParaRPr lang="en-US" altLang="en-US" sz="4400" dirty="0">
              <a:latin typeface="+mj-lt"/>
            </a:endParaRPr>
          </a:p>
        </p:txBody>
      </p:sp>
    </p:spTree>
    <p:extLst>
      <p:ext uri="{BB962C8B-B14F-4D97-AF65-F5344CB8AC3E}">
        <p14:creationId xmlns:p14="http://schemas.microsoft.com/office/powerpoint/2010/main" val="291818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fontAlgn="auto" hangingPunct="1">
              <a:spcAft>
                <a:spcPts val="0"/>
              </a:spcAft>
              <a:defRPr/>
            </a:pPr>
            <a:r>
              <a:rPr lang="en-US" altLang="en-US"/>
              <a:t>The Millennium</a:t>
            </a:r>
          </a:p>
        </p:txBody>
      </p:sp>
      <p:sp>
        <p:nvSpPr>
          <p:cNvPr id="160772" name="Rectangle 1"/>
          <p:cNvSpPr>
            <a:spLocks noChangeArrowheads="1"/>
          </p:cNvSpPr>
          <p:nvPr/>
        </p:nvSpPr>
        <p:spPr bwMode="auto">
          <a:xfrm>
            <a:off x="228600" y="1981200"/>
            <a:ext cx="860136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eaLnBrk="1" hangingPunct="1">
              <a:lnSpc>
                <a:spcPct val="100000"/>
              </a:lnSpc>
              <a:spcBef>
                <a:spcPct val="0"/>
              </a:spcBef>
              <a:buFontTx/>
              <a:buNone/>
              <a:defRPr/>
            </a:pPr>
            <a:r>
              <a:rPr lang="en-US" altLang="en-US" sz="2400" dirty="0">
                <a:latin typeface="+mj-lt"/>
              </a:rPr>
              <a:t>“Crops will be planted, harvested, and eaten; industries will be expanded, cities built, and education fostered; men will continue to care for their own needs, handle their own affairs, and enjoy the full endowment of agency. Dwelling in peace, living without disease, and progressing as the Holy Spirit will guide, the advancement and perfection of society during the millennium will exceed anything men have supposed.” </a:t>
            </a:r>
          </a:p>
          <a:p>
            <a:pPr algn="r" eaLnBrk="1" hangingPunct="1">
              <a:lnSpc>
                <a:spcPct val="100000"/>
              </a:lnSpc>
              <a:spcBef>
                <a:spcPct val="0"/>
              </a:spcBef>
              <a:buFontTx/>
              <a:buNone/>
              <a:defRPr/>
            </a:pPr>
            <a:r>
              <a:rPr lang="en-US" altLang="en-US" sz="1600" dirty="0">
                <a:latin typeface="+mj-lt"/>
              </a:rPr>
              <a:t>(</a:t>
            </a:r>
            <a:r>
              <a:rPr lang="en-US" altLang="en-US" sz="1600" i="1" dirty="0">
                <a:latin typeface="+mj-lt"/>
              </a:rPr>
              <a:t>Mormon Doctrine,</a:t>
            </a:r>
            <a:r>
              <a:rPr lang="en-US" altLang="en-US" sz="1600" dirty="0">
                <a:latin typeface="+mj-lt"/>
              </a:rPr>
              <a:t> pp. 496–97, as quoted in the Old Testament </a:t>
            </a:r>
          </a:p>
          <a:p>
            <a:pPr algn="r" eaLnBrk="1" hangingPunct="1">
              <a:lnSpc>
                <a:spcPct val="100000"/>
              </a:lnSpc>
              <a:spcBef>
                <a:spcPct val="0"/>
              </a:spcBef>
              <a:buFontTx/>
              <a:buNone/>
              <a:defRPr/>
            </a:pPr>
            <a:r>
              <a:rPr lang="en-US" altLang="en-US" sz="1600" dirty="0">
                <a:latin typeface="+mj-lt"/>
              </a:rPr>
              <a:t>Institute Student Manual, Isaiah 65.)</a:t>
            </a:r>
          </a:p>
        </p:txBody>
      </p:sp>
    </p:spTree>
    <p:extLst>
      <p:ext uri="{BB962C8B-B14F-4D97-AF65-F5344CB8AC3E}">
        <p14:creationId xmlns:p14="http://schemas.microsoft.com/office/powerpoint/2010/main" val="3255932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altLang="en-US" dirty="0"/>
              <a:t>      True or False? (Isaiah 65:25; D&amp;C 101:26, Isa.1 1:6-9)</a:t>
            </a:r>
          </a:p>
        </p:txBody>
      </p:sp>
      <p:sp>
        <p:nvSpPr>
          <p:cNvPr id="16387" name="Rectangle 3"/>
          <p:cNvSpPr>
            <a:spLocks noGrp="1" noChangeArrowheads="1"/>
          </p:cNvSpPr>
          <p:nvPr>
            <p:ph idx="1"/>
          </p:nvPr>
        </p:nvSpPr>
        <p:spPr>
          <a:xfrm>
            <a:off x="304800" y="2011680"/>
            <a:ext cx="4429125" cy="3703320"/>
          </a:xfrm>
        </p:spPr>
        <p:txBody>
          <a:bodyPr>
            <a:normAutofit/>
          </a:bodyPr>
          <a:lstStyle/>
          <a:p>
            <a:pPr marL="0" indent="0">
              <a:buNone/>
              <a:defRPr/>
            </a:pPr>
            <a:r>
              <a:rPr lang="en-US" altLang="en-US" sz="4000" dirty="0">
                <a:latin typeface="+mj-lt"/>
              </a:rPr>
              <a:t>You will be able to wrestle with a bear and he will not bite your head off.</a:t>
            </a:r>
          </a:p>
        </p:txBody>
      </p:sp>
      <p:sp>
        <p:nvSpPr>
          <p:cNvPr id="16388" name="Rectangle 4"/>
          <p:cNvSpPr>
            <a:spLocks noChangeArrowheads="1"/>
          </p:cNvSpPr>
          <p:nvPr/>
        </p:nvSpPr>
        <p:spPr bwMode="auto">
          <a:xfrm>
            <a:off x="2036618" y="648392"/>
            <a:ext cx="12192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2" name="Picture 2" descr="Image result for wrestle with a be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925" y="1792936"/>
            <a:ext cx="4410075" cy="50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68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wheel(1)">
                                      <p:cBhvr>
                                        <p:cTn id="7"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altLang="en-US" dirty="0"/>
              <a:t>      True or False? (Isa.11:6-8; 65:25)</a:t>
            </a:r>
          </a:p>
        </p:txBody>
      </p:sp>
      <p:sp>
        <p:nvSpPr>
          <p:cNvPr id="14339" name="Rectangle 3"/>
          <p:cNvSpPr>
            <a:spLocks noGrp="1" noChangeArrowheads="1"/>
          </p:cNvSpPr>
          <p:nvPr>
            <p:ph idx="1"/>
          </p:nvPr>
        </p:nvSpPr>
        <p:spPr>
          <a:xfrm>
            <a:off x="381000" y="1959840"/>
            <a:ext cx="8610600" cy="626548"/>
          </a:xfrm>
        </p:spPr>
        <p:txBody>
          <a:bodyPr>
            <a:normAutofit fontScale="85000" lnSpcReduction="10000"/>
          </a:bodyPr>
          <a:lstStyle/>
          <a:p>
            <a:pPr marL="0" indent="0" eaLnBrk="1" hangingPunct="1">
              <a:buNone/>
              <a:defRPr/>
            </a:pPr>
            <a:r>
              <a:rPr lang="en-US" altLang="en-US" sz="3200" dirty="0">
                <a:latin typeface="+mj-lt"/>
              </a:rPr>
              <a:t>All people will be vegetarians in the Millennium?</a:t>
            </a:r>
          </a:p>
        </p:txBody>
      </p:sp>
      <p:sp>
        <p:nvSpPr>
          <p:cNvPr id="14340" name="Rectangle 4"/>
          <p:cNvSpPr>
            <a:spLocks noChangeArrowheads="1"/>
          </p:cNvSpPr>
          <p:nvPr/>
        </p:nvSpPr>
        <p:spPr bwMode="auto">
          <a:xfrm>
            <a:off x="152400" y="2586387"/>
            <a:ext cx="8839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en-US" altLang="en-US" sz="2800" dirty="0">
                <a:latin typeface="+mj-lt"/>
              </a:rPr>
              <a:t>“…Man and all forms of life will be vegetarians in the coming day; the eating of meat will cease, because, for one thing, death as we know it ceases. There will be no shedding of blood, because man and beast are changed (quickened) and blood no longer flows in their veins.”</a:t>
            </a:r>
            <a:endParaRPr lang="en-US" altLang="en-US" sz="1600" dirty="0">
              <a:latin typeface="+mj-lt"/>
            </a:endParaRPr>
          </a:p>
          <a:p>
            <a:pPr eaLnBrk="1" hangingPunct="1"/>
            <a:r>
              <a:rPr lang="en-US" altLang="en-US" sz="1600" dirty="0">
                <a:latin typeface="+mj-lt"/>
              </a:rPr>
              <a:t> (Bruce R. </a:t>
            </a:r>
            <a:r>
              <a:rPr lang="en-US" altLang="en-US" sz="1600" dirty="0" err="1">
                <a:latin typeface="+mj-lt"/>
              </a:rPr>
              <a:t>McConkie</a:t>
            </a:r>
            <a:r>
              <a:rPr lang="en-US" altLang="en-US" sz="1600" dirty="0">
                <a:latin typeface="+mj-lt"/>
              </a:rPr>
              <a:t>, </a:t>
            </a:r>
            <a:r>
              <a:rPr lang="en-US" altLang="en-US" sz="1600" i="1" dirty="0">
                <a:latin typeface="+mj-lt"/>
              </a:rPr>
              <a:t>The Millennial Messiah: The Second Coming of the Son of Man</a:t>
            </a:r>
            <a:r>
              <a:rPr lang="en-US" altLang="en-US" sz="1600" dirty="0">
                <a:latin typeface="+mj-lt"/>
              </a:rPr>
              <a:t> [Salt Lake City: Deseret Book Co., 1982], 658.)</a:t>
            </a:r>
          </a:p>
        </p:txBody>
      </p:sp>
      <p:sp>
        <p:nvSpPr>
          <p:cNvPr id="14341" name="Rectangle 5"/>
          <p:cNvSpPr>
            <a:spLocks noChangeArrowheads="1"/>
          </p:cNvSpPr>
          <p:nvPr/>
        </p:nvSpPr>
        <p:spPr bwMode="auto">
          <a:xfrm>
            <a:off x="1851891" y="662781"/>
            <a:ext cx="12192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492707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heel(1)">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defRPr/>
            </a:pPr>
            <a:r>
              <a:rPr lang="en-US" altLang="en-US" dirty="0"/>
              <a:t>       True or False?</a:t>
            </a:r>
            <a:br>
              <a:rPr lang="en-US" altLang="en-US" dirty="0"/>
            </a:br>
            <a:r>
              <a:rPr lang="en-US" dirty="0"/>
              <a:t>(D&amp;C 101:29-31)</a:t>
            </a:r>
            <a:endParaRPr lang="en-US" altLang="en-US" dirty="0"/>
          </a:p>
        </p:txBody>
      </p:sp>
      <p:sp>
        <p:nvSpPr>
          <p:cNvPr id="24579" name="Rectangle 3"/>
          <p:cNvSpPr>
            <a:spLocks noGrp="1" noChangeArrowheads="1"/>
          </p:cNvSpPr>
          <p:nvPr>
            <p:ph idx="1"/>
          </p:nvPr>
        </p:nvSpPr>
        <p:spPr>
          <a:xfrm>
            <a:off x="685019" y="2011680"/>
            <a:ext cx="7772400" cy="1645920"/>
          </a:xfrm>
        </p:spPr>
        <p:txBody>
          <a:bodyPr>
            <a:normAutofit fontScale="92500"/>
          </a:bodyPr>
          <a:lstStyle/>
          <a:p>
            <a:pPr marL="0" indent="0" algn="ctr">
              <a:buNone/>
            </a:pPr>
            <a:r>
              <a:rPr lang="en-US" sz="3600" dirty="0">
                <a:latin typeface="+mj-lt"/>
              </a:rPr>
              <a:t>Physicians, beauticians, and morticians will all be unemployed.</a:t>
            </a:r>
            <a:endParaRPr lang="en-US" sz="4800" dirty="0">
              <a:latin typeface="+mj-lt"/>
            </a:endParaRPr>
          </a:p>
        </p:txBody>
      </p:sp>
      <p:sp>
        <p:nvSpPr>
          <p:cNvPr id="24580" name="Rectangle 4"/>
          <p:cNvSpPr>
            <a:spLocks noChangeArrowheads="1"/>
          </p:cNvSpPr>
          <p:nvPr/>
        </p:nvSpPr>
        <p:spPr bwMode="auto">
          <a:xfrm>
            <a:off x="3043382" y="703810"/>
            <a:ext cx="1332719"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4338" name="Picture 2" descr="Image result for unemployment"/>
          <p:cNvPicPr>
            <a:picLocks noChangeAspect="1" noChangeArrowheads="1"/>
          </p:cNvPicPr>
          <p:nvPr/>
        </p:nvPicPr>
        <p:blipFill rotWithShape="1">
          <a:blip r:embed="rId2">
            <a:extLst>
              <a:ext uri="{28A0092B-C50C-407E-A947-70E740481C1C}">
                <a14:useLocalDpi xmlns:a14="http://schemas.microsoft.com/office/drawing/2010/main" val="0"/>
              </a:ext>
            </a:extLst>
          </a:blip>
          <a:srcRect t="16001" b="9333"/>
          <a:stretch/>
        </p:blipFill>
        <p:spPr bwMode="auto">
          <a:xfrm>
            <a:off x="1066800" y="3876344"/>
            <a:ext cx="6992131" cy="252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5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1)">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altLang="en-US" dirty="0"/>
              <a:t>       True or False?</a:t>
            </a:r>
            <a:br>
              <a:rPr lang="en-US" altLang="en-US" dirty="0"/>
            </a:br>
            <a:r>
              <a:rPr lang="en-US" altLang="en-US" dirty="0"/>
              <a:t> (</a:t>
            </a:r>
            <a:r>
              <a:rPr lang="en-US" dirty="0"/>
              <a:t>D&amp;C 101:32-34, Isa. 11:9, ISA 65:24</a:t>
            </a:r>
            <a:r>
              <a:rPr lang="en-US" altLang="en-US" dirty="0"/>
              <a:t>)</a:t>
            </a:r>
          </a:p>
        </p:txBody>
      </p:sp>
      <p:sp>
        <p:nvSpPr>
          <p:cNvPr id="24579" name="Rectangle 3"/>
          <p:cNvSpPr>
            <a:spLocks noGrp="1" noChangeArrowheads="1"/>
          </p:cNvSpPr>
          <p:nvPr>
            <p:ph idx="1"/>
          </p:nvPr>
        </p:nvSpPr>
        <p:spPr>
          <a:xfrm>
            <a:off x="685019" y="2011680"/>
            <a:ext cx="7772400" cy="1645920"/>
          </a:xfrm>
        </p:spPr>
        <p:txBody>
          <a:bodyPr>
            <a:normAutofit/>
          </a:bodyPr>
          <a:lstStyle/>
          <a:p>
            <a:pPr marL="0" indent="0" algn="ctr">
              <a:buNone/>
            </a:pPr>
            <a:r>
              <a:rPr lang="en-US" sz="3600" dirty="0">
                <a:latin typeface="+mj-lt"/>
              </a:rPr>
              <a:t>Siri, Alexa, and Google Search will retire during the Millennium</a:t>
            </a:r>
          </a:p>
        </p:txBody>
      </p:sp>
      <p:sp>
        <p:nvSpPr>
          <p:cNvPr id="24580" name="Rectangle 4"/>
          <p:cNvSpPr>
            <a:spLocks noChangeArrowheads="1"/>
          </p:cNvSpPr>
          <p:nvPr/>
        </p:nvSpPr>
        <p:spPr bwMode="auto">
          <a:xfrm>
            <a:off x="3179618" y="533083"/>
            <a:ext cx="12192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pic>
        <p:nvPicPr>
          <p:cNvPr id="11266" name="Picture 2" descr="Image result for siri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8380" y="3657600"/>
            <a:ext cx="3099302" cy="309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1)">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6543675"/>
            <a:ext cx="927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1400">
                <a:latin typeface="Times New Roman" panose="02020603050405020304" pitchFamily="18" charset="0"/>
              </a:rPr>
              <a:t>Studio C 5 Day Weather Forecast:  www.youtube.com/watch?v=zbHW1T7boSc</a:t>
            </a:r>
            <a:endParaRPr lang="en-US" altLang="en-US" sz="1200">
              <a:latin typeface="Times New Roman" panose="02020603050405020304" pitchFamily="18" charset="0"/>
            </a:endParaRPr>
          </a:p>
        </p:txBody>
      </p:sp>
      <p:pic>
        <p:nvPicPr>
          <p:cNvPr id="5" name="Studio C Second Coming 5 Day Weather Forecast.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524000" y="17145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4443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487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altLang="en-US" dirty="0"/>
              <a:t>       True or False? (1 Nephi 22:26)</a:t>
            </a:r>
            <a:br>
              <a:rPr lang="en-US" altLang="en-US" dirty="0"/>
            </a:br>
            <a:endParaRPr lang="en-US" altLang="en-US" dirty="0"/>
          </a:p>
        </p:txBody>
      </p:sp>
      <p:sp>
        <p:nvSpPr>
          <p:cNvPr id="24579" name="Rectangle 3"/>
          <p:cNvSpPr>
            <a:spLocks noGrp="1" noChangeArrowheads="1"/>
          </p:cNvSpPr>
          <p:nvPr>
            <p:ph idx="1"/>
          </p:nvPr>
        </p:nvSpPr>
        <p:spPr>
          <a:xfrm>
            <a:off x="258618" y="1464078"/>
            <a:ext cx="8534399" cy="1519267"/>
          </a:xfrm>
        </p:spPr>
        <p:txBody>
          <a:bodyPr>
            <a:normAutofit/>
          </a:bodyPr>
          <a:lstStyle/>
          <a:p>
            <a:pPr marL="0" indent="0" algn="ctr">
              <a:buNone/>
            </a:pPr>
            <a:r>
              <a:rPr lang="en-US" sz="3600" dirty="0">
                <a:latin typeface="+mj-lt"/>
              </a:rPr>
              <a:t>Satan will not be able to tempt during the Millennium</a:t>
            </a:r>
            <a:endParaRPr lang="en-US" sz="4800" dirty="0">
              <a:latin typeface="+mj-lt"/>
            </a:endParaRPr>
          </a:p>
        </p:txBody>
      </p:sp>
      <p:sp>
        <p:nvSpPr>
          <p:cNvPr id="24580" name="Rectangle 4"/>
          <p:cNvSpPr>
            <a:spLocks noChangeArrowheads="1"/>
          </p:cNvSpPr>
          <p:nvPr/>
        </p:nvSpPr>
        <p:spPr bwMode="auto">
          <a:xfrm>
            <a:off x="4262582" y="485055"/>
            <a:ext cx="1370818"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AutoShape 2" descr="Image result for satan destroye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342898" y="3079463"/>
            <a:ext cx="8572501" cy="1938992"/>
          </a:xfrm>
          <a:prstGeom prst="rect">
            <a:avLst/>
          </a:prstGeom>
        </p:spPr>
        <p:txBody>
          <a:bodyPr wrap="square">
            <a:spAutoFit/>
          </a:bodyPr>
          <a:lstStyle/>
          <a:p>
            <a:pPr marL="285750" indent="-285750">
              <a:buFont typeface="Arial" panose="020B0604020202020204" pitchFamily="34" charset="0"/>
              <a:buChar char="•"/>
            </a:pPr>
            <a:r>
              <a:rPr lang="en-US" sz="2400" dirty="0">
                <a:latin typeface="+mj-lt"/>
              </a:rPr>
              <a:t>“In that day Satan shall not have power to tempt any man." (D&amp;C 101:28.) </a:t>
            </a:r>
          </a:p>
          <a:p>
            <a:pPr marL="285750" indent="-285750">
              <a:buFont typeface="Arial" panose="020B0604020202020204" pitchFamily="34" charset="0"/>
              <a:buChar char="•"/>
            </a:pPr>
            <a:r>
              <a:rPr lang="en-US" sz="2400" dirty="0">
                <a:latin typeface="+mj-lt"/>
              </a:rPr>
              <a:t>“Because of the righteousness of his people, Satan has no power; wherefore, he cannot be loosed for the space of many years." (1 Ne. 22:15, 24-26.)</a:t>
            </a:r>
          </a:p>
        </p:txBody>
      </p:sp>
      <p:sp>
        <p:nvSpPr>
          <p:cNvPr id="9" name="Rectangle 4"/>
          <p:cNvSpPr>
            <a:spLocks noChangeArrowheads="1"/>
          </p:cNvSpPr>
          <p:nvPr/>
        </p:nvSpPr>
        <p:spPr bwMode="auto">
          <a:xfrm>
            <a:off x="2078182" y="563389"/>
            <a:ext cx="1370818"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4814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1)">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altLang="en-US" dirty="0"/>
              <a:t>       True or False? (1 Nephi 22:26)</a:t>
            </a:r>
            <a:br>
              <a:rPr lang="en-US" altLang="en-US" dirty="0"/>
            </a:br>
            <a:endParaRPr lang="en-US" altLang="en-US" dirty="0"/>
          </a:p>
        </p:txBody>
      </p:sp>
      <p:sp>
        <p:nvSpPr>
          <p:cNvPr id="24579" name="Rectangle 3"/>
          <p:cNvSpPr>
            <a:spLocks noGrp="1" noChangeArrowheads="1"/>
          </p:cNvSpPr>
          <p:nvPr>
            <p:ph idx="1"/>
          </p:nvPr>
        </p:nvSpPr>
        <p:spPr>
          <a:xfrm>
            <a:off x="258618" y="1464078"/>
            <a:ext cx="8534399" cy="1519267"/>
          </a:xfrm>
        </p:spPr>
        <p:txBody>
          <a:bodyPr>
            <a:normAutofit/>
          </a:bodyPr>
          <a:lstStyle/>
          <a:p>
            <a:pPr marL="0" indent="0" algn="ctr">
              <a:buNone/>
            </a:pPr>
            <a:r>
              <a:rPr lang="en-US" sz="3600" dirty="0">
                <a:latin typeface="+mj-lt"/>
              </a:rPr>
              <a:t>Satan will not be able to tempt during the Millennium</a:t>
            </a:r>
            <a:endParaRPr lang="en-US" sz="4800" dirty="0">
              <a:latin typeface="+mj-lt"/>
            </a:endParaRPr>
          </a:p>
        </p:txBody>
      </p:sp>
      <p:sp>
        <p:nvSpPr>
          <p:cNvPr id="24580" name="Rectangle 4"/>
          <p:cNvSpPr>
            <a:spLocks noChangeArrowheads="1"/>
          </p:cNvSpPr>
          <p:nvPr/>
        </p:nvSpPr>
        <p:spPr bwMode="auto">
          <a:xfrm>
            <a:off x="4262582" y="485055"/>
            <a:ext cx="1370818"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AutoShape 2" descr="Image result for satan destroye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4"/>
          <p:cNvSpPr>
            <a:spLocks noChangeArrowheads="1"/>
          </p:cNvSpPr>
          <p:nvPr/>
        </p:nvSpPr>
        <p:spPr bwMode="auto">
          <a:xfrm>
            <a:off x="2078182" y="563389"/>
            <a:ext cx="1370818"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8" name="Rectangle 7">
            <a:extLst>
              <a:ext uri="{FF2B5EF4-FFF2-40B4-BE49-F238E27FC236}">
                <a16:creationId xmlns:a16="http://schemas.microsoft.com/office/drawing/2014/main" id="{EA213BB0-C9BC-43C3-9092-D718F1CB9031}"/>
              </a:ext>
            </a:extLst>
          </p:cNvPr>
          <p:cNvSpPr/>
          <p:nvPr/>
        </p:nvSpPr>
        <p:spPr>
          <a:xfrm>
            <a:off x="415131" y="3100250"/>
            <a:ext cx="8305799" cy="2246769"/>
          </a:xfrm>
          <a:prstGeom prst="rect">
            <a:avLst/>
          </a:prstGeom>
        </p:spPr>
        <p:txBody>
          <a:bodyPr wrap="square">
            <a:spAutoFit/>
          </a:bodyPr>
          <a:lstStyle/>
          <a:p>
            <a:pPr fontAlgn="base"/>
            <a:r>
              <a:rPr lang="en-US" sz="2800" dirty="0">
                <a:latin typeface="+mj-lt"/>
              </a:rPr>
              <a:t>“Satan will be bound by the power of God [and] bound also by the determination of the people of God not to listen to him…To deprive men of their agency is contrary to the purposes of our God</a:t>
            </a:r>
            <a:r>
              <a:rPr lang="en-US" sz="1600" dirty="0">
                <a:latin typeface="+mj-lt"/>
              </a:rPr>
              <a:t>” (</a:t>
            </a:r>
            <a:r>
              <a:rPr lang="en-US" sz="1600" dirty="0" err="1">
                <a:latin typeface="+mj-lt"/>
              </a:rPr>
              <a:t>Cannon,</a:t>
            </a:r>
            <a:r>
              <a:rPr lang="en-US" sz="1600" i="1" dirty="0" err="1">
                <a:latin typeface="+mj-lt"/>
              </a:rPr>
              <a:t>Gospel</a:t>
            </a:r>
            <a:r>
              <a:rPr lang="en-US" sz="1600" i="1" dirty="0">
                <a:latin typeface="+mj-lt"/>
              </a:rPr>
              <a:t> Truth,</a:t>
            </a:r>
            <a:r>
              <a:rPr lang="en-US" sz="1600" dirty="0">
                <a:latin typeface="+mj-lt"/>
              </a:rPr>
              <a:t> 1:86).</a:t>
            </a:r>
          </a:p>
        </p:txBody>
      </p:sp>
    </p:spTree>
    <p:extLst>
      <p:ext uri="{BB962C8B-B14F-4D97-AF65-F5344CB8AC3E}">
        <p14:creationId xmlns:p14="http://schemas.microsoft.com/office/powerpoint/2010/main" val="2770244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5-12-03 at 8.49.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14" y="1043293"/>
            <a:ext cx="8428562" cy="4637336"/>
          </a:xfrm>
          <a:prstGeom prst="rect">
            <a:avLst/>
          </a:prstGeom>
          <a:ln>
            <a:noFill/>
          </a:ln>
          <a:effectLst>
            <a:softEdge rad="112500"/>
          </a:effectLst>
        </p:spPr>
      </p:pic>
    </p:spTree>
    <p:extLst>
      <p:ext uri="{BB962C8B-B14F-4D97-AF65-F5344CB8AC3E}">
        <p14:creationId xmlns:p14="http://schemas.microsoft.com/office/powerpoint/2010/main" val="383479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a:defRPr/>
            </a:pPr>
            <a:r>
              <a:rPr lang="en-US" altLang="en-US" dirty="0"/>
              <a:t>       True or False? (Isaiah 13:10)</a:t>
            </a:r>
            <a:br>
              <a:rPr lang="en-US" altLang="en-US" dirty="0"/>
            </a:br>
            <a:endParaRPr lang="en-US" altLang="en-US" dirty="0"/>
          </a:p>
        </p:txBody>
      </p:sp>
      <p:sp>
        <p:nvSpPr>
          <p:cNvPr id="24579" name="Rectangle 3"/>
          <p:cNvSpPr>
            <a:spLocks noGrp="1" noChangeArrowheads="1"/>
          </p:cNvSpPr>
          <p:nvPr>
            <p:ph idx="1"/>
          </p:nvPr>
        </p:nvSpPr>
        <p:spPr>
          <a:xfrm>
            <a:off x="228600" y="2011680"/>
            <a:ext cx="8534399" cy="1264920"/>
          </a:xfrm>
        </p:spPr>
        <p:txBody>
          <a:bodyPr>
            <a:normAutofit lnSpcReduction="10000"/>
          </a:bodyPr>
          <a:lstStyle/>
          <a:p>
            <a:pPr marL="0" indent="0" algn="ctr">
              <a:buNone/>
            </a:pPr>
            <a:r>
              <a:rPr lang="en-US" sz="3600" dirty="0">
                <a:latin typeface="+mj-lt"/>
              </a:rPr>
              <a:t>At the end of the Millennium, the earth will roll back toward </a:t>
            </a:r>
            <a:r>
              <a:rPr lang="en-US" sz="3600" dirty="0" err="1">
                <a:latin typeface="+mj-lt"/>
              </a:rPr>
              <a:t>Kolob</a:t>
            </a:r>
            <a:endParaRPr lang="en-US" sz="4800" dirty="0">
              <a:latin typeface="+mj-lt"/>
            </a:endParaRPr>
          </a:p>
        </p:txBody>
      </p:sp>
      <p:sp>
        <p:nvSpPr>
          <p:cNvPr id="24580" name="Rectangle 4"/>
          <p:cNvSpPr>
            <a:spLocks noChangeArrowheads="1"/>
          </p:cNvSpPr>
          <p:nvPr/>
        </p:nvSpPr>
        <p:spPr bwMode="auto">
          <a:xfrm>
            <a:off x="2249055" y="548640"/>
            <a:ext cx="1332719"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AutoShape 2" descr="Image result for satan destroye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418319" y="3429000"/>
            <a:ext cx="8305799" cy="2677656"/>
          </a:xfrm>
          <a:prstGeom prst="rect">
            <a:avLst/>
          </a:prstGeom>
        </p:spPr>
        <p:txBody>
          <a:bodyPr wrap="square">
            <a:spAutoFit/>
          </a:bodyPr>
          <a:lstStyle/>
          <a:p>
            <a:pPr fontAlgn="base"/>
            <a:r>
              <a:rPr lang="en-US" sz="2800" dirty="0">
                <a:latin typeface="+mj-lt"/>
              </a:rPr>
              <a:t>“The earth will abide its creation, and will be counted worthy of receiving the blessings designed for it, and will ultimately roll back into the presence of God who formed it and abide for ever and for ever” </a:t>
            </a:r>
            <a:r>
              <a:rPr lang="en-US" dirty="0">
                <a:latin typeface="+mj-lt"/>
              </a:rPr>
              <a:t>(Brigham Young, </a:t>
            </a:r>
            <a:r>
              <a:rPr lang="en-US" i="1" dirty="0">
                <a:latin typeface="+mj-lt"/>
              </a:rPr>
              <a:t>Discourses of Brigham Young,</a:t>
            </a:r>
            <a:r>
              <a:rPr lang="en-US" dirty="0">
                <a:latin typeface="+mj-lt"/>
              </a:rPr>
              <a:t> 101–2).</a:t>
            </a:r>
            <a:endParaRPr lang="en-US" sz="2800" b="0" i="0" dirty="0">
              <a:effectLst/>
              <a:latin typeface="+mj-lt"/>
            </a:endParaRPr>
          </a:p>
        </p:txBody>
      </p:sp>
    </p:spTree>
    <p:extLst>
      <p:ext uri="{BB962C8B-B14F-4D97-AF65-F5344CB8AC3E}">
        <p14:creationId xmlns:p14="http://schemas.microsoft.com/office/powerpoint/2010/main" val="231504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1)">
                                      <p:cBhvr>
                                        <p:cTn id="7" dur="2000"/>
                                        <p:tgtEl>
                                          <p:spTgt spid="245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defRPr/>
            </a:pPr>
            <a:r>
              <a:rPr lang="en-US" altLang="en-US" dirty="0"/>
              <a:t>       True or False? </a:t>
            </a:r>
            <a:br>
              <a:rPr lang="en-US" altLang="en-US" dirty="0"/>
            </a:br>
            <a:endParaRPr lang="en-US" altLang="en-US" dirty="0"/>
          </a:p>
        </p:txBody>
      </p:sp>
      <p:sp>
        <p:nvSpPr>
          <p:cNvPr id="24579" name="Rectangle 3"/>
          <p:cNvSpPr>
            <a:spLocks noGrp="1" noChangeArrowheads="1"/>
          </p:cNvSpPr>
          <p:nvPr>
            <p:ph idx="1"/>
          </p:nvPr>
        </p:nvSpPr>
        <p:spPr>
          <a:xfrm>
            <a:off x="228600" y="2011680"/>
            <a:ext cx="8534399" cy="4160520"/>
          </a:xfrm>
        </p:spPr>
        <p:txBody>
          <a:bodyPr>
            <a:normAutofit/>
          </a:bodyPr>
          <a:lstStyle/>
          <a:p>
            <a:pPr marL="0" indent="0" algn="ctr">
              <a:buNone/>
            </a:pPr>
            <a:r>
              <a:rPr lang="en-US" sz="3200" dirty="0">
                <a:latin typeface="+mj-lt"/>
              </a:rPr>
              <a:t>After Satan is loosed for a short season, Michael and his host will destroy him forever.</a:t>
            </a:r>
            <a:endParaRPr lang="en-US" sz="4400" dirty="0">
              <a:latin typeface="+mj-lt"/>
            </a:endParaRPr>
          </a:p>
        </p:txBody>
      </p:sp>
      <p:sp>
        <p:nvSpPr>
          <p:cNvPr id="24580" name="Rectangle 4"/>
          <p:cNvSpPr>
            <a:spLocks noChangeArrowheads="1"/>
          </p:cNvSpPr>
          <p:nvPr/>
        </p:nvSpPr>
        <p:spPr bwMode="auto">
          <a:xfrm>
            <a:off x="3086881" y="685800"/>
            <a:ext cx="1332719"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AutoShape 2" descr="Image result for satan destroyed"/>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0" name="Picture 4" descr="Image result for satan destroyed"/>
          <p:cNvPicPr>
            <a:picLocks noChangeAspect="1" noChangeArrowheads="1"/>
          </p:cNvPicPr>
          <p:nvPr/>
        </p:nvPicPr>
        <p:blipFill rotWithShape="1">
          <a:blip r:embed="rId2">
            <a:extLst>
              <a:ext uri="{28A0092B-C50C-407E-A947-70E740481C1C}">
                <a14:useLocalDpi xmlns:a14="http://schemas.microsoft.com/office/drawing/2010/main" val="0"/>
              </a:ext>
            </a:extLst>
          </a:blip>
          <a:srcRect b="7158"/>
          <a:stretch/>
        </p:blipFill>
        <p:spPr bwMode="auto">
          <a:xfrm>
            <a:off x="2744147" y="4091940"/>
            <a:ext cx="364776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05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1)">
                                      <p:cBhvr>
                                        <p:cTn id="7"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3"/>
          <p:cNvPicPr>
            <a:picLocks noChangeAspect="1"/>
          </p:cNvPicPr>
          <p:nvPr/>
        </p:nvPicPr>
        <p:blipFill>
          <a:blip r:embed="rId2">
            <a:extLst>
              <a:ext uri="{28A0092B-C50C-407E-A947-70E740481C1C}">
                <a14:useLocalDpi xmlns:a14="http://schemas.microsoft.com/office/drawing/2010/main" val="0"/>
              </a:ext>
            </a:extLst>
          </a:blip>
          <a:srcRect t="11348" b="20421"/>
          <a:stretch>
            <a:fillRect/>
          </a:stretch>
        </p:blipFill>
        <p:spPr bwMode="auto">
          <a:xfrm>
            <a:off x="15875" y="1192213"/>
            <a:ext cx="8840788"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62000" y="0"/>
            <a:ext cx="7764463" cy="1325563"/>
          </a:xfrm>
        </p:spPr>
        <p:txBody>
          <a:bodyPr/>
          <a:lstStyle/>
          <a:p>
            <a:pPr>
              <a:defRPr/>
            </a:pPr>
            <a:r>
              <a:rPr lang="en-US" b="0" spc="300" dirty="0">
                <a:latin typeface="Tw Cen MT" panose="020B0602020104020603" pitchFamily="34" charset="0"/>
              </a:rPr>
              <a:t>Sportscenter</a:t>
            </a:r>
          </a:p>
        </p:txBody>
      </p:sp>
      <p:pic>
        <p:nvPicPr>
          <p:cNvPr id="167940"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1925"/>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txBox="1">
            <a:spLocks/>
          </p:cNvSpPr>
          <p:nvPr/>
        </p:nvSpPr>
        <p:spPr>
          <a:xfrm>
            <a:off x="8064500" y="4675188"/>
            <a:ext cx="533400" cy="228600"/>
          </a:xfrm>
          <a:prstGeom prst="rect">
            <a:avLst/>
          </a:prstGeom>
          <a:solidFill>
            <a:schemeClr val="accent5">
              <a:lumMod val="50000"/>
            </a:schemeClr>
          </a:solidFill>
        </p:spPr>
        <p:txBody>
          <a:bodyPr anchor="ctr">
            <a:normAutofit fontScale="775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defRPr/>
            </a:pPr>
            <a:r>
              <a:rPr lang="en-US" sz="1600" b="0" spc="300" dirty="0">
                <a:latin typeface="Tw Cen MT" panose="020B0602020104020603" pitchFamily="34" charset="0"/>
              </a:rPr>
              <a:t>88</a:t>
            </a:r>
          </a:p>
        </p:txBody>
      </p:sp>
      <p:sp>
        <p:nvSpPr>
          <p:cNvPr id="12" name="Title 4"/>
          <p:cNvSpPr txBox="1">
            <a:spLocks/>
          </p:cNvSpPr>
          <p:nvPr/>
        </p:nvSpPr>
        <p:spPr>
          <a:xfrm>
            <a:off x="8064500" y="4903788"/>
            <a:ext cx="533400" cy="228600"/>
          </a:xfrm>
          <a:prstGeom prst="rect">
            <a:avLst/>
          </a:prstGeom>
          <a:solidFill>
            <a:schemeClr val="bg2">
              <a:lumMod val="75000"/>
            </a:schemeClr>
          </a:solidFill>
        </p:spPr>
        <p:txBody>
          <a:bodyPr anchor="ctr">
            <a:normAutofit fontScale="775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defRPr/>
            </a:pPr>
            <a:r>
              <a:rPr lang="en-US" sz="1600" b="0" spc="300" dirty="0">
                <a:latin typeface="Tw Cen MT" panose="020B0602020104020603" pitchFamily="34" charset="0"/>
              </a:rPr>
              <a:t>69</a:t>
            </a:r>
          </a:p>
        </p:txBody>
      </p:sp>
    </p:spTree>
    <p:extLst>
      <p:ext uri="{BB962C8B-B14F-4D97-AF65-F5344CB8AC3E}">
        <p14:creationId xmlns:p14="http://schemas.microsoft.com/office/powerpoint/2010/main" val="2145831063"/>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3"/>
          <p:cNvPicPr>
            <a:picLocks noChangeAspect="1"/>
          </p:cNvPicPr>
          <p:nvPr/>
        </p:nvPicPr>
        <p:blipFill>
          <a:blip r:embed="rId2">
            <a:extLst>
              <a:ext uri="{28A0092B-C50C-407E-A947-70E740481C1C}">
                <a14:useLocalDpi xmlns:a14="http://schemas.microsoft.com/office/drawing/2010/main" val="0"/>
              </a:ext>
            </a:extLst>
          </a:blip>
          <a:srcRect t="11348" b="13475"/>
          <a:stretch>
            <a:fillRect/>
          </a:stretch>
        </p:blipFill>
        <p:spPr bwMode="auto">
          <a:xfrm>
            <a:off x="15875" y="1192213"/>
            <a:ext cx="8840788"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762000" y="0"/>
            <a:ext cx="7764463" cy="1325563"/>
          </a:xfrm>
        </p:spPr>
        <p:txBody>
          <a:bodyPr/>
          <a:lstStyle/>
          <a:p>
            <a:pPr>
              <a:defRPr/>
            </a:pPr>
            <a:r>
              <a:rPr lang="en-US" b="0" spc="300" dirty="0">
                <a:latin typeface="Tw Cen MT" panose="020B0602020104020603" pitchFamily="34" charset="0"/>
              </a:rPr>
              <a:t>Sportscenter</a:t>
            </a:r>
          </a:p>
        </p:txBody>
      </p:sp>
      <p:pic>
        <p:nvPicPr>
          <p:cNvPr id="16896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61925"/>
            <a:ext cx="8731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4"/>
          <p:cNvSpPr txBox="1">
            <a:spLocks/>
          </p:cNvSpPr>
          <p:nvPr/>
        </p:nvSpPr>
        <p:spPr>
          <a:xfrm>
            <a:off x="8064500" y="4675188"/>
            <a:ext cx="533400" cy="228600"/>
          </a:xfrm>
          <a:prstGeom prst="rect">
            <a:avLst/>
          </a:prstGeom>
          <a:solidFill>
            <a:schemeClr val="accent5">
              <a:lumMod val="50000"/>
            </a:schemeClr>
          </a:solidFill>
        </p:spPr>
        <p:txBody>
          <a:bodyPr anchor="ctr">
            <a:normAutofit fontScale="775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defRPr/>
            </a:pPr>
            <a:r>
              <a:rPr lang="en-US" sz="1600" b="0" spc="300" dirty="0">
                <a:latin typeface="Tw Cen MT" panose="020B0602020104020603" pitchFamily="34" charset="0"/>
              </a:rPr>
              <a:t>88</a:t>
            </a:r>
          </a:p>
        </p:txBody>
      </p:sp>
      <p:sp>
        <p:nvSpPr>
          <p:cNvPr id="12" name="Title 4"/>
          <p:cNvSpPr txBox="1">
            <a:spLocks/>
          </p:cNvSpPr>
          <p:nvPr/>
        </p:nvSpPr>
        <p:spPr>
          <a:xfrm>
            <a:off x="8064500" y="4903788"/>
            <a:ext cx="533400" cy="228600"/>
          </a:xfrm>
          <a:prstGeom prst="rect">
            <a:avLst/>
          </a:prstGeom>
          <a:solidFill>
            <a:schemeClr val="bg2">
              <a:lumMod val="75000"/>
            </a:schemeClr>
          </a:solidFill>
        </p:spPr>
        <p:txBody>
          <a:bodyPr anchor="ctr">
            <a:normAutofit fontScale="77500" lnSpcReduction="20000"/>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defRPr/>
            </a:pPr>
            <a:r>
              <a:rPr lang="en-US" sz="1600" b="0" spc="300" dirty="0">
                <a:latin typeface="Tw Cen MT" panose="020B0602020104020603" pitchFamily="34" charset="0"/>
              </a:rPr>
              <a:t>69</a:t>
            </a:r>
          </a:p>
        </p:txBody>
      </p:sp>
      <p:sp>
        <p:nvSpPr>
          <p:cNvPr id="13" name="Title 4"/>
          <p:cNvSpPr txBox="1">
            <a:spLocks/>
          </p:cNvSpPr>
          <p:nvPr/>
        </p:nvSpPr>
        <p:spPr>
          <a:xfrm>
            <a:off x="1905000" y="5715000"/>
            <a:ext cx="5567363" cy="341313"/>
          </a:xfrm>
          <a:prstGeom prst="rect">
            <a:avLst/>
          </a:prstGeom>
          <a:solidFill>
            <a:schemeClr val="bg1">
              <a:lumMod val="85000"/>
              <a:lumOff val="15000"/>
            </a:schemeClr>
          </a:solidFill>
        </p:spPr>
        <p:txBody>
          <a:bodyPr anchor="ct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defRPr/>
            </a:pPr>
            <a:r>
              <a:rPr lang="en-US" sz="1400" b="0" cap="none" dirty="0">
                <a:latin typeface="Tw Cen MT" panose="020B0602020104020603" pitchFamily="34" charset="0"/>
              </a:rPr>
              <a:t>GS Warriors mount huge comeback to beat MIA Heat 109-98</a:t>
            </a:r>
          </a:p>
        </p:txBody>
      </p:sp>
    </p:spTree>
    <p:extLst>
      <p:ext uri="{BB962C8B-B14F-4D97-AF65-F5344CB8AC3E}">
        <p14:creationId xmlns:p14="http://schemas.microsoft.com/office/powerpoint/2010/main" val="316900241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2365375" y="145473"/>
            <a:ext cx="6629400" cy="6567054"/>
          </a:xfrm>
        </p:spPr>
        <p:txBody>
          <a:bodyPr>
            <a:normAutofit/>
          </a:bodyPr>
          <a:lstStyle/>
          <a:p>
            <a:pPr marL="0" indent="0" eaLnBrk="1" fontAlgn="auto" hangingPunct="1">
              <a:spcAft>
                <a:spcPts val="0"/>
              </a:spcAft>
              <a:buFont typeface="Wingdings" panose="05000000000000000000" pitchFamily="2" charset="2"/>
              <a:buNone/>
              <a:defRPr/>
            </a:pPr>
            <a:r>
              <a:rPr lang="en-US" altLang="en-US" sz="2800" dirty="0">
                <a:latin typeface="+mj-lt"/>
              </a:rPr>
              <a:t>“The future of this world has long been declared; the final outcome between good and evil is already known. There is absolutely no question as to who wins because the victory has already been posted on the scoreboard. The only really strange thing in all of this is that we are still down here on the field trying to decide which team’s jersey we want to wear!”  </a:t>
            </a:r>
            <a:r>
              <a:rPr lang="en-US" altLang="en-US" sz="1800" dirty="0">
                <a:latin typeface="+mj-lt"/>
              </a:rPr>
              <a:t>(BYU Devotional, 1983)</a:t>
            </a:r>
            <a:endParaRPr lang="en-US" altLang="en-US" sz="2800" dirty="0">
              <a:latin typeface="+mj-lt"/>
            </a:endParaRPr>
          </a:p>
        </p:txBody>
      </p:sp>
      <p:pic>
        <p:nvPicPr>
          <p:cNvPr id="154626" name="Picture 2" descr="holland"/>
          <p:cNvPicPr>
            <a:picLocks noChangeAspect="1" noChangeArrowheads="1"/>
          </p:cNvPicPr>
          <p:nvPr/>
        </p:nvPicPr>
        <p:blipFill>
          <a:blip r:embed="rId2"/>
          <a:srcRect/>
          <a:stretch>
            <a:fillRect/>
          </a:stretch>
        </p:blipFill>
        <p:spPr bwMode="auto">
          <a:xfrm>
            <a:off x="149225" y="1729511"/>
            <a:ext cx="2117725" cy="2362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72821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5"/>
          <p:cNvSpPr txBox="1">
            <a:spLocks noChangeArrowheads="1"/>
          </p:cNvSpPr>
          <p:nvPr/>
        </p:nvSpPr>
        <p:spPr bwMode="auto">
          <a:xfrm>
            <a:off x="911225" y="3949700"/>
            <a:ext cx="729456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4800">
                <a:latin typeface="Papyrus" panose="03070502060502030205" pitchFamily="66" charset="0"/>
              </a:rPr>
              <a:t>The Book of Revelation:</a:t>
            </a:r>
          </a:p>
          <a:p>
            <a:pPr algn="ctr" eaLnBrk="1" hangingPunct="1">
              <a:lnSpc>
                <a:spcPct val="100000"/>
              </a:lnSpc>
              <a:spcBef>
                <a:spcPct val="0"/>
              </a:spcBef>
              <a:buFontTx/>
              <a:buNone/>
            </a:pPr>
            <a:r>
              <a:rPr lang="en-US" altLang="en-US" sz="6000" b="1">
                <a:latin typeface="Matura MT Script Capitals" panose="03020802060602070202" pitchFamily="66" charset="0"/>
              </a:rPr>
              <a:t>Preparing for </a:t>
            </a:r>
          </a:p>
          <a:p>
            <a:pPr algn="ctr" eaLnBrk="1" hangingPunct="1">
              <a:lnSpc>
                <a:spcPct val="100000"/>
              </a:lnSpc>
              <a:spcBef>
                <a:spcPct val="0"/>
              </a:spcBef>
              <a:buFontTx/>
              <a:buNone/>
            </a:pPr>
            <a:r>
              <a:rPr lang="en-US" altLang="en-US" sz="6000" b="1">
                <a:latin typeface="Matura MT Script Capitals" panose="03020802060602070202" pitchFamily="66" charset="0"/>
              </a:rPr>
              <a:t>The Second Coming</a:t>
            </a:r>
          </a:p>
        </p:txBody>
      </p:sp>
      <p:pic>
        <p:nvPicPr>
          <p:cNvPr id="187395" name="Picture 1"/>
          <p:cNvPicPr>
            <a:picLocks noChangeAspect="1"/>
          </p:cNvPicPr>
          <p:nvPr/>
        </p:nvPicPr>
        <p:blipFill rotWithShape="1">
          <a:blip r:embed="rId2">
            <a:extLst>
              <a:ext uri="{28A0092B-C50C-407E-A947-70E740481C1C}">
                <a14:useLocalDpi xmlns:a14="http://schemas.microsoft.com/office/drawing/2010/main" val="0"/>
              </a:ext>
            </a:extLst>
          </a:blip>
          <a:srcRect b="10033"/>
          <a:stretch/>
        </p:blipFill>
        <p:spPr bwMode="auto">
          <a:xfrm>
            <a:off x="746991" y="0"/>
            <a:ext cx="7650018" cy="6882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C449D3DE-E5D7-4124-9294-8EBB38B21389}"/>
              </a:ext>
            </a:extLst>
          </p:cNvPr>
          <p:cNvSpPr/>
          <p:nvPr/>
        </p:nvSpPr>
        <p:spPr>
          <a:xfrm>
            <a:off x="2392218" y="230187"/>
            <a:ext cx="803564" cy="609600"/>
          </a:xfrm>
          <a:prstGeom prst="ellipse">
            <a:avLst/>
          </a:prstGeom>
          <a:solidFill>
            <a:srgbClr val="3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4262A"/>
              </a:solidFill>
            </a:endParaRPr>
          </a:p>
        </p:txBody>
      </p:sp>
    </p:spTree>
    <p:extLst>
      <p:ext uri="{BB962C8B-B14F-4D97-AF65-F5344CB8AC3E}">
        <p14:creationId xmlns:p14="http://schemas.microsoft.com/office/powerpoint/2010/main" val="94553284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7BC538E-1015-4A3E-B8FF-E90588C7A77F}"/>
              </a:ext>
            </a:extLst>
          </p:cNvPr>
          <p:cNvCxnSpPr/>
          <p:nvPr/>
        </p:nvCxnSpPr>
        <p:spPr>
          <a:xfrm>
            <a:off x="266700" y="5584973"/>
            <a:ext cx="86487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TextBox 4">
            <a:extLst>
              <a:ext uri="{FF2B5EF4-FFF2-40B4-BE49-F238E27FC236}">
                <a16:creationId xmlns:a16="http://schemas.microsoft.com/office/drawing/2014/main" id="{7EEE2B69-56DE-4D93-990D-CCED26E51969}"/>
              </a:ext>
            </a:extLst>
          </p:cNvPr>
          <p:cNvSpPr txBox="1"/>
          <p:nvPr/>
        </p:nvSpPr>
        <p:spPr>
          <a:xfrm>
            <a:off x="550863" y="1311423"/>
            <a:ext cx="8153400" cy="523875"/>
          </a:xfrm>
          <a:prstGeom prst="rect">
            <a:avLst/>
          </a:prstGeom>
          <a:noFill/>
        </p:spPr>
        <p:txBody>
          <a:bodyPr>
            <a:spAutoFit/>
          </a:bodyPr>
          <a:lstStyle/>
          <a:p>
            <a:pPr algn="ctr">
              <a:defRPr/>
            </a:pPr>
            <a:r>
              <a:rPr lang="en-US" sz="2800" cap="small" dirty="0">
                <a:latin typeface="Perpetua" panose="02020502060401020303" pitchFamily="18" charset="0"/>
              </a:rPr>
              <a:t>Timeline of Events</a:t>
            </a:r>
          </a:p>
        </p:txBody>
      </p:sp>
      <p:sp>
        <p:nvSpPr>
          <p:cNvPr id="7" name="TextBox 6">
            <a:extLst>
              <a:ext uri="{FF2B5EF4-FFF2-40B4-BE49-F238E27FC236}">
                <a16:creationId xmlns:a16="http://schemas.microsoft.com/office/drawing/2014/main" id="{4A4726ED-0087-473D-BF4F-EE3EB1BB00F6}"/>
              </a:ext>
            </a:extLst>
          </p:cNvPr>
          <p:cNvSpPr txBox="1">
            <a:spLocks noChangeArrowheads="1"/>
          </p:cNvSpPr>
          <p:nvPr/>
        </p:nvSpPr>
        <p:spPr bwMode="auto">
          <a:xfrm rot="17497087">
            <a:off x="103814" y="2546447"/>
            <a:ext cx="462965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Adam Ondi Ahman</a:t>
            </a:r>
          </a:p>
          <a:p>
            <a:r>
              <a:rPr lang="en-US" altLang="en-US" sz="2400" dirty="0"/>
              <a:t>  Armageddon</a:t>
            </a:r>
          </a:p>
          <a:p>
            <a:r>
              <a:rPr lang="en-US" altLang="en-US" sz="2400" dirty="0"/>
              <a:t>    Appearance in Jerusalem</a:t>
            </a:r>
          </a:p>
          <a:p>
            <a:r>
              <a:rPr lang="en-US" altLang="en-US" sz="2400" dirty="0"/>
              <a:t>      Resurrection of the Celestial</a:t>
            </a:r>
          </a:p>
          <a:p>
            <a:r>
              <a:rPr lang="en-US" altLang="en-US" sz="2400" dirty="0"/>
              <a:t>        Righteous Caught Up</a:t>
            </a:r>
          </a:p>
          <a:p>
            <a:r>
              <a:rPr lang="en-US" altLang="en-US" sz="2400" dirty="0"/>
              <a:t>          Appearance  to the World</a:t>
            </a:r>
          </a:p>
        </p:txBody>
      </p:sp>
      <p:sp>
        <p:nvSpPr>
          <p:cNvPr id="8" name="TextBox 7">
            <a:extLst>
              <a:ext uri="{FF2B5EF4-FFF2-40B4-BE49-F238E27FC236}">
                <a16:creationId xmlns:a16="http://schemas.microsoft.com/office/drawing/2014/main" id="{4BF3A451-9842-43D5-A894-F7AC303A746D}"/>
              </a:ext>
            </a:extLst>
          </p:cNvPr>
          <p:cNvSpPr txBox="1">
            <a:spLocks noChangeArrowheads="1"/>
          </p:cNvSpPr>
          <p:nvPr/>
        </p:nvSpPr>
        <p:spPr bwMode="auto">
          <a:xfrm rot="17505281">
            <a:off x="2660812" y="3469628"/>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Millennium  Begins</a:t>
            </a:r>
          </a:p>
        </p:txBody>
      </p:sp>
      <p:sp>
        <p:nvSpPr>
          <p:cNvPr id="9" name="TextBox 8">
            <a:extLst>
              <a:ext uri="{FF2B5EF4-FFF2-40B4-BE49-F238E27FC236}">
                <a16:creationId xmlns:a16="http://schemas.microsoft.com/office/drawing/2014/main" id="{8A05FE94-ECCD-4455-BDB4-586AD64DC0CC}"/>
              </a:ext>
            </a:extLst>
          </p:cNvPr>
          <p:cNvSpPr txBox="1">
            <a:spLocks noChangeArrowheads="1"/>
          </p:cNvSpPr>
          <p:nvPr/>
        </p:nvSpPr>
        <p:spPr bwMode="auto">
          <a:xfrm rot="17505281">
            <a:off x="2297274" y="3482329"/>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Satan Bound</a:t>
            </a:r>
          </a:p>
        </p:txBody>
      </p:sp>
      <p:sp>
        <p:nvSpPr>
          <p:cNvPr id="10" name="TextBox 9">
            <a:extLst>
              <a:ext uri="{FF2B5EF4-FFF2-40B4-BE49-F238E27FC236}">
                <a16:creationId xmlns:a16="http://schemas.microsoft.com/office/drawing/2014/main" id="{7A7DCDF3-3DDD-48A0-B9F6-D71E4952F9CC}"/>
              </a:ext>
            </a:extLst>
          </p:cNvPr>
          <p:cNvSpPr txBox="1">
            <a:spLocks noChangeArrowheads="1"/>
          </p:cNvSpPr>
          <p:nvPr/>
        </p:nvSpPr>
        <p:spPr bwMode="auto">
          <a:xfrm>
            <a:off x="3706813" y="5551635"/>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400" b="1"/>
              <a:t>1000 years </a:t>
            </a:r>
          </a:p>
        </p:txBody>
      </p:sp>
      <p:sp>
        <p:nvSpPr>
          <p:cNvPr id="11" name="TextBox 10">
            <a:extLst>
              <a:ext uri="{FF2B5EF4-FFF2-40B4-BE49-F238E27FC236}">
                <a16:creationId xmlns:a16="http://schemas.microsoft.com/office/drawing/2014/main" id="{0DD761E9-C684-4395-B5E1-982E4B40E63C}"/>
              </a:ext>
            </a:extLst>
          </p:cNvPr>
          <p:cNvSpPr txBox="1">
            <a:spLocks noChangeArrowheads="1"/>
          </p:cNvSpPr>
          <p:nvPr/>
        </p:nvSpPr>
        <p:spPr bwMode="auto">
          <a:xfrm rot="17540276">
            <a:off x="4661596" y="3209279"/>
            <a:ext cx="4356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Resurrection of the Terrestrial</a:t>
            </a:r>
          </a:p>
        </p:txBody>
      </p:sp>
      <p:sp>
        <p:nvSpPr>
          <p:cNvPr id="12" name="TextBox 11">
            <a:extLst>
              <a:ext uri="{FF2B5EF4-FFF2-40B4-BE49-F238E27FC236}">
                <a16:creationId xmlns:a16="http://schemas.microsoft.com/office/drawing/2014/main" id="{29844D0F-F9B0-4A29-8A1E-F98468EE5A78}"/>
              </a:ext>
            </a:extLst>
          </p:cNvPr>
          <p:cNvSpPr txBox="1">
            <a:spLocks noChangeArrowheads="1"/>
          </p:cNvSpPr>
          <p:nvPr/>
        </p:nvSpPr>
        <p:spPr bwMode="auto">
          <a:xfrm rot="17540276">
            <a:off x="5190824" y="3482329"/>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Resurrection of the Telestial</a:t>
            </a:r>
          </a:p>
        </p:txBody>
      </p:sp>
      <p:sp>
        <p:nvSpPr>
          <p:cNvPr id="14" name="TextBox 13">
            <a:extLst>
              <a:ext uri="{FF2B5EF4-FFF2-40B4-BE49-F238E27FC236}">
                <a16:creationId xmlns:a16="http://schemas.microsoft.com/office/drawing/2014/main" id="{B7F6944A-5A03-431E-96C8-1900C4538A33}"/>
              </a:ext>
            </a:extLst>
          </p:cNvPr>
          <p:cNvSpPr txBox="1">
            <a:spLocks noChangeArrowheads="1"/>
          </p:cNvSpPr>
          <p:nvPr/>
        </p:nvSpPr>
        <p:spPr bwMode="auto">
          <a:xfrm rot="17540276">
            <a:off x="5572558" y="3497410"/>
            <a:ext cx="3810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Resurrection of the O.D.</a:t>
            </a:r>
          </a:p>
        </p:txBody>
      </p:sp>
      <p:sp>
        <p:nvSpPr>
          <p:cNvPr id="15" name="TextBox 14">
            <a:extLst>
              <a:ext uri="{FF2B5EF4-FFF2-40B4-BE49-F238E27FC236}">
                <a16:creationId xmlns:a16="http://schemas.microsoft.com/office/drawing/2014/main" id="{1372F8B4-8FF8-4348-9CED-D5370C8B2A47}"/>
              </a:ext>
            </a:extLst>
          </p:cNvPr>
          <p:cNvSpPr txBox="1">
            <a:spLocks noChangeArrowheads="1"/>
          </p:cNvSpPr>
          <p:nvPr/>
        </p:nvSpPr>
        <p:spPr bwMode="auto">
          <a:xfrm rot="17540276">
            <a:off x="5923182" y="3509316"/>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Final Battle</a:t>
            </a:r>
          </a:p>
        </p:txBody>
      </p:sp>
      <p:sp>
        <p:nvSpPr>
          <p:cNvPr id="20" name="TextBox 19">
            <a:extLst>
              <a:ext uri="{FF2B5EF4-FFF2-40B4-BE49-F238E27FC236}">
                <a16:creationId xmlns:a16="http://schemas.microsoft.com/office/drawing/2014/main" id="{0D124217-9603-472B-A28A-92E8DB335AB8}"/>
              </a:ext>
            </a:extLst>
          </p:cNvPr>
          <p:cNvSpPr txBox="1">
            <a:spLocks noChangeArrowheads="1"/>
          </p:cNvSpPr>
          <p:nvPr/>
        </p:nvSpPr>
        <p:spPr bwMode="auto">
          <a:xfrm rot="17505281">
            <a:off x="1898812" y="3524338"/>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Wicked Destroyed</a:t>
            </a:r>
          </a:p>
        </p:txBody>
      </p:sp>
      <p:sp>
        <p:nvSpPr>
          <p:cNvPr id="3" name="Cloud 2">
            <a:extLst>
              <a:ext uri="{FF2B5EF4-FFF2-40B4-BE49-F238E27FC236}">
                <a16:creationId xmlns:a16="http://schemas.microsoft.com/office/drawing/2014/main" id="{D4753A03-5A06-41D8-9D87-8AA698B7517B}"/>
              </a:ext>
            </a:extLst>
          </p:cNvPr>
          <p:cNvSpPr/>
          <p:nvPr/>
        </p:nvSpPr>
        <p:spPr>
          <a:xfrm>
            <a:off x="1487488" y="7510610"/>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chemeClr val="tx1"/>
              </a:solidFill>
            </a:endParaRPr>
          </a:p>
        </p:txBody>
      </p:sp>
      <p:sp>
        <p:nvSpPr>
          <p:cNvPr id="18" name="Cloud 17">
            <a:extLst>
              <a:ext uri="{FF2B5EF4-FFF2-40B4-BE49-F238E27FC236}">
                <a16:creationId xmlns:a16="http://schemas.microsoft.com/office/drawing/2014/main" id="{D7E833AC-585E-4183-B51E-89B51050D3CF}"/>
              </a:ext>
            </a:extLst>
          </p:cNvPr>
          <p:cNvSpPr/>
          <p:nvPr/>
        </p:nvSpPr>
        <p:spPr>
          <a:xfrm>
            <a:off x="4229100" y="-1528615"/>
            <a:ext cx="1371600" cy="7620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chemeClr val="tx1"/>
              </a:solidFill>
            </a:endParaRPr>
          </a:p>
        </p:txBody>
      </p:sp>
      <p:sp>
        <p:nvSpPr>
          <p:cNvPr id="19" name="TextBox 18">
            <a:extLst>
              <a:ext uri="{FF2B5EF4-FFF2-40B4-BE49-F238E27FC236}">
                <a16:creationId xmlns:a16="http://schemas.microsoft.com/office/drawing/2014/main" id="{304D282B-A9DD-453A-A0B2-EEEF8024748F}"/>
              </a:ext>
            </a:extLst>
          </p:cNvPr>
          <p:cNvSpPr txBox="1">
            <a:spLocks noChangeArrowheads="1"/>
          </p:cNvSpPr>
          <p:nvPr/>
        </p:nvSpPr>
        <p:spPr bwMode="auto">
          <a:xfrm rot="17540276">
            <a:off x="6102763" y="3345769"/>
            <a:ext cx="418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3 Degrees of Glory (O.D.)</a:t>
            </a:r>
          </a:p>
        </p:txBody>
      </p:sp>
      <p:sp>
        <p:nvSpPr>
          <p:cNvPr id="4" name="Isosceles Triangle 3">
            <a:extLst>
              <a:ext uri="{FF2B5EF4-FFF2-40B4-BE49-F238E27FC236}">
                <a16:creationId xmlns:a16="http://schemas.microsoft.com/office/drawing/2014/main" id="{97E28C69-36C0-4351-ACF7-5D8B0B4A1F69}"/>
              </a:ext>
            </a:extLst>
          </p:cNvPr>
          <p:cNvSpPr/>
          <p:nvPr/>
        </p:nvSpPr>
        <p:spPr>
          <a:xfrm rot="16200000">
            <a:off x="66675" y="5373835"/>
            <a:ext cx="419100" cy="400050"/>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1" name="Isosceles Triangle 20">
            <a:extLst>
              <a:ext uri="{FF2B5EF4-FFF2-40B4-BE49-F238E27FC236}">
                <a16:creationId xmlns:a16="http://schemas.microsoft.com/office/drawing/2014/main" id="{BAAC04B8-4FD8-4972-B004-FD06D4D9548E}"/>
              </a:ext>
            </a:extLst>
          </p:cNvPr>
          <p:cNvSpPr/>
          <p:nvPr/>
        </p:nvSpPr>
        <p:spPr>
          <a:xfrm rot="5400000">
            <a:off x="8738394" y="5384154"/>
            <a:ext cx="419100" cy="401638"/>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 name="Rectangle 5">
            <a:extLst>
              <a:ext uri="{FF2B5EF4-FFF2-40B4-BE49-F238E27FC236}">
                <a16:creationId xmlns:a16="http://schemas.microsoft.com/office/drawing/2014/main" id="{69D0D943-169D-40FA-8997-7552150972A6}"/>
              </a:ext>
            </a:extLst>
          </p:cNvPr>
          <p:cNvSpPr>
            <a:spLocks noChangeArrowheads="1"/>
          </p:cNvSpPr>
          <p:nvPr/>
        </p:nvSpPr>
        <p:spPr bwMode="auto">
          <a:xfrm>
            <a:off x="4849135" y="4939608"/>
            <a:ext cx="973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Celestial</a:t>
            </a:r>
          </a:p>
        </p:txBody>
      </p:sp>
      <p:sp>
        <p:nvSpPr>
          <p:cNvPr id="13" name="Rectangle 12">
            <a:extLst>
              <a:ext uri="{FF2B5EF4-FFF2-40B4-BE49-F238E27FC236}">
                <a16:creationId xmlns:a16="http://schemas.microsoft.com/office/drawing/2014/main" id="{60B1B030-7C96-436E-925A-B2A7ABC59A51}"/>
              </a:ext>
            </a:extLst>
          </p:cNvPr>
          <p:cNvSpPr/>
          <p:nvPr/>
        </p:nvSpPr>
        <p:spPr>
          <a:xfrm>
            <a:off x="1045143" y="508716"/>
            <a:ext cx="7516802" cy="1107996"/>
          </a:xfrm>
          <a:prstGeom prst="rect">
            <a:avLst/>
          </a:prstGeom>
          <a:noFill/>
        </p:spPr>
        <p:txBody>
          <a:bodyPr wrap="none">
            <a:spAutoFit/>
          </a:bodyPr>
          <a:lstStyle/>
          <a:p>
            <a:pPr algn="ctr">
              <a:defRPr/>
            </a:pPr>
            <a:r>
              <a:rPr lang="en-US" sz="6600" b="1" dirty="0">
                <a:ln w="9525">
                  <a:solidFill>
                    <a:schemeClr val="bg1"/>
                  </a:solidFill>
                  <a:prstDash val="solid"/>
                </a:ln>
                <a:effectLst>
                  <a:outerShdw blurRad="38100" dist="38100" dir="2700000" algn="tl">
                    <a:srgbClr val="000000">
                      <a:alpha val="43137"/>
                    </a:srgbClr>
                  </a:outerShdw>
                </a:effectLst>
                <a:latin typeface="Mufferaw" panose="03080602050302020201" pitchFamily="66" charset="0"/>
              </a:rPr>
              <a:t>The Second Coming</a:t>
            </a:r>
          </a:p>
        </p:txBody>
      </p:sp>
      <p:sp>
        <p:nvSpPr>
          <p:cNvPr id="22" name="TextBox 21">
            <a:extLst>
              <a:ext uri="{FF2B5EF4-FFF2-40B4-BE49-F238E27FC236}">
                <a16:creationId xmlns:a16="http://schemas.microsoft.com/office/drawing/2014/main" id="{0D7790AF-76E5-480F-8060-64B7200B9DA1}"/>
              </a:ext>
            </a:extLst>
          </p:cNvPr>
          <p:cNvSpPr txBox="1">
            <a:spLocks noChangeArrowheads="1"/>
          </p:cNvSpPr>
          <p:nvPr/>
        </p:nvSpPr>
        <p:spPr bwMode="auto">
          <a:xfrm rot="17505281">
            <a:off x="3041812" y="3448138"/>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dirty="0"/>
              <a:t>New Jerusalem</a:t>
            </a:r>
          </a:p>
        </p:txBody>
      </p:sp>
      <p:sp>
        <p:nvSpPr>
          <p:cNvPr id="23" name="Rectangle 22">
            <a:extLst>
              <a:ext uri="{FF2B5EF4-FFF2-40B4-BE49-F238E27FC236}">
                <a16:creationId xmlns:a16="http://schemas.microsoft.com/office/drawing/2014/main" id="{9C0C7212-022B-4FB6-84A6-99AC25DDB3C6}"/>
              </a:ext>
            </a:extLst>
          </p:cNvPr>
          <p:cNvSpPr/>
          <p:nvPr/>
        </p:nvSpPr>
        <p:spPr>
          <a:xfrm>
            <a:off x="342899" y="5908913"/>
            <a:ext cx="8757403" cy="553998"/>
          </a:xfrm>
          <a:prstGeom prst="rect">
            <a:avLst/>
          </a:prstGeom>
        </p:spPr>
        <p:txBody>
          <a:bodyPr wrap="square">
            <a:spAutoFit/>
          </a:bodyPr>
          <a:lstStyle/>
          <a:p>
            <a:r>
              <a:rPr lang="en-US" dirty="0">
                <a:latin typeface="+mj-lt"/>
              </a:rPr>
              <a:t>“The resurrection is followed immediately by the Final Judgment” </a:t>
            </a:r>
            <a:r>
              <a:rPr lang="en-US" sz="1200" dirty="0"/>
              <a:t>Elder Oaks (April 2000), </a:t>
            </a:r>
            <a:r>
              <a:rPr lang="en-US" sz="1200" dirty="0">
                <a:latin typeface="+mj-lt"/>
              </a:rPr>
              <a:t>(see 2 Ne. 9:15, 22; Mosiah 26:25; Alma 11:43–44; Alma 42:23; </a:t>
            </a:r>
            <a:r>
              <a:rPr lang="en-US" sz="1200" dirty="0" err="1">
                <a:latin typeface="+mj-lt"/>
              </a:rPr>
              <a:t>Morm</a:t>
            </a:r>
            <a:r>
              <a:rPr lang="en-US" sz="1200" dirty="0">
                <a:latin typeface="+mj-lt"/>
              </a:rPr>
              <a:t>. 7:6; </a:t>
            </a:r>
            <a:r>
              <a:rPr lang="en-US" sz="1200" dirty="0" err="1">
                <a:latin typeface="+mj-lt"/>
              </a:rPr>
              <a:t>Morm</a:t>
            </a:r>
            <a:r>
              <a:rPr lang="en-US" sz="1200" dirty="0">
                <a:latin typeface="+mj-lt"/>
              </a:rPr>
              <a:t>. 9:13–14).</a:t>
            </a:r>
            <a:endParaRPr lang="en-US" dirty="0">
              <a:latin typeface="+mj-lt"/>
            </a:endParaRPr>
          </a:p>
        </p:txBody>
      </p:sp>
    </p:spTree>
    <p:extLst>
      <p:ext uri="{BB962C8B-B14F-4D97-AF65-F5344CB8AC3E}">
        <p14:creationId xmlns:p14="http://schemas.microsoft.com/office/powerpoint/2010/main" val="2751593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1" fill="hold" nodeType="clickEffect">
                                  <p:stCondLst>
                                    <p:cond delay="0"/>
                                  </p:stCondLst>
                                  <p:childTnLst>
                                    <p:anim calcmode="lin" valueType="num">
                                      <p:cBhvr additive="base">
                                        <p:cTn id="36" dur="3000"/>
                                        <p:tgtEl>
                                          <p:spTgt spid="3"/>
                                        </p:tgtEl>
                                        <p:attrNameLst>
                                          <p:attrName>ppt_x</p:attrName>
                                        </p:attrNameLst>
                                      </p:cBhvr>
                                      <p:tavLst>
                                        <p:tav tm="0">
                                          <p:val>
                                            <p:strVal val="ppt_x"/>
                                          </p:val>
                                        </p:tav>
                                        <p:tav tm="100000">
                                          <p:val>
                                            <p:strVal val="ppt_x"/>
                                          </p:val>
                                        </p:tav>
                                      </p:tavLst>
                                    </p:anim>
                                    <p:anim calcmode="lin" valueType="num">
                                      <p:cBhvr additive="base">
                                        <p:cTn id="37" dur="3000"/>
                                        <p:tgtEl>
                                          <p:spTgt spid="3"/>
                                        </p:tgtEl>
                                        <p:attrNameLst>
                                          <p:attrName>ppt_y</p:attrName>
                                        </p:attrNameLst>
                                      </p:cBhvr>
                                      <p:tavLst>
                                        <p:tav tm="0">
                                          <p:val>
                                            <p:strVal val="ppt_y"/>
                                          </p:val>
                                        </p:tav>
                                        <p:tav tm="100000">
                                          <p:val>
                                            <p:strVal val="0-ppt_h/2"/>
                                          </p:val>
                                        </p:tav>
                                      </p:tavLst>
                                    </p:anim>
                                    <p:set>
                                      <p:cBhvr>
                                        <p:cTn id="38" dur="1" fill="hold">
                                          <p:stCondLst>
                                            <p:cond delay="2999"/>
                                          </p:stCondLst>
                                        </p:cTn>
                                        <p:tgtEl>
                                          <p:spTgt spid="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anim calcmode="lin" valueType="num">
                                      <p:cBhvr>
                                        <p:cTn id="69" dur="1000" fill="hold"/>
                                        <p:tgtEl>
                                          <p:spTgt spid="10"/>
                                        </p:tgtEl>
                                        <p:attrNameLst>
                                          <p:attrName>ppt_x</p:attrName>
                                        </p:attrNameLst>
                                      </p:cBhvr>
                                      <p:tavLst>
                                        <p:tav tm="0">
                                          <p:val>
                                            <p:strVal val="#ppt_x"/>
                                          </p:val>
                                        </p:tav>
                                        <p:tav tm="100000">
                                          <p:val>
                                            <p:strVal val="#ppt_x"/>
                                          </p:val>
                                        </p:tav>
                                      </p:tavLst>
                                    </p:anim>
                                    <p:anim calcmode="lin" valueType="num">
                                      <p:cBhvr>
                                        <p:cTn id="7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42" presetClass="path" presetSubtype="0" accel="50000" decel="50000" fill="hold" nodeType="clickEffect">
                                  <p:stCondLst>
                                    <p:cond delay="0"/>
                                  </p:stCondLst>
                                  <p:childTnLst>
                                    <p:animMotion origin="layout" path="M -0.22743 0.01805 L 0.05174 0.84398 " pathEditMode="relative" rAng="0" ptsTypes="AA">
                                      <p:cBhvr>
                                        <p:cTn id="81" dur="3000" fill="hold"/>
                                        <p:tgtEl>
                                          <p:spTgt spid="18"/>
                                        </p:tgtEl>
                                        <p:attrNameLst>
                                          <p:attrName>ppt_x</p:attrName>
                                          <p:attrName>ppt_y</p:attrName>
                                        </p:attrNameLst>
                                      </p:cBhvr>
                                      <p:rCtr x="13958" y="41296"/>
                                    </p:animMotion>
                                  </p:childTnLst>
                                </p:cTn>
                              </p:par>
                            </p:childTnLst>
                          </p:cTn>
                        </p:par>
                        <p:par>
                          <p:cTn id="82" fill="hold" nodeType="afterGroup">
                            <p:stCondLst>
                              <p:cond delay="3000"/>
                            </p:stCondLst>
                            <p:childTnLst>
                              <p:par>
                                <p:cTn id="83" presetID="47" presetClass="entr" presetSubtype="0"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tgtEl>
                                        <p:attrNameLst>
                                          <p:attrName>style.visibility</p:attrName>
                                        </p:attrNameLst>
                                      </p:cBhvr>
                                      <p:to>
                                        <p:strVal val="visible"/>
                                      </p:to>
                                    </p:set>
                                    <p:animEffect transition="in" filter="fade">
                                      <p:cBhvr>
                                        <p:cTn id="92" dur="500"/>
                                        <p:tgtEl>
                                          <p:spTgt spid="1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fade">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fade">
                                      <p:cBhvr>
                                        <p:cTn id="107" dur="500"/>
                                        <p:tgtEl>
                                          <p:spTgt spid="1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fade">
                                      <p:cBhvr>
                                        <p:cTn id="112" dur="500"/>
                                        <p:tgtEl>
                                          <p:spTgt spid="19"/>
                                        </p:tgtEl>
                                      </p:cBhvr>
                                    </p:animEffect>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23">
                                            <p:txEl>
                                              <p:pRg st="0" end="0"/>
                                            </p:txEl>
                                          </p:spTgt>
                                        </p:tgtEl>
                                        <p:attrNameLst>
                                          <p:attrName>style.visibility</p:attrName>
                                        </p:attrNameLst>
                                      </p:cBhvr>
                                      <p:to>
                                        <p:strVal val="visible"/>
                                      </p:to>
                                    </p:set>
                                    <p:animEffect transition="in" filter="fade">
                                      <p:cBhvr>
                                        <p:cTn id="117" dur="1000"/>
                                        <p:tgtEl>
                                          <p:spTgt spid="23">
                                            <p:txEl>
                                              <p:pRg st="0" end="0"/>
                                            </p:txEl>
                                          </p:spTgt>
                                        </p:tgtEl>
                                      </p:cBhvr>
                                    </p:animEffect>
                                    <p:anim calcmode="lin" valueType="num">
                                      <p:cBhvr>
                                        <p:cTn id="11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1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20" grpId="0"/>
      <p:bldP spid="19" grpId="0"/>
      <p:bldP spid="6"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fontAlgn="auto" hangingPunct="1">
              <a:spcAft>
                <a:spcPts val="0"/>
              </a:spcAft>
              <a:defRPr/>
            </a:pPr>
            <a:r>
              <a:rPr lang="en-US" altLang="en-US"/>
              <a:t>Chapter 20</a:t>
            </a:r>
          </a:p>
        </p:txBody>
      </p:sp>
      <p:sp>
        <p:nvSpPr>
          <p:cNvPr id="11267" name="Rectangle 3"/>
          <p:cNvSpPr>
            <a:spLocks noGrp="1" noChangeArrowheads="1"/>
          </p:cNvSpPr>
          <p:nvPr>
            <p:ph idx="1"/>
          </p:nvPr>
        </p:nvSpPr>
        <p:spPr>
          <a:xfrm>
            <a:off x="677863" y="1741055"/>
            <a:ext cx="7772400" cy="3819236"/>
          </a:xfrm>
        </p:spPr>
        <p:txBody>
          <a:bodyPr>
            <a:normAutofit/>
          </a:bodyPr>
          <a:lstStyle/>
          <a:p>
            <a:pPr marL="0" indent="0" algn="ctr" eaLnBrk="1" fontAlgn="auto" hangingPunct="1">
              <a:spcAft>
                <a:spcPts val="0"/>
              </a:spcAft>
              <a:buFont typeface="Wingdings" panose="05000000000000000000" pitchFamily="2" charset="2"/>
              <a:buNone/>
              <a:defRPr/>
            </a:pPr>
            <a:r>
              <a:rPr lang="en-US" altLang="en-US" sz="10000" dirty="0">
                <a:latin typeface="Freestyle Script" panose="030804020302050B0404" pitchFamily="66" charset="0"/>
              </a:rPr>
              <a:t>The Millennium</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493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60219" y="798945"/>
            <a:ext cx="8557490" cy="1815882"/>
          </a:xfrm>
          <a:prstGeom prst="rect">
            <a:avLst/>
          </a:prstGeom>
        </p:spPr>
        <p:txBody>
          <a:bodyPr wrap="square">
            <a:spAutoFit/>
          </a:bodyPr>
          <a:lstStyle/>
          <a:p>
            <a:pPr algn="ctr"/>
            <a:r>
              <a:rPr lang="en-US" sz="4000" b="1" dirty="0">
                <a:latin typeface="+mj-lt"/>
              </a:rPr>
              <a:t>The Millennium</a:t>
            </a:r>
          </a:p>
          <a:p>
            <a:pPr marL="342900" indent="-342900">
              <a:buFont typeface="Arial" panose="020B0604020202020204" pitchFamily="34" charset="0"/>
              <a:buChar char="•"/>
            </a:pPr>
            <a:r>
              <a:rPr lang="en-US" sz="2400" dirty="0">
                <a:latin typeface="+mj-lt"/>
              </a:rPr>
              <a:t>First things first: Revelation 20:1-3</a:t>
            </a:r>
          </a:p>
          <a:p>
            <a:pPr marL="342900" indent="-342900">
              <a:buFont typeface="Arial" panose="020B0604020202020204" pitchFamily="34" charset="0"/>
              <a:buChar char="•"/>
            </a:pPr>
            <a:r>
              <a:rPr lang="en-US" sz="2400" dirty="0">
                <a:latin typeface="+mj-lt"/>
              </a:rPr>
              <a:t>More details: Revelation 21:1-4</a:t>
            </a:r>
          </a:p>
          <a:p>
            <a:pPr marL="342900" indent="-342900">
              <a:buFont typeface="Arial" panose="020B0604020202020204" pitchFamily="34" charset="0"/>
              <a:buChar char="•"/>
            </a:pPr>
            <a:r>
              <a:rPr lang="en-US" sz="2400">
                <a:latin typeface="+mj-lt"/>
              </a:rPr>
              <a:t>Even more: D&amp;C 130:8-11</a:t>
            </a:r>
            <a:endParaRPr lang="en-US" sz="1400" dirty="0">
              <a:latin typeface="+mj-lt"/>
            </a:endParaRPr>
          </a:p>
        </p:txBody>
      </p:sp>
      <p:pic>
        <p:nvPicPr>
          <p:cNvPr id="1026" name="Picture 2" descr="Image result for lds millennium">
            <a:extLst>
              <a:ext uri="{FF2B5EF4-FFF2-40B4-BE49-F238E27FC236}">
                <a16:creationId xmlns:a16="http://schemas.microsoft.com/office/drawing/2014/main" id="{DAC84FFB-153C-4CB3-B872-72BBEBF6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 y="3429000"/>
            <a:ext cx="8162925" cy="24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1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703820" y="0"/>
            <a:ext cx="7773308" cy="2387600"/>
          </a:xfrm>
        </p:spPr>
        <p:txBody>
          <a:bodyPr>
            <a:normAutofit/>
          </a:bodyPr>
          <a:lstStyle/>
          <a:p>
            <a:pPr eaLnBrk="1" hangingPunct="1">
              <a:defRPr/>
            </a:pPr>
            <a:r>
              <a:rPr lang="en-US" altLang="en-US" sz="6600" dirty="0"/>
              <a:t>True/False</a:t>
            </a:r>
            <a:br>
              <a:rPr lang="en-US" altLang="en-US" sz="6600" dirty="0"/>
            </a:br>
            <a:r>
              <a:rPr lang="en-US" altLang="en-US" sz="4000" dirty="0"/>
              <a:t>Millennium Events</a:t>
            </a:r>
            <a:endParaRPr lang="en-US" altLang="en-US" sz="6600" dirty="0"/>
          </a:p>
        </p:txBody>
      </p:sp>
      <p:pic>
        <p:nvPicPr>
          <p:cNvPr id="3074" name="Picture 2" descr="https://s-media-cache-ak0.pinimg.com/736x/b9/34/a4/b934a4fad26919a05ed2bca3d43aef0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111" y="2491364"/>
            <a:ext cx="3148907" cy="3991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4074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altLang="en-US" dirty="0">
                <a:solidFill>
                  <a:srgbClr val="00B0F0"/>
                </a:solidFill>
              </a:rPr>
              <a:t>True or False? (D&amp;C 133:46-48; Isa. 63:2-4)</a:t>
            </a:r>
          </a:p>
        </p:txBody>
      </p:sp>
      <p:sp>
        <p:nvSpPr>
          <p:cNvPr id="5123" name="Rectangle 3"/>
          <p:cNvSpPr>
            <a:spLocks noGrp="1" noChangeArrowheads="1"/>
          </p:cNvSpPr>
          <p:nvPr>
            <p:ph idx="1"/>
          </p:nvPr>
        </p:nvSpPr>
        <p:spPr/>
        <p:txBody>
          <a:bodyPr>
            <a:normAutofit/>
          </a:bodyPr>
          <a:lstStyle/>
          <a:p>
            <a:pPr marL="0" indent="0" eaLnBrk="1" hangingPunct="1">
              <a:buNone/>
              <a:defRPr/>
            </a:pPr>
            <a:r>
              <a:rPr lang="en-US" altLang="en-US" sz="2800" dirty="0">
                <a:latin typeface="+mj-lt"/>
              </a:rPr>
              <a:t>Christ will appear clothed in pure white dazzling clothing at the Second Coming.</a:t>
            </a:r>
          </a:p>
        </p:txBody>
      </p:sp>
      <p:pic>
        <p:nvPicPr>
          <p:cNvPr id="6148" name="Picture 4" descr="Gospelart 3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5912" y="3306618"/>
            <a:ext cx="2405396"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p:cNvSpPr>
            <a:spLocks noChangeArrowheads="1"/>
          </p:cNvSpPr>
          <p:nvPr/>
        </p:nvSpPr>
        <p:spPr bwMode="auto">
          <a:xfrm>
            <a:off x="3168410" y="689741"/>
            <a:ext cx="1600200"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87311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heel(1)">
                                      <p:cBhvr>
                                        <p:cTn id="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ltLang="en-US" dirty="0">
                <a:solidFill>
                  <a:srgbClr val="00B0F0"/>
                </a:solidFill>
              </a:rPr>
              <a:t>       True or False? (Malachi 4:1)</a:t>
            </a:r>
          </a:p>
        </p:txBody>
      </p:sp>
      <p:sp>
        <p:nvSpPr>
          <p:cNvPr id="19459" name="Rectangle 3"/>
          <p:cNvSpPr>
            <a:spLocks noGrp="1" noChangeArrowheads="1"/>
          </p:cNvSpPr>
          <p:nvPr>
            <p:ph idx="1"/>
          </p:nvPr>
        </p:nvSpPr>
        <p:spPr>
          <a:xfrm>
            <a:off x="482600" y="1891549"/>
            <a:ext cx="7764463" cy="1387360"/>
          </a:xfrm>
        </p:spPr>
        <p:txBody>
          <a:bodyPr>
            <a:normAutofit/>
          </a:bodyPr>
          <a:lstStyle/>
          <a:p>
            <a:pPr marL="0" indent="0" eaLnBrk="1" hangingPunct="1">
              <a:buNone/>
              <a:defRPr/>
            </a:pPr>
            <a:r>
              <a:rPr lang="en-US" altLang="en-US" sz="3200" dirty="0">
                <a:latin typeface="+mj-lt"/>
              </a:rPr>
              <a:t>The Telestial and Terrestrial people will be burned</a:t>
            </a:r>
          </a:p>
        </p:txBody>
      </p:sp>
      <p:sp>
        <p:nvSpPr>
          <p:cNvPr id="19460" name="Rectangle 4"/>
          <p:cNvSpPr>
            <a:spLocks noChangeArrowheads="1"/>
          </p:cNvSpPr>
          <p:nvPr/>
        </p:nvSpPr>
        <p:spPr bwMode="auto">
          <a:xfrm>
            <a:off x="4066308" y="709005"/>
            <a:ext cx="1586345" cy="609600"/>
          </a:xfrm>
          <a:prstGeom prst="rect">
            <a:avLst/>
          </a:prstGeom>
          <a:noFill/>
          <a:ln w="381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2" name="Rectangle 1"/>
          <p:cNvSpPr/>
          <p:nvPr/>
        </p:nvSpPr>
        <p:spPr>
          <a:xfrm>
            <a:off x="381000" y="3217112"/>
            <a:ext cx="8763000" cy="2677656"/>
          </a:xfrm>
          <a:prstGeom prst="rect">
            <a:avLst/>
          </a:prstGeom>
        </p:spPr>
        <p:txBody>
          <a:bodyPr wrap="square">
            <a:spAutoFit/>
          </a:bodyPr>
          <a:lstStyle/>
          <a:p>
            <a:pPr fontAlgn="base"/>
            <a:r>
              <a:rPr lang="en-US" sz="2800" dirty="0">
                <a:latin typeface="+mj-lt"/>
              </a:rPr>
              <a:t>“Only those who have lived the telestial law will be removed. The earth will be cleansed of all its corruption and wickedness. Those who have been honest in their dealings with their fellow man and have endeavored to do good shall remain” </a:t>
            </a:r>
            <a:r>
              <a:rPr lang="en-US" dirty="0">
                <a:latin typeface="+mj-lt"/>
              </a:rPr>
              <a:t>(Joseph Fielding Smith, </a:t>
            </a:r>
            <a:r>
              <a:rPr lang="en-US" i="1" dirty="0">
                <a:latin typeface="+mj-lt"/>
              </a:rPr>
              <a:t>Doctrines of Salvation,</a:t>
            </a:r>
            <a:r>
              <a:rPr lang="en-US" dirty="0">
                <a:latin typeface="+mj-lt"/>
              </a:rPr>
              <a:t> 3:62).</a:t>
            </a:r>
            <a:endParaRPr lang="en-US" b="0" i="0" dirty="0">
              <a:effectLst/>
              <a:latin typeface="+mj-lt"/>
            </a:endParaRPr>
          </a:p>
        </p:txBody>
      </p:sp>
    </p:spTree>
    <p:extLst>
      <p:ext uri="{BB962C8B-B14F-4D97-AF65-F5344CB8AC3E}">
        <p14:creationId xmlns:p14="http://schemas.microsoft.com/office/powerpoint/2010/main" val="3618650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25535</TotalTime>
  <Words>1417</Words>
  <Application>Microsoft Office PowerPoint</Application>
  <PresentationFormat>On-screen Show (4:3)</PresentationFormat>
  <Paragraphs>108</Paragraphs>
  <Slides>38</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Bookman Old Style</vt:lpstr>
      <vt:lpstr>Calibri</vt:lpstr>
      <vt:lpstr>Freestyle Script</vt:lpstr>
      <vt:lpstr>Matura MT Script Capitals</vt:lpstr>
      <vt:lpstr>Mufferaw</vt:lpstr>
      <vt:lpstr>Papyrus</vt:lpstr>
      <vt:lpstr>Perpetua</vt:lpstr>
      <vt:lpstr>Rockwell</vt:lpstr>
      <vt:lpstr>Times New Roman</vt:lpstr>
      <vt:lpstr>Tw Cen MT</vt:lpstr>
      <vt:lpstr>Wingdings</vt:lpstr>
      <vt:lpstr>Damask</vt:lpstr>
      <vt:lpstr>PowerPoint Presentation</vt:lpstr>
      <vt:lpstr>The Second Coming is like…</vt:lpstr>
      <vt:lpstr>PowerPoint Presentation</vt:lpstr>
      <vt:lpstr>PowerPoint Presentation</vt:lpstr>
      <vt:lpstr>Chapter 20</vt:lpstr>
      <vt:lpstr>PowerPoint Presentation</vt:lpstr>
      <vt:lpstr>True/False Millennium Events</vt:lpstr>
      <vt:lpstr>True or False? (D&amp;C 133:46-48; Isa. 63:2-4)</vt:lpstr>
      <vt:lpstr>       True or False? (Malachi 4:1)</vt:lpstr>
      <vt:lpstr>       True or False?  </vt:lpstr>
      <vt:lpstr>       True or False?  (D&amp;C 133:23-24; Isa.62:4)</vt:lpstr>
      <vt:lpstr>     True or False? (Micah 4:5)</vt:lpstr>
      <vt:lpstr>other religions during the millennium?</vt:lpstr>
      <vt:lpstr>other religions during the millennium?</vt:lpstr>
      <vt:lpstr>True or False? </vt:lpstr>
      <vt:lpstr>True or False? (Zephaniah 3:9)</vt:lpstr>
      <vt:lpstr>       True or False? (Isa.14:12-17) </vt:lpstr>
      <vt:lpstr>      True or False? (Isa.65:17; Rev. 21:1; D&amp;C 101:25)</vt:lpstr>
      <vt:lpstr>      True or False? (Isa.65:20)</vt:lpstr>
      <vt:lpstr>       True or False? (Isa. 35:5-6) </vt:lpstr>
      <vt:lpstr>Millennial FAMILIES</vt:lpstr>
      <vt:lpstr>      True or False?  (1 Nephi 22:15; D&amp;C 101:28)</vt:lpstr>
      <vt:lpstr>True or False? (Isa.65:21-22)</vt:lpstr>
      <vt:lpstr>Millennium Housing</vt:lpstr>
      <vt:lpstr>The Millennium</vt:lpstr>
      <vt:lpstr>      True or False? (Isaiah 65:25; D&amp;C 101:26, Isa.1 1:6-9)</vt:lpstr>
      <vt:lpstr>      True or False? (Isa.11:6-8; 65:25)</vt:lpstr>
      <vt:lpstr>       True or False? (D&amp;C 101:29-31)</vt:lpstr>
      <vt:lpstr>       True or False?  (D&amp;C 101:32-34, Isa. 11:9, ISA 65:24)</vt:lpstr>
      <vt:lpstr>       True or False? (1 Nephi 22:26) </vt:lpstr>
      <vt:lpstr>       True or False? (1 Nephi 22:26) </vt:lpstr>
      <vt:lpstr>PowerPoint Presentation</vt:lpstr>
      <vt:lpstr>       True or False? (Isaiah 13:10) </vt:lpstr>
      <vt:lpstr>       True or False?  </vt:lpstr>
      <vt:lpstr>Sportscenter</vt:lpstr>
      <vt:lpstr>Sportscenter</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358</cp:revision>
  <dcterms:created xsi:type="dcterms:W3CDTF">2006-07-12T19:00:47Z</dcterms:created>
  <dcterms:modified xsi:type="dcterms:W3CDTF">2018-04-12T13:51:45Z</dcterms:modified>
</cp:coreProperties>
</file>