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2" r:id="rId1"/>
  </p:sldMasterIdLst>
  <p:notesMasterIdLst>
    <p:notesMasterId r:id="rId40"/>
  </p:notesMasterIdLst>
  <p:sldIdLst>
    <p:sldId id="954" r:id="rId2"/>
    <p:sldId id="1027" r:id="rId3"/>
    <p:sldId id="1028" r:id="rId4"/>
    <p:sldId id="1029" r:id="rId5"/>
    <p:sldId id="1030" r:id="rId6"/>
    <p:sldId id="1033" r:id="rId7"/>
    <p:sldId id="964" r:id="rId8"/>
    <p:sldId id="1039" r:id="rId9"/>
    <p:sldId id="966" r:id="rId10"/>
    <p:sldId id="969" r:id="rId11"/>
    <p:sldId id="975" r:id="rId12"/>
    <p:sldId id="981" r:id="rId13"/>
    <p:sldId id="983" r:id="rId14"/>
    <p:sldId id="985" r:id="rId15"/>
    <p:sldId id="984" r:id="rId16"/>
    <p:sldId id="988" r:id="rId17"/>
    <p:sldId id="990" r:id="rId18"/>
    <p:sldId id="1034" r:id="rId19"/>
    <p:sldId id="998" r:id="rId20"/>
    <p:sldId id="1001" r:id="rId21"/>
    <p:sldId id="1002" r:id="rId22"/>
    <p:sldId id="1003" r:id="rId23"/>
    <p:sldId id="1009" r:id="rId24"/>
    <p:sldId id="1012" r:id="rId25"/>
    <p:sldId id="1035" r:id="rId26"/>
    <p:sldId id="1016" r:id="rId27"/>
    <p:sldId id="1036" r:id="rId28"/>
    <p:sldId id="1020" r:id="rId29"/>
    <p:sldId id="1021" r:id="rId30"/>
    <p:sldId id="1025" r:id="rId31"/>
    <p:sldId id="1037" r:id="rId32"/>
    <p:sldId id="833" r:id="rId33"/>
    <p:sldId id="960" r:id="rId34"/>
    <p:sldId id="1040" r:id="rId35"/>
    <p:sldId id="959" r:id="rId36"/>
    <p:sldId id="963" r:id="rId37"/>
    <p:sldId id="1038" r:id="rId38"/>
    <p:sldId id="95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99" autoAdjust="0"/>
  </p:normalViewPr>
  <p:slideViewPr>
    <p:cSldViewPr snapToGrid="0">
      <p:cViewPr varScale="1">
        <p:scale>
          <a:sx n="63" d="100"/>
          <a:sy n="63" d="100"/>
        </p:scale>
        <p:origin x="1404"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4/6/2018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12890A-0C69-43DD-92E2-66AFC0E5088A}" type="slidenum">
              <a:rPr lang="en-US" altLang="en-US" smtClean="0"/>
              <a:pPr>
                <a:defRPr/>
              </a:pPr>
              <a:t>8</a:t>
            </a:fld>
            <a:endParaRPr lang="en-US" altLang="en-US"/>
          </a:p>
        </p:txBody>
      </p:sp>
    </p:spTree>
    <p:extLst>
      <p:ext uri="{BB962C8B-B14F-4D97-AF65-F5344CB8AC3E}">
        <p14:creationId xmlns:p14="http://schemas.microsoft.com/office/powerpoint/2010/main" val="140338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latin typeface="+mn-lt"/>
                <a:ea typeface="+mn-ea"/>
                <a:cs typeface="+mn-cs"/>
              </a:rPr>
              <a:t>“The title-page of the Book of Mormon is a literal translation, taken from the very last leaf, on the left hand side of the collection or book of plates, the language of the whole running the same as all Hebrew writing in general [that is, from right to left]; it is not by any means a modern composition, either of mine or of any other man who has lived or does live in this generation. … It is a genuine and literal translation of the title-page of the original Book of Mormon as recorded on the plates. (from “History of the Church” </a:t>
            </a:r>
            <a:r>
              <a:rPr lang="en-US" sz="1050" kern="1200" dirty="0">
                <a:solidFill>
                  <a:schemeClr val="tx1"/>
                </a:solidFill>
                <a:latin typeface="+mn-lt"/>
                <a:ea typeface="+mn-ea"/>
                <a:cs typeface="+mn-cs"/>
              </a:rPr>
              <a:t>manuscript), book A-1, pp. 34–35, Church Archives.)</a:t>
            </a:r>
            <a:endParaRPr lang="en-US" sz="10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B12890A-0C69-43DD-92E2-66AFC0E5088A}" type="slidenum">
              <a:rPr lang="en-US" altLang="en-US" smtClean="0"/>
              <a:pPr>
                <a:defRPr/>
              </a:pPr>
              <a:t>9</a:t>
            </a:fld>
            <a:endParaRPr lang="en-US" altLang="en-US"/>
          </a:p>
        </p:txBody>
      </p:sp>
    </p:spTree>
    <p:extLst>
      <p:ext uri="{BB962C8B-B14F-4D97-AF65-F5344CB8AC3E}">
        <p14:creationId xmlns:p14="http://schemas.microsoft.com/office/powerpoint/2010/main" val="289927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Tourist information</a:t>
            </a:r>
          </a:p>
        </p:txBody>
      </p:sp>
      <p:sp>
        <p:nvSpPr>
          <p:cNvPr id="4" name="Slide Number Placeholder 3"/>
          <p:cNvSpPr>
            <a:spLocks noGrp="1"/>
          </p:cNvSpPr>
          <p:nvPr>
            <p:ph type="sldNum" sz="quarter" idx="10"/>
          </p:nvPr>
        </p:nvSpPr>
        <p:spPr/>
        <p:txBody>
          <a:bodyPr/>
          <a:lstStyle/>
          <a:p>
            <a:pPr>
              <a:defRPr/>
            </a:pPr>
            <a:fld id="{AECF1DFD-40CC-4095-85CF-3E440B64556E}" type="slidenum">
              <a:rPr lang="en-US" smtClean="0"/>
              <a:pPr>
                <a:defRPr/>
              </a:pPr>
              <a:t>24</a:t>
            </a:fld>
            <a:endParaRPr lang="en-US"/>
          </a:p>
        </p:txBody>
      </p:sp>
    </p:spTree>
    <p:extLst>
      <p:ext uri="{BB962C8B-B14F-4D97-AF65-F5344CB8AC3E}">
        <p14:creationId xmlns:p14="http://schemas.microsoft.com/office/powerpoint/2010/main" val="124921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Parrot or elephant</a:t>
            </a:r>
          </a:p>
        </p:txBody>
      </p:sp>
      <p:sp>
        <p:nvSpPr>
          <p:cNvPr id="4" name="Slide Number Placeholder 3"/>
          <p:cNvSpPr>
            <a:spLocks noGrp="1"/>
          </p:cNvSpPr>
          <p:nvPr>
            <p:ph type="sldNum" sz="quarter" idx="10"/>
          </p:nvPr>
        </p:nvSpPr>
        <p:spPr/>
        <p:txBody>
          <a:bodyPr/>
          <a:lstStyle/>
          <a:p>
            <a:pPr>
              <a:defRPr/>
            </a:pPr>
            <a:fld id="{AECF1DFD-40CC-4095-85CF-3E440B64556E}" type="slidenum">
              <a:rPr lang="en-US" smtClean="0"/>
              <a:pPr>
                <a:defRPr/>
              </a:pPr>
              <a:t>29</a:t>
            </a:fld>
            <a:endParaRPr lang="en-US"/>
          </a:p>
        </p:txBody>
      </p:sp>
    </p:spTree>
    <p:extLst>
      <p:ext uri="{BB962C8B-B14F-4D97-AF65-F5344CB8AC3E}">
        <p14:creationId xmlns:p14="http://schemas.microsoft.com/office/powerpoint/2010/main" val="219976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602D02-651C-4C36-A48A-B07AA34EC33B}" type="slidenum">
              <a:rPr lang="en-US" altLang="en-US" smtClean="0"/>
              <a:pPr>
                <a:defRPr/>
              </a:pPr>
              <a:t>‹#›</a:t>
            </a:fld>
            <a:endParaRPr lang="en-US" altLang="en-US"/>
          </a:p>
        </p:txBody>
      </p:sp>
    </p:spTree>
    <p:extLst>
      <p:ext uri="{BB962C8B-B14F-4D97-AF65-F5344CB8AC3E}">
        <p14:creationId xmlns:p14="http://schemas.microsoft.com/office/powerpoint/2010/main" val="337915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4E6C24-206D-4A64-A5F4-6FEF8C1FBC95}" type="slidenum">
              <a:rPr lang="en-US" altLang="en-US" smtClean="0"/>
              <a:pPr>
                <a:defRPr/>
              </a:pPr>
              <a:t>‹#›</a:t>
            </a:fld>
            <a:endParaRPr lang="en-US" altLang="en-US"/>
          </a:p>
        </p:txBody>
      </p:sp>
    </p:spTree>
    <p:extLst>
      <p:ext uri="{BB962C8B-B14F-4D97-AF65-F5344CB8AC3E}">
        <p14:creationId xmlns:p14="http://schemas.microsoft.com/office/powerpoint/2010/main" val="377685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918B3F-237D-4C21-8C41-9FBA9CB010B8}" type="slidenum">
              <a:rPr lang="en-US" altLang="en-US" smtClean="0"/>
              <a:pPr>
                <a:defRPr/>
              </a:pPr>
              <a:t>‹#›</a:t>
            </a:fld>
            <a:endParaRPr lang="en-US" altLang="en-US"/>
          </a:p>
        </p:txBody>
      </p:sp>
    </p:spTree>
    <p:extLst>
      <p:ext uri="{BB962C8B-B14F-4D97-AF65-F5344CB8AC3E}">
        <p14:creationId xmlns:p14="http://schemas.microsoft.com/office/powerpoint/2010/main" val="213026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85FBBF-B1A1-4666-AE67-E6FA2C7E62F0}" type="slidenum">
              <a:rPr lang="en-US" altLang="en-US" smtClean="0"/>
              <a:pPr>
                <a:defRPr/>
              </a:pPr>
              <a:t>‹#›</a:t>
            </a:fld>
            <a:endParaRPr lang="en-US" alt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6905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CA930F-085B-4EDB-A402-9411D9019995}" type="slidenum">
              <a:rPr lang="en-US" altLang="en-US" smtClean="0"/>
              <a:pPr>
                <a:defRPr/>
              </a:pPr>
              <a:t>‹#›</a:t>
            </a:fld>
            <a:endParaRPr lang="en-US" altLang="en-US"/>
          </a:p>
        </p:txBody>
      </p:sp>
    </p:spTree>
    <p:extLst>
      <p:ext uri="{BB962C8B-B14F-4D97-AF65-F5344CB8AC3E}">
        <p14:creationId xmlns:p14="http://schemas.microsoft.com/office/powerpoint/2010/main" val="3046426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7265A1-C2D4-4C30-82D3-A3A00D09D63A}" type="slidenum">
              <a:rPr lang="en-US" altLang="en-US" smtClean="0"/>
              <a:pPr>
                <a:defRPr/>
              </a:pPr>
              <a:t>‹#›</a:t>
            </a:fld>
            <a:endParaRPr lang="en-US" altLang="en-US"/>
          </a:p>
        </p:txBody>
      </p:sp>
    </p:spTree>
    <p:extLst>
      <p:ext uri="{BB962C8B-B14F-4D97-AF65-F5344CB8AC3E}">
        <p14:creationId xmlns:p14="http://schemas.microsoft.com/office/powerpoint/2010/main" val="448988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CCDD9C1-386F-4D04-829B-D19EB04AF528}" type="slidenum">
              <a:rPr lang="en-US" altLang="en-US" smtClean="0"/>
              <a:pPr>
                <a:defRPr/>
              </a:pPr>
              <a:t>‹#›</a:t>
            </a:fld>
            <a:endParaRPr lang="en-US" altLang="en-US"/>
          </a:p>
        </p:txBody>
      </p:sp>
    </p:spTree>
    <p:extLst>
      <p:ext uri="{BB962C8B-B14F-4D97-AF65-F5344CB8AC3E}">
        <p14:creationId xmlns:p14="http://schemas.microsoft.com/office/powerpoint/2010/main" val="2887960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4DE58D-BDC8-484D-B093-733EE0EC856F}" type="slidenum">
              <a:rPr lang="en-US" altLang="en-US" smtClean="0"/>
              <a:pPr>
                <a:defRPr/>
              </a:pPr>
              <a:t>‹#›</a:t>
            </a:fld>
            <a:endParaRPr lang="en-US" altLang="en-US"/>
          </a:p>
        </p:txBody>
      </p:sp>
    </p:spTree>
    <p:extLst>
      <p:ext uri="{BB962C8B-B14F-4D97-AF65-F5344CB8AC3E}">
        <p14:creationId xmlns:p14="http://schemas.microsoft.com/office/powerpoint/2010/main" val="412067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364489-8B14-4F75-BBDA-A26127F3F2E6}" type="slidenum">
              <a:rPr lang="en-US" altLang="en-US" smtClean="0"/>
              <a:pPr>
                <a:defRPr/>
              </a:pPr>
              <a:t>‹#›</a:t>
            </a:fld>
            <a:endParaRPr lang="en-US" altLang="en-US"/>
          </a:p>
        </p:txBody>
      </p:sp>
    </p:spTree>
    <p:extLst>
      <p:ext uri="{BB962C8B-B14F-4D97-AF65-F5344CB8AC3E}">
        <p14:creationId xmlns:p14="http://schemas.microsoft.com/office/powerpoint/2010/main" val="262324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C2439AB-D382-4729-BF64-8EB5D185DF37}" type="slidenum">
              <a:rPr lang="en-US"/>
              <a:pPr/>
              <a:t>‹#›</a:t>
            </a:fld>
            <a:endParaRPr lang="en-US"/>
          </a:p>
        </p:txBody>
      </p:sp>
    </p:spTree>
    <p:extLst>
      <p:ext uri="{BB962C8B-B14F-4D97-AF65-F5344CB8AC3E}">
        <p14:creationId xmlns:p14="http://schemas.microsoft.com/office/powerpoint/2010/main" val="398953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F28889-67C9-4467-9C52-4811321B6EA4}" type="slidenum">
              <a:rPr lang="en-US" altLang="en-US" smtClean="0"/>
              <a:pPr>
                <a:defRPr/>
              </a:pPr>
              <a:t>‹#›</a:t>
            </a:fld>
            <a:endParaRPr lang="en-US" altLang="en-US"/>
          </a:p>
        </p:txBody>
      </p:sp>
    </p:spTree>
    <p:extLst>
      <p:ext uri="{BB962C8B-B14F-4D97-AF65-F5344CB8AC3E}">
        <p14:creationId xmlns:p14="http://schemas.microsoft.com/office/powerpoint/2010/main" val="350761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EC46AA-F4B2-4431-96C8-6D4232285CC3}" type="slidenum">
              <a:rPr lang="en-US" altLang="en-US" smtClean="0"/>
              <a:pPr>
                <a:defRPr/>
              </a:pPr>
              <a:t>‹#›</a:t>
            </a:fld>
            <a:endParaRPr lang="en-US" altLang="en-US"/>
          </a:p>
        </p:txBody>
      </p:sp>
    </p:spTree>
    <p:extLst>
      <p:ext uri="{BB962C8B-B14F-4D97-AF65-F5344CB8AC3E}">
        <p14:creationId xmlns:p14="http://schemas.microsoft.com/office/powerpoint/2010/main" val="34408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BBE6F9-387A-4B85-9F39-400CC4DCBC47}" type="slidenum">
              <a:rPr lang="en-US" altLang="en-US" smtClean="0"/>
              <a:pPr>
                <a:defRPr/>
              </a:pPr>
              <a:t>‹#›</a:t>
            </a:fld>
            <a:endParaRPr lang="en-US" altLang="en-US"/>
          </a:p>
        </p:txBody>
      </p:sp>
    </p:spTree>
    <p:extLst>
      <p:ext uri="{BB962C8B-B14F-4D97-AF65-F5344CB8AC3E}">
        <p14:creationId xmlns:p14="http://schemas.microsoft.com/office/powerpoint/2010/main" val="362657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11E8DED-5AD4-4D20-AA44-50A15178F8D1}" type="slidenum">
              <a:rPr lang="en-US" altLang="en-US" smtClean="0"/>
              <a:pPr>
                <a:defRPr/>
              </a:pPr>
              <a:t>‹#›</a:t>
            </a:fld>
            <a:endParaRPr lang="en-US" altLang="en-US"/>
          </a:p>
        </p:txBody>
      </p:sp>
    </p:spTree>
    <p:extLst>
      <p:ext uri="{BB962C8B-B14F-4D97-AF65-F5344CB8AC3E}">
        <p14:creationId xmlns:p14="http://schemas.microsoft.com/office/powerpoint/2010/main" val="318518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EA377A0-026E-4515-B7E2-FDEAC2399954}" type="slidenum">
              <a:rPr lang="en-US" altLang="en-US" smtClean="0"/>
              <a:pPr>
                <a:defRPr/>
              </a:pPr>
              <a:t>‹#›</a:t>
            </a:fld>
            <a:endParaRPr lang="en-US" altLang="en-US"/>
          </a:p>
        </p:txBody>
      </p:sp>
    </p:spTree>
    <p:extLst>
      <p:ext uri="{BB962C8B-B14F-4D97-AF65-F5344CB8AC3E}">
        <p14:creationId xmlns:p14="http://schemas.microsoft.com/office/powerpoint/2010/main" val="152048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5035C48-A2A1-4820-9CD2-8C90C92D5C2C}" type="slidenum">
              <a:rPr lang="en-US" altLang="en-US" smtClean="0"/>
              <a:pPr>
                <a:defRPr/>
              </a:pPr>
              <a:t>‹#›</a:t>
            </a:fld>
            <a:endParaRPr lang="en-US" altLang="en-US"/>
          </a:p>
        </p:txBody>
      </p:sp>
    </p:spTree>
    <p:extLst>
      <p:ext uri="{BB962C8B-B14F-4D97-AF65-F5344CB8AC3E}">
        <p14:creationId xmlns:p14="http://schemas.microsoft.com/office/powerpoint/2010/main" val="404078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AD310C-4BC0-41EA-B237-BDA9E5900DD5}" type="slidenum">
              <a:rPr lang="en-US" altLang="en-US" smtClean="0"/>
              <a:pPr>
                <a:defRPr/>
              </a:pPr>
              <a:t>‹#›</a:t>
            </a:fld>
            <a:endParaRPr lang="en-US" altLang="en-US"/>
          </a:p>
        </p:txBody>
      </p:sp>
    </p:spTree>
    <p:extLst>
      <p:ext uri="{BB962C8B-B14F-4D97-AF65-F5344CB8AC3E}">
        <p14:creationId xmlns:p14="http://schemas.microsoft.com/office/powerpoint/2010/main" val="134625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99EBFC-1DA2-413B-A03C-5CA485BDB81B}" type="slidenum">
              <a:rPr lang="en-US" altLang="en-US" smtClean="0"/>
              <a:pPr>
                <a:defRPr/>
              </a:pPr>
              <a:t>‹#›</a:t>
            </a:fld>
            <a:endParaRPr lang="en-US" altLang="en-US"/>
          </a:p>
        </p:txBody>
      </p:sp>
    </p:spTree>
    <p:extLst>
      <p:ext uri="{BB962C8B-B14F-4D97-AF65-F5344CB8AC3E}">
        <p14:creationId xmlns:p14="http://schemas.microsoft.com/office/powerpoint/2010/main" val="251665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smtClean="0"/>
              <a:pPr>
                <a:defRPr/>
              </a:pPr>
              <a:t>‹#›</a:t>
            </a:fld>
            <a:endParaRPr lang="en-US" altLang="en-US"/>
          </a:p>
        </p:txBody>
      </p:sp>
    </p:spTree>
    <p:extLst>
      <p:ext uri="{BB962C8B-B14F-4D97-AF65-F5344CB8AC3E}">
        <p14:creationId xmlns:p14="http://schemas.microsoft.com/office/powerpoint/2010/main" val="2191719757"/>
      </p:ext>
    </p:extLst>
  </p:cSld>
  <p:clrMap bg1="dk1" tx1="lt1" bg2="dk2" tx2="lt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8.xml"/><Relationship Id="rId5" Type="http://schemas.openxmlformats.org/officeDocument/2006/relationships/image" Target="../media/image6.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Elder%20Holland%20Second%20Coming%20Last%20Days%20Book%20of%20Mormon.mp4" TargetMode="External"/><Relationship Id="rId1" Type="http://schemas.microsoft.com/office/2007/relationships/media" Target="file:///C:\Users\Brotherichards\OneDrive%20-%20LDS%20Church\Large%20Files\Elder%20Holland%20Second%20Coming%20Last%20Days%20Book%20of%20Mormon.mp4" TargetMode="Externa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video" Target="file:///C:\Users\Brotherichards\OneDrive%20-%20LDS%20Church\Large%20Files\Stylometrics%20Book%20of%20Mormon.mp4" TargetMode="External"/><Relationship Id="rId1" Type="http://schemas.microsoft.com/office/2007/relationships/media" Target="file:///C:\Users\Brotherichards\OneDrive%20-%20LDS%20Church\Large%20Files\Stylometrics%20Book%20of%20Mormon.mp4"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1824529"/>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efflindsay.com/bmevlogo8.jpg"/>
          <p:cNvPicPr>
            <a:picLocks noChangeAspect="1" noChangeArrowheads="1"/>
          </p:cNvPicPr>
          <p:nvPr/>
        </p:nvPicPr>
        <p:blipFill rotWithShape="1">
          <a:blip r:embed="rId2">
            <a:extLst>
              <a:ext uri="{28A0092B-C50C-407E-A947-70E740481C1C}">
                <a14:useLocalDpi xmlns:a14="http://schemas.microsoft.com/office/drawing/2010/main" val="0"/>
              </a:ext>
            </a:extLst>
          </a:blip>
          <a:srcRect b="46247"/>
          <a:stretch/>
        </p:blipFill>
        <p:spPr bwMode="auto">
          <a:xfrm>
            <a:off x="1371600" y="0"/>
            <a:ext cx="6121021" cy="1144867"/>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3" name="Subtitle 2"/>
          <p:cNvSpPr>
            <a:spLocks noGrp="1"/>
          </p:cNvSpPr>
          <p:nvPr>
            <p:ph type="subTitle" idx="1"/>
          </p:nvPr>
        </p:nvSpPr>
        <p:spPr>
          <a:xfrm>
            <a:off x="-1" y="1682023"/>
            <a:ext cx="9144000" cy="1251445"/>
          </a:xfrm>
        </p:spPr>
        <p:txBody>
          <a:bodyPr>
            <a:normAutofit/>
          </a:bodyPr>
          <a:lstStyle/>
          <a:p>
            <a:r>
              <a:rPr lang="en-US" sz="2800" b="1" dirty="0">
                <a:latin typeface="+mj-lt"/>
              </a:rPr>
              <a:t>1 Nephi 4:4 Walls of Jerusalem</a:t>
            </a:r>
          </a:p>
        </p:txBody>
      </p:sp>
      <p:sp>
        <p:nvSpPr>
          <p:cNvPr id="5" name="Rectangle 4"/>
          <p:cNvSpPr/>
          <p:nvPr/>
        </p:nvSpPr>
        <p:spPr>
          <a:xfrm>
            <a:off x="1432999" y="1177933"/>
            <a:ext cx="6278001"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Book of Mormon Evidences</a:t>
            </a:r>
          </a:p>
        </p:txBody>
      </p:sp>
      <p:sp>
        <p:nvSpPr>
          <p:cNvPr id="6" name="Subtitle 2">
            <a:extLst>
              <a:ext uri="{FF2B5EF4-FFF2-40B4-BE49-F238E27FC236}">
                <a16:creationId xmlns:a16="http://schemas.microsoft.com/office/drawing/2014/main" id="{F19BB424-F80F-48E7-BF68-259D58F88081}"/>
              </a:ext>
            </a:extLst>
          </p:cNvPr>
          <p:cNvSpPr txBox="1">
            <a:spLocks/>
          </p:cNvSpPr>
          <p:nvPr/>
        </p:nvSpPr>
        <p:spPr>
          <a:xfrm>
            <a:off x="101599" y="2223193"/>
            <a:ext cx="9144000" cy="29584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000" dirty="0">
                <a:solidFill>
                  <a:schemeClr val="tx1"/>
                </a:solidFill>
                <a:latin typeface="+mj-lt"/>
              </a:rPr>
              <a:t>Emma Smith remarked when Joseph stopped and said, 'Emma, did Jerusalem have walls surrounding it?' When I informed him it had, he replied, 'O, I thought I was deceived.'  </a:t>
            </a:r>
            <a:r>
              <a:rPr lang="en-US" sz="1600" dirty="0">
                <a:solidFill>
                  <a:schemeClr val="tx1"/>
                </a:solidFill>
                <a:latin typeface="+mj-lt"/>
              </a:rPr>
              <a:t>(Cited in Cook, </a:t>
            </a:r>
            <a:r>
              <a:rPr lang="en-US" sz="1600" i="1" dirty="0">
                <a:solidFill>
                  <a:schemeClr val="tx1"/>
                </a:solidFill>
                <a:latin typeface="+mj-lt"/>
              </a:rPr>
              <a:t>David Whitmer Interviews</a:t>
            </a:r>
            <a:r>
              <a:rPr lang="en-US" sz="1600" dirty="0">
                <a:solidFill>
                  <a:schemeClr val="tx1"/>
                </a:solidFill>
                <a:latin typeface="+mj-lt"/>
              </a:rPr>
              <a:t>, 126â€“27. In a personal communication dated 18 August 2001, Royal Skousen suggests, plausibly enough, that Joseph probably kept pronouncing </a:t>
            </a:r>
            <a:r>
              <a:rPr lang="en-US" sz="1600" i="1" dirty="0">
                <a:solidFill>
                  <a:schemeClr val="tx1"/>
                </a:solidFill>
                <a:latin typeface="+mj-lt"/>
              </a:rPr>
              <a:t>Sariah</a:t>
            </a:r>
            <a:r>
              <a:rPr lang="en-US" sz="1600" dirty="0">
                <a:solidFill>
                  <a:schemeClr val="tx1"/>
                </a:solidFill>
                <a:latin typeface="+mj-lt"/>
              </a:rPr>
              <a:t> as </a:t>
            </a:r>
            <a:r>
              <a:rPr lang="en-US" sz="1600" i="1" dirty="0">
                <a:solidFill>
                  <a:schemeClr val="tx1"/>
                </a:solidFill>
                <a:latin typeface="+mj-lt"/>
              </a:rPr>
              <a:t>Sarah.)</a:t>
            </a:r>
            <a:endParaRPr lang="en-US" sz="1800" dirty="0">
              <a:solidFill>
                <a:schemeClr val="tx1"/>
              </a:solidFill>
              <a:latin typeface="+mj-lt"/>
            </a:endParaRPr>
          </a:p>
          <a:p>
            <a:pPr algn="l"/>
            <a:r>
              <a:rPr lang="en-US" sz="1800" dirty="0">
                <a:solidFill>
                  <a:schemeClr val="tx1"/>
                </a:solidFill>
                <a:latin typeface="+mj-lt"/>
              </a:rPr>
              <a:t>Nephi always (perfectly) describes going UP to Jerusalem (e.g., 1 Nephi 3:9; 4:4; 5:6; 7:3–4), and leaving Jerusalem as going </a:t>
            </a:r>
            <a:r>
              <a:rPr lang="en-US" sz="1800" i="1" dirty="0">
                <a:solidFill>
                  <a:schemeClr val="tx1"/>
                </a:solidFill>
                <a:latin typeface="+mj-lt"/>
              </a:rPr>
              <a:t>down</a:t>
            </a:r>
            <a:r>
              <a:rPr lang="en-US" sz="1800" dirty="0">
                <a:solidFill>
                  <a:schemeClr val="tx1"/>
                </a:solidFill>
                <a:latin typeface="+mj-lt"/>
              </a:rPr>
              <a:t> (e.g., 1 Nephi 2:5; 3:4, 16, 22; 4:35; 5:1; 7:2, 5). </a:t>
            </a:r>
            <a:br>
              <a:rPr lang="en-US" sz="1600" dirty="0">
                <a:solidFill>
                  <a:schemeClr val="tx1"/>
                </a:solidFill>
                <a:latin typeface="+mj-lt"/>
              </a:rPr>
            </a:br>
            <a:endParaRPr lang="en-US" sz="1600" dirty="0">
              <a:solidFill>
                <a:schemeClr val="tx1"/>
              </a:solidFill>
              <a:latin typeface="+mj-lt"/>
            </a:endParaRPr>
          </a:p>
          <a:p>
            <a:pPr algn="l"/>
            <a:endParaRPr lang="en-US" sz="1600" dirty="0">
              <a:solidFill>
                <a:schemeClr val="tx1"/>
              </a:solidFill>
              <a:latin typeface="+mj-lt"/>
            </a:endParaRPr>
          </a:p>
        </p:txBody>
      </p:sp>
      <p:sp>
        <p:nvSpPr>
          <p:cNvPr id="7" name="Subtitle 2">
            <a:extLst>
              <a:ext uri="{FF2B5EF4-FFF2-40B4-BE49-F238E27FC236}">
                <a16:creationId xmlns:a16="http://schemas.microsoft.com/office/drawing/2014/main" id="{C2D379D4-001F-44B2-B97B-DABCC7EB0A62}"/>
              </a:ext>
            </a:extLst>
          </p:cNvPr>
          <p:cNvSpPr txBox="1">
            <a:spLocks/>
          </p:cNvSpPr>
          <p:nvPr/>
        </p:nvSpPr>
        <p:spPr>
          <a:xfrm>
            <a:off x="-101599" y="4686449"/>
            <a:ext cx="9144000" cy="731520"/>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2800" b="1" dirty="0">
                <a:latin typeface="+mj-lt"/>
              </a:rPr>
              <a:t>Broken Bow + New Arrows?</a:t>
            </a:r>
          </a:p>
        </p:txBody>
      </p:sp>
      <p:sp>
        <p:nvSpPr>
          <p:cNvPr id="8" name="Subtitle 2">
            <a:extLst>
              <a:ext uri="{FF2B5EF4-FFF2-40B4-BE49-F238E27FC236}">
                <a16:creationId xmlns:a16="http://schemas.microsoft.com/office/drawing/2014/main" id="{E23B5856-9B1A-41C2-9AD2-85A15006B3EB}"/>
              </a:ext>
            </a:extLst>
          </p:cNvPr>
          <p:cNvSpPr txBox="1">
            <a:spLocks/>
          </p:cNvSpPr>
          <p:nvPr/>
        </p:nvSpPr>
        <p:spPr>
          <a:xfrm>
            <a:off x="101599" y="5093476"/>
            <a:ext cx="9144000" cy="990600"/>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2800" b="1" dirty="0">
                <a:latin typeface="+mj-lt"/>
              </a:rPr>
              <a:t>Jacob 5: Olive Trees</a:t>
            </a:r>
          </a:p>
        </p:txBody>
      </p:sp>
      <p:sp>
        <p:nvSpPr>
          <p:cNvPr id="9" name="TextBox 8">
            <a:extLst>
              <a:ext uri="{FF2B5EF4-FFF2-40B4-BE49-F238E27FC236}">
                <a16:creationId xmlns:a16="http://schemas.microsoft.com/office/drawing/2014/main" id="{22C511DA-CBA5-4710-8D23-C2925DF80299}"/>
              </a:ext>
            </a:extLst>
          </p:cNvPr>
          <p:cNvSpPr txBox="1"/>
          <p:nvPr/>
        </p:nvSpPr>
        <p:spPr>
          <a:xfrm>
            <a:off x="3319782" y="5952934"/>
            <a:ext cx="5709918" cy="830997"/>
          </a:xfrm>
          <a:prstGeom prst="rect">
            <a:avLst/>
          </a:prstGeom>
          <a:noFill/>
        </p:spPr>
        <p:txBody>
          <a:bodyPr wrap="square" rtlCol="0">
            <a:spAutoFit/>
          </a:bodyPr>
          <a:lstStyle/>
          <a:p>
            <a:pPr algn="ctr"/>
            <a:r>
              <a:rPr lang="en-US" sz="2400" b="1" i="1" dirty="0">
                <a:latin typeface="+mj-lt"/>
              </a:rPr>
              <a:t>Jewish History, Archery, &amp; Olive Production</a:t>
            </a:r>
          </a:p>
        </p:txBody>
      </p:sp>
      <p:pic>
        <p:nvPicPr>
          <p:cNvPr id="10" name="Picture 4" descr="Image result for 3rd grade png">
            <a:extLst>
              <a:ext uri="{FF2B5EF4-FFF2-40B4-BE49-F238E27FC236}">
                <a16:creationId xmlns:a16="http://schemas.microsoft.com/office/drawing/2014/main" id="{E9A38F81-0614-4F71-B527-7BABB3658233}"/>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8600" y="5952935"/>
            <a:ext cx="3271520" cy="4616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A+ png">
            <a:extLst>
              <a:ext uri="{FF2B5EF4-FFF2-40B4-BE49-F238E27FC236}">
                <a16:creationId xmlns:a16="http://schemas.microsoft.com/office/drawing/2014/main" id="{BD4B79B5-E430-4BD6-8641-796604466D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79676">
            <a:off x="7909190" y="5023228"/>
            <a:ext cx="1095924" cy="107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7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efflindsay.com/bmevlogo8.jpg"/>
          <p:cNvPicPr>
            <a:picLocks noChangeAspect="1" noChangeArrowheads="1"/>
          </p:cNvPicPr>
          <p:nvPr/>
        </p:nvPicPr>
        <p:blipFill rotWithShape="1">
          <a:blip r:embed="rId2">
            <a:extLst>
              <a:ext uri="{28A0092B-C50C-407E-A947-70E740481C1C}">
                <a14:useLocalDpi xmlns:a14="http://schemas.microsoft.com/office/drawing/2010/main" val="0"/>
              </a:ext>
            </a:extLst>
          </a:blip>
          <a:srcRect b="46247"/>
          <a:stretch/>
        </p:blipFill>
        <p:spPr bwMode="auto">
          <a:xfrm>
            <a:off x="1371600" y="0"/>
            <a:ext cx="6121021" cy="1144867"/>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3" name="Subtitle 2"/>
          <p:cNvSpPr>
            <a:spLocks noGrp="1"/>
          </p:cNvSpPr>
          <p:nvPr>
            <p:ph type="subTitle" idx="1"/>
          </p:nvPr>
        </p:nvSpPr>
        <p:spPr>
          <a:xfrm>
            <a:off x="0" y="1857330"/>
            <a:ext cx="9144000" cy="990600"/>
          </a:xfrm>
        </p:spPr>
        <p:txBody>
          <a:bodyPr>
            <a:normAutofit/>
          </a:bodyPr>
          <a:lstStyle/>
          <a:p>
            <a:r>
              <a:rPr lang="en-US" sz="2800" b="1" dirty="0" err="1">
                <a:latin typeface="+mj-lt"/>
              </a:rPr>
              <a:t>Enos</a:t>
            </a:r>
            <a:r>
              <a:rPr lang="en-US" sz="2800" b="1" dirty="0">
                <a:latin typeface="+mj-lt"/>
              </a:rPr>
              <a:t> 1:21 Horses</a:t>
            </a:r>
          </a:p>
        </p:txBody>
      </p:sp>
      <p:sp>
        <p:nvSpPr>
          <p:cNvPr id="5" name="Rectangle 4"/>
          <p:cNvSpPr/>
          <p:nvPr/>
        </p:nvSpPr>
        <p:spPr>
          <a:xfrm>
            <a:off x="1432999" y="1177933"/>
            <a:ext cx="6278001"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Book of Mormon Evidences</a:t>
            </a:r>
          </a:p>
        </p:txBody>
      </p:sp>
      <p:pic>
        <p:nvPicPr>
          <p:cNvPr id="7" name="Picture 2" descr="https://pool.fairmormon.org/images/thumb/5/53/Horse_skeleton_from_la_brea_tarpits.jpg/500px-Horse_skeleton_from_la_brea_tarpits.jpg">
            <a:extLst>
              <a:ext uri="{FF2B5EF4-FFF2-40B4-BE49-F238E27FC236}">
                <a16:creationId xmlns:a16="http://schemas.microsoft.com/office/drawing/2014/main" id="{2A3EF0A0-CD95-41A4-BB75-9D3EC8DD3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06" y="2536727"/>
            <a:ext cx="4972974" cy="35507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9530798-E912-4CB0-B963-A2905D228B61}"/>
              </a:ext>
            </a:extLst>
          </p:cNvPr>
          <p:cNvSpPr/>
          <p:nvPr/>
        </p:nvSpPr>
        <p:spPr>
          <a:xfrm>
            <a:off x="5232399" y="2847930"/>
            <a:ext cx="3587749" cy="2677656"/>
          </a:xfrm>
          <a:prstGeom prst="rect">
            <a:avLst/>
          </a:prstGeom>
        </p:spPr>
        <p:txBody>
          <a:bodyPr wrap="square">
            <a:spAutoFit/>
          </a:bodyPr>
          <a:lstStyle/>
          <a:p>
            <a:r>
              <a:rPr lang="en-US" sz="2400" dirty="0">
                <a:latin typeface="+mj-lt"/>
              </a:rPr>
              <a:t>A horse skeleton from the La Brea Tar Pits California. The Museum notes that this is an example of the "extinct Western horse." </a:t>
            </a:r>
          </a:p>
        </p:txBody>
      </p:sp>
      <p:sp>
        <p:nvSpPr>
          <p:cNvPr id="9" name="TextBox 8">
            <a:extLst>
              <a:ext uri="{FF2B5EF4-FFF2-40B4-BE49-F238E27FC236}">
                <a16:creationId xmlns:a16="http://schemas.microsoft.com/office/drawing/2014/main" id="{10FEA256-9704-4D96-97E8-D1453E09C053}"/>
              </a:ext>
            </a:extLst>
          </p:cNvPr>
          <p:cNvSpPr txBox="1"/>
          <p:nvPr/>
        </p:nvSpPr>
        <p:spPr>
          <a:xfrm>
            <a:off x="3319782" y="6105334"/>
            <a:ext cx="5709918" cy="461665"/>
          </a:xfrm>
          <a:prstGeom prst="rect">
            <a:avLst/>
          </a:prstGeom>
          <a:noFill/>
        </p:spPr>
        <p:txBody>
          <a:bodyPr wrap="square" rtlCol="0">
            <a:spAutoFit/>
          </a:bodyPr>
          <a:lstStyle/>
          <a:p>
            <a:pPr algn="ctr"/>
            <a:r>
              <a:rPr lang="en-US" sz="2400" b="1" i="1" dirty="0">
                <a:latin typeface="+mj-lt"/>
              </a:rPr>
              <a:t>Equine History</a:t>
            </a:r>
          </a:p>
        </p:txBody>
      </p:sp>
      <p:pic>
        <p:nvPicPr>
          <p:cNvPr id="10" name="Picture 4" descr="Image result for 3rd grade png">
            <a:extLst>
              <a:ext uri="{FF2B5EF4-FFF2-40B4-BE49-F238E27FC236}">
                <a16:creationId xmlns:a16="http://schemas.microsoft.com/office/drawing/2014/main" id="{2CB386DB-A120-43F5-8487-C9432BA66AF3}"/>
              </a:ext>
            </a:extLst>
          </p:cNvPr>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8600" y="6105335"/>
            <a:ext cx="3271520" cy="4616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A+ png">
            <a:extLst>
              <a:ext uri="{FF2B5EF4-FFF2-40B4-BE49-F238E27FC236}">
                <a16:creationId xmlns:a16="http://schemas.microsoft.com/office/drawing/2014/main" id="{739E5BE0-F4DD-45A4-8FD7-DDD4DC5D2C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79676">
            <a:off x="7909190" y="5175628"/>
            <a:ext cx="1095924" cy="107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61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838200" y="0"/>
            <a:ext cx="7464552" cy="1066800"/>
          </a:xfrm>
        </p:spPr>
        <p:txBody>
          <a:bodyPr/>
          <a:lstStyle/>
          <a:p>
            <a:pPr algn="ctr" eaLnBrk="1" fontAlgn="auto" hangingPunct="1">
              <a:spcAft>
                <a:spcPts val="0"/>
              </a:spcAft>
              <a:defRPr/>
            </a:pPr>
            <a:r>
              <a:rPr lang="en-US" sz="6000" dirty="0">
                <a:solidFill>
                  <a:schemeClr val="accent6">
                    <a:tint val="1000"/>
                  </a:schemeClr>
                </a:solidFill>
                <a:latin typeface="+mn-lt"/>
              </a:rPr>
              <a:t>Alma 11:1-20</a:t>
            </a:r>
          </a:p>
        </p:txBody>
      </p:sp>
      <p:sp>
        <p:nvSpPr>
          <p:cNvPr id="2" name="Content Placeholder 1"/>
          <p:cNvSpPr>
            <a:spLocks noGrp="1"/>
          </p:cNvSpPr>
          <p:nvPr>
            <p:ph idx="1"/>
          </p:nvPr>
        </p:nvSpPr>
        <p:spPr>
          <a:xfrm>
            <a:off x="-1524" y="2149417"/>
            <a:ext cx="9144000" cy="4061691"/>
          </a:xfrm>
        </p:spPr>
        <p:txBody>
          <a:bodyPr rtlCol="0">
            <a:normAutofit fontScale="92500"/>
          </a:bodyPr>
          <a:lstStyle/>
          <a:p>
            <a:pPr marL="365760" lvl="1" indent="0" eaLnBrk="1" fontAlgn="auto" hangingPunct="1">
              <a:spcAft>
                <a:spcPts val="0"/>
              </a:spcAft>
              <a:buClr>
                <a:schemeClr val="accent1">
                  <a:lumMod val="60000"/>
                  <a:lumOff val="40000"/>
                </a:schemeClr>
              </a:buClr>
              <a:buFont typeface="Arial" pitchFamily="34" charset="0"/>
              <a:buNone/>
              <a:defRPr/>
            </a:pPr>
            <a:r>
              <a:rPr lang="en-US" sz="2000" dirty="0"/>
              <a:t>		1		2		4		7 </a:t>
            </a:r>
          </a:p>
          <a:p>
            <a:pPr marL="274320" indent="-274320" eaLnBrk="1" fontAlgn="auto" hangingPunct="1">
              <a:spcAft>
                <a:spcPts val="0"/>
              </a:spcAft>
              <a:buClr>
                <a:schemeClr val="accent1">
                  <a:lumMod val="60000"/>
                  <a:lumOff val="40000"/>
                </a:schemeClr>
              </a:buClr>
              <a:defRPr/>
            </a:pPr>
            <a:r>
              <a:rPr lang="en-US" sz="2400" dirty="0"/>
              <a:t>Gold		</a:t>
            </a:r>
            <a:r>
              <a:rPr lang="en-US" sz="2400" dirty="0" err="1"/>
              <a:t>senine</a:t>
            </a:r>
            <a:r>
              <a:rPr lang="en-US" sz="2400" dirty="0"/>
              <a:t>		</a:t>
            </a:r>
            <a:r>
              <a:rPr lang="en-US" sz="2400" dirty="0" err="1"/>
              <a:t>seon</a:t>
            </a:r>
            <a:r>
              <a:rPr lang="en-US" sz="2400" dirty="0"/>
              <a:t>		</a:t>
            </a:r>
            <a:r>
              <a:rPr lang="en-US" sz="2400" dirty="0" err="1"/>
              <a:t>shum</a:t>
            </a:r>
            <a:r>
              <a:rPr lang="en-US" sz="2400" dirty="0"/>
              <a:t>		</a:t>
            </a:r>
            <a:r>
              <a:rPr lang="en-US" sz="2400" dirty="0" err="1"/>
              <a:t>limnah</a:t>
            </a:r>
            <a:r>
              <a:rPr lang="en-US" sz="2400" dirty="0"/>
              <a:t>	</a:t>
            </a:r>
          </a:p>
          <a:p>
            <a:pPr marL="274320" indent="-274320" eaLnBrk="1" fontAlgn="auto" hangingPunct="1">
              <a:spcAft>
                <a:spcPts val="0"/>
              </a:spcAft>
              <a:buClr>
                <a:schemeClr val="accent1">
                  <a:lumMod val="60000"/>
                  <a:lumOff val="40000"/>
                </a:schemeClr>
              </a:buClr>
              <a:defRPr/>
            </a:pPr>
            <a:r>
              <a:rPr lang="en-US" sz="2400" dirty="0"/>
              <a:t>Silver	</a:t>
            </a:r>
            <a:r>
              <a:rPr lang="en-US" sz="2400" dirty="0" err="1"/>
              <a:t>senum</a:t>
            </a:r>
            <a:r>
              <a:rPr lang="en-US" sz="2400" dirty="0"/>
              <a:t>		</a:t>
            </a:r>
            <a:r>
              <a:rPr lang="en-US" sz="2400" dirty="0" err="1"/>
              <a:t>amnor</a:t>
            </a:r>
            <a:r>
              <a:rPr lang="en-US" sz="2400" dirty="0"/>
              <a:t>		</a:t>
            </a:r>
            <a:r>
              <a:rPr lang="en-US" sz="2400" dirty="0" err="1"/>
              <a:t>ezrom</a:t>
            </a:r>
            <a:r>
              <a:rPr lang="en-US" sz="2400" dirty="0"/>
              <a:t>		</a:t>
            </a:r>
            <a:r>
              <a:rPr lang="en-US" sz="2400" dirty="0" err="1"/>
              <a:t>onti</a:t>
            </a:r>
            <a:endParaRPr lang="en-US" sz="2400" dirty="0"/>
          </a:p>
          <a:p>
            <a:pPr marL="0" indent="0" eaLnBrk="1" fontAlgn="auto" hangingPunct="1">
              <a:spcAft>
                <a:spcPts val="0"/>
              </a:spcAft>
              <a:buClr>
                <a:schemeClr val="accent1">
                  <a:lumMod val="60000"/>
                  <a:lumOff val="40000"/>
                </a:schemeClr>
              </a:buClr>
              <a:buFont typeface="Arial" pitchFamily="34" charset="0"/>
              <a:buNone/>
              <a:defRPr/>
            </a:pPr>
            <a:r>
              <a:rPr lang="en-US" sz="2400" dirty="0"/>
              <a:t>					 $1  $2    $3  $4  $5   $6   $7   $8  $9  </a:t>
            </a:r>
          </a:p>
          <a:p>
            <a:pPr marL="274320" indent="-274320" eaLnBrk="1" fontAlgn="auto" hangingPunct="1">
              <a:spcAft>
                <a:spcPts val="0"/>
              </a:spcAft>
              <a:buClr>
                <a:schemeClr val="accent1">
                  <a:lumMod val="60000"/>
                  <a:lumOff val="40000"/>
                </a:schemeClr>
              </a:buClr>
              <a:defRPr/>
            </a:pPr>
            <a:r>
              <a:rPr lang="en-US" sz="2400" dirty="0"/>
              <a:t>U.S. CURRENCY ($1 $</a:t>
            </a:r>
            <a:r>
              <a:rPr lang="en-US" sz="2400" dirty="0">
                <a:solidFill>
                  <a:srgbClr val="FFFF00"/>
                </a:solidFill>
              </a:rPr>
              <a:t>2</a:t>
            </a:r>
            <a:r>
              <a:rPr lang="en-US" sz="2400" dirty="0"/>
              <a:t>, $5,$10)    	   1    2      3     4    1     2     3    4    5   </a:t>
            </a:r>
          </a:p>
          <a:p>
            <a:pPr marL="274320" indent="-274320" eaLnBrk="1" fontAlgn="auto" hangingPunct="1">
              <a:spcAft>
                <a:spcPts val="0"/>
              </a:spcAft>
              <a:buClr>
                <a:schemeClr val="accent1">
                  <a:lumMod val="60000"/>
                  <a:lumOff val="40000"/>
                </a:schemeClr>
              </a:buClr>
              <a:defRPr/>
            </a:pPr>
            <a:r>
              <a:rPr lang="en-US" sz="2400" dirty="0"/>
              <a:t>NEPHITE MONEY (1,2,4,7)	                1    1      2     1    2     2     1    2    2     </a:t>
            </a:r>
          </a:p>
          <a:p>
            <a:pPr marL="0" indent="0" algn="ctr" eaLnBrk="1" fontAlgn="auto" hangingPunct="1">
              <a:spcAft>
                <a:spcPts val="0"/>
              </a:spcAft>
              <a:buClr>
                <a:schemeClr val="accent1">
                  <a:lumMod val="60000"/>
                  <a:lumOff val="40000"/>
                </a:schemeClr>
              </a:buClr>
              <a:buNone/>
              <a:defRPr/>
            </a:pPr>
            <a:r>
              <a:rPr lang="en-US" sz="2400" dirty="0">
                <a:latin typeface="+mj-lt"/>
              </a:rPr>
              <a:t>A PERFECT  MONETARY SYSTEM</a:t>
            </a:r>
          </a:p>
          <a:p>
            <a:pPr marL="0" indent="0" eaLnBrk="1" fontAlgn="auto" hangingPunct="1">
              <a:spcAft>
                <a:spcPts val="0"/>
              </a:spcAft>
              <a:buClr>
                <a:schemeClr val="accent1">
                  <a:lumMod val="60000"/>
                  <a:lumOff val="40000"/>
                </a:schemeClr>
              </a:buClr>
              <a:buFont typeface="Arial" pitchFamily="34" charset="0"/>
              <a:buNone/>
              <a:defRPr/>
            </a:pPr>
            <a:endParaRPr lang="en-US" sz="3500" dirty="0"/>
          </a:p>
          <a:p>
            <a:pPr marL="0" indent="0" eaLnBrk="1" fontAlgn="auto" hangingPunct="1">
              <a:spcAft>
                <a:spcPts val="0"/>
              </a:spcAft>
              <a:buClr>
                <a:schemeClr val="accent1">
                  <a:lumMod val="60000"/>
                  <a:lumOff val="40000"/>
                </a:schemeClr>
              </a:buClr>
              <a:buFont typeface="Arial" pitchFamily="34" charset="0"/>
              <a:buNone/>
              <a:defRPr/>
            </a:pPr>
            <a:endParaRPr lang="en-US" sz="3500" dirty="0"/>
          </a:p>
          <a:p>
            <a:pPr marL="0" indent="0" eaLnBrk="1" fontAlgn="auto" hangingPunct="1">
              <a:spcAft>
                <a:spcPts val="0"/>
              </a:spcAft>
              <a:buClr>
                <a:schemeClr val="accent1">
                  <a:lumMod val="60000"/>
                  <a:lumOff val="40000"/>
                </a:schemeClr>
              </a:buClr>
              <a:buFont typeface="Arial" pitchFamily="34" charset="0"/>
              <a:buNone/>
              <a:defRPr/>
            </a:pPr>
            <a:endParaRPr lang="en-US" sz="3500" dirty="0"/>
          </a:p>
          <a:p>
            <a:pPr marL="0" indent="0" eaLnBrk="1" fontAlgn="auto" hangingPunct="1">
              <a:spcAft>
                <a:spcPts val="0"/>
              </a:spcAft>
              <a:buClr>
                <a:schemeClr val="accent1">
                  <a:lumMod val="60000"/>
                  <a:lumOff val="40000"/>
                </a:schemeClr>
              </a:buClr>
              <a:buFont typeface="Arial" pitchFamily="34" charset="0"/>
              <a:buNone/>
              <a:defRPr/>
            </a:pPr>
            <a:endParaRPr lang="en-US" sz="3500" dirty="0"/>
          </a:p>
        </p:txBody>
      </p:sp>
      <p:pic>
        <p:nvPicPr>
          <p:cNvPr id="6" name="Picture 2" descr="http://www.jefflindsay.com/bmevlogo8.jpg"/>
          <p:cNvPicPr>
            <a:picLocks noChangeAspect="1" noChangeArrowheads="1"/>
          </p:cNvPicPr>
          <p:nvPr/>
        </p:nvPicPr>
        <p:blipFill rotWithShape="1">
          <a:blip r:embed="rId2">
            <a:extLst>
              <a:ext uri="{28A0092B-C50C-407E-A947-70E740481C1C}">
                <a14:useLocalDpi xmlns:a14="http://schemas.microsoft.com/office/drawing/2010/main" val="0"/>
              </a:ext>
            </a:extLst>
          </a:blip>
          <a:srcRect b="46247"/>
          <a:stretch/>
        </p:blipFill>
        <p:spPr bwMode="auto">
          <a:xfrm>
            <a:off x="1371600" y="0"/>
            <a:ext cx="6121021" cy="1144867"/>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432999" y="1177933"/>
            <a:ext cx="6278001"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Book of Mormon Evidences</a:t>
            </a:r>
          </a:p>
        </p:txBody>
      </p:sp>
      <p:sp>
        <p:nvSpPr>
          <p:cNvPr id="8" name="Subtitle 2">
            <a:extLst>
              <a:ext uri="{FF2B5EF4-FFF2-40B4-BE49-F238E27FC236}">
                <a16:creationId xmlns:a16="http://schemas.microsoft.com/office/drawing/2014/main" id="{AA8BF411-818F-453A-9D08-4D178B8C6C91}"/>
              </a:ext>
            </a:extLst>
          </p:cNvPr>
          <p:cNvSpPr txBox="1">
            <a:spLocks/>
          </p:cNvSpPr>
          <p:nvPr/>
        </p:nvSpPr>
        <p:spPr>
          <a:xfrm>
            <a:off x="0" y="1654117"/>
            <a:ext cx="9144000" cy="9906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sz="2800" b="1" dirty="0">
                <a:latin typeface="+mj-lt"/>
              </a:rPr>
              <a:t>Alma 11: Weights and Measures</a:t>
            </a:r>
          </a:p>
        </p:txBody>
      </p:sp>
      <p:sp>
        <p:nvSpPr>
          <p:cNvPr id="9" name="TextBox 8">
            <a:extLst>
              <a:ext uri="{FF2B5EF4-FFF2-40B4-BE49-F238E27FC236}">
                <a16:creationId xmlns:a16="http://schemas.microsoft.com/office/drawing/2014/main" id="{CCFF615D-0B43-43E2-9947-064779288366}"/>
              </a:ext>
            </a:extLst>
          </p:cNvPr>
          <p:cNvSpPr txBox="1"/>
          <p:nvPr/>
        </p:nvSpPr>
        <p:spPr>
          <a:xfrm>
            <a:off x="3319782" y="5952934"/>
            <a:ext cx="5709918" cy="461665"/>
          </a:xfrm>
          <a:prstGeom prst="rect">
            <a:avLst/>
          </a:prstGeom>
          <a:noFill/>
        </p:spPr>
        <p:txBody>
          <a:bodyPr wrap="square" rtlCol="0">
            <a:spAutoFit/>
          </a:bodyPr>
          <a:lstStyle/>
          <a:p>
            <a:pPr algn="ctr"/>
            <a:r>
              <a:rPr lang="en-US" sz="2400" b="1" i="1" dirty="0">
                <a:latin typeface="+mj-lt"/>
              </a:rPr>
              <a:t>Monetary Systems</a:t>
            </a:r>
          </a:p>
        </p:txBody>
      </p:sp>
      <p:pic>
        <p:nvPicPr>
          <p:cNvPr id="10" name="Picture 4" descr="Image result for 3rd grade png">
            <a:extLst>
              <a:ext uri="{FF2B5EF4-FFF2-40B4-BE49-F238E27FC236}">
                <a16:creationId xmlns:a16="http://schemas.microsoft.com/office/drawing/2014/main" id="{02D45087-BCD8-4D84-BA88-00746D53A039}"/>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8600" y="5952935"/>
            <a:ext cx="3271520" cy="4616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A+ png">
            <a:extLst>
              <a:ext uri="{FF2B5EF4-FFF2-40B4-BE49-F238E27FC236}">
                <a16:creationId xmlns:a16="http://schemas.microsoft.com/office/drawing/2014/main" id="{D5AE8407-1F52-4483-8CC6-B791C58EDB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79676">
            <a:off x="7909190" y="5023228"/>
            <a:ext cx="1095924" cy="107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19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53" presetClass="entr" presetSubtype="16"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efflindsay.com/bmevlogo8.jpg"/>
          <p:cNvPicPr>
            <a:picLocks noChangeAspect="1" noChangeArrowheads="1"/>
          </p:cNvPicPr>
          <p:nvPr/>
        </p:nvPicPr>
        <p:blipFill rotWithShape="1">
          <a:blip r:embed="rId2">
            <a:extLst>
              <a:ext uri="{28A0092B-C50C-407E-A947-70E740481C1C}">
                <a14:useLocalDpi xmlns:a14="http://schemas.microsoft.com/office/drawing/2010/main" val="0"/>
              </a:ext>
            </a:extLst>
          </a:blip>
          <a:srcRect b="46247"/>
          <a:stretch/>
        </p:blipFill>
        <p:spPr bwMode="auto">
          <a:xfrm>
            <a:off x="1371600" y="0"/>
            <a:ext cx="6121021" cy="1144867"/>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432999" y="1177933"/>
            <a:ext cx="6278001"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Book of Mormon Evidences</a:t>
            </a:r>
          </a:p>
        </p:txBody>
      </p:sp>
      <p:pic>
        <p:nvPicPr>
          <p:cNvPr id="24580" name="Picture 4" descr="https://lh6.googleusercontent.com/3aJx5a_T3fwtzAW7YgrZe--BI4RA2W_StDqcPWxvuINdjBQj9HR8bDnb-gziyg8pElhKkQ87hQF9n-x7OinwfVZuDjUjihcI126YtDY3KTd9tjk8vuV5Ds5gkuhsJAgRV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701" y="2536727"/>
            <a:ext cx="5008418" cy="369371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ubtitle 2">
            <a:extLst>
              <a:ext uri="{FF2B5EF4-FFF2-40B4-BE49-F238E27FC236}">
                <a16:creationId xmlns:a16="http://schemas.microsoft.com/office/drawing/2014/main" id="{5A9FC027-57AC-4FA1-8570-7D187B89F080}"/>
              </a:ext>
            </a:extLst>
          </p:cNvPr>
          <p:cNvSpPr>
            <a:spLocks noGrp="1"/>
          </p:cNvSpPr>
          <p:nvPr>
            <p:ph type="subTitle" idx="1"/>
          </p:nvPr>
        </p:nvSpPr>
        <p:spPr>
          <a:xfrm>
            <a:off x="-139890" y="1857330"/>
            <a:ext cx="9144000" cy="990600"/>
          </a:xfrm>
        </p:spPr>
        <p:txBody>
          <a:bodyPr>
            <a:normAutofit/>
          </a:bodyPr>
          <a:lstStyle/>
          <a:p>
            <a:r>
              <a:rPr lang="en-US" dirty="0"/>
              <a:t>Alma 17: Cutting off Arms</a:t>
            </a:r>
          </a:p>
        </p:txBody>
      </p:sp>
      <p:sp>
        <p:nvSpPr>
          <p:cNvPr id="7" name="Subtitle 2">
            <a:extLst>
              <a:ext uri="{FF2B5EF4-FFF2-40B4-BE49-F238E27FC236}">
                <a16:creationId xmlns:a16="http://schemas.microsoft.com/office/drawing/2014/main" id="{67C56C7D-4F99-47C6-B7BB-C33396836ED8}"/>
              </a:ext>
            </a:extLst>
          </p:cNvPr>
          <p:cNvSpPr txBox="1">
            <a:spLocks/>
          </p:cNvSpPr>
          <p:nvPr/>
        </p:nvSpPr>
        <p:spPr>
          <a:xfrm>
            <a:off x="63910" y="6306127"/>
            <a:ext cx="9144000" cy="6765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dirty="0">
                <a:solidFill>
                  <a:schemeClr val="tx1"/>
                </a:solidFill>
              </a:rPr>
              <a:t>Murals painted in Mexico's National Palace</a:t>
            </a:r>
            <a:endParaRPr lang="en-US" sz="1400" dirty="0">
              <a:solidFill>
                <a:schemeClr val="tx1"/>
              </a:solidFill>
            </a:endParaRPr>
          </a:p>
        </p:txBody>
      </p:sp>
    </p:spTree>
    <p:extLst>
      <p:ext uri="{BB962C8B-B14F-4D97-AF65-F5344CB8AC3E}">
        <p14:creationId xmlns:p14="http://schemas.microsoft.com/office/powerpoint/2010/main" val="259357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fade">
                                      <p:cBhvr>
                                        <p:cTn id="12" dur="1000"/>
                                        <p:tgtEl>
                                          <p:spTgt spid="24580"/>
                                        </p:tgtEl>
                                      </p:cBhvr>
                                    </p:animEffect>
                                    <p:anim calcmode="lin" valueType="num">
                                      <p:cBhvr>
                                        <p:cTn id="13" dur="1000" fill="hold"/>
                                        <p:tgtEl>
                                          <p:spTgt spid="24580"/>
                                        </p:tgtEl>
                                        <p:attrNameLst>
                                          <p:attrName>ppt_x</p:attrName>
                                        </p:attrNameLst>
                                      </p:cBhvr>
                                      <p:tavLst>
                                        <p:tav tm="0">
                                          <p:val>
                                            <p:strVal val="#ppt_x"/>
                                          </p:val>
                                        </p:tav>
                                        <p:tav tm="100000">
                                          <p:val>
                                            <p:strVal val="#ppt_x"/>
                                          </p:val>
                                        </p:tav>
                                      </p:tavLst>
                                    </p:anim>
                                    <p:anim calcmode="lin" valueType="num">
                                      <p:cBhvr>
                                        <p:cTn id="14"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File:Macuahuit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83" y="5039379"/>
            <a:ext cx="4360034" cy="6313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119349" y="1965958"/>
            <a:ext cx="3841668" cy="2554545"/>
          </a:xfrm>
          <a:prstGeom prst="rect">
            <a:avLst/>
          </a:prstGeom>
        </p:spPr>
        <p:txBody>
          <a:bodyPr wrap="square">
            <a:spAutoFit/>
          </a:bodyPr>
          <a:lstStyle/>
          <a:p>
            <a:r>
              <a:rPr lang="en-US" sz="2000" dirty="0">
                <a:latin typeface="+mj-lt"/>
              </a:rPr>
              <a:t>(</a:t>
            </a:r>
            <a:r>
              <a:rPr lang="en-US" sz="2000" dirty="0" err="1">
                <a:latin typeface="+mj-lt"/>
              </a:rPr>
              <a:t>Maca-Whee-Tull</a:t>
            </a:r>
            <a:r>
              <a:rPr lang="en-US" sz="2000" dirty="0">
                <a:latin typeface="+mj-lt"/>
              </a:rPr>
              <a:t>)</a:t>
            </a:r>
          </a:p>
          <a:p>
            <a:r>
              <a:rPr lang="en-US" sz="2000" dirty="0">
                <a:latin typeface="+mj-lt"/>
              </a:rPr>
              <a:t>“There was a sort of broadsword set with flint blades that cut much better than our [steel] swords. They killed the mare with a single sword stroke.”</a:t>
            </a:r>
          </a:p>
          <a:p>
            <a:endParaRPr lang="en-US" sz="2000" dirty="0">
              <a:latin typeface="+mj-lt"/>
            </a:endParaRPr>
          </a:p>
        </p:txBody>
      </p:sp>
      <p:pic>
        <p:nvPicPr>
          <p:cNvPr id="6" name="Picture 2" descr="http://i1.ytimg.com/vi/LVuoEsKvu0Y/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199"/>
            <a:ext cx="4572000" cy="342900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7"/>
          <p:cNvSpPr txBox="1">
            <a:spLocks noChangeArrowheads="1"/>
          </p:cNvSpPr>
          <p:nvPr/>
        </p:nvSpPr>
        <p:spPr bwMode="auto">
          <a:xfrm>
            <a:off x="157163" y="266700"/>
            <a:ext cx="88344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endParaRPr lang="en-US" sz="3600" b="1" baseline="-25000">
              <a:solidFill>
                <a:schemeClr val="bg1"/>
              </a:solidFill>
            </a:endParaRPr>
          </a:p>
        </p:txBody>
      </p:sp>
      <p:sp>
        <p:nvSpPr>
          <p:cNvPr id="2" name="TextBox 1"/>
          <p:cNvSpPr txBox="1"/>
          <p:nvPr/>
        </p:nvSpPr>
        <p:spPr>
          <a:xfrm>
            <a:off x="4236617" y="4298304"/>
            <a:ext cx="4724400" cy="461665"/>
          </a:xfrm>
          <a:prstGeom prst="rect">
            <a:avLst/>
          </a:prstGeom>
          <a:noFill/>
        </p:spPr>
        <p:txBody>
          <a:bodyPr wrap="square" rtlCol="0">
            <a:spAutoFit/>
          </a:bodyPr>
          <a:lstStyle/>
          <a:p>
            <a:pPr algn="r"/>
            <a:r>
              <a:rPr lang="en-US" sz="1200" dirty="0"/>
              <a:t>Morrison, </a:t>
            </a:r>
            <a:r>
              <a:rPr lang="en-US" sz="1200" i="1" dirty="0"/>
              <a:t>Journals of Christopher Columbus</a:t>
            </a:r>
            <a:r>
              <a:rPr lang="en-US" sz="1200" dirty="0"/>
              <a:t>, p. 327.</a:t>
            </a:r>
          </a:p>
          <a:p>
            <a:pPr algn="r"/>
            <a:r>
              <a:rPr lang="en-US" sz="1200" dirty="0"/>
              <a:t>Diaz, </a:t>
            </a:r>
            <a:r>
              <a:rPr lang="en-US" sz="1200" i="1" dirty="0"/>
              <a:t>Conquest of New Spain</a:t>
            </a:r>
            <a:r>
              <a:rPr lang="en-US" sz="1200" dirty="0"/>
              <a:t>, p. 142-3, 145, 158, 228.</a:t>
            </a:r>
          </a:p>
        </p:txBody>
      </p:sp>
      <p:sp>
        <p:nvSpPr>
          <p:cNvPr id="10" name="Text Box 2"/>
          <p:cNvSpPr txBox="1">
            <a:spLocks noChangeArrowheads="1"/>
          </p:cNvSpPr>
          <p:nvPr/>
        </p:nvSpPr>
        <p:spPr bwMode="auto">
          <a:xfrm>
            <a:off x="1016000" y="304800"/>
            <a:ext cx="6991927" cy="523220"/>
          </a:xfrm>
          <a:prstGeom prst="rect">
            <a:avLst/>
          </a:prstGeom>
          <a:solidFill>
            <a:srgbClr val="0000CC">
              <a:alpha val="7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2800" b="1" dirty="0"/>
              <a:t>The Art of War in Mesoamerica</a:t>
            </a:r>
          </a:p>
        </p:txBody>
      </p:sp>
      <p:sp>
        <p:nvSpPr>
          <p:cNvPr id="11" name="Text Box 7"/>
          <p:cNvSpPr txBox="1">
            <a:spLocks noChangeArrowheads="1"/>
          </p:cNvSpPr>
          <p:nvPr/>
        </p:nvSpPr>
        <p:spPr bwMode="auto">
          <a:xfrm>
            <a:off x="5687636" y="1219199"/>
            <a:ext cx="2705094" cy="523220"/>
          </a:xfrm>
          <a:prstGeom prst="rect">
            <a:avLst/>
          </a:prstGeom>
          <a:solidFill>
            <a:srgbClr val="FF0000">
              <a:alpha val="7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2800" dirty="0" err="1"/>
              <a:t>Macuahuitl</a:t>
            </a:r>
            <a:endParaRPr lang="en-US" sz="2800" dirty="0"/>
          </a:p>
        </p:txBody>
      </p:sp>
    </p:spTree>
    <p:extLst>
      <p:ext uri="{BB962C8B-B14F-4D97-AF65-F5344CB8AC3E}">
        <p14:creationId xmlns:p14="http://schemas.microsoft.com/office/powerpoint/2010/main" val="19211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009" y="390942"/>
            <a:ext cx="8458200" cy="2123658"/>
          </a:xfrm>
          <a:prstGeom prst="rect">
            <a:avLst/>
          </a:prstGeom>
        </p:spPr>
        <p:txBody>
          <a:bodyPr wrap="square">
            <a:spAutoFit/>
          </a:bodyPr>
          <a:lstStyle/>
          <a:p>
            <a:r>
              <a:rPr lang="en-US" sz="2400" dirty="0">
                <a:latin typeface="+mj-lt"/>
              </a:rPr>
              <a:t>“Pedro de </a:t>
            </a:r>
            <a:r>
              <a:rPr lang="en-US" sz="2400" dirty="0" err="1">
                <a:latin typeface="+mj-lt"/>
              </a:rPr>
              <a:t>Morón</a:t>
            </a:r>
            <a:r>
              <a:rPr lang="en-US" sz="2400" dirty="0">
                <a:latin typeface="+mj-lt"/>
              </a:rPr>
              <a:t> reported that the natives wounded him badly…and then they slashed cut his mare’s head off at the neck so that it hung by the skin, and she fell dead.”</a:t>
            </a:r>
          </a:p>
          <a:p>
            <a:r>
              <a:rPr lang="en-US" dirty="0">
                <a:latin typeface="+mj-lt"/>
              </a:rPr>
              <a:t>Bernal  </a:t>
            </a:r>
            <a:r>
              <a:rPr lang="en-US" dirty="0" err="1">
                <a:latin typeface="+mj-lt"/>
              </a:rPr>
              <a:t>Díaz</a:t>
            </a:r>
            <a:r>
              <a:rPr lang="en-US" dirty="0">
                <a:latin typeface="+mj-lt"/>
              </a:rPr>
              <a:t> del Castillo, ca.1568. In </a:t>
            </a:r>
            <a:r>
              <a:rPr lang="en-US" dirty="0" err="1">
                <a:latin typeface="+mj-lt"/>
              </a:rPr>
              <a:t>Genaro</a:t>
            </a:r>
            <a:r>
              <a:rPr lang="en-US" dirty="0">
                <a:latin typeface="+mj-lt"/>
              </a:rPr>
              <a:t> Garcia, </a:t>
            </a:r>
            <a:r>
              <a:rPr lang="en-US" i="1" dirty="0">
                <a:latin typeface="+mj-lt"/>
              </a:rPr>
              <a:t>The Discovery and Conquest of Mexico 1517-1521</a:t>
            </a:r>
            <a:r>
              <a:rPr lang="en-US" dirty="0">
                <a:latin typeface="+mj-lt"/>
              </a:rPr>
              <a:t>.</a:t>
            </a:r>
          </a:p>
        </p:txBody>
      </p:sp>
      <p:pic>
        <p:nvPicPr>
          <p:cNvPr id="77826" name="Picture 2" descr="File:Florentine Codex IX Aztec Warri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36" y="2619374"/>
            <a:ext cx="8626763" cy="319061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8317468" y="4343400"/>
            <a:ext cx="338554" cy="1752600"/>
          </a:xfrm>
          <a:prstGeom prst="rect">
            <a:avLst/>
          </a:prstGeom>
          <a:noFill/>
        </p:spPr>
        <p:txBody>
          <a:bodyPr vert="vert270" wrap="square" rtlCol="0">
            <a:spAutoFit/>
          </a:bodyPr>
          <a:lstStyle/>
          <a:p>
            <a:r>
              <a:rPr lang="en-US" sz="1000" dirty="0">
                <a:solidFill>
                  <a:srgbClr val="000000"/>
                </a:solidFill>
              </a:rPr>
              <a:t>Florentine Codex, IX</a:t>
            </a:r>
          </a:p>
        </p:txBody>
      </p:sp>
    </p:spTree>
    <p:extLst>
      <p:ext uri="{BB962C8B-B14F-4D97-AF65-F5344CB8AC3E}">
        <p14:creationId xmlns:p14="http://schemas.microsoft.com/office/powerpoint/2010/main" val="502617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28600" y="394957"/>
            <a:ext cx="8633402"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400" b="1" dirty="0">
                <a:latin typeface="+mj-lt"/>
                <a:cs typeface="Times New Roman" pitchFamily="18" charset="0"/>
              </a:rPr>
              <a:t>Alma 49:18:</a:t>
            </a:r>
            <a:r>
              <a:rPr lang="en-US" sz="2400" dirty="0">
                <a:latin typeface="+mj-lt"/>
                <a:cs typeface="Times New Roman" pitchFamily="18" charset="0"/>
              </a:rPr>
              <a:t> The Lamanites could not get into their forts of security because of the </a:t>
            </a:r>
            <a:r>
              <a:rPr lang="en-US" sz="2400" u="sng" dirty="0">
                <a:latin typeface="+mj-lt"/>
                <a:cs typeface="Times New Roman" pitchFamily="18" charset="0"/>
              </a:rPr>
              <a:t>highness of the bank </a:t>
            </a:r>
            <a:r>
              <a:rPr lang="en-US" sz="2400" dirty="0">
                <a:latin typeface="+mj-lt"/>
                <a:cs typeface="Times New Roman" pitchFamily="18" charset="0"/>
              </a:rPr>
              <a:t>which had been thrown up, and the </a:t>
            </a:r>
            <a:r>
              <a:rPr lang="en-US" sz="2400" u="sng" dirty="0">
                <a:latin typeface="+mj-lt"/>
                <a:cs typeface="Times New Roman" pitchFamily="18" charset="0"/>
              </a:rPr>
              <a:t>depth of the ditch </a:t>
            </a:r>
            <a:r>
              <a:rPr lang="en-US" sz="2400" dirty="0">
                <a:latin typeface="+mj-lt"/>
                <a:cs typeface="Times New Roman" pitchFamily="18" charset="0"/>
              </a:rPr>
              <a:t>which had been dug round about.</a:t>
            </a:r>
            <a:endParaRPr lang="en-US" sz="2400" dirty="0">
              <a:latin typeface="+mj-lt"/>
            </a:endParaRPr>
          </a:p>
        </p:txBody>
      </p:sp>
      <p:pic>
        <p:nvPicPr>
          <p:cNvPr id="6" name="Picture 6" descr="18 C images of AA def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57612"/>
            <a:ext cx="4716471" cy="362418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be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158192"/>
            <a:ext cx="3680402" cy="35901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91582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of Ancient Be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2" y="218440"/>
            <a:ext cx="9130551" cy="51739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49A8DD-F548-4528-B23B-C15723CE8B0F}"/>
              </a:ext>
            </a:extLst>
          </p:cNvPr>
          <p:cNvSpPr/>
          <p:nvPr/>
        </p:nvSpPr>
        <p:spPr>
          <a:xfrm>
            <a:off x="35442" y="4430686"/>
            <a:ext cx="4038600" cy="1384995"/>
          </a:xfrm>
          <a:prstGeom prst="rect">
            <a:avLst/>
          </a:prstGeom>
          <a:solidFill>
            <a:schemeClr val="accent5">
              <a:lumMod val="50000"/>
            </a:schemeClr>
          </a:solidFill>
          <a:ln>
            <a:solidFill>
              <a:schemeClr val="tx1"/>
            </a:solidFill>
          </a:ln>
        </p:spPr>
        <p:txBody>
          <a:bodyPr wrap="square">
            <a:spAutoFit/>
          </a:bodyPr>
          <a:lstStyle/>
          <a:p>
            <a:r>
              <a:rPr lang="en-US" sz="2800" b="1" dirty="0" err="1">
                <a:solidFill>
                  <a:srgbClr val="FFFF00"/>
                </a:solidFill>
              </a:rPr>
              <a:t>Becán</a:t>
            </a:r>
            <a:r>
              <a:rPr lang="en-US" sz="2800" dirty="0">
                <a:solidFill>
                  <a:srgbClr val="FFFF00"/>
                </a:solidFill>
              </a:rPr>
              <a:t> means "ravine or canyon formed by water" in Maya.</a:t>
            </a:r>
          </a:p>
        </p:txBody>
      </p:sp>
      <p:sp>
        <p:nvSpPr>
          <p:cNvPr id="5" name="TextBox 4">
            <a:extLst>
              <a:ext uri="{FF2B5EF4-FFF2-40B4-BE49-F238E27FC236}">
                <a16:creationId xmlns:a16="http://schemas.microsoft.com/office/drawing/2014/main" id="{6FDE8F0F-5D53-4A12-99FF-B797DAC83EE9}"/>
              </a:ext>
            </a:extLst>
          </p:cNvPr>
          <p:cNvSpPr txBox="1"/>
          <p:nvPr/>
        </p:nvSpPr>
        <p:spPr>
          <a:xfrm>
            <a:off x="3319782" y="5952934"/>
            <a:ext cx="5709918" cy="461665"/>
          </a:xfrm>
          <a:prstGeom prst="rect">
            <a:avLst/>
          </a:prstGeom>
          <a:noFill/>
        </p:spPr>
        <p:txBody>
          <a:bodyPr wrap="square" rtlCol="0">
            <a:spAutoFit/>
          </a:bodyPr>
          <a:lstStyle/>
          <a:p>
            <a:pPr algn="ctr"/>
            <a:r>
              <a:rPr lang="en-US" sz="2400" b="1" i="1" dirty="0">
                <a:latin typeface="+mj-lt"/>
              </a:rPr>
              <a:t>Military and War Studies</a:t>
            </a:r>
          </a:p>
        </p:txBody>
      </p:sp>
      <p:pic>
        <p:nvPicPr>
          <p:cNvPr id="6" name="Picture 4" descr="Image result for 3rd grade png">
            <a:extLst>
              <a:ext uri="{FF2B5EF4-FFF2-40B4-BE49-F238E27FC236}">
                <a16:creationId xmlns:a16="http://schemas.microsoft.com/office/drawing/2014/main" id="{9086D673-EA2D-4D99-9DEC-852CDDE78DA1}"/>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8600" y="5952935"/>
            <a:ext cx="3271520" cy="4616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A+ png">
            <a:extLst>
              <a:ext uri="{FF2B5EF4-FFF2-40B4-BE49-F238E27FC236}">
                <a16:creationId xmlns:a16="http://schemas.microsoft.com/office/drawing/2014/main" id="{A65B80D4-B3E3-49E8-8331-72F12DB0D1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79676">
            <a:off x="7909190" y="5023228"/>
            <a:ext cx="1095924" cy="107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2592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efflindsay.com/bmevlogo8.jpg"/>
          <p:cNvPicPr>
            <a:picLocks noChangeAspect="1" noChangeArrowheads="1"/>
          </p:cNvPicPr>
          <p:nvPr/>
        </p:nvPicPr>
        <p:blipFill rotWithShape="1">
          <a:blip r:embed="rId2">
            <a:extLst>
              <a:ext uri="{28A0092B-C50C-407E-A947-70E740481C1C}">
                <a14:useLocalDpi xmlns:a14="http://schemas.microsoft.com/office/drawing/2010/main" val="0"/>
              </a:ext>
            </a:extLst>
          </a:blip>
          <a:srcRect b="46247"/>
          <a:stretch/>
        </p:blipFill>
        <p:spPr bwMode="auto">
          <a:xfrm>
            <a:off x="1371600" y="0"/>
            <a:ext cx="6121021" cy="1144867"/>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99598" y="1177933"/>
            <a:ext cx="7944804"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mj-lt"/>
              </a:rPr>
              <a:t>Book of Mormon Evidences</a:t>
            </a:r>
          </a:p>
        </p:txBody>
      </p:sp>
      <p:sp>
        <p:nvSpPr>
          <p:cNvPr id="9" name="Subtitle 2">
            <a:extLst>
              <a:ext uri="{FF2B5EF4-FFF2-40B4-BE49-F238E27FC236}">
                <a16:creationId xmlns:a16="http://schemas.microsoft.com/office/drawing/2014/main" id="{46C08CB9-3D33-4A5A-840C-F3DBCABD2C00}"/>
              </a:ext>
            </a:extLst>
          </p:cNvPr>
          <p:cNvSpPr txBox="1">
            <a:spLocks/>
          </p:cNvSpPr>
          <p:nvPr/>
        </p:nvSpPr>
        <p:spPr>
          <a:xfrm>
            <a:off x="0" y="1981200"/>
            <a:ext cx="9144000" cy="990600"/>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2800" b="1" dirty="0">
                <a:latin typeface="+mj-lt"/>
              </a:rPr>
              <a:t>Alma 63: Polynesia</a:t>
            </a:r>
          </a:p>
          <a:p>
            <a:endParaRPr lang="en-US" sz="2800" b="1" dirty="0">
              <a:latin typeface="+mj-lt"/>
            </a:endParaRPr>
          </a:p>
        </p:txBody>
      </p:sp>
      <p:sp>
        <p:nvSpPr>
          <p:cNvPr id="10" name="Subtitle 2">
            <a:extLst>
              <a:ext uri="{FF2B5EF4-FFF2-40B4-BE49-F238E27FC236}">
                <a16:creationId xmlns:a16="http://schemas.microsoft.com/office/drawing/2014/main" id="{BD402FBA-EFF2-467C-82B9-BA5EF817A730}"/>
              </a:ext>
            </a:extLst>
          </p:cNvPr>
          <p:cNvSpPr>
            <a:spLocks noGrp="1"/>
          </p:cNvSpPr>
          <p:nvPr>
            <p:ph type="subTitle" idx="1"/>
          </p:nvPr>
        </p:nvSpPr>
        <p:spPr>
          <a:xfrm>
            <a:off x="0" y="2705100"/>
            <a:ext cx="9144000" cy="990600"/>
          </a:xfrm>
        </p:spPr>
        <p:txBody>
          <a:bodyPr>
            <a:normAutofit/>
          </a:bodyPr>
          <a:lstStyle/>
          <a:p>
            <a:r>
              <a:rPr lang="en-US" sz="2800" b="1" dirty="0">
                <a:latin typeface="+mj-lt"/>
              </a:rPr>
              <a:t>Helaman 3:9-11 Cement</a:t>
            </a:r>
          </a:p>
        </p:txBody>
      </p:sp>
    </p:spTree>
    <p:extLst>
      <p:ext uri="{BB962C8B-B14F-4D97-AF65-F5344CB8AC3E}">
        <p14:creationId xmlns:p14="http://schemas.microsoft.com/office/powerpoint/2010/main" val="16138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159321" y="304800"/>
            <a:ext cx="4825360" cy="523220"/>
          </a:xfrm>
          <a:prstGeom prst="rect">
            <a:avLst/>
          </a:prstGeom>
          <a:solidFill>
            <a:srgbClr val="0000CC">
              <a:alpha val="7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2800" b="1" dirty="0"/>
              <a:t>Cement Houses and Cities</a:t>
            </a:r>
          </a:p>
        </p:txBody>
      </p:sp>
      <p:pic>
        <p:nvPicPr>
          <p:cNvPr id="30723" name="Picture 3" descr="20 A Pyramids_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66800"/>
            <a:ext cx="6400800" cy="4718050"/>
          </a:xfrm>
          <a:prstGeom prst="rect">
            <a:avLst/>
          </a:prstGeom>
          <a:noFill/>
          <a:extLst>
            <a:ext uri="{909E8E84-426E-40dd-AFC4-6F175D3DCCD1}">
              <a14:hiddenFill xmlns:a14="http://schemas.microsoft.com/office/drawing/2010/main" xmlns="">
                <a:solidFill>
                  <a:srgbClr val="FFFFFF"/>
                </a:solidFill>
              </a14:hiddenFill>
            </a:ext>
          </a:extLst>
        </p:spPr>
      </p:pic>
      <p:sp>
        <p:nvSpPr>
          <p:cNvPr id="30724" name="Text Box 4"/>
          <p:cNvSpPr txBox="1">
            <a:spLocks noChangeArrowheads="1"/>
          </p:cNvSpPr>
          <p:nvPr/>
        </p:nvSpPr>
        <p:spPr bwMode="auto">
          <a:xfrm>
            <a:off x="-701675" y="6370638"/>
            <a:ext cx="184150"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1600" baseline="-25000"/>
          </a:p>
        </p:txBody>
      </p:sp>
      <p:sp>
        <p:nvSpPr>
          <p:cNvPr id="30726" name="Text Box 6"/>
          <p:cNvSpPr txBox="1">
            <a:spLocks noChangeArrowheads="1"/>
          </p:cNvSpPr>
          <p:nvPr/>
        </p:nvSpPr>
        <p:spPr bwMode="auto">
          <a:xfrm rot="-5400000">
            <a:off x="7154069" y="5187157"/>
            <a:ext cx="1228725" cy="198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700"/>
              <a:t>(Photo by  Val Brinkerhoff)</a:t>
            </a:r>
          </a:p>
        </p:txBody>
      </p:sp>
    </p:spTree>
    <p:extLst>
      <p:ext uri="{BB962C8B-B14F-4D97-AF65-F5344CB8AC3E}">
        <p14:creationId xmlns:p14="http://schemas.microsoft.com/office/powerpoint/2010/main" val="79231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9B239A-A788-4177-8E24-54F540D18911}"/>
              </a:ext>
            </a:extLst>
          </p:cNvPr>
          <p:cNvSpPr/>
          <p:nvPr/>
        </p:nvSpPr>
        <p:spPr>
          <a:xfrm>
            <a:off x="295564" y="364246"/>
            <a:ext cx="8756071" cy="1877437"/>
          </a:xfrm>
          <a:prstGeom prst="rect">
            <a:avLst/>
          </a:prstGeom>
        </p:spPr>
        <p:txBody>
          <a:bodyPr wrap="square">
            <a:spAutoFit/>
          </a:bodyPr>
          <a:lstStyle/>
          <a:p>
            <a:pPr algn="ctr"/>
            <a:r>
              <a:rPr lang="en-US" sz="4400" b="1" cap="all" dirty="0">
                <a:latin typeface="+mj-lt"/>
              </a:rPr>
              <a:t>Yet to Happen</a:t>
            </a:r>
          </a:p>
          <a:p>
            <a:pPr marL="285750" indent="-285750">
              <a:buFont typeface="Arial" panose="020B0604020202020204" pitchFamily="34" charset="0"/>
              <a:buChar char="•"/>
            </a:pPr>
            <a:r>
              <a:rPr lang="en-US" i="1" dirty="0">
                <a:latin typeface="+mj-lt"/>
              </a:rPr>
              <a:t>Myth #1: We’re going to walk to Missouri to prepare for the Second Coming.</a:t>
            </a:r>
          </a:p>
          <a:p>
            <a:r>
              <a:rPr lang="en-US" dirty="0">
                <a:latin typeface="+mj-lt"/>
              </a:rPr>
              <a:t>BACKGROUND: Joseph F. Smith: “When God leads the people back to Jackson County, how will he do it? I think I see people wending their way across the great plain and not traveling by railroads...”</a:t>
            </a:r>
          </a:p>
        </p:txBody>
      </p:sp>
      <p:pic>
        <p:nvPicPr>
          <p:cNvPr id="1026" name="Picture 2" descr="Image result for lds second coming">
            <a:extLst>
              <a:ext uri="{FF2B5EF4-FFF2-40B4-BE49-F238E27FC236}">
                <a16:creationId xmlns:a16="http://schemas.microsoft.com/office/drawing/2014/main" id="{A96A9522-E7BC-4C90-8D30-FC63ABFB0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55" y="4033430"/>
            <a:ext cx="7619422" cy="23402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2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339725" y="14922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pic>
        <p:nvPicPr>
          <p:cNvPr id="6159" name="Picture 15" descr="Lamanai, Str. N9-56"/>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04800" y="1143000"/>
            <a:ext cx="8499475" cy="481555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162" name="Text Box 18"/>
          <p:cNvSpPr txBox="1">
            <a:spLocks noChangeArrowheads="1"/>
          </p:cNvSpPr>
          <p:nvPr/>
        </p:nvSpPr>
        <p:spPr bwMode="auto">
          <a:xfrm>
            <a:off x="1143000" y="6204668"/>
            <a:ext cx="7315200" cy="341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spcBef>
                <a:spcPct val="20000"/>
              </a:spcBef>
            </a:pPr>
            <a:r>
              <a:rPr lang="en-NZ" dirty="0"/>
              <a:t>Temple at </a:t>
            </a:r>
            <a:r>
              <a:rPr lang="en-NZ" dirty="0" err="1"/>
              <a:t>Lamanai</a:t>
            </a:r>
            <a:r>
              <a:rPr lang="en-NZ" dirty="0"/>
              <a:t>, Belize.</a:t>
            </a:r>
          </a:p>
        </p:txBody>
      </p:sp>
      <p:sp>
        <p:nvSpPr>
          <p:cNvPr id="7" name="Text Box 2"/>
          <p:cNvSpPr txBox="1">
            <a:spLocks noChangeArrowheads="1"/>
          </p:cNvSpPr>
          <p:nvPr/>
        </p:nvSpPr>
        <p:spPr bwMode="auto">
          <a:xfrm>
            <a:off x="3722196" y="304800"/>
            <a:ext cx="1699632" cy="523220"/>
          </a:xfrm>
          <a:prstGeom prst="rect">
            <a:avLst/>
          </a:prstGeom>
          <a:solidFill>
            <a:srgbClr val="0000CC">
              <a:alpha val="7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2800" b="1" dirty="0"/>
              <a:t>Temples</a:t>
            </a:r>
          </a:p>
        </p:txBody>
      </p:sp>
    </p:spTree>
    <p:extLst>
      <p:ext uri="{BB962C8B-B14F-4D97-AF65-F5344CB8AC3E}">
        <p14:creationId xmlns:p14="http://schemas.microsoft.com/office/powerpoint/2010/main" val="3754276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207646" y="5581471"/>
            <a:ext cx="470775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r">
              <a:spcBef>
                <a:spcPts val="0"/>
              </a:spcBef>
            </a:pPr>
            <a:r>
              <a:rPr lang="en-NZ" b="1" dirty="0"/>
              <a:t>Palenque</a:t>
            </a:r>
          </a:p>
          <a:p>
            <a:pPr algn="r">
              <a:spcBef>
                <a:spcPts val="0"/>
              </a:spcBef>
            </a:pPr>
            <a:r>
              <a:rPr lang="en-NZ" dirty="0"/>
              <a:t>Temple of the Inscriptions (AD 692)</a:t>
            </a:r>
            <a:endParaRPr lang="en-US" dirty="0"/>
          </a:p>
        </p:txBody>
      </p:sp>
      <p:sp>
        <p:nvSpPr>
          <p:cNvPr id="23555" name="Text Box 3"/>
          <p:cNvSpPr txBox="1">
            <a:spLocks noChangeArrowheads="1"/>
          </p:cNvSpPr>
          <p:nvPr/>
        </p:nvSpPr>
        <p:spPr bwMode="auto">
          <a:xfrm>
            <a:off x="4207646" y="990600"/>
            <a:ext cx="402195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ts val="0"/>
              </a:spcBef>
            </a:pPr>
            <a:r>
              <a:rPr lang="en-US" b="1" dirty="0">
                <a:cs typeface="Times New Roman" pitchFamily="18" charset="0"/>
              </a:rPr>
              <a:t>Teotihuacán</a:t>
            </a:r>
            <a:endParaRPr lang="en-US" b="1" dirty="0"/>
          </a:p>
          <a:p>
            <a:pPr>
              <a:spcBef>
                <a:spcPts val="0"/>
              </a:spcBef>
            </a:pPr>
            <a:r>
              <a:rPr lang="en-US" dirty="0"/>
              <a:t>Temple of the Sun </a:t>
            </a:r>
            <a:r>
              <a:rPr lang="en-NZ" dirty="0"/>
              <a:t>(AD 300)</a:t>
            </a:r>
            <a:endParaRPr lang="en-US" dirty="0"/>
          </a:p>
        </p:txBody>
      </p:sp>
      <p:pic>
        <p:nvPicPr>
          <p:cNvPr id="23557" name="Picture 5" descr="http://www2.arnes.si/~eusmith/travel/mexico/palenque/dsc003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609671"/>
            <a:ext cx="4572000" cy="3028950"/>
          </a:xfrm>
          <a:prstGeom prst="rect">
            <a:avLst/>
          </a:prstGeom>
          <a:noFill/>
          <a:extLst>
            <a:ext uri="{909E8E84-426E-40dd-AFC4-6F175D3DCCD1}">
              <a14:hiddenFill xmlns:a14="http://schemas.microsoft.com/office/drawing/2010/main" xmlns="">
                <a:solidFill>
                  <a:srgbClr val="FFFFFF"/>
                </a:solidFill>
              </a14:hiddenFill>
            </a:ext>
          </a:extLst>
        </p:spPr>
      </p:pic>
      <p:pic>
        <p:nvPicPr>
          <p:cNvPr id="23564" name="Picture 12" descr="IMAGE # U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021954" cy="58674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2"/>
          <p:cNvSpPr txBox="1">
            <a:spLocks noChangeArrowheads="1"/>
          </p:cNvSpPr>
          <p:nvPr/>
        </p:nvSpPr>
        <p:spPr bwMode="auto">
          <a:xfrm>
            <a:off x="3722196" y="304800"/>
            <a:ext cx="1699632" cy="523220"/>
          </a:xfrm>
          <a:prstGeom prst="rect">
            <a:avLst/>
          </a:prstGeom>
          <a:solidFill>
            <a:srgbClr val="0000CC">
              <a:alpha val="7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2800" b="1" dirty="0"/>
              <a:t>Temples</a:t>
            </a:r>
          </a:p>
        </p:txBody>
      </p:sp>
    </p:spTree>
    <p:extLst>
      <p:ext uri="{BB962C8B-B14F-4D97-AF65-F5344CB8AC3E}">
        <p14:creationId xmlns:p14="http://schemas.microsoft.com/office/powerpoint/2010/main" val="1496355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Rectangle 12"/>
          <p:cNvSpPr>
            <a:spLocks noChangeArrowheads="1"/>
          </p:cNvSpPr>
          <p:nvPr/>
        </p:nvSpPr>
        <p:spPr bwMode="auto">
          <a:xfrm>
            <a:off x="0" y="6064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7185" name="Rectangle 17"/>
          <p:cNvSpPr>
            <a:spLocks noChangeArrowheads="1"/>
          </p:cNvSpPr>
          <p:nvPr/>
        </p:nvSpPr>
        <p:spPr bwMode="auto">
          <a:xfrm>
            <a:off x="315913" y="15716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7189" name="Rectangle 21"/>
          <p:cNvSpPr>
            <a:spLocks noChangeArrowheads="1"/>
          </p:cNvSpPr>
          <p:nvPr/>
        </p:nvSpPr>
        <p:spPr bwMode="auto">
          <a:xfrm>
            <a:off x="0" y="15716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pic>
        <p:nvPicPr>
          <p:cNvPr id="7195" name="Picture 27" descr="IMAGE # D97"/>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b="1147"/>
          <a:stretch>
            <a:fillRect/>
          </a:stretch>
        </p:blipFill>
        <p:spPr>
          <a:xfrm>
            <a:off x="1524000" y="1295400"/>
            <a:ext cx="6096000" cy="3962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196" name="Text Box 28"/>
          <p:cNvSpPr txBox="1">
            <a:spLocks noChangeArrowheads="1"/>
          </p:cNvSpPr>
          <p:nvPr/>
        </p:nvSpPr>
        <p:spPr bwMode="auto">
          <a:xfrm>
            <a:off x="381000" y="4648200"/>
            <a:ext cx="8229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7197" name="Text Box 29"/>
          <p:cNvSpPr txBox="1">
            <a:spLocks noChangeArrowheads="1"/>
          </p:cNvSpPr>
          <p:nvPr/>
        </p:nvSpPr>
        <p:spPr bwMode="auto">
          <a:xfrm>
            <a:off x="792480" y="5377934"/>
            <a:ext cx="773176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NZ" dirty="0"/>
              <a:t>Masonry roof </a:t>
            </a:r>
            <a:r>
              <a:rPr lang="en-NZ" dirty="0" err="1"/>
              <a:t>combes</a:t>
            </a:r>
            <a:r>
              <a:rPr lang="en-NZ" dirty="0"/>
              <a:t> at </a:t>
            </a:r>
            <a:r>
              <a:rPr lang="en-NZ" dirty="0" err="1"/>
              <a:t>Yaxchilan</a:t>
            </a:r>
            <a:r>
              <a:rPr lang="en-NZ" dirty="0"/>
              <a:t>, near the Usumacinta River, Chiapas.</a:t>
            </a:r>
            <a:endParaRPr lang="en-US" dirty="0"/>
          </a:p>
        </p:txBody>
      </p:sp>
      <p:sp>
        <p:nvSpPr>
          <p:cNvPr id="10" name="Text Box 2"/>
          <p:cNvSpPr txBox="1">
            <a:spLocks noChangeArrowheads="1"/>
          </p:cNvSpPr>
          <p:nvPr/>
        </p:nvSpPr>
        <p:spPr bwMode="auto">
          <a:xfrm>
            <a:off x="2159321" y="304800"/>
            <a:ext cx="4825360" cy="523220"/>
          </a:xfrm>
          <a:prstGeom prst="rect">
            <a:avLst/>
          </a:prstGeom>
          <a:solidFill>
            <a:srgbClr val="0000CC">
              <a:alpha val="7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sz="2800" b="1" dirty="0"/>
              <a:t>Cement Houses and Cities</a:t>
            </a:r>
          </a:p>
        </p:txBody>
      </p:sp>
      <p:sp>
        <p:nvSpPr>
          <p:cNvPr id="9" name="TextBox 8">
            <a:extLst>
              <a:ext uri="{FF2B5EF4-FFF2-40B4-BE49-F238E27FC236}">
                <a16:creationId xmlns:a16="http://schemas.microsoft.com/office/drawing/2014/main" id="{A9F258F6-F672-406F-A8A0-1D8E1FF8C21E}"/>
              </a:ext>
            </a:extLst>
          </p:cNvPr>
          <p:cNvSpPr txBox="1"/>
          <p:nvPr/>
        </p:nvSpPr>
        <p:spPr>
          <a:xfrm>
            <a:off x="3319782" y="5952934"/>
            <a:ext cx="5709918" cy="830997"/>
          </a:xfrm>
          <a:prstGeom prst="rect">
            <a:avLst/>
          </a:prstGeom>
          <a:noFill/>
        </p:spPr>
        <p:txBody>
          <a:bodyPr wrap="square" rtlCol="0">
            <a:spAutoFit/>
          </a:bodyPr>
          <a:lstStyle/>
          <a:p>
            <a:pPr algn="ctr"/>
            <a:r>
              <a:rPr lang="en-US" sz="2400" b="1" i="1" dirty="0">
                <a:latin typeface="+mj-lt"/>
              </a:rPr>
              <a:t>Construction Management and Materials</a:t>
            </a:r>
          </a:p>
        </p:txBody>
      </p:sp>
      <p:pic>
        <p:nvPicPr>
          <p:cNvPr id="11" name="Picture 4" descr="Image result for 3rd grade png">
            <a:extLst>
              <a:ext uri="{FF2B5EF4-FFF2-40B4-BE49-F238E27FC236}">
                <a16:creationId xmlns:a16="http://schemas.microsoft.com/office/drawing/2014/main" id="{D6249B20-9A95-4724-9D01-2FB2146E0173}"/>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8600" y="5952935"/>
            <a:ext cx="3271520" cy="4616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A+ png">
            <a:extLst>
              <a:ext uri="{FF2B5EF4-FFF2-40B4-BE49-F238E27FC236}">
                <a16:creationId xmlns:a16="http://schemas.microsoft.com/office/drawing/2014/main" id="{68BD764C-6AF7-42FB-9AE4-D84DA3866B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79676">
            <a:off x="7909190" y="5023228"/>
            <a:ext cx="1095924" cy="107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3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efflindsay.com/bmevlogo8.jpg"/>
          <p:cNvPicPr>
            <a:picLocks noChangeAspect="1" noChangeArrowheads="1"/>
          </p:cNvPicPr>
          <p:nvPr/>
        </p:nvPicPr>
        <p:blipFill rotWithShape="1">
          <a:blip r:embed="rId2">
            <a:extLst>
              <a:ext uri="{28A0092B-C50C-407E-A947-70E740481C1C}">
                <a14:useLocalDpi xmlns:a14="http://schemas.microsoft.com/office/drawing/2010/main" val="0"/>
              </a:ext>
            </a:extLst>
          </a:blip>
          <a:srcRect b="46247"/>
          <a:stretch/>
        </p:blipFill>
        <p:spPr bwMode="auto">
          <a:xfrm>
            <a:off x="1371600" y="0"/>
            <a:ext cx="6121021" cy="1144867"/>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3" name="Subtitle 2"/>
          <p:cNvSpPr>
            <a:spLocks noGrp="1"/>
          </p:cNvSpPr>
          <p:nvPr>
            <p:ph type="subTitle" idx="1"/>
          </p:nvPr>
        </p:nvSpPr>
        <p:spPr>
          <a:xfrm>
            <a:off x="-1" y="1867833"/>
            <a:ext cx="9144000" cy="990600"/>
          </a:xfrm>
        </p:spPr>
        <p:txBody>
          <a:bodyPr>
            <a:normAutofit/>
          </a:bodyPr>
          <a:lstStyle/>
          <a:p>
            <a:r>
              <a:rPr lang="en-US" sz="2800" b="1" dirty="0">
                <a:latin typeface="+mj-lt"/>
              </a:rPr>
              <a:t>3 Nephi 4: Execution</a:t>
            </a:r>
          </a:p>
        </p:txBody>
      </p:sp>
      <p:sp>
        <p:nvSpPr>
          <p:cNvPr id="5" name="Rectangle 4"/>
          <p:cNvSpPr/>
          <p:nvPr/>
        </p:nvSpPr>
        <p:spPr>
          <a:xfrm>
            <a:off x="1432999" y="1177933"/>
            <a:ext cx="6278001"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Book of Mormon Evidences</a:t>
            </a:r>
          </a:p>
        </p:txBody>
      </p:sp>
      <p:sp>
        <p:nvSpPr>
          <p:cNvPr id="6" name="Subtitle 2">
            <a:extLst>
              <a:ext uri="{FF2B5EF4-FFF2-40B4-BE49-F238E27FC236}">
                <a16:creationId xmlns:a16="http://schemas.microsoft.com/office/drawing/2014/main" id="{CE74FD6B-DB8D-4EF9-886C-7B8B530CB55E}"/>
              </a:ext>
            </a:extLst>
          </p:cNvPr>
          <p:cNvSpPr txBox="1">
            <a:spLocks/>
          </p:cNvSpPr>
          <p:nvPr/>
        </p:nvSpPr>
        <p:spPr>
          <a:xfrm>
            <a:off x="0" y="2438399"/>
            <a:ext cx="9144000" cy="8737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000" dirty="0">
                <a:solidFill>
                  <a:schemeClr val="tx1"/>
                </a:solidFill>
                <a:latin typeface="+mj-lt"/>
              </a:rPr>
              <a:t>After </a:t>
            </a:r>
            <a:r>
              <a:rPr lang="en-US" sz="2000" dirty="0" err="1">
                <a:solidFill>
                  <a:schemeClr val="tx1"/>
                </a:solidFill>
                <a:latin typeface="+mj-lt"/>
              </a:rPr>
              <a:t>Zemnarihah’s</a:t>
            </a:r>
            <a:r>
              <a:rPr lang="en-US" sz="2000" dirty="0">
                <a:solidFill>
                  <a:schemeClr val="tx1"/>
                </a:solidFill>
                <a:latin typeface="+mj-lt"/>
              </a:rPr>
              <a:t> execution (3 Ne. 4:28), the tree was chopped down. Why?</a:t>
            </a:r>
          </a:p>
        </p:txBody>
      </p:sp>
      <p:sp>
        <p:nvSpPr>
          <p:cNvPr id="7" name="Subtitle 2">
            <a:extLst>
              <a:ext uri="{FF2B5EF4-FFF2-40B4-BE49-F238E27FC236}">
                <a16:creationId xmlns:a16="http://schemas.microsoft.com/office/drawing/2014/main" id="{55432541-406E-4A77-A9C6-5238DFCA13DB}"/>
              </a:ext>
            </a:extLst>
          </p:cNvPr>
          <p:cNvSpPr txBox="1">
            <a:spLocks/>
          </p:cNvSpPr>
          <p:nvPr/>
        </p:nvSpPr>
        <p:spPr>
          <a:xfrm>
            <a:off x="0" y="3429002"/>
            <a:ext cx="9144000" cy="990600"/>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2800" b="1" dirty="0">
                <a:latin typeface="+mj-lt"/>
              </a:rPr>
              <a:t>3 Nephi 6:8 Highways</a:t>
            </a:r>
          </a:p>
        </p:txBody>
      </p:sp>
      <p:sp>
        <p:nvSpPr>
          <p:cNvPr id="8" name="Subtitle 2">
            <a:extLst>
              <a:ext uri="{FF2B5EF4-FFF2-40B4-BE49-F238E27FC236}">
                <a16:creationId xmlns:a16="http://schemas.microsoft.com/office/drawing/2014/main" id="{F66E5E83-F840-4198-B6E6-DA186AF926F5}"/>
              </a:ext>
            </a:extLst>
          </p:cNvPr>
          <p:cNvSpPr txBox="1">
            <a:spLocks/>
          </p:cNvSpPr>
          <p:nvPr/>
        </p:nvSpPr>
        <p:spPr>
          <a:xfrm>
            <a:off x="1" y="3999568"/>
            <a:ext cx="9144000" cy="8737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base"/>
            <a:r>
              <a:rPr lang="en-US" sz="2000" i="1" dirty="0">
                <a:solidFill>
                  <a:schemeClr val="tx1"/>
                </a:solidFill>
                <a:latin typeface="+mj-lt"/>
              </a:rPr>
              <a:t>“There were many highways cast up, and many roads made, which led from city to city, and from land to land, and from place to place.”</a:t>
            </a:r>
          </a:p>
        </p:txBody>
      </p:sp>
    </p:spTree>
    <p:extLst>
      <p:ext uri="{BB962C8B-B14F-4D97-AF65-F5344CB8AC3E}">
        <p14:creationId xmlns:p14="http://schemas.microsoft.com/office/powerpoint/2010/main" val="80595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alab.cs.umanitoba.ca/~andersj/maya/IMG_11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
            <a:ext cx="7924800" cy="74866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35764" y="6220691"/>
            <a:ext cx="4267200" cy="461665"/>
          </a:xfrm>
          <a:prstGeom prst="rect">
            <a:avLst/>
          </a:prstGeom>
          <a:solidFill>
            <a:schemeClr val="tx1"/>
          </a:solidFill>
        </p:spPr>
        <p:txBody>
          <a:bodyPr wrap="square">
            <a:spAutoFit/>
          </a:bodyPr>
          <a:lstStyle/>
          <a:p>
            <a:r>
              <a:rPr lang="en-US" sz="2400" dirty="0" err="1">
                <a:solidFill>
                  <a:schemeClr val="accent1"/>
                </a:solidFill>
              </a:rPr>
              <a:t>Chichen</a:t>
            </a:r>
            <a:r>
              <a:rPr lang="en-US" sz="2400" dirty="0">
                <a:solidFill>
                  <a:schemeClr val="accent1"/>
                </a:solidFill>
              </a:rPr>
              <a:t> Itza</a:t>
            </a:r>
          </a:p>
        </p:txBody>
      </p:sp>
    </p:spTree>
    <p:extLst>
      <p:ext uri="{BB962C8B-B14F-4D97-AF65-F5344CB8AC3E}">
        <p14:creationId xmlns:p14="http://schemas.microsoft.com/office/powerpoint/2010/main" val="19377429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efflindsay.com/bmevlogo8.jpg"/>
          <p:cNvPicPr>
            <a:picLocks noChangeAspect="1" noChangeArrowheads="1"/>
          </p:cNvPicPr>
          <p:nvPr/>
        </p:nvPicPr>
        <p:blipFill rotWithShape="1">
          <a:blip r:embed="rId2">
            <a:extLst>
              <a:ext uri="{28A0092B-C50C-407E-A947-70E740481C1C}">
                <a14:useLocalDpi xmlns:a14="http://schemas.microsoft.com/office/drawing/2010/main" val="0"/>
              </a:ext>
            </a:extLst>
          </a:blip>
          <a:srcRect b="46247"/>
          <a:stretch/>
        </p:blipFill>
        <p:spPr bwMode="auto">
          <a:xfrm>
            <a:off x="1371600" y="0"/>
            <a:ext cx="6121021" cy="1144867"/>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3" name="Subtitle 2"/>
          <p:cNvSpPr>
            <a:spLocks noGrp="1"/>
          </p:cNvSpPr>
          <p:nvPr>
            <p:ph type="subTitle" idx="1"/>
          </p:nvPr>
        </p:nvSpPr>
        <p:spPr>
          <a:xfrm>
            <a:off x="-1" y="1867833"/>
            <a:ext cx="9144000" cy="990600"/>
          </a:xfrm>
        </p:spPr>
        <p:txBody>
          <a:bodyPr>
            <a:normAutofit/>
          </a:bodyPr>
          <a:lstStyle/>
          <a:p>
            <a:r>
              <a:rPr lang="en-US" sz="2800" b="1" dirty="0">
                <a:latin typeface="+mj-lt"/>
              </a:rPr>
              <a:t>Deseret</a:t>
            </a:r>
          </a:p>
        </p:txBody>
      </p:sp>
      <p:sp>
        <p:nvSpPr>
          <p:cNvPr id="5" name="Rectangle 4"/>
          <p:cNvSpPr/>
          <p:nvPr/>
        </p:nvSpPr>
        <p:spPr>
          <a:xfrm>
            <a:off x="1432999" y="1177933"/>
            <a:ext cx="6278001"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Book of Mormon Evidences</a:t>
            </a:r>
          </a:p>
        </p:txBody>
      </p:sp>
      <p:sp>
        <p:nvSpPr>
          <p:cNvPr id="6" name="Subtitle 2">
            <a:extLst>
              <a:ext uri="{FF2B5EF4-FFF2-40B4-BE49-F238E27FC236}">
                <a16:creationId xmlns:a16="http://schemas.microsoft.com/office/drawing/2014/main" id="{CE74FD6B-DB8D-4EF9-886C-7B8B530CB55E}"/>
              </a:ext>
            </a:extLst>
          </p:cNvPr>
          <p:cNvSpPr txBox="1">
            <a:spLocks/>
          </p:cNvSpPr>
          <p:nvPr/>
        </p:nvSpPr>
        <p:spPr>
          <a:xfrm>
            <a:off x="0" y="2438399"/>
            <a:ext cx="9144000" cy="241808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r>
              <a:rPr lang="en-US" sz="2400" dirty="0">
                <a:solidFill>
                  <a:schemeClr val="tx1"/>
                </a:solidFill>
                <a:latin typeface="+mj-lt"/>
              </a:rPr>
              <a:t>ASSOCIATED PRESS: </a:t>
            </a:r>
            <a:r>
              <a:rPr lang="en-US" sz="2400" i="1" u="sng" dirty="0">
                <a:solidFill>
                  <a:schemeClr val="tx1"/>
                </a:solidFill>
                <a:latin typeface="+mj-lt"/>
              </a:rPr>
              <a:t>THURSDAY, SEPTEMBER 06, 2007</a:t>
            </a:r>
          </a:p>
          <a:p>
            <a:pPr>
              <a:defRPr/>
            </a:pPr>
            <a:r>
              <a:rPr lang="en-US" sz="2400" dirty="0">
                <a:solidFill>
                  <a:schemeClr val="tx1"/>
                </a:solidFill>
                <a:latin typeface="+mj-lt"/>
              </a:rPr>
              <a:t>	“JERUSALEM  —ARCHAEOLOGISTS DIGGING IN NORTHERN ISRAEL HAVE DISCOVERED EVIDENCE OF A 3,000-YEAR-OLD BEEKEEPING INDUSTRY….”</a:t>
            </a:r>
          </a:p>
        </p:txBody>
      </p:sp>
    </p:spTree>
    <p:extLst>
      <p:ext uri="{BB962C8B-B14F-4D97-AF65-F5344CB8AC3E}">
        <p14:creationId xmlns:p14="http://schemas.microsoft.com/office/powerpoint/2010/main" val="764069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_lYcu629SJWY/Rt5cvSA4OLI/AAAAAAAACD0/wATKXX_AduQ/s400/ancient+beehives+found+at+Tel+Reh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57245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549205"/>
            <a:ext cx="9144000" cy="1015663"/>
          </a:xfrm>
          <a:prstGeom prst="rect">
            <a:avLst/>
          </a:prstGeom>
        </p:spPr>
        <p:txBody>
          <a:bodyPr wrap="square">
            <a:spAutoFit/>
          </a:bodyPr>
          <a:lstStyle/>
          <a:p>
            <a:pPr eaLnBrk="1" hangingPunct="1">
              <a:buFontTx/>
              <a:buNone/>
              <a:defRPr/>
            </a:pPr>
            <a:r>
              <a:rPr lang="en-US" sz="2000" dirty="0">
                <a:latin typeface="+mj-lt"/>
                <a:cs typeface="Andalus" pitchFamily="18" charset="-78"/>
              </a:rPr>
              <a:t>“IT OFFERS UNIQUE EVIDENCE THAT AN ADVANCED HONEY INDUSTRY EXISTED IN THE HOLY LAND DURING OLD TESTAMENT  TIMES.</a:t>
            </a:r>
          </a:p>
        </p:txBody>
      </p:sp>
      <p:sp>
        <p:nvSpPr>
          <p:cNvPr id="5" name="TextBox 4">
            <a:extLst>
              <a:ext uri="{FF2B5EF4-FFF2-40B4-BE49-F238E27FC236}">
                <a16:creationId xmlns:a16="http://schemas.microsoft.com/office/drawing/2014/main" id="{2E7A6F71-6890-496B-9CA3-5638931786E8}"/>
              </a:ext>
            </a:extLst>
          </p:cNvPr>
          <p:cNvSpPr txBox="1"/>
          <p:nvPr/>
        </p:nvSpPr>
        <p:spPr>
          <a:xfrm>
            <a:off x="3319783" y="4839622"/>
            <a:ext cx="5709918" cy="461665"/>
          </a:xfrm>
          <a:prstGeom prst="rect">
            <a:avLst/>
          </a:prstGeom>
          <a:noFill/>
        </p:spPr>
        <p:txBody>
          <a:bodyPr wrap="square" rtlCol="0">
            <a:spAutoFit/>
          </a:bodyPr>
          <a:lstStyle/>
          <a:p>
            <a:pPr algn="ctr"/>
            <a:r>
              <a:rPr lang="en-US" sz="2400" b="1" i="1" dirty="0" err="1">
                <a:latin typeface="+mj-lt"/>
              </a:rPr>
              <a:t>Apiology</a:t>
            </a:r>
            <a:r>
              <a:rPr lang="en-US" sz="2400" b="1" i="1" dirty="0">
                <a:latin typeface="+mj-lt"/>
              </a:rPr>
              <a:t> (Beekeeping)</a:t>
            </a:r>
          </a:p>
        </p:txBody>
      </p:sp>
      <p:pic>
        <p:nvPicPr>
          <p:cNvPr id="6" name="Picture 4" descr="Image result for 3rd grade png">
            <a:extLst>
              <a:ext uri="{FF2B5EF4-FFF2-40B4-BE49-F238E27FC236}">
                <a16:creationId xmlns:a16="http://schemas.microsoft.com/office/drawing/2014/main" id="{BB01CE53-5C82-4B7E-907D-689E5C2F654C}"/>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8601" y="4839623"/>
            <a:ext cx="3271520" cy="4616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A+ png">
            <a:extLst>
              <a:ext uri="{FF2B5EF4-FFF2-40B4-BE49-F238E27FC236}">
                <a16:creationId xmlns:a16="http://schemas.microsoft.com/office/drawing/2014/main" id="{ED46307D-395B-466F-B651-4EBC84D6AE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79676">
            <a:off x="7909191" y="3909916"/>
            <a:ext cx="1095924" cy="107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903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efflindsay.com/bmevlogo8.jpg"/>
          <p:cNvPicPr>
            <a:picLocks noChangeAspect="1" noChangeArrowheads="1"/>
          </p:cNvPicPr>
          <p:nvPr/>
        </p:nvPicPr>
        <p:blipFill rotWithShape="1">
          <a:blip r:embed="rId2">
            <a:extLst>
              <a:ext uri="{28A0092B-C50C-407E-A947-70E740481C1C}">
                <a14:useLocalDpi xmlns:a14="http://schemas.microsoft.com/office/drawing/2010/main" val="0"/>
              </a:ext>
            </a:extLst>
          </a:blip>
          <a:srcRect b="46247"/>
          <a:stretch/>
        </p:blipFill>
        <p:spPr bwMode="auto">
          <a:xfrm>
            <a:off x="1371600" y="0"/>
            <a:ext cx="6121021" cy="1144867"/>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3" name="Subtitle 2"/>
          <p:cNvSpPr>
            <a:spLocks noGrp="1"/>
          </p:cNvSpPr>
          <p:nvPr>
            <p:ph type="subTitle" idx="1"/>
          </p:nvPr>
        </p:nvSpPr>
        <p:spPr>
          <a:xfrm>
            <a:off x="-1" y="1867833"/>
            <a:ext cx="9144000" cy="990600"/>
          </a:xfrm>
        </p:spPr>
        <p:txBody>
          <a:bodyPr>
            <a:normAutofit/>
          </a:bodyPr>
          <a:lstStyle/>
          <a:p>
            <a:r>
              <a:rPr lang="en-US" sz="2800" b="1" dirty="0">
                <a:latin typeface="+mj-lt"/>
              </a:rPr>
              <a:t>Ether 9:19 Elephants</a:t>
            </a:r>
          </a:p>
        </p:txBody>
      </p:sp>
      <p:sp>
        <p:nvSpPr>
          <p:cNvPr id="5" name="Rectangle 4"/>
          <p:cNvSpPr/>
          <p:nvPr/>
        </p:nvSpPr>
        <p:spPr>
          <a:xfrm>
            <a:off x="1432999" y="1177933"/>
            <a:ext cx="6278001"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Book of Mormon Evidences</a:t>
            </a:r>
          </a:p>
        </p:txBody>
      </p:sp>
      <p:pic>
        <p:nvPicPr>
          <p:cNvPr id="7" name="Picture 2" descr="http://www.ntn24news.com/sites/default/files/imagecache/612x438/2011-06-30t210052z_1060437814_gm1e7710e1f01_rtrmadp_3_honduras_1_1309468625.jpg">
            <a:extLst>
              <a:ext uri="{FF2B5EF4-FFF2-40B4-BE49-F238E27FC236}">
                <a16:creationId xmlns:a16="http://schemas.microsoft.com/office/drawing/2014/main" id="{B9BE8698-27C4-4AC2-A1CC-9C76E8CDA5D1}"/>
              </a:ext>
            </a:extLst>
          </p:cNvPr>
          <p:cNvPicPr>
            <a:picLocks noChangeAspect="1" noChangeArrowheads="1"/>
          </p:cNvPicPr>
          <p:nvPr/>
        </p:nvPicPr>
        <p:blipFill>
          <a:blip r:embed="rId3" cstate="print"/>
          <a:srcRect/>
          <a:stretch>
            <a:fillRect/>
          </a:stretch>
        </p:blipFill>
        <p:spPr bwMode="auto">
          <a:xfrm>
            <a:off x="1625600" y="2562778"/>
            <a:ext cx="5892800" cy="4217397"/>
          </a:xfrm>
          <a:prstGeom prst="rect">
            <a:avLst/>
          </a:prstGeom>
          <a:noFill/>
        </p:spPr>
      </p:pic>
      <p:sp>
        <p:nvSpPr>
          <p:cNvPr id="8" name="Title 4">
            <a:extLst>
              <a:ext uri="{FF2B5EF4-FFF2-40B4-BE49-F238E27FC236}">
                <a16:creationId xmlns:a16="http://schemas.microsoft.com/office/drawing/2014/main" id="{C2DED7BD-6A7F-4AB5-BCD7-B5F87127B528}"/>
              </a:ext>
            </a:extLst>
          </p:cNvPr>
          <p:cNvSpPr txBox="1">
            <a:spLocks/>
          </p:cNvSpPr>
          <p:nvPr/>
        </p:nvSpPr>
        <p:spPr>
          <a:xfrm>
            <a:off x="304799" y="5534594"/>
            <a:ext cx="8534400" cy="12455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2000" dirty="0">
                <a:solidFill>
                  <a:srgbClr val="FFFF00"/>
                </a:solidFill>
              </a:rPr>
              <a:t>Tegucigalpa, Honduras </a:t>
            </a:r>
          </a:p>
        </p:txBody>
      </p:sp>
    </p:spTree>
    <p:extLst>
      <p:ext uri="{BB962C8B-B14F-4D97-AF65-F5344CB8AC3E}">
        <p14:creationId xmlns:p14="http://schemas.microsoft.com/office/powerpoint/2010/main" val="221284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4" name="Picture 2" descr="C:\Users\Maughandm\Desktop\Copan 7-21-11\IMG_0258.jpg"/>
          <p:cNvPicPr>
            <a:picLocks noChangeAspect="1" noChangeArrowheads="1"/>
          </p:cNvPicPr>
          <p:nvPr/>
        </p:nvPicPr>
        <p:blipFill>
          <a:blip r:embed="rId2" cstate="print"/>
          <a:srcRect/>
          <a:stretch>
            <a:fillRect/>
          </a:stretch>
        </p:blipFill>
        <p:spPr bwMode="auto">
          <a:xfrm>
            <a:off x="1828800" y="-38242"/>
            <a:ext cx="5562600" cy="7444372"/>
          </a:xfrm>
          <a:prstGeom prst="rect">
            <a:avLst/>
          </a:prstGeom>
          <a:noFill/>
        </p:spPr>
      </p:pic>
    </p:spTree>
    <p:extLst>
      <p:ext uri="{BB962C8B-B14F-4D97-AF65-F5344CB8AC3E}">
        <p14:creationId xmlns:p14="http://schemas.microsoft.com/office/powerpoint/2010/main" val="13677845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http://www.the-book-of-mormon.com/elephants.jpg"/>
          <p:cNvPicPr>
            <a:picLocks noChangeAspect="1" noChangeArrowheads="1"/>
          </p:cNvPicPr>
          <p:nvPr/>
        </p:nvPicPr>
        <p:blipFill>
          <a:blip r:embed="rId3" cstate="print"/>
          <a:srcRect/>
          <a:stretch>
            <a:fillRect/>
          </a:stretch>
        </p:blipFill>
        <p:spPr bwMode="auto">
          <a:xfrm>
            <a:off x="30162" y="491548"/>
            <a:ext cx="9083675" cy="5546725"/>
          </a:xfrm>
          <a:prstGeom prst="rect">
            <a:avLst/>
          </a:prstGeom>
          <a:noFill/>
          <a:ln w="9525">
            <a:noFill/>
            <a:miter lim="800000"/>
            <a:headEnd/>
            <a:tailEnd/>
          </a:ln>
        </p:spPr>
      </p:pic>
      <p:sp>
        <p:nvSpPr>
          <p:cNvPr id="3" name="TextBox 2">
            <a:extLst>
              <a:ext uri="{FF2B5EF4-FFF2-40B4-BE49-F238E27FC236}">
                <a16:creationId xmlns:a16="http://schemas.microsoft.com/office/drawing/2014/main" id="{802C3BC1-38E9-4F29-8235-AD4256F23D96}"/>
              </a:ext>
            </a:extLst>
          </p:cNvPr>
          <p:cNvSpPr txBox="1"/>
          <p:nvPr/>
        </p:nvSpPr>
        <p:spPr>
          <a:xfrm>
            <a:off x="3319782" y="6156134"/>
            <a:ext cx="5709918" cy="461665"/>
          </a:xfrm>
          <a:prstGeom prst="rect">
            <a:avLst/>
          </a:prstGeom>
          <a:noFill/>
        </p:spPr>
        <p:txBody>
          <a:bodyPr wrap="square" rtlCol="0">
            <a:spAutoFit/>
          </a:bodyPr>
          <a:lstStyle/>
          <a:p>
            <a:pPr algn="ctr"/>
            <a:r>
              <a:rPr lang="en-US" sz="2400" b="1" i="1" dirty="0" err="1">
                <a:latin typeface="+mj-lt"/>
              </a:rPr>
              <a:t>Elephantology</a:t>
            </a:r>
            <a:endParaRPr lang="en-US" sz="2400" b="1" i="1" dirty="0">
              <a:latin typeface="+mj-lt"/>
            </a:endParaRPr>
          </a:p>
        </p:txBody>
      </p:sp>
      <p:pic>
        <p:nvPicPr>
          <p:cNvPr id="4" name="Picture 4" descr="Image result for 3rd grade png">
            <a:extLst>
              <a:ext uri="{FF2B5EF4-FFF2-40B4-BE49-F238E27FC236}">
                <a16:creationId xmlns:a16="http://schemas.microsoft.com/office/drawing/2014/main" id="{5AF1F5DB-B3FF-41EF-9B98-0F9FA99924BD}"/>
              </a:ext>
            </a:extLst>
          </p:cNvPr>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8600" y="6156135"/>
            <a:ext cx="3271520" cy="4616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A+ png">
            <a:extLst>
              <a:ext uri="{FF2B5EF4-FFF2-40B4-BE49-F238E27FC236}">
                <a16:creationId xmlns:a16="http://schemas.microsoft.com/office/drawing/2014/main" id="{DDCA9A00-3D9E-4532-AF23-108F641597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79676">
            <a:off x="7909190" y="5226428"/>
            <a:ext cx="1095924" cy="107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8428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9B239A-A788-4177-8E24-54F540D18911}"/>
              </a:ext>
            </a:extLst>
          </p:cNvPr>
          <p:cNvSpPr/>
          <p:nvPr/>
        </p:nvSpPr>
        <p:spPr>
          <a:xfrm>
            <a:off x="295564" y="364246"/>
            <a:ext cx="8756071" cy="2154436"/>
          </a:xfrm>
          <a:prstGeom prst="rect">
            <a:avLst/>
          </a:prstGeom>
        </p:spPr>
        <p:txBody>
          <a:bodyPr wrap="square">
            <a:spAutoFit/>
          </a:bodyPr>
          <a:lstStyle/>
          <a:p>
            <a:pPr algn="ctr"/>
            <a:r>
              <a:rPr lang="en-US" sz="4400" b="1" cap="all" dirty="0">
                <a:latin typeface="+mj-lt"/>
              </a:rPr>
              <a:t>Yet to Happen</a:t>
            </a:r>
          </a:p>
          <a:p>
            <a:pPr marL="285750" indent="-285750">
              <a:buFont typeface="Arial" panose="020B0604020202020204" pitchFamily="34" charset="0"/>
              <a:buChar char="•"/>
            </a:pPr>
            <a:r>
              <a:rPr lang="en-US" i="1" dirty="0">
                <a:latin typeface="+mj-lt"/>
              </a:rPr>
              <a:t>Myth #1: We’re going to walk to Missouri to prepare for the Second Coming.</a:t>
            </a:r>
          </a:p>
          <a:p>
            <a:r>
              <a:rPr lang="en-US" dirty="0">
                <a:latin typeface="+mj-lt"/>
              </a:rPr>
              <a:t>Elder Bruce R. McConkie: “‘The place of gathering for the Mexican Saints is in Mexico; … Japan is for the Japanese; Korea is for the Koreans; Australia is for the Australians; every nation is the gathering place for its own people.’” </a:t>
            </a:r>
            <a:r>
              <a:rPr lang="en-US" sz="1200" dirty="0">
                <a:latin typeface="+mj-lt"/>
              </a:rPr>
              <a:t>(</a:t>
            </a:r>
            <a:r>
              <a:rPr lang="en-US" sz="1200" i="1" dirty="0">
                <a:latin typeface="+mj-lt"/>
              </a:rPr>
              <a:t>Ensign,</a:t>
            </a:r>
            <a:r>
              <a:rPr lang="en-US" sz="1200" dirty="0">
                <a:latin typeface="+mj-lt"/>
              </a:rPr>
              <a:t> July 1973, p. 5.)</a:t>
            </a:r>
            <a:endParaRPr lang="en-US" sz="2000" dirty="0">
              <a:latin typeface="+mj-lt"/>
            </a:endParaRPr>
          </a:p>
        </p:txBody>
      </p:sp>
      <p:pic>
        <p:nvPicPr>
          <p:cNvPr id="1026" name="Picture 2" descr="Image result for lds second coming">
            <a:extLst>
              <a:ext uri="{FF2B5EF4-FFF2-40B4-BE49-F238E27FC236}">
                <a16:creationId xmlns:a16="http://schemas.microsoft.com/office/drawing/2014/main" id="{A96A9522-E7BC-4C90-8D30-FC63ABFB0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55" y="4033430"/>
            <a:ext cx="7619422" cy="23402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17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Rot="1" noChangeArrowheads="1"/>
          </p:cNvSpPr>
          <p:nvPr>
            <p:ph idx="1"/>
          </p:nvPr>
        </p:nvSpPr>
        <p:spPr>
          <a:xfrm>
            <a:off x="-1" y="2319564"/>
            <a:ext cx="9144000" cy="4538436"/>
          </a:xfrm>
        </p:spPr>
        <p:txBody>
          <a:bodyPr>
            <a:noAutofit/>
          </a:bodyPr>
          <a:lstStyle/>
          <a:p>
            <a:pPr>
              <a:buNone/>
            </a:pPr>
            <a:r>
              <a:rPr lang="en-US" sz="1400" dirty="0">
                <a:latin typeface="+mj-lt"/>
              </a:rPr>
              <a:t>		</a:t>
            </a:r>
            <a:r>
              <a:rPr lang="en-US" sz="1800" dirty="0">
                <a:latin typeface="+mj-lt"/>
              </a:rPr>
              <a:t>According to Dr. M. Gary Hadfield, M.D.: "</a:t>
            </a:r>
            <a:r>
              <a:rPr lang="en-US" sz="1800" dirty="0" err="1">
                <a:latin typeface="+mj-lt"/>
              </a:rPr>
              <a:t>Shiz's</a:t>
            </a:r>
            <a:r>
              <a:rPr lang="en-US" sz="1800" dirty="0">
                <a:latin typeface="+mj-lt"/>
              </a:rPr>
              <a:t> death struggle illustrates the classic reflex posture when the upper brain stem is disconnected from the brain. The extensor muscles of the arms and legs contract, and this reflect action could cause </a:t>
            </a:r>
            <a:r>
              <a:rPr lang="en-US" sz="1800" dirty="0" err="1">
                <a:latin typeface="+mj-lt"/>
              </a:rPr>
              <a:t>Shiz</a:t>
            </a:r>
            <a:r>
              <a:rPr lang="en-US" sz="1800" dirty="0">
                <a:latin typeface="+mj-lt"/>
              </a:rPr>
              <a:t> to raise up on his hands.”</a:t>
            </a:r>
            <a:r>
              <a:rPr lang="en-US" sz="1400" dirty="0">
                <a:latin typeface="+mj-lt"/>
              </a:rPr>
              <a:t> (M. Gary Hadfield, "Neuropathy and the Scriptures," _BYU Studies_33/2 (1993): 312-20.)</a:t>
            </a:r>
          </a:p>
          <a:p>
            <a:pPr>
              <a:buNone/>
            </a:pPr>
            <a:r>
              <a:rPr lang="en-US" sz="1400" dirty="0">
                <a:latin typeface="+mj-lt"/>
              </a:rPr>
              <a:t>		</a:t>
            </a:r>
            <a:r>
              <a:rPr lang="en-US" sz="1800" dirty="0">
                <a:latin typeface="+mj-lt"/>
              </a:rPr>
              <a:t>According to Alister Kershaw in "A History of the Guillotine": "It has often been reported that the eyes and mouths of people beheaded have shown signs of movement. It has been calculated that the human brain has enough oxygen stored for metabolism to persist about seven seconds after the head is cut off.”</a:t>
            </a:r>
          </a:p>
          <a:p>
            <a:pPr>
              <a:buNone/>
            </a:pPr>
            <a:endParaRPr lang="en-US" sz="1400" dirty="0">
              <a:latin typeface="+mj-lt"/>
            </a:endParaRPr>
          </a:p>
        </p:txBody>
      </p:sp>
      <p:pic>
        <p:nvPicPr>
          <p:cNvPr id="5" name="Picture 2" descr="http://www.jefflindsay.com/bmevlogo8.jpg"/>
          <p:cNvPicPr>
            <a:picLocks noChangeAspect="1" noChangeArrowheads="1"/>
          </p:cNvPicPr>
          <p:nvPr/>
        </p:nvPicPr>
        <p:blipFill rotWithShape="1">
          <a:blip r:embed="rId2">
            <a:extLst>
              <a:ext uri="{28A0092B-C50C-407E-A947-70E740481C1C}">
                <a14:useLocalDpi xmlns:a14="http://schemas.microsoft.com/office/drawing/2010/main" val="0"/>
              </a:ext>
            </a:extLst>
          </a:blip>
          <a:srcRect b="46247"/>
          <a:stretch/>
        </p:blipFill>
        <p:spPr bwMode="auto">
          <a:xfrm>
            <a:off x="1371600" y="0"/>
            <a:ext cx="6121021" cy="1144867"/>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432999" y="1177933"/>
            <a:ext cx="6278001"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Book of Mormon Evidences</a:t>
            </a:r>
          </a:p>
        </p:txBody>
      </p:sp>
      <p:sp>
        <p:nvSpPr>
          <p:cNvPr id="7" name="Subtitle 2">
            <a:extLst>
              <a:ext uri="{FF2B5EF4-FFF2-40B4-BE49-F238E27FC236}">
                <a16:creationId xmlns:a16="http://schemas.microsoft.com/office/drawing/2014/main" id="{FAE141B7-7F00-498E-BBC4-55D4DFE8EFF1}"/>
              </a:ext>
            </a:extLst>
          </p:cNvPr>
          <p:cNvSpPr txBox="1">
            <a:spLocks/>
          </p:cNvSpPr>
          <p:nvPr/>
        </p:nvSpPr>
        <p:spPr>
          <a:xfrm>
            <a:off x="-1" y="1824264"/>
            <a:ext cx="9144000" cy="9906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sz="2800" b="1" dirty="0">
                <a:latin typeface="+mj-lt"/>
              </a:rPr>
              <a:t>Ether 15: </a:t>
            </a:r>
            <a:r>
              <a:rPr lang="en-US" sz="2800" b="1" dirty="0" err="1">
                <a:latin typeface="+mj-lt"/>
              </a:rPr>
              <a:t>Shiz</a:t>
            </a:r>
            <a:endParaRPr lang="en-US" sz="2800" b="1" dirty="0">
              <a:latin typeface="+mj-lt"/>
            </a:endParaRPr>
          </a:p>
        </p:txBody>
      </p:sp>
      <p:sp>
        <p:nvSpPr>
          <p:cNvPr id="8" name="TextBox 7">
            <a:extLst>
              <a:ext uri="{FF2B5EF4-FFF2-40B4-BE49-F238E27FC236}">
                <a16:creationId xmlns:a16="http://schemas.microsoft.com/office/drawing/2014/main" id="{2B4B195E-B8C3-4CEB-B038-DCD444FE7C73}"/>
              </a:ext>
            </a:extLst>
          </p:cNvPr>
          <p:cNvSpPr txBox="1"/>
          <p:nvPr/>
        </p:nvSpPr>
        <p:spPr>
          <a:xfrm>
            <a:off x="3319782" y="5952934"/>
            <a:ext cx="5709918" cy="461665"/>
          </a:xfrm>
          <a:prstGeom prst="rect">
            <a:avLst/>
          </a:prstGeom>
          <a:noFill/>
        </p:spPr>
        <p:txBody>
          <a:bodyPr wrap="square" rtlCol="0">
            <a:spAutoFit/>
          </a:bodyPr>
          <a:lstStyle/>
          <a:p>
            <a:pPr algn="ctr"/>
            <a:r>
              <a:rPr lang="en-US" sz="2400" b="1" i="1" dirty="0">
                <a:latin typeface="+mj-lt"/>
              </a:rPr>
              <a:t>Execution Methodology</a:t>
            </a:r>
          </a:p>
        </p:txBody>
      </p:sp>
      <p:pic>
        <p:nvPicPr>
          <p:cNvPr id="9" name="Picture 4" descr="Image result for 3rd grade png">
            <a:extLst>
              <a:ext uri="{FF2B5EF4-FFF2-40B4-BE49-F238E27FC236}">
                <a16:creationId xmlns:a16="http://schemas.microsoft.com/office/drawing/2014/main" id="{4CFE99D3-9F89-410C-8EF6-BA40C57863C6}"/>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8600" y="5952935"/>
            <a:ext cx="3271520" cy="461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A+ png">
            <a:extLst>
              <a:ext uri="{FF2B5EF4-FFF2-40B4-BE49-F238E27FC236}">
                <a16:creationId xmlns:a16="http://schemas.microsoft.com/office/drawing/2014/main" id="{F2D0611E-9762-42AF-96EF-7EF29C4919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79676">
            <a:off x="7909190" y="5023228"/>
            <a:ext cx="1095924" cy="107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22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1000"/>
                                        <p:tgtEl>
                                          <p:spTgt spid="39939">
                                            <p:txEl>
                                              <p:pRg st="1" end="1"/>
                                            </p:txEl>
                                          </p:spTgt>
                                        </p:tgtEl>
                                      </p:cBhvr>
                                    </p:animEffect>
                                    <p:anim calcmode="lin" valueType="num">
                                      <p:cBhvr>
                                        <p:cTn id="13"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Rot="1" noChangeArrowheads="1"/>
          </p:cNvSpPr>
          <p:nvPr>
            <p:ph idx="1"/>
          </p:nvPr>
        </p:nvSpPr>
        <p:spPr>
          <a:xfrm>
            <a:off x="-1" y="3429000"/>
            <a:ext cx="9144000" cy="3429000"/>
          </a:xfrm>
        </p:spPr>
        <p:txBody>
          <a:bodyPr>
            <a:noAutofit/>
          </a:bodyPr>
          <a:lstStyle/>
          <a:p>
            <a:pPr algn="ctr">
              <a:buNone/>
            </a:pPr>
            <a:r>
              <a:rPr lang="en-US" sz="2800" dirty="0">
                <a:latin typeface="+mj-lt"/>
              </a:rPr>
              <a:t>What  other evidences have you found?</a:t>
            </a:r>
          </a:p>
        </p:txBody>
      </p:sp>
      <p:pic>
        <p:nvPicPr>
          <p:cNvPr id="5" name="Picture 2" descr="http://www.jefflindsay.com/bmevlogo8.jpg"/>
          <p:cNvPicPr>
            <a:picLocks noChangeAspect="1" noChangeArrowheads="1"/>
          </p:cNvPicPr>
          <p:nvPr/>
        </p:nvPicPr>
        <p:blipFill rotWithShape="1">
          <a:blip r:embed="rId2">
            <a:extLst>
              <a:ext uri="{28A0092B-C50C-407E-A947-70E740481C1C}">
                <a14:useLocalDpi xmlns:a14="http://schemas.microsoft.com/office/drawing/2010/main" val="0"/>
              </a:ext>
            </a:extLst>
          </a:blip>
          <a:srcRect b="46247"/>
          <a:stretch/>
        </p:blipFill>
        <p:spPr bwMode="auto">
          <a:xfrm>
            <a:off x="1371600" y="0"/>
            <a:ext cx="6121021" cy="1144867"/>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432999" y="1177933"/>
            <a:ext cx="6278001"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Book of Mormon Evidences</a:t>
            </a:r>
          </a:p>
        </p:txBody>
      </p:sp>
      <p:sp>
        <p:nvSpPr>
          <p:cNvPr id="7" name="Subtitle 2">
            <a:extLst>
              <a:ext uri="{FF2B5EF4-FFF2-40B4-BE49-F238E27FC236}">
                <a16:creationId xmlns:a16="http://schemas.microsoft.com/office/drawing/2014/main" id="{FAE141B7-7F00-498E-BBC4-55D4DFE8EFF1}"/>
              </a:ext>
            </a:extLst>
          </p:cNvPr>
          <p:cNvSpPr txBox="1">
            <a:spLocks/>
          </p:cNvSpPr>
          <p:nvPr/>
        </p:nvSpPr>
        <p:spPr>
          <a:xfrm>
            <a:off x="-1" y="2933700"/>
            <a:ext cx="9144000" cy="9906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sz="2800" b="1" dirty="0">
                <a:latin typeface="+mj-lt"/>
              </a:rPr>
              <a:t>More?</a:t>
            </a:r>
          </a:p>
        </p:txBody>
      </p:sp>
    </p:spTree>
    <p:extLst>
      <p:ext uri="{BB962C8B-B14F-4D97-AF65-F5344CB8AC3E}">
        <p14:creationId xmlns:p14="http://schemas.microsoft.com/office/powerpoint/2010/main" val="73889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4697CB-D2DA-4D6D-B51A-7213FD92CB26}"/>
              </a:ext>
            </a:extLst>
          </p:cNvPr>
          <p:cNvSpPr/>
          <p:nvPr/>
        </p:nvSpPr>
        <p:spPr>
          <a:xfrm>
            <a:off x="2465531" y="550140"/>
            <a:ext cx="6350000" cy="3539430"/>
          </a:xfrm>
          <a:prstGeom prst="rect">
            <a:avLst/>
          </a:prstGeom>
        </p:spPr>
        <p:txBody>
          <a:bodyPr wrap="square">
            <a:spAutoFit/>
          </a:bodyPr>
          <a:lstStyle/>
          <a:p>
            <a:r>
              <a:rPr lang="en-US" sz="2800" dirty="0">
                <a:effectLst>
                  <a:outerShdw blurRad="38100" dist="38100" dir="2700000" algn="tl">
                    <a:srgbClr val="000000">
                      <a:alpha val="43137"/>
                    </a:srgbClr>
                  </a:outerShdw>
                </a:effectLst>
                <a:latin typeface="+mj-lt"/>
              </a:rPr>
              <a:t>“In the Book of Mormon we find a pattern for preparing for the Second Coming. A major portion of the book centers on the few decades just prior to Christ’s coming to America. By careful study of that time period we can be prepared.”</a:t>
            </a:r>
          </a:p>
        </p:txBody>
      </p:sp>
      <p:pic>
        <p:nvPicPr>
          <p:cNvPr id="1026" name="Picture 2" descr="https://ldsseminary.files.wordpress.com/2012/05/551-ezra-taft-benson.jpg?w=220&amp;h=300">
            <a:extLst>
              <a:ext uri="{FF2B5EF4-FFF2-40B4-BE49-F238E27FC236}">
                <a16:creationId xmlns:a16="http://schemas.microsoft.com/office/drawing/2014/main" id="{5E19F4BF-28DA-48F6-8936-BE5850BD1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69" y="910359"/>
            <a:ext cx="2095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EDF76F5-69C0-487E-9E10-F721F9AA6D84}"/>
              </a:ext>
            </a:extLst>
          </p:cNvPr>
          <p:cNvSpPr txBox="1">
            <a:spLocks/>
          </p:cNvSpPr>
          <p:nvPr/>
        </p:nvSpPr>
        <p:spPr>
          <a:xfrm>
            <a:off x="-152401" y="5735864"/>
            <a:ext cx="9144000" cy="9906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sz="2800" b="1" dirty="0">
                <a:latin typeface="+mj-lt"/>
              </a:rPr>
              <a:t>EXAMPLES?</a:t>
            </a:r>
          </a:p>
        </p:txBody>
      </p:sp>
    </p:spTree>
    <p:extLst>
      <p:ext uri="{BB962C8B-B14F-4D97-AF65-F5344CB8AC3E}">
        <p14:creationId xmlns:p14="http://schemas.microsoft.com/office/powerpoint/2010/main" val="8752983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DFAB63EF-6D7C-4D02-9EC5-6176BFB005B9}"/>
              </a:ext>
            </a:extLst>
          </p:cNvPr>
          <p:cNvGraphicFramePr>
            <a:graphicFrameLocks noGrp="1"/>
          </p:cNvGraphicFramePr>
          <p:nvPr>
            <p:extLst>
              <p:ext uri="{D42A27DB-BD31-4B8C-83A1-F6EECF244321}">
                <p14:modId xmlns:p14="http://schemas.microsoft.com/office/powerpoint/2010/main" val="2995215409"/>
              </p:ext>
            </p:extLst>
          </p:nvPr>
        </p:nvGraphicFramePr>
        <p:xfrm>
          <a:off x="304800" y="1397000"/>
          <a:ext cx="8599055" cy="4298144"/>
        </p:xfrm>
        <a:graphic>
          <a:graphicData uri="http://schemas.openxmlformats.org/drawingml/2006/table">
            <a:tbl>
              <a:tblPr firstRow="1" bandRow="1">
                <a:tableStyleId>{5C22544A-7EE6-4342-B048-85BDC9FD1C3A}</a:tableStyleId>
              </a:tblPr>
              <a:tblGrid>
                <a:gridCol w="2105891">
                  <a:extLst>
                    <a:ext uri="{9D8B030D-6E8A-4147-A177-3AD203B41FA5}">
                      <a16:colId xmlns:a16="http://schemas.microsoft.com/office/drawing/2014/main" val="2708239581"/>
                    </a:ext>
                  </a:extLst>
                </a:gridCol>
                <a:gridCol w="3601390">
                  <a:extLst>
                    <a:ext uri="{9D8B030D-6E8A-4147-A177-3AD203B41FA5}">
                      <a16:colId xmlns:a16="http://schemas.microsoft.com/office/drawing/2014/main" val="2830365978"/>
                    </a:ext>
                  </a:extLst>
                </a:gridCol>
                <a:gridCol w="2891774">
                  <a:extLst>
                    <a:ext uri="{9D8B030D-6E8A-4147-A177-3AD203B41FA5}">
                      <a16:colId xmlns:a16="http://schemas.microsoft.com/office/drawing/2014/main" val="33581190"/>
                    </a:ext>
                  </a:extLst>
                </a:gridCol>
              </a:tblGrid>
              <a:tr h="377248">
                <a:tc>
                  <a:txBody>
                    <a:bodyPr/>
                    <a:lstStyle/>
                    <a:p>
                      <a:pPr algn="ctr"/>
                      <a:r>
                        <a:rPr lang="en-US" sz="1700" dirty="0">
                          <a:latin typeface="+mj-lt"/>
                        </a:rPr>
                        <a:t>3 Nephi</a:t>
                      </a:r>
                    </a:p>
                  </a:txBody>
                  <a:tcPr/>
                </a:tc>
                <a:tc>
                  <a:txBody>
                    <a:bodyPr/>
                    <a:lstStyle/>
                    <a:p>
                      <a:pPr algn="ctr"/>
                      <a:r>
                        <a:rPr lang="en-US" sz="1700" dirty="0">
                          <a:latin typeface="+mj-lt"/>
                        </a:rPr>
                        <a:t>Subject</a:t>
                      </a:r>
                    </a:p>
                  </a:txBody>
                  <a:tcPr/>
                </a:tc>
                <a:tc>
                  <a:txBody>
                    <a:bodyPr/>
                    <a:lstStyle/>
                    <a:p>
                      <a:pPr algn="ctr"/>
                      <a:r>
                        <a:rPr lang="en-US" sz="1700" dirty="0">
                          <a:latin typeface="+mj-lt"/>
                        </a:rPr>
                        <a:t>Second Coming</a:t>
                      </a:r>
                    </a:p>
                  </a:txBody>
                  <a:tcPr/>
                </a:tc>
                <a:extLst>
                  <a:ext uri="{0D108BD9-81ED-4DB2-BD59-A6C34878D82A}">
                    <a16:rowId xmlns:a16="http://schemas.microsoft.com/office/drawing/2014/main" val="3981409701"/>
                  </a:ext>
                </a:extLst>
              </a:tr>
              <a:tr h="377248">
                <a:tc>
                  <a:txBody>
                    <a:bodyPr/>
                    <a:lstStyle/>
                    <a:p>
                      <a:r>
                        <a:rPr lang="en-US" dirty="0">
                          <a:latin typeface="+mj-lt"/>
                        </a:rPr>
                        <a:t>3 Nephi 1:4, 8</a:t>
                      </a:r>
                    </a:p>
                  </a:txBody>
                  <a:tcPr/>
                </a:tc>
                <a:tc>
                  <a:txBody>
                    <a:bodyPr/>
                    <a:lstStyle/>
                    <a:p>
                      <a:r>
                        <a:rPr lang="en-US" dirty="0">
                          <a:latin typeface="+mj-lt"/>
                        </a:rPr>
                        <a:t>Ancient prophecies fulfilled</a:t>
                      </a:r>
                    </a:p>
                  </a:txBody>
                  <a:tcPr/>
                </a:tc>
                <a:tc>
                  <a:txBody>
                    <a:bodyPr/>
                    <a:lstStyle/>
                    <a:p>
                      <a:r>
                        <a:rPr lang="en-US" dirty="0">
                          <a:latin typeface="+mj-lt"/>
                        </a:rPr>
                        <a:t>D&amp;C 29:14</a:t>
                      </a:r>
                    </a:p>
                  </a:txBody>
                  <a:tcPr/>
                </a:tc>
                <a:extLst>
                  <a:ext uri="{0D108BD9-81ED-4DB2-BD59-A6C34878D82A}">
                    <a16:rowId xmlns:a16="http://schemas.microsoft.com/office/drawing/2014/main" val="3103368367"/>
                  </a:ext>
                </a:extLst>
              </a:tr>
              <a:tr h="377248">
                <a:tc>
                  <a:txBody>
                    <a:bodyPr/>
                    <a:lstStyle/>
                    <a:p>
                      <a:r>
                        <a:rPr lang="en-US" dirty="0">
                          <a:latin typeface="+mj-lt"/>
                        </a:rPr>
                        <a:t>3 Nephi 1:9</a:t>
                      </a:r>
                    </a:p>
                  </a:txBody>
                  <a:tcPr/>
                </a:tc>
                <a:tc>
                  <a:txBody>
                    <a:bodyPr/>
                    <a:lstStyle/>
                    <a:p>
                      <a:r>
                        <a:rPr lang="en-US" dirty="0">
                          <a:latin typeface="+mj-lt"/>
                        </a:rPr>
                        <a:t>Disbelief from non-believers</a:t>
                      </a:r>
                    </a:p>
                  </a:txBody>
                  <a:tcPr/>
                </a:tc>
                <a:tc>
                  <a:txBody>
                    <a:bodyPr/>
                    <a:lstStyle/>
                    <a:p>
                      <a:r>
                        <a:rPr lang="en-US" dirty="0">
                          <a:latin typeface="+mj-lt"/>
                        </a:rPr>
                        <a:t>JS-Matthew 1:51 </a:t>
                      </a:r>
                    </a:p>
                  </a:txBody>
                  <a:tcPr/>
                </a:tc>
                <a:extLst>
                  <a:ext uri="{0D108BD9-81ED-4DB2-BD59-A6C34878D82A}">
                    <a16:rowId xmlns:a16="http://schemas.microsoft.com/office/drawing/2014/main" val="3233393910"/>
                  </a:ext>
                </a:extLst>
              </a:tr>
              <a:tr h="377248">
                <a:tc>
                  <a:txBody>
                    <a:bodyPr/>
                    <a:lstStyle/>
                    <a:p>
                      <a:r>
                        <a:rPr lang="en-US" dirty="0">
                          <a:latin typeface="+mj-lt"/>
                        </a:rPr>
                        <a:t>3 Nephi 1:15</a:t>
                      </a:r>
                    </a:p>
                  </a:txBody>
                  <a:tcPr/>
                </a:tc>
                <a:tc>
                  <a:txBody>
                    <a:bodyPr/>
                    <a:lstStyle/>
                    <a:p>
                      <a:r>
                        <a:rPr lang="en-US" dirty="0">
                          <a:latin typeface="+mj-lt"/>
                        </a:rPr>
                        <a:t>Wonders in the heavens</a:t>
                      </a:r>
                    </a:p>
                  </a:txBody>
                  <a:tcPr/>
                </a:tc>
                <a:tc>
                  <a:txBody>
                    <a:bodyPr/>
                    <a:lstStyle/>
                    <a:p>
                      <a:r>
                        <a:rPr lang="en-US" dirty="0">
                          <a:latin typeface="+mj-lt"/>
                        </a:rPr>
                        <a:t>Zechariah 14: 6-7 </a:t>
                      </a:r>
                    </a:p>
                  </a:txBody>
                  <a:tcPr/>
                </a:tc>
                <a:extLst>
                  <a:ext uri="{0D108BD9-81ED-4DB2-BD59-A6C34878D82A}">
                    <a16:rowId xmlns:a16="http://schemas.microsoft.com/office/drawing/2014/main" val="1246208346"/>
                  </a:ext>
                </a:extLst>
              </a:tr>
              <a:tr h="377248">
                <a:tc>
                  <a:txBody>
                    <a:bodyPr/>
                    <a:lstStyle/>
                    <a:p>
                      <a:r>
                        <a:rPr lang="en-US" dirty="0">
                          <a:latin typeface="+mj-lt"/>
                        </a:rPr>
                        <a:t>3 Nephi 1:29-30</a:t>
                      </a:r>
                    </a:p>
                  </a:txBody>
                  <a:tcPr/>
                </a:tc>
                <a:tc>
                  <a:txBody>
                    <a:bodyPr/>
                    <a:lstStyle/>
                    <a:p>
                      <a:r>
                        <a:rPr lang="en-US" dirty="0">
                          <a:latin typeface="+mj-lt"/>
                        </a:rPr>
                        <a:t>The youth</a:t>
                      </a:r>
                    </a:p>
                  </a:txBody>
                  <a:tcPr/>
                </a:tc>
                <a:tc>
                  <a:txBody>
                    <a:bodyPr/>
                    <a:lstStyle/>
                    <a:p>
                      <a:r>
                        <a:rPr lang="en-US" dirty="0">
                          <a:latin typeface="+mj-lt"/>
                        </a:rPr>
                        <a:t>Isaiah 3:5 </a:t>
                      </a:r>
                    </a:p>
                  </a:txBody>
                  <a:tcPr/>
                </a:tc>
                <a:extLst>
                  <a:ext uri="{0D108BD9-81ED-4DB2-BD59-A6C34878D82A}">
                    <a16:rowId xmlns:a16="http://schemas.microsoft.com/office/drawing/2014/main" val="4205875357"/>
                  </a:ext>
                </a:extLst>
              </a:tr>
              <a:tr h="377248">
                <a:tc>
                  <a:txBody>
                    <a:bodyPr/>
                    <a:lstStyle/>
                    <a:p>
                      <a:r>
                        <a:rPr lang="en-US" dirty="0">
                          <a:latin typeface="+mj-lt"/>
                        </a:rPr>
                        <a:t>3 Nephi 2:1-2</a:t>
                      </a:r>
                    </a:p>
                  </a:txBody>
                  <a:tcPr/>
                </a:tc>
                <a:tc>
                  <a:txBody>
                    <a:bodyPr/>
                    <a:lstStyle/>
                    <a:p>
                      <a:r>
                        <a:rPr lang="en-US" dirty="0">
                          <a:latin typeface="+mj-lt"/>
                        </a:rPr>
                        <a:t>Antichrist sentiment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2 Peter 3:3-4, D&amp; C 45:26 </a:t>
                      </a:r>
                    </a:p>
                  </a:txBody>
                  <a:tcPr/>
                </a:tc>
                <a:extLst>
                  <a:ext uri="{0D108BD9-81ED-4DB2-BD59-A6C34878D82A}">
                    <a16:rowId xmlns:a16="http://schemas.microsoft.com/office/drawing/2014/main" val="1673712020"/>
                  </a:ext>
                </a:extLst>
              </a:tr>
              <a:tr h="377248">
                <a:tc>
                  <a:txBody>
                    <a:bodyPr/>
                    <a:lstStyle/>
                    <a:p>
                      <a:r>
                        <a:rPr lang="en-US" dirty="0">
                          <a:latin typeface="+mj-lt"/>
                        </a:rPr>
                        <a:t>3 Nephi 2:11</a:t>
                      </a:r>
                    </a:p>
                  </a:txBody>
                  <a:tcPr/>
                </a:tc>
                <a:tc>
                  <a:txBody>
                    <a:bodyPr/>
                    <a:lstStyle/>
                    <a:p>
                      <a:r>
                        <a:rPr lang="en-US" dirty="0">
                          <a:latin typeface="+mj-lt"/>
                        </a:rPr>
                        <a:t>Mass use of weapons</a:t>
                      </a:r>
                    </a:p>
                  </a:txBody>
                  <a:tcPr/>
                </a:tc>
                <a:tc>
                  <a:txBody>
                    <a:bodyPr/>
                    <a:lstStyle/>
                    <a:p>
                      <a:r>
                        <a:rPr lang="en-US" dirty="0">
                          <a:latin typeface="+mj-lt"/>
                        </a:rPr>
                        <a:t>D&amp;C 42:64</a:t>
                      </a:r>
                    </a:p>
                  </a:txBody>
                  <a:tcPr/>
                </a:tc>
                <a:extLst>
                  <a:ext uri="{0D108BD9-81ED-4DB2-BD59-A6C34878D82A}">
                    <a16:rowId xmlns:a16="http://schemas.microsoft.com/office/drawing/2014/main" val="3955507495"/>
                  </a:ext>
                </a:extLst>
              </a:tr>
              <a:tr h="377248">
                <a:tc>
                  <a:txBody>
                    <a:bodyPr/>
                    <a:lstStyle/>
                    <a:p>
                      <a:r>
                        <a:rPr lang="en-US" dirty="0">
                          <a:latin typeface="+mj-lt"/>
                        </a:rPr>
                        <a:t>3 Nephi 2:13</a:t>
                      </a:r>
                    </a:p>
                  </a:txBody>
                  <a:tcPr/>
                </a:tc>
                <a:tc>
                  <a:txBody>
                    <a:bodyPr/>
                    <a:lstStyle/>
                    <a:p>
                      <a:r>
                        <a:rPr lang="en-US" dirty="0">
                          <a:latin typeface="+mj-lt"/>
                        </a:rPr>
                        <a:t>Wars</a:t>
                      </a:r>
                    </a:p>
                  </a:txBody>
                  <a:tcPr/>
                </a:tc>
                <a:tc>
                  <a:txBody>
                    <a:bodyPr/>
                    <a:lstStyle/>
                    <a:p>
                      <a:r>
                        <a:rPr lang="en-US" dirty="0">
                          <a:latin typeface="+mj-lt"/>
                        </a:rPr>
                        <a:t>D&amp;C 45:26; D&amp;C 87:1-3; JS-M 1:28 </a:t>
                      </a:r>
                    </a:p>
                  </a:txBody>
                  <a:tcPr/>
                </a:tc>
                <a:extLst>
                  <a:ext uri="{0D108BD9-81ED-4DB2-BD59-A6C34878D82A}">
                    <a16:rowId xmlns:a16="http://schemas.microsoft.com/office/drawing/2014/main" val="1807517118"/>
                  </a:ext>
                </a:extLst>
              </a:tr>
              <a:tr h="377248">
                <a:tc>
                  <a:txBody>
                    <a:bodyPr/>
                    <a:lstStyle/>
                    <a:p>
                      <a:r>
                        <a:rPr lang="en-US" sz="1700" dirty="0">
                          <a:latin typeface="+mj-lt"/>
                        </a:rPr>
                        <a:t>3 Nephi 2:14-16</a:t>
                      </a:r>
                    </a:p>
                  </a:txBody>
                  <a:tcPr/>
                </a:tc>
                <a:tc>
                  <a:txBody>
                    <a:bodyPr/>
                    <a:lstStyle/>
                    <a:p>
                      <a:r>
                        <a:rPr lang="en-US" sz="1700" dirty="0">
                          <a:latin typeface="+mj-lt"/>
                        </a:rPr>
                        <a:t>The Lamanites</a:t>
                      </a:r>
                    </a:p>
                  </a:txBody>
                  <a:tcPr/>
                </a:tc>
                <a:tc>
                  <a:txBody>
                    <a:bodyPr/>
                    <a:lstStyle/>
                    <a:p>
                      <a:r>
                        <a:rPr lang="en-US" sz="1700" dirty="0">
                          <a:latin typeface="+mj-lt"/>
                        </a:rPr>
                        <a:t>D&amp;C 49:24 </a:t>
                      </a:r>
                    </a:p>
                  </a:txBody>
                  <a:tcPr/>
                </a:tc>
                <a:extLst>
                  <a:ext uri="{0D108BD9-81ED-4DB2-BD59-A6C34878D82A}">
                    <a16:rowId xmlns:a16="http://schemas.microsoft.com/office/drawing/2014/main" val="2296057376"/>
                  </a:ext>
                </a:extLst>
              </a:tr>
              <a:tr h="377248">
                <a:tc>
                  <a:txBody>
                    <a:bodyPr/>
                    <a:lstStyle/>
                    <a:p>
                      <a:r>
                        <a:rPr lang="en-US" sz="1700" dirty="0">
                          <a:latin typeface="+mj-lt"/>
                        </a:rPr>
                        <a:t>3 Nephi 3: 13</a:t>
                      </a:r>
                    </a:p>
                  </a:txBody>
                  <a:tcPr/>
                </a:tc>
                <a:tc>
                  <a:txBody>
                    <a:bodyPr/>
                    <a:lstStyle/>
                    <a:p>
                      <a:r>
                        <a:rPr lang="en-US" sz="1700" b="1" dirty="0">
                          <a:latin typeface="+mj-lt"/>
                        </a:rPr>
                        <a:t>What is proclaimed?</a:t>
                      </a:r>
                    </a:p>
                  </a:txBody>
                  <a:tcPr/>
                </a:tc>
                <a:tc>
                  <a:txBody>
                    <a:bodyPr/>
                    <a:lstStyle/>
                    <a:p>
                      <a:r>
                        <a:rPr lang="en-US" sz="1700" dirty="0">
                          <a:latin typeface="+mj-lt"/>
                        </a:rPr>
                        <a:t>September 23, 1995</a:t>
                      </a:r>
                    </a:p>
                  </a:txBody>
                  <a:tcPr/>
                </a:tc>
                <a:extLst>
                  <a:ext uri="{0D108BD9-81ED-4DB2-BD59-A6C34878D82A}">
                    <a16:rowId xmlns:a16="http://schemas.microsoft.com/office/drawing/2014/main" val="3979754963"/>
                  </a:ext>
                </a:extLst>
              </a:tr>
            </a:tbl>
          </a:graphicData>
        </a:graphic>
      </p:graphicFrame>
      <p:sp>
        <p:nvSpPr>
          <p:cNvPr id="11" name="Rectangle 10">
            <a:extLst>
              <a:ext uri="{FF2B5EF4-FFF2-40B4-BE49-F238E27FC236}">
                <a16:creationId xmlns:a16="http://schemas.microsoft.com/office/drawing/2014/main" id="{1114C4E7-64C1-4CE5-9465-A6C776AAB4B5}"/>
              </a:ext>
            </a:extLst>
          </p:cNvPr>
          <p:cNvSpPr/>
          <p:nvPr/>
        </p:nvSpPr>
        <p:spPr>
          <a:xfrm>
            <a:off x="761999" y="353399"/>
            <a:ext cx="7689273" cy="1015663"/>
          </a:xfrm>
          <a:prstGeom prst="rect">
            <a:avLst/>
          </a:prstGeom>
        </p:spPr>
        <p:txBody>
          <a:bodyPr wrap="square">
            <a:spAutoFit/>
          </a:bodyPr>
          <a:lstStyle/>
          <a:p>
            <a:pPr algn="ctr"/>
            <a:r>
              <a:rPr lang="en-US" sz="3600" b="1" dirty="0">
                <a:latin typeface="+mj-lt"/>
              </a:rPr>
              <a:t>Third Nephi </a:t>
            </a:r>
          </a:p>
          <a:p>
            <a:pPr algn="ctr"/>
            <a:r>
              <a:rPr lang="en-US" sz="2400" dirty="0">
                <a:latin typeface="+mj-lt"/>
              </a:rPr>
              <a:t>A Pattern of the Second Coming</a:t>
            </a:r>
            <a:endParaRPr lang="en-US" dirty="0">
              <a:latin typeface="+mj-lt"/>
            </a:endParaRPr>
          </a:p>
        </p:txBody>
      </p:sp>
    </p:spTree>
    <p:extLst>
      <p:ext uri="{BB962C8B-B14F-4D97-AF65-F5344CB8AC3E}">
        <p14:creationId xmlns:p14="http://schemas.microsoft.com/office/powerpoint/2010/main" val="117390504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DFAB63EF-6D7C-4D02-9EC5-6176BFB005B9}"/>
              </a:ext>
            </a:extLst>
          </p:cNvPr>
          <p:cNvGraphicFramePr>
            <a:graphicFrameLocks noGrp="1"/>
          </p:cNvGraphicFramePr>
          <p:nvPr>
            <p:extLst>
              <p:ext uri="{D42A27DB-BD31-4B8C-83A1-F6EECF244321}">
                <p14:modId xmlns:p14="http://schemas.microsoft.com/office/powerpoint/2010/main" val="3928003833"/>
              </p:ext>
            </p:extLst>
          </p:nvPr>
        </p:nvGraphicFramePr>
        <p:xfrm>
          <a:off x="304800" y="1397000"/>
          <a:ext cx="8599055" cy="5349472"/>
        </p:xfrm>
        <a:graphic>
          <a:graphicData uri="http://schemas.openxmlformats.org/drawingml/2006/table">
            <a:tbl>
              <a:tblPr firstRow="1" bandRow="1">
                <a:tableStyleId>{5C22544A-7EE6-4342-B048-85BDC9FD1C3A}</a:tableStyleId>
              </a:tblPr>
              <a:tblGrid>
                <a:gridCol w="2105891">
                  <a:extLst>
                    <a:ext uri="{9D8B030D-6E8A-4147-A177-3AD203B41FA5}">
                      <a16:colId xmlns:a16="http://schemas.microsoft.com/office/drawing/2014/main" val="2708239581"/>
                    </a:ext>
                  </a:extLst>
                </a:gridCol>
                <a:gridCol w="3601390">
                  <a:extLst>
                    <a:ext uri="{9D8B030D-6E8A-4147-A177-3AD203B41FA5}">
                      <a16:colId xmlns:a16="http://schemas.microsoft.com/office/drawing/2014/main" val="2830365978"/>
                    </a:ext>
                  </a:extLst>
                </a:gridCol>
                <a:gridCol w="2891774">
                  <a:extLst>
                    <a:ext uri="{9D8B030D-6E8A-4147-A177-3AD203B41FA5}">
                      <a16:colId xmlns:a16="http://schemas.microsoft.com/office/drawing/2014/main" val="33581190"/>
                    </a:ext>
                  </a:extLst>
                </a:gridCol>
              </a:tblGrid>
              <a:tr h="377248">
                <a:tc>
                  <a:txBody>
                    <a:bodyPr/>
                    <a:lstStyle/>
                    <a:p>
                      <a:pPr algn="ctr"/>
                      <a:r>
                        <a:rPr lang="en-US" sz="1700" dirty="0">
                          <a:latin typeface="+mj-lt"/>
                        </a:rPr>
                        <a:t>3 Nephi</a:t>
                      </a:r>
                    </a:p>
                  </a:txBody>
                  <a:tcPr/>
                </a:tc>
                <a:tc>
                  <a:txBody>
                    <a:bodyPr/>
                    <a:lstStyle/>
                    <a:p>
                      <a:pPr algn="ctr"/>
                      <a:r>
                        <a:rPr lang="en-US" sz="1700" dirty="0">
                          <a:latin typeface="+mj-lt"/>
                        </a:rPr>
                        <a:t>Subject</a:t>
                      </a:r>
                    </a:p>
                  </a:txBody>
                  <a:tcPr/>
                </a:tc>
                <a:tc>
                  <a:txBody>
                    <a:bodyPr/>
                    <a:lstStyle/>
                    <a:p>
                      <a:pPr algn="ctr"/>
                      <a:r>
                        <a:rPr lang="en-US" sz="1700" dirty="0">
                          <a:latin typeface="+mj-lt"/>
                        </a:rPr>
                        <a:t>Second Coming</a:t>
                      </a:r>
                    </a:p>
                  </a:txBody>
                  <a:tcPr/>
                </a:tc>
                <a:extLst>
                  <a:ext uri="{0D108BD9-81ED-4DB2-BD59-A6C34878D82A}">
                    <a16:rowId xmlns:a16="http://schemas.microsoft.com/office/drawing/2014/main" val="3981409701"/>
                  </a:ext>
                </a:extLst>
              </a:tr>
              <a:tr h="377248">
                <a:tc>
                  <a:txBody>
                    <a:bodyPr/>
                    <a:lstStyle/>
                    <a:p>
                      <a:r>
                        <a:rPr lang="en-US" sz="1800" dirty="0">
                          <a:latin typeface="+mj-lt"/>
                        </a:rPr>
                        <a:t>3 Nephi 4:4</a:t>
                      </a:r>
                    </a:p>
                  </a:txBody>
                  <a:tcPr/>
                </a:tc>
                <a:tc>
                  <a:txBody>
                    <a:bodyPr/>
                    <a:lstStyle/>
                    <a:p>
                      <a:r>
                        <a:rPr lang="en-US" sz="1800" dirty="0">
                          <a:latin typeface="+mj-lt"/>
                        </a:rPr>
                        <a:t>Food storage</a:t>
                      </a:r>
                    </a:p>
                  </a:txBody>
                  <a:tcPr/>
                </a:tc>
                <a:tc>
                  <a:txBody>
                    <a:bodyPr/>
                    <a:lstStyle/>
                    <a:p>
                      <a:r>
                        <a:rPr lang="en-US" sz="1800" dirty="0">
                          <a:latin typeface="+mj-lt"/>
                        </a:rPr>
                        <a:t>Pres Benson, Ensign, 1/1991</a:t>
                      </a:r>
                    </a:p>
                  </a:txBody>
                  <a:tcPr/>
                </a:tc>
                <a:extLst>
                  <a:ext uri="{0D108BD9-81ED-4DB2-BD59-A6C34878D82A}">
                    <a16:rowId xmlns:a16="http://schemas.microsoft.com/office/drawing/2014/main" val="1804414402"/>
                  </a:ext>
                </a:extLst>
              </a:tr>
              <a:tr h="377248">
                <a:tc>
                  <a:txBody>
                    <a:bodyPr/>
                    <a:lstStyle/>
                    <a:p>
                      <a:r>
                        <a:rPr lang="en-US" sz="1800" dirty="0">
                          <a:latin typeface="+mj-lt"/>
                        </a:rPr>
                        <a:t>3 Nephi 5:3</a:t>
                      </a:r>
                    </a:p>
                  </a:txBody>
                  <a:tcPr/>
                </a:tc>
                <a:tc>
                  <a:txBody>
                    <a:bodyPr/>
                    <a:lstStyle/>
                    <a:p>
                      <a:r>
                        <a:rPr lang="en-US" sz="1800" dirty="0">
                          <a:latin typeface="+mj-lt"/>
                        </a:rPr>
                        <a:t>Immorality</a:t>
                      </a:r>
                    </a:p>
                  </a:txBody>
                  <a:tcPr/>
                </a:tc>
                <a:tc>
                  <a:txBody>
                    <a:bodyPr/>
                    <a:lstStyle/>
                    <a:p>
                      <a:r>
                        <a:rPr lang="en-US" sz="1800" dirty="0">
                          <a:latin typeface="+mj-lt"/>
                        </a:rPr>
                        <a:t>2 Timothy 3:6</a:t>
                      </a:r>
                    </a:p>
                  </a:txBody>
                  <a:tcPr/>
                </a:tc>
                <a:extLst>
                  <a:ext uri="{0D108BD9-81ED-4DB2-BD59-A6C34878D82A}">
                    <a16:rowId xmlns:a16="http://schemas.microsoft.com/office/drawing/2014/main" val="3359656713"/>
                  </a:ext>
                </a:extLst>
              </a:tr>
              <a:tr h="377248">
                <a:tc>
                  <a:txBody>
                    <a:bodyPr/>
                    <a:lstStyle/>
                    <a:p>
                      <a:r>
                        <a:rPr lang="en-US" sz="1800" dirty="0">
                          <a:latin typeface="+mj-lt"/>
                        </a:rPr>
                        <a:t>3 Nephi 6:5 </a:t>
                      </a:r>
                    </a:p>
                  </a:txBody>
                  <a:tcPr/>
                </a:tc>
                <a:tc>
                  <a:txBody>
                    <a:bodyPr/>
                    <a:lstStyle/>
                    <a:p>
                      <a:r>
                        <a:rPr lang="en-US" sz="1800" dirty="0">
                          <a:latin typeface="+mj-lt"/>
                        </a:rPr>
                        <a:t>Industry/technology</a:t>
                      </a:r>
                    </a:p>
                  </a:txBody>
                  <a:tcPr/>
                </a:tc>
                <a:tc>
                  <a:txBody>
                    <a:bodyPr/>
                    <a:lstStyle/>
                    <a:p>
                      <a:r>
                        <a:rPr lang="en-US" sz="1800" dirty="0">
                          <a:latin typeface="+mj-lt"/>
                        </a:rPr>
                        <a:t>Dan. 12:4; Rev. 13:16-17 </a:t>
                      </a:r>
                    </a:p>
                  </a:txBody>
                  <a:tcPr/>
                </a:tc>
                <a:extLst>
                  <a:ext uri="{0D108BD9-81ED-4DB2-BD59-A6C34878D82A}">
                    <a16:rowId xmlns:a16="http://schemas.microsoft.com/office/drawing/2014/main" val="6257114"/>
                  </a:ext>
                </a:extLst>
              </a:tr>
              <a:tr h="377248">
                <a:tc>
                  <a:txBody>
                    <a:bodyPr/>
                    <a:lstStyle/>
                    <a:p>
                      <a:r>
                        <a:rPr lang="en-US" sz="1800" dirty="0">
                          <a:latin typeface="+mj-lt"/>
                        </a:rPr>
                        <a:t>3 Nephi 6:16-18</a:t>
                      </a:r>
                    </a:p>
                  </a:txBody>
                  <a:tcPr/>
                </a:tc>
                <a:tc>
                  <a:txBody>
                    <a:bodyPr/>
                    <a:lstStyle/>
                    <a:p>
                      <a:r>
                        <a:rPr lang="en-US" sz="1800" dirty="0">
                          <a:latin typeface="+mj-lt"/>
                        </a:rPr>
                        <a:t>Personal apostasy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j-lt"/>
                        </a:rPr>
                        <a:t>2 Nephi 28:8-11 </a:t>
                      </a:r>
                    </a:p>
                  </a:txBody>
                  <a:tcPr/>
                </a:tc>
                <a:extLst>
                  <a:ext uri="{0D108BD9-81ED-4DB2-BD59-A6C34878D82A}">
                    <a16:rowId xmlns:a16="http://schemas.microsoft.com/office/drawing/2014/main" val="619866404"/>
                  </a:ext>
                </a:extLst>
              </a:tr>
              <a:tr h="377248">
                <a:tc>
                  <a:txBody>
                    <a:bodyPr/>
                    <a:lstStyle/>
                    <a:p>
                      <a:r>
                        <a:rPr lang="en-US" sz="1800" dirty="0">
                          <a:latin typeface="+mj-lt"/>
                        </a:rPr>
                        <a:t>3 Nephi 6:21</a:t>
                      </a:r>
                    </a:p>
                  </a:txBody>
                  <a:tcPr/>
                </a:tc>
                <a:tc>
                  <a:txBody>
                    <a:bodyPr/>
                    <a:lstStyle/>
                    <a:p>
                      <a:r>
                        <a:rPr lang="en-US" sz="1800" dirty="0">
                          <a:latin typeface="+mj-lt"/>
                        </a:rPr>
                        <a:t>Reign of the Judges</a:t>
                      </a:r>
                    </a:p>
                  </a:txBody>
                  <a:tcPr/>
                </a:tc>
                <a:tc>
                  <a:txBody>
                    <a:bodyPr/>
                    <a:lstStyle/>
                    <a:p>
                      <a:endParaRPr lang="en-US" sz="1800" dirty="0">
                        <a:latin typeface="+mj-lt"/>
                      </a:endParaRPr>
                    </a:p>
                  </a:txBody>
                  <a:tcPr/>
                </a:tc>
                <a:extLst>
                  <a:ext uri="{0D108BD9-81ED-4DB2-BD59-A6C34878D82A}">
                    <a16:rowId xmlns:a16="http://schemas.microsoft.com/office/drawing/2014/main" val="2881591508"/>
                  </a:ext>
                </a:extLst>
              </a:tr>
              <a:tr h="377248">
                <a:tc>
                  <a:txBody>
                    <a:bodyPr/>
                    <a:lstStyle/>
                    <a:p>
                      <a:r>
                        <a:rPr lang="en-US" sz="1800" dirty="0">
                          <a:latin typeface="+mj-lt"/>
                        </a:rPr>
                        <a:t>3 Nephi 6:23</a:t>
                      </a:r>
                    </a:p>
                  </a:txBody>
                  <a:tcPr/>
                </a:tc>
                <a:tc>
                  <a:txBody>
                    <a:bodyPr/>
                    <a:lstStyle/>
                    <a:p>
                      <a:r>
                        <a:rPr lang="en-US" sz="1800" dirty="0">
                          <a:latin typeface="+mj-lt"/>
                        </a:rPr>
                        <a:t>The innocent and righteous</a:t>
                      </a:r>
                    </a:p>
                  </a:txBody>
                  <a:tcPr/>
                </a:tc>
                <a:tc>
                  <a:txBody>
                    <a:bodyPr/>
                    <a:lstStyle/>
                    <a:p>
                      <a:r>
                        <a:rPr lang="en-US" sz="1800" dirty="0">
                          <a:latin typeface="+mj-lt"/>
                        </a:rPr>
                        <a:t>1 Nephi 13:5, 9; D&amp;C 135:4 </a:t>
                      </a:r>
                    </a:p>
                  </a:txBody>
                  <a:tcPr/>
                </a:tc>
                <a:extLst>
                  <a:ext uri="{0D108BD9-81ED-4DB2-BD59-A6C34878D82A}">
                    <a16:rowId xmlns:a16="http://schemas.microsoft.com/office/drawing/2014/main" val="2435775308"/>
                  </a:ext>
                </a:extLst>
              </a:tr>
              <a:tr h="377248">
                <a:tc>
                  <a:txBody>
                    <a:bodyPr/>
                    <a:lstStyle/>
                    <a:p>
                      <a:r>
                        <a:rPr lang="en-US" sz="1800" dirty="0">
                          <a:latin typeface="+mj-lt"/>
                        </a:rPr>
                        <a:t>3 Nephi 7:1-2</a:t>
                      </a:r>
                    </a:p>
                  </a:txBody>
                  <a:tcPr/>
                </a:tc>
                <a:tc>
                  <a:txBody>
                    <a:bodyPr/>
                    <a:lstStyle/>
                    <a:p>
                      <a:r>
                        <a:rPr lang="en-US" sz="1800" dirty="0">
                          <a:latin typeface="+mj-lt"/>
                        </a:rPr>
                        <a:t>Deteriorating Governmental conditions</a:t>
                      </a:r>
                    </a:p>
                  </a:txBody>
                  <a:tcPr/>
                </a:tc>
                <a:tc>
                  <a:txBody>
                    <a:bodyPr/>
                    <a:lstStyle/>
                    <a:p>
                      <a:r>
                        <a:rPr lang="en-US" sz="1800" dirty="0">
                          <a:latin typeface="+mj-lt"/>
                        </a:rPr>
                        <a:t>D&amp;C 101:76-80</a:t>
                      </a:r>
                    </a:p>
                  </a:txBody>
                  <a:tcPr/>
                </a:tc>
                <a:extLst>
                  <a:ext uri="{0D108BD9-81ED-4DB2-BD59-A6C34878D82A}">
                    <a16:rowId xmlns:a16="http://schemas.microsoft.com/office/drawing/2014/main" val="1819447934"/>
                  </a:ext>
                </a:extLst>
              </a:tr>
              <a:tr h="377248">
                <a:tc>
                  <a:txBody>
                    <a:bodyPr/>
                    <a:lstStyle/>
                    <a:p>
                      <a:r>
                        <a:rPr lang="en-US" sz="1800" dirty="0">
                          <a:latin typeface="+mj-lt"/>
                        </a:rPr>
                        <a:t>3 Nephi 7:7</a:t>
                      </a:r>
                    </a:p>
                  </a:txBody>
                  <a:tcPr/>
                </a:tc>
                <a:tc>
                  <a:txBody>
                    <a:bodyPr/>
                    <a:lstStyle/>
                    <a:p>
                      <a:r>
                        <a:rPr lang="en-US" sz="1800" b="1" dirty="0">
                          <a:latin typeface="+mj-lt"/>
                        </a:rPr>
                        <a:t>How large is righteous population?</a:t>
                      </a:r>
                    </a:p>
                  </a:txBody>
                  <a:tcPr/>
                </a:tc>
                <a:tc>
                  <a:txBody>
                    <a:bodyPr/>
                    <a:lstStyle/>
                    <a:p>
                      <a:r>
                        <a:rPr lang="en-US" sz="1800" dirty="0">
                          <a:latin typeface="+mj-lt"/>
                        </a:rPr>
                        <a:t>1 Nephi 14:12 </a:t>
                      </a:r>
                    </a:p>
                  </a:txBody>
                  <a:tcPr/>
                </a:tc>
                <a:extLst>
                  <a:ext uri="{0D108BD9-81ED-4DB2-BD59-A6C34878D82A}">
                    <a16:rowId xmlns:a16="http://schemas.microsoft.com/office/drawing/2014/main" val="2411907557"/>
                  </a:ext>
                </a:extLst>
              </a:tr>
              <a:tr h="377248">
                <a:tc>
                  <a:txBody>
                    <a:bodyPr/>
                    <a:lstStyle/>
                    <a:p>
                      <a:r>
                        <a:rPr lang="en-US" sz="1800" dirty="0">
                          <a:latin typeface="+mj-lt"/>
                        </a:rPr>
                        <a:t>3 Nephi 7:10</a:t>
                      </a:r>
                    </a:p>
                  </a:txBody>
                  <a:tcPr/>
                </a:tc>
                <a:tc>
                  <a:txBody>
                    <a:bodyPr/>
                    <a:lstStyle/>
                    <a:p>
                      <a:r>
                        <a:rPr lang="en-US" sz="1800" dirty="0">
                          <a:latin typeface="+mj-lt"/>
                        </a:rPr>
                        <a:t>Who lead the opposition? (look at the chapter heading)</a:t>
                      </a:r>
                    </a:p>
                  </a:txBody>
                  <a:tcPr/>
                </a:tc>
                <a:tc>
                  <a:txBody>
                    <a:bodyPr/>
                    <a:lstStyle/>
                    <a:p>
                      <a:r>
                        <a:rPr lang="en-US" sz="1800" dirty="0">
                          <a:latin typeface="+mj-lt"/>
                        </a:rPr>
                        <a:t>Ezekiel 38:2 </a:t>
                      </a:r>
                    </a:p>
                  </a:txBody>
                  <a:tcPr/>
                </a:tc>
                <a:extLst>
                  <a:ext uri="{0D108BD9-81ED-4DB2-BD59-A6C34878D82A}">
                    <a16:rowId xmlns:a16="http://schemas.microsoft.com/office/drawing/2014/main" val="207862278"/>
                  </a:ext>
                </a:extLst>
              </a:tr>
            </a:tbl>
          </a:graphicData>
        </a:graphic>
      </p:graphicFrame>
      <p:sp>
        <p:nvSpPr>
          <p:cNvPr id="11" name="Rectangle 10">
            <a:extLst>
              <a:ext uri="{FF2B5EF4-FFF2-40B4-BE49-F238E27FC236}">
                <a16:creationId xmlns:a16="http://schemas.microsoft.com/office/drawing/2014/main" id="{1114C4E7-64C1-4CE5-9465-A6C776AAB4B5}"/>
              </a:ext>
            </a:extLst>
          </p:cNvPr>
          <p:cNvSpPr/>
          <p:nvPr/>
        </p:nvSpPr>
        <p:spPr>
          <a:xfrm>
            <a:off x="761999" y="353399"/>
            <a:ext cx="7689273" cy="1015663"/>
          </a:xfrm>
          <a:prstGeom prst="rect">
            <a:avLst/>
          </a:prstGeom>
        </p:spPr>
        <p:txBody>
          <a:bodyPr wrap="square">
            <a:spAutoFit/>
          </a:bodyPr>
          <a:lstStyle/>
          <a:p>
            <a:pPr algn="ctr"/>
            <a:r>
              <a:rPr lang="en-US" sz="3600" b="1" dirty="0">
                <a:latin typeface="+mj-lt"/>
              </a:rPr>
              <a:t>Third Nephi </a:t>
            </a:r>
          </a:p>
          <a:p>
            <a:pPr algn="ctr"/>
            <a:r>
              <a:rPr lang="en-US" sz="2400" dirty="0">
                <a:latin typeface="+mj-lt"/>
              </a:rPr>
              <a:t>A Pattern of the Second Coming</a:t>
            </a:r>
            <a:endParaRPr lang="en-US" dirty="0">
              <a:latin typeface="+mj-lt"/>
            </a:endParaRPr>
          </a:p>
        </p:txBody>
      </p:sp>
    </p:spTree>
    <p:extLst>
      <p:ext uri="{BB962C8B-B14F-4D97-AF65-F5344CB8AC3E}">
        <p14:creationId xmlns:p14="http://schemas.microsoft.com/office/powerpoint/2010/main" val="99058033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DFAB63EF-6D7C-4D02-9EC5-6176BFB005B9}"/>
              </a:ext>
            </a:extLst>
          </p:cNvPr>
          <p:cNvGraphicFramePr>
            <a:graphicFrameLocks noGrp="1"/>
          </p:cNvGraphicFramePr>
          <p:nvPr>
            <p:extLst/>
          </p:nvPr>
        </p:nvGraphicFramePr>
        <p:xfrm>
          <a:off x="434109" y="1397000"/>
          <a:ext cx="8377382" cy="3920896"/>
        </p:xfrm>
        <a:graphic>
          <a:graphicData uri="http://schemas.openxmlformats.org/drawingml/2006/table">
            <a:tbl>
              <a:tblPr firstRow="1" bandRow="1">
                <a:tableStyleId>{93296810-A885-4BE3-A3E7-6D5BEEA58F35}</a:tableStyleId>
              </a:tblPr>
              <a:tblGrid>
                <a:gridCol w="2773988">
                  <a:extLst>
                    <a:ext uri="{9D8B030D-6E8A-4147-A177-3AD203B41FA5}">
                      <a16:colId xmlns:a16="http://schemas.microsoft.com/office/drawing/2014/main" val="2708239581"/>
                    </a:ext>
                  </a:extLst>
                </a:gridCol>
                <a:gridCol w="2801697">
                  <a:extLst>
                    <a:ext uri="{9D8B030D-6E8A-4147-A177-3AD203B41FA5}">
                      <a16:colId xmlns:a16="http://schemas.microsoft.com/office/drawing/2014/main" val="2830365978"/>
                    </a:ext>
                  </a:extLst>
                </a:gridCol>
                <a:gridCol w="2801697">
                  <a:extLst>
                    <a:ext uri="{9D8B030D-6E8A-4147-A177-3AD203B41FA5}">
                      <a16:colId xmlns:a16="http://schemas.microsoft.com/office/drawing/2014/main" val="33581190"/>
                    </a:ext>
                  </a:extLst>
                </a:gridCol>
              </a:tblGrid>
              <a:tr h="377248">
                <a:tc>
                  <a:txBody>
                    <a:bodyPr/>
                    <a:lstStyle/>
                    <a:p>
                      <a:r>
                        <a:rPr lang="en-US" dirty="0">
                          <a:latin typeface="+mj-lt"/>
                        </a:rPr>
                        <a:t>Helaman</a:t>
                      </a:r>
                    </a:p>
                  </a:txBody>
                  <a:tcPr/>
                </a:tc>
                <a:tc>
                  <a:txBody>
                    <a:bodyPr/>
                    <a:lstStyle/>
                    <a:p>
                      <a:r>
                        <a:rPr lang="en-US" dirty="0">
                          <a:latin typeface="+mj-lt"/>
                        </a:rPr>
                        <a:t>Subject</a:t>
                      </a:r>
                    </a:p>
                  </a:txBody>
                  <a:tcPr/>
                </a:tc>
                <a:tc>
                  <a:txBody>
                    <a:bodyPr/>
                    <a:lstStyle/>
                    <a:p>
                      <a:r>
                        <a:rPr lang="en-US" dirty="0">
                          <a:latin typeface="+mj-lt"/>
                        </a:rPr>
                        <a:t>Revelation</a:t>
                      </a:r>
                    </a:p>
                  </a:txBody>
                  <a:tcPr/>
                </a:tc>
                <a:extLst>
                  <a:ext uri="{0D108BD9-81ED-4DB2-BD59-A6C34878D82A}">
                    <a16:rowId xmlns:a16="http://schemas.microsoft.com/office/drawing/2014/main" val="3981409701"/>
                  </a:ext>
                </a:extLst>
              </a:tr>
              <a:tr h="377248">
                <a:tc>
                  <a:txBody>
                    <a:bodyPr/>
                    <a:lstStyle/>
                    <a:p>
                      <a:r>
                        <a:rPr lang="en-US" dirty="0">
                          <a:latin typeface="+mj-lt"/>
                        </a:rPr>
                        <a:t>Helaman 5:18</a:t>
                      </a:r>
                    </a:p>
                  </a:txBody>
                  <a:tcPr/>
                </a:tc>
                <a:tc>
                  <a:txBody>
                    <a:bodyPr/>
                    <a:lstStyle/>
                    <a:p>
                      <a:r>
                        <a:rPr lang="en-US" dirty="0">
                          <a:latin typeface="+mj-lt"/>
                        </a:rPr>
                        <a:t>Two Prophets </a:t>
                      </a:r>
                    </a:p>
                  </a:txBody>
                  <a:tcPr/>
                </a:tc>
                <a:tc>
                  <a:txBody>
                    <a:bodyPr/>
                    <a:lstStyle/>
                    <a:p>
                      <a:r>
                        <a:rPr lang="en-US" dirty="0">
                          <a:latin typeface="+mj-lt"/>
                        </a:rPr>
                        <a:t>Revelation 11:3 </a:t>
                      </a:r>
                    </a:p>
                  </a:txBody>
                  <a:tcPr/>
                </a:tc>
                <a:extLst>
                  <a:ext uri="{0D108BD9-81ED-4DB2-BD59-A6C34878D82A}">
                    <a16:rowId xmlns:a16="http://schemas.microsoft.com/office/drawing/2014/main" val="2152791716"/>
                  </a:ext>
                </a:extLst>
              </a:tr>
              <a:tr h="377248">
                <a:tc>
                  <a:txBody>
                    <a:bodyPr/>
                    <a:lstStyle/>
                    <a:p>
                      <a:r>
                        <a:rPr lang="en-US" dirty="0">
                          <a:latin typeface="+mj-lt"/>
                        </a:rPr>
                        <a:t>Helaman 5:40-41</a:t>
                      </a:r>
                    </a:p>
                  </a:txBody>
                  <a:tcPr/>
                </a:tc>
                <a:tc>
                  <a:txBody>
                    <a:bodyPr/>
                    <a:lstStyle/>
                    <a:p>
                      <a:r>
                        <a:rPr lang="en-US" dirty="0">
                          <a:latin typeface="+mj-lt"/>
                        </a:rPr>
                        <a:t>Preaching to faithless</a:t>
                      </a:r>
                    </a:p>
                  </a:txBody>
                  <a:tcPr/>
                </a:tc>
                <a:tc>
                  <a:txBody>
                    <a:bodyPr/>
                    <a:lstStyle/>
                    <a:p>
                      <a:r>
                        <a:rPr lang="en-US" dirty="0">
                          <a:latin typeface="+mj-lt"/>
                        </a:rPr>
                        <a:t>Revelation 11:2</a:t>
                      </a:r>
                    </a:p>
                  </a:txBody>
                  <a:tcPr/>
                </a:tc>
                <a:extLst>
                  <a:ext uri="{0D108BD9-81ED-4DB2-BD59-A6C34878D82A}">
                    <a16:rowId xmlns:a16="http://schemas.microsoft.com/office/drawing/2014/main" val="2136383146"/>
                  </a:ext>
                </a:extLst>
              </a:tr>
              <a:tr h="377248">
                <a:tc>
                  <a:txBody>
                    <a:bodyPr/>
                    <a:lstStyle/>
                    <a:p>
                      <a:r>
                        <a:rPr lang="en-US" dirty="0">
                          <a:latin typeface="+mj-lt"/>
                        </a:rPr>
                        <a:t>Helaman 11:3-6 </a:t>
                      </a:r>
                    </a:p>
                  </a:txBody>
                  <a:tcPr/>
                </a:tc>
                <a:tc>
                  <a:txBody>
                    <a:bodyPr/>
                    <a:lstStyle/>
                    <a:p>
                      <a:r>
                        <a:rPr lang="en-US" dirty="0">
                          <a:latin typeface="+mj-lt"/>
                        </a:rPr>
                        <a:t>Seal Heavens Shut</a:t>
                      </a:r>
                    </a:p>
                  </a:txBody>
                  <a:tcPr/>
                </a:tc>
                <a:tc>
                  <a:txBody>
                    <a:bodyPr/>
                    <a:lstStyle/>
                    <a:p>
                      <a:r>
                        <a:rPr lang="en-US" dirty="0">
                          <a:latin typeface="+mj-lt"/>
                        </a:rPr>
                        <a:t>Revelation 11:5-6 </a:t>
                      </a:r>
                    </a:p>
                  </a:txBody>
                  <a:tcPr/>
                </a:tc>
                <a:extLst>
                  <a:ext uri="{0D108BD9-81ED-4DB2-BD59-A6C34878D82A}">
                    <a16:rowId xmlns:a16="http://schemas.microsoft.com/office/drawing/2014/main" val="1804414402"/>
                  </a:ext>
                </a:extLst>
              </a:tr>
              <a:tr h="377248">
                <a:tc>
                  <a:txBody>
                    <a:bodyPr/>
                    <a:lstStyle/>
                    <a:p>
                      <a:r>
                        <a:rPr lang="en-US" dirty="0">
                          <a:latin typeface="+mj-lt"/>
                        </a:rPr>
                        <a:t>Helaman 5:22 </a:t>
                      </a:r>
                    </a:p>
                  </a:txBody>
                  <a:tcPr/>
                </a:tc>
                <a:tc>
                  <a:txBody>
                    <a:bodyPr/>
                    <a:lstStyle/>
                    <a:p>
                      <a:r>
                        <a:rPr lang="en-US" dirty="0">
                          <a:latin typeface="+mj-lt"/>
                        </a:rPr>
                        <a:t>To be Put to Death</a:t>
                      </a:r>
                    </a:p>
                  </a:txBody>
                  <a:tcPr/>
                </a:tc>
                <a:tc>
                  <a:txBody>
                    <a:bodyPr/>
                    <a:lstStyle/>
                    <a:p>
                      <a:r>
                        <a:rPr lang="en-US" dirty="0">
                          <a:latin typeface="+mj-lt"/>
                        </a:rPr>
                        <a:t>Revelation 11:7 </a:t>
                      </a:r>
                    </a:p>
                  </a:txBody>
                  <a:tcPr/>
                </a:tc>
                <a:extLst>
                  <a:ext uri="{0D108BD9-81ED-4DB2-BD59-A6C34878D82A}">
                    <a16:rowId xmlns:a16="http://schemas.microsoft.com/office/drawing/2014/main" val="3359656713"/>
                  </a:ext>
                </a:extLst>
              </a:tr>
              <a:tr h="377248">
                <a:tc>
                  <a:txBody>
                    <a:bodyPr/>
                    <a:lstStyle/>
                    <a:p>
                      <a:r>
                        <a:rPr lang="en-US" dirty="0">
                          <a:latin typeface="+mj-lt"/>
                        </a:rPr>
                        <a:t>Helaman 5:23, 25, 28 </a:t>
                      </a:r>
                    </a:p>
                  </a:txBody>
                  <a:tcPr/>
                </a:tc>
                <a:tc>
                  <a:txBody>
                    <a:bodyPr/>
                    <a:lstStyle/>
                    <a:p>
                      <a:r>
                        <a:rPr lang="en-US" dirty="0">
                          <a:latin typeface="+mj-lt"/>
                        </a:rPr>
                        <a:t>Enemies Felt Great Fear </a:t>
                      </a:r>
                    </a:p>
                  </a:txBody>
                  <a:tcPr/>
                </a:tc>
                <a:tc>
                  <a:txBody>
                    <a:bodyPr/>
                    <a:lstStyle/>
                    <a:p>
                      <a:r>
                        <a:rPr lang="en-US" dirty="0">
                          <a:latin typeface="+mj-lt"/>
                        </a:rPr>
                        <a:t>Revelation 11:11</a:t>
                      </a:r>
                    </a:p>
                  </a:txBody>
                  <a:tcPr/>
                </a:tc>
                <a:extLst>
                  <a:ext uri="{0D108BD9-81ED-4DB2-BD59-A6C34878D82A}">
                    <a16:rowId xmlns:a16="http://schemas.microsoft.com/office/drawing/2014/main" val="6257114"/>
                  </a:ext>
                </a:extLst>
              </a:tr>
              <a:tr h="377248">
                <a:tc>
                  <a:txBody>
                    <a:bodyPr/>
                    <a:lstStyle/>
                    <a:p>
                      <a:r>
                        <a:rPr lang="en-US" dirty="0">
                          <a:latin typeface="+mj-lt"/>
                        </a:rPr>
                        <a:t>Helaman 5:27-33 </a:t>
                      </a:r>
                    </a:p>
                  </a:txBody>
                  <a:tcPr/>
                </a:tc>
                <a:tc>
                  <a:txBody>
                    <a:bodyPr/>
                    <a:lstStyle/>
                    <a:p>
                      <a:r>
                        <a:rPr lang="en-US" dirty="0">
                          <a:latin typeface="+mj-lt"/>
                        </a:rPr>
                        <a:t>Earth Shakes </a:t>
                      </a:r>
                    </a:p>
                  </a:txBody>
                  <a:tcPr/>
                </a:tc>
                <a:tc>
                  <a:txBody>
                    <a:bodyPr/>
                    <a:lstStyle/>
                    <a:p>
                      <a:r>
                        <a:rPr lang="en-US" dirty="0">
                          <a:latin typeface="+mj-lt"/>
                        </a:rPr>
                        <a:t>Revelation 11:13 </a:t>
                      </a:r>
                    </a:p>
                  </a:txBody>
                  <a:tcPr/>
                </a:tc>
                <a:extLst>
                  <a:ext uri="{0D108BD9-81ED-4DB2-BD59-A6C34878D82A}">
                    <a16:rowId xmlns:a16="http://schemas.microsoft.com/office/drawing/2014/main" val="2803488980"/>
                  </a:ext>
                </a:extLst>
              </a:tr>
              <a:tr h="377248">
                <a:tc>
                  <a:txBody>
                    <a:bodyPr/>
                    <a:lstStyle/>
                    <a:p>
                      <a:r>
                        <a:rPr lang="en-US" dirty="0">
                          <a:latin typeface="+mj-lt"/>
                        </a:rPr>
                        <a:t>Helaman 5:30-33</a:t>
                      </a:r>
                    </a:p>
                  </a:txBody>
                  <a:tcPr/>
                </a:tc>
                <a:tc>
                  <a:txBody>
                    <a:bodyPr/>
                    <a:lstStyle/>
                    <a:p>
                      <a:r>
                        <a:rPr lang="en-US" dirty="0">
                          <a:latin typeface="+mj-lt"/>
                        </a:rPr>
                        <a:t>Hear Voice From Heaven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Revelation 11:12</a:t>
                      </a:r>
                    </a:p>
                  </a:txBody>
                  <a:tcPr/>
                </a:tc>
                <a:extLst>
                  <a:ext uri="{0D108BD9-81ED-4DB2-BD59-A6C34878D82A}">
                    <a16:rowId xmlns:a16="http://schemas.microsoft.com/office/drawing/2014/main" val="619866404"/>
                  </a:ext>
                </a:extLst>
              </a:tr>
              <a:tr h="377248">
                <a:tc>
                  <a:txBody>
                    <a:bodyPr/>
                    <a:lstStyle/>
                    <a:p>
                      <a:r>
                        <a:rPr lang="en-US" dirty="0">
                          <a:latin typeface="+mj-lt"/>
                        </a:rPr>
                        <a:t>Helaman 5:36</a:t>
                      </a:r>
                    </a:p>
                  </a:txBody>
                  <a:tcPr/>
                </a:tc>
                <a:tc>
                  <a:txBody>
                    <a:bodyPr/>
                    <a:lstStyle/>
                    <a:p>
                      <a:r>
                        <a:rPr lang="en-US" dirty="0">
                          <a:latin typeface="+mj-lt"/>
                        </a:rPr>
                        <a:t>Raised From Affliction</a:t>
                      </a:r>
                    </a:p>
                  </a:txBody>
                  <a:tcPr/>
                </a:tc>
                <a:tc>
                  <a:txBody>
                    <a:bodyPr/>
                    <a:lstStyle/>
                    <a:p>
                      <a:r>
                        <a:rPr lang="en-US" dirty="0">
                          <a:latin typeface="+mj-lt"/>
                        </a:rPr>
                        <a:t>Revelation 11:11-12</a:t>
                      </a:r>
                    </a:p>
                  </a:txBody>
                  <a:tcPr/>
                </a:tc>
                <a:extLst>
                  <a:ext uri="{0D108BD9-81ED-4DB2-BD59-A6C34878D82A}">
                    <a16:rowId xmlns:a16="http://schemas.microsoft.com/office/drawing/2014/main" val="177275204"/>
                  </a:ext>
                </a:extLst>
              </a:tr>
            </a:tbl>
          </a:graphicData>
        </a:graphic>
      </p:graphicFrame>
      <p:sp>
        <p:nvSpPr>
          <p:cNvPr id="11" name="Rectangle 10">
            <a:extLst>
              <a:ext uri="{FF2B5EF4-FFF2-40B4-BE49-F238E27FC236}">
                <a16:creationId xmlns:a16="http://schemas.microsoft.com/office/drawing/2014/main" id="{1114C4E7-64C1-4CE5-9465-A6C776AAB4B5}"/>
              </a:ext>
            </a:extLst>
          </p:cNvPr>
          <p:cNvSpPr/>
          <p:nvPr/>
        </p:nvSpPr>
        <p:spPr>
          <a:xfrm>
            <a:off x="761999" y="353399"/>
            <a:ext cx="7689273" cy="800219"/>
          </a:xfrm>
          <a:prstGeom prst="rect">
            <a:avLst/>
          </a:prstGeom>
        </p:spPr>
        <p:txBody>
          <a:bodyPr wrap="square">
            <a:spAutoFit/>
          </a:bodyPr>
          <a:lstStyle/>
          <a:p>
            <a:pPr algn="ctr"/>
            <a:r>
              <a:rPr lang="en-US" sz="2800" b="1" dirty="0">
                <a:latin typeface="+mj-lt"/>
              </a:rPr>
              <a:t>3 Nephi 7:19</a:t>
            </a:r>
          </a:p>
          <a:p>
            <a:pPr algn="ctr"/>
            <a:r>
              <a:rPr lang="en-US" dirty="0">
                <a:latin typeface="+mj-lt"/>
              </a:rPr>
              <a:t>Helaman 5, 11 &amp; Revelation 11 </a:t>
            </a:r>
          </a:p>
        </p:txBody>
      </p:sp>
    </p:spTree>
    <p:extLst>
      <p:ext uri="{BB962C8B-B14F-4D97-AF65-F5344CB8AC3E}">
        <p14:creationId xmlns:p14="http://schemas.microsoft.com/office/powerpoint/2010/main" val="4742134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DFAB63EF-6D7C-4D02-9EC5-6176BFB005B9}"/>
              </a:ext>
            </a:extLst>
          </p:cNvPr>
          <p:cNvGraphicFramePr>
            <a:graphicFrameLocks noGrp="1"/>
          </p:cNvGraphicFramePr>
          <p:nvPr>
            <p:extLst>
              <p:ext uri="{D42A27DB-BD31-4B8C-83A1-F6EECF244321}">
                <p14:modId xmlns:p14="http://schemas.microsoft.com/office/powerpoint/2010/main" val="1645862238"/>
              </p:ext>
            </p:extLst>
          </p:nvPr>
        </p:nvGraphicFramePr>
        <p:xfrm>
          <a:off x="304800" y="1397000"/>
          <a:ext cx="8599055" cy="4298144"/>
        </p:xfrm>
        <a:graphic>
          <a:graphicData uri="http://schemas.openxmlformats.org/drawingml/2006/table">
            <a:tbl>
              <a:tblPr firstRow="1" bandRow="1">
                <a:tableStyleId>{5C22544A-7EE6-4342-B048-85BDC9FD1C3A}</a:tableStyleId>
              </a:tblPr>
              <a:tblGrid>
                <a:gridCol w="2214880">
                  <a:extLst>
                    <a:ext uri="{9D8B030D-6E8A-4147-A177-3AD203B41FA5}">
                      <a16:colId xmlns:a16="http://schemas.microsoft.com/office/drawing/2014/main" val="2708239581"/>
                    </a:ext>
                  </a:extLst>
                </a:gridCol>
                <a:gridCol w="3492401">
                  <a:extLst>
                    <a:ext uri="{9D8B030D-6E8A-4147-A177-3AD203B41FA5}">
                      <a16:colId xmlns:a16="http://schemas.microsoft.com/office/drawing/2014/main" val="2830365978"/>
                    </a:ext>
                  </a:extLst>
                </a:gridCol>
                <a:gridCol w="2891774">
                  <a:extLst>
                    <a:ext uri="{9D8B030D-6E8A-4147-A177-3AD203B41FA5}">
                      <a16:colId xmlns:a16="http://schemas.microsoft.com/office/drawing/2014/main" val="33581190"/>
                    </a:ext>
                  </a:extLst>
                </a:gridCol>
              </a:tblGrid>
              <a:tr h="377248">
                <a:tc>
                  <a:txBody>
                    <a:bodyPr/>
                    <a:lstStyle/>
                    <a:p>
                      <a:pPr algn="ctr"/>
                      <a:r>
                        <a:rPr lang="en-US" sz="1700" dirty="0">
                          <a:latin typeface="+mj-lt"/>
                        </a:rPr>
                        <a:t>3 Nephi</a:t>
                      </a:r>
                    </a:p>
                  </a:txBody>
                  <a:tcPr/>
                </a:tc>
                <a:tc>
                  <a:txBody>
                    <a:bodyPr/>
                    <a:lstStyle/>
                    <a:p>
                      <a:pPr algn="ctr"/>
                      <a:r>
                        <a:rPr lang="en-US" sz="1700" dirty="0">
                          <a:latin typeface="+mj-lt"/>
                        </a:rPr>
                        <a:t>Subject</a:t>
                      </a:r>
                    </a:p>
                  </a:txBody>
                  <a:tcPr/>
                </a:tc>
                <a:tc>
                  <a:txBody>
                    <a:bodyPr/>
                    <a:lstStyle/>
                    <a:p>
                      <a:pPr algn="ctr"/>
                      <a:r>
                        <a:rPr lang="en-US" sz="1700" dirty="0">
                          <a:latin typeface="+mj-lt"/>
                        </a:rPr>
                        <a:t>Second Coming</a:t>
                      </a:r>
                    </a:p>
                  </a:txBody>
                  <a:tcPr/>
                </a:tc>
                <a:extLst>
                  <a:ext uri="{0D108BD9-81ED-4DB2-BD59-A6C34878D82A}">
                    <a16:rowId xmlns:a16="http://schemas.microsoft.com/office/drawing/2014/main" val="3981409701"/>
                  </a:ext>
                </a:extLst>
              </a:tr>
              <a:tr h="377248">
                <a:tc>
                  <a:txBody>
                    <a:bodyPr/>
                    <a:lstStyle/>
                    <a:p>
                      <a:r>
                        <a:rPr lang="en-US" sz="1800" dirty="0">
                          <a:latin typeface="+mj-lt"/>
                        </a:rPr>
                        <a:t>3 Nephi 8:5-7</a:t>
                      </a:r>
                    </a:p>
                  </a:txBody>
                  <a:tcPr/>
                </a:tc>
                <a:tc>
                  <a:txBody>
                    <a:bodyPr/>
                    <a:lstStyle/>
                    <a:p>
                      <a:r>
                        <a:rPr lang="en-US" sz="1800" dirty="0">
                          <a:latin typeface="+mj-lt"/>
                        </a:rPr>
                        <a:t>Storms, tempest, thunder</a:t>
                      </a:r>
                    </a:p>
                  </a:txBody>
                  <a:tcPr/>
                </a:tc>
                <a:tc>
                  <a:txBody>
                    <a:bodyPr/>
                    <a:lstStyle/>
                    <a:p>
                      <a:r>
                        <a:rPr lang="en-US" sz="1800" dirty="0">
                          <a:latin typeface="+mj-lt"/>
                        </a:rPr>
                        <a:t>Rev. 16:21; D&amp;C 88:88-90 </a:t>
                      </a:r>
                    </a:p>
                  </a:txBody>
                  <a:tcPr/>
                </a:tc>
                <a:extLst>
                  <a:ext uri="{0D108BD9-81ED-4DB2-BD59-A6C34878D82A}">
                    <a16:rowId xmlns:a16="http://schemas.microsoft.com/office/drawing/2014/main" val="2136383146"/>
                  </a:ext>
                </a:extLst>
              </a:tr>
              <a:tr h="377248">
                <a:tc>
                  <a:txBody>
                    <a:bodyPr/>
                    <a:lstStyle/>
                    <a:p>
                      <a:r>
                        <a:rPr lang="en-US" sz="1800" dirty="0">
                          <a:latin typeface="+mj-lt"/>
                        </a:rPr>
                        <a:t>3 Nephi 8:12, 17</a:t>
                      </a:r>
                    </a:p>
                  </a:txBody>
                  <a:tcPr/>
                </a:tc>
                <a:tc>
                  <a:txBody>
                    <a:bodyPr/>
                    <a:lstStyle/>
                    <a:p>
                      <a:r>
                        <a:rPr lang="en-US" sz="1800" dirty="0">
                          <a:latin typeface="+mj-lt"/>
                        </a:rPr>
                        <a:t>Whole face of land changed</a:t>
                      </a:r>
                    </a:p>
                  </a:txBody>
                  <a:tcPr/>
                </a:tc>
                <a:tc>
                  <a:txBody>
                    <a:bodyPr/>
                    <a:lstStyle/>
                    <a:p>
                      <a:r>
                        <a:rPr lang="en-US" sz="1800" dirty="0">
                          <a:latin typeface="+mj-lt"/>
                        </a:rPr>
                        <a:t>D&amp;C 133:20-24 </a:t>
                      </a:r>
                    </a:p>
                  </a:txBody>
                  <a:tcPr/>
                </a:tc>
                <a:extLst>
                  <a:ext uri="{0D108BD9-81ED-4DB2-BD59-A6C34878D82A}">
                    <a16:rowId xmlns:a16="http://schemas.microsoft.com/office/drawing/2014/main" val="1804414402"/>
                  </a:ext>
                </a:extLst>
              </a:tr>
              <a:tr h="377248">
                <a:tc>
                  <a:txBody>
                    <a:bodyPr/>
                    <a:lstStyle/>
                    <a:p>
                      <a:r>
                        <a:rPr lang="en-US" sz="1800" dirty="0">
                          <a:latin typeface="+mj-lt"/>
                        </a:rPr>
                        <a:t>3 Nephi 8:14-16</a:t>
                      </a:r>
                    </a:p>
                  </a:txBody>
                  <a:tcPr/>
                </a:tc>
                <a:tc>
                  <a:txBody>
                    <a:bodyPr/>
                    <a:lstStyle/>
                    <a:p>
                      <a:r>
                        <a:rPr lang="en-US" sz="1800" dirty="0">
                          <a:latin typeface="+mj-lt"/>
                        </a:rPr>
                        <a:t>Destruction of wicked</a:t>
                      </a:r>
                    </a:p>
                  </a:txBody>
                  <a:tcPr/>
                </a:tc>
                <a:tc>
                  <a:txBody>
                    <a:bodyPr/>
                    <a:lstStyle/>
                    <a:p>
                      <a:r>
                        <a:rPr lang="en-US" sz="1800" dirty="0">
                          <a:latin typeface="+mj-lt"/>
                        </a:rPr>
                        <a:t>D&amp;C 133:41; Malachi 4:1 </a:t>
                      </a:r>
                    </a:p>
                  </a:txBody>
                  <a:tcPr/>
                </a:tc>
                <a:extLst>
                  <a:ext uri="{0D108BD9-81ED-4DB2-BD59-A6C34878D82A}">
                    <a16:rowId xmlns:a16="http://schemas.microsoft.com/office/drawing/2014/main" val="3359656713"/>
                  </a:ext>
                </a:extLst>
              </a:tr>
              <a:tr h="377248">
                <a:tc>
                  <a:txBody>
                    <a:bodyPr/>
                    <a:lstStyle/>
                    <a:p>
                      <a:r>
                        <a:rPr lang="en-US" sz="1800" dirty="0">
                          <a:latin typeface="+mj-lt"/>
                        </a:rPr>
                        <a:t>3 Nephi 8:17-18</a:t>
                      </a:r>
                    </a:p>
                  </a:txBody>
                  <a:tcPr/>
                </a:tc>
                <a:tc>
                  <a:txBody>
                    <a:bodyPr/>
                    <a:lstStyle/>
                    <a:p>
                      <a:r>
                        <a:rPr lang="en-US" sz="1800" dirty="0">
                          <a:latin typeface="+mj-lt"/>
                        </a:rPr>
                        <a:t>Major earthquake</a:t>
                      </a:r>
                    </a:p>
                  </a:txBody>
                  <a:tcPr/>
                </a:tc>
                <a:tc>
                  <a:txBody>
                    <a:bodyPr/>
                    <a:lstStyle/>
                    <a:p>
                      <a:r>
                        <a:rPr lang="en-US" sz="1800" dirty="0">
                          <a:latin typeface="+mj-lt"/>
                        </a:rPr>
                        <a:t>Rev. 16:18 </a:t>
                      </a:r>
                    </a:p>
                  </a:txBody>
                  <a:tcPr/>
                </a:tc>
                <a:extLst>
                  <a:ext uri="{0D108BD9-81ED-4DB2-BD59-A6C34878D82A}">
                    <a16:rowId xmlns:a16="http://schemas.microsoft.com/office/drawing/2014/main" val="6257114"/>
                  </a:ext>
                </a:extLst>
              </a:tr>
              <a:tr h="377248">
                <a:tc>
                  <a:txBody>
                    <a:bodyPr/>
                    <a:lstStyle/>
                    <a:p>
                      <a:r>
                        <a:rPr lang="en-US" sz="1800" dirty="0">
                          <a:latin typeface="+mj-lt"/>
                        </a:rPr>
                        <a:t>3 Nephi 8:23</a:t>
                      </a:r>
                    </a:p>
                  </a:txBody>
                  <a:tcPr/>
                </a:tc>
                <a:tc>
                  <a:txBody>
                    <a:bodyPr/>
                    <a:lstStyle/>
                    <a:p>
                      <a:r>
                        <a:rPr lang="en-US" sz="1800" dirty="0">
                          <a:latin typeface="+mj-lt"/>
                        </a:rPr>
                        <a:t>Darkness</a:t>
                      </a:r>
                    </a:p>
                  </a:txBody>
                  <a:tcPr/>
                </a:tc>
                <a:tc>
                  <a:txBody>
                    <a:bodyPr/>
                    <a:lstStyle/>
                    <a:p>
                      <a:r>
                        <a:rPr lang="en-US" sz="1800" dirty="0">
                          <a:latin typeface="+mj-lt"/>
                        </a:rPr>
                        <a:t>Moses 7:61 </a:t>
                      </a:r>
                    </a:p>
                  </a:txBody>
                  <a:tcPr/>
                </a:tc>
                <a:extLst>
                  <a:ext uri="{0D108BD9-81ED-4DB2-BD59-A6C34878D82A}">
                    <a16:rowId xmlns:a16="http://schemas.microsoft.com/office/drawing/2014/main" val="2803488980"/>
                  </a:ext>
                </a:extLst>
              </a:tr>
              <a:tr h="377248">
                <a:tc>
                  <a:txBody>
                    <a:bodyPr/>
                    <a:lstStyle/>
                    <a:p>
                      <a:r>
                        <a:rPr lang="en-US" sz="1800" dirty="0">
                          <a:latin typeface="+mj-lt"/>
                        </a:rPr>
                        <a:t>3 Nephi 9:3-5</a:t>
                      </a:r>
                    </a:p>
                  </a:txBody>
                  <a:tcPr/>
                </a:tc>
                <a:tc>
                  <a:txBody>
                    <a:bodyPr/>
                    <a:lstStyle/>
                    <a:p>
                      <a:r>
                        <a:rPr lang="en-US" sz="1800" dirty="0">
                          <a:latin typeface="+mj-lt"/>
                        </a:rPr>
                        <a:t>Destruction of three cities</a:t>
                      </a:r>
                    </a:p>
                  </a:txBody>
                  <a:tcPr/>
                </a:tc>
                <a:tc>
                  <a:txBody>
                    <a:bodyPr/>
                    <a:lstStyle/>
                    <a:p>
                      <a:r>
                        <a:rPr lang="en-US" sz="1800" dirty="0">
                          <a:latin typeface="+mj-lt"/>
                        </a:rPr>
                        <a:t>D&amp;C 84:114</a:t>
                      </a:r>
                    </a:p>
                  </a:txBody>
                  <a:tcPr/>
                </a:tc>
                <a:extLst>
                  <a:ext uri="{0D108BD9-81ED-4DB2-BD59-A6C34878D82A}">
                    <a16:rowId xmlns:a16="http://schemas.microsoft.com/office/drawing/2014/main" val="177275204"/>
                  </a:ext>
                </a:extLst>
              </a:tr>
              <a:tr h="377248">
                <a:tc>
                  <a:txBody>
                    <a:bodyPr/>
                    <a:lstStyle/>
                    <a:p>
                      <a:r>
                        <a:rPr lang="en-US" sz="1800" dirty="0">
                          <a:latin typeface="+mj-lt"/>
                        </a:rPr>
                        <a:t>3 Nephi 10:1-2</a:t>
                      </a:r>
                    </a:p>
                  </a:txBody>
                  <a:tcPr/>
                </a:tc>
                <a:tc>
                  <a:txBody>
                    <a:bodyPr/>
                    <a:lstStyle/>
                    <a:p>
                      <a:r>
                        <a:rPr lang="en-US" sz="1800" dirty="0">
                          <a:latin typeface="+mj-lt"/>
                        </a:rPr>
                        <a:t>Period of silence</a:t>
                      </a:r>
                    </a:p>
                  </a:txBody>
                  <a:tcPr/>
                </a:tc>
                <a:tc>
                  <a:txBody>
                    <a:bodyPr/>
                    <a:lstStyle/>
                    <a:p>
                      <a:r>
                        <a:rPr lang="en-US" sz="1800" dirty="0">
                          <a:latin typeface="+mj-lt"/>
                        </a:rPr>
                        <a:t>Rev. 8:1; D&amp;C 38:12 </a:t>
                      </a:r>
                    </a:p>
                  </a:txBody>
                  <a:tcPr/>
                </a:tc>
                <a:extLst>
                  <a:ext uri="{0D108BD9-81ED-4DB2-BD59-A6C34878D82A}">
                    <a16:rowId xmlns:a16="http://schemas.microsoft.com/office/drawing/2014/main" val="1825292216"/>
                  </a:ext>
                </a:extLst>
              </a:tr>
              <a:tr h="377248">
                <a:tc>
                  <a:txBody>
                    <a:bodyPr/>
                    <a:lstStyle/>
                    <a:p>
                      <a:r>
                        <a:rPr lang="en-US" sz="1800" dirty="0">
                          <a:latin typeface="+mj-lt"/>
                        </a:rPr>
                        <a:t>3 Nephi 10:18-19</a:t>
                      </a:r>
                    </a:p>
                  </a:txBody>
                  <a:tcPr/>
                </a:tc>
                <a:tc>
                  <a:txBody>
                    <a:bodyPr/>
                    <a:lstStyle/>
                    <a:p>
                      <a:r>
                        <a:rPr lang="en-US" sz="1800" dirty="0">
                          <a:latin typeface="+mj-lt"/>
                        </a:rPr>
                        <a:t>Resurrections</a:t>
                      </a:r>
                    </a:p>
                  </a:txBody>
                  <a:tcPr/>
                </a:tc>
                <a:tc>
                  <a:txBody>
                    <a:bodyPr/>
                    <a:lstStyle/>
                    <a:p>
                      <a:r>
                        <a:rPr lang="en-US" sz="1800" dirty="0">
                          <a:latin typeface="+mj-lt"/>
                        </a:rPr>
                        <a:t>D&amp;C 88:96-98</a:t>
                      </a:r>
                    </a:p>
                  </a:txBody>
                  <a:tcPr/>
                </a:tc>
                <a:extLst>
                  <a:ext uri="{0D108BD9-81ED-4DB2-BD59-A6C34878D82A}">
                    <a16:rowId xmlns:a16="http://schemas.microsoft.com/office/drawing/2014/main" val="1279768578"/>
                  </a:ext>
                </a:extLst>
              </a:tr>
              <a:tr h="377248">
                <a:tc>
                  <a:txBody>
                    <a:bodyPr/>
                    <a:lstStyle/>
                    <a:p>
                      <a:r>
                        <a:rPr lang="en-US" sz="1800" dirty="0">
                          <a:latin typeface="+mj-lt"/>
                        </a:rPr>
                        <a:t>3 Nephi 11:8</a:t>
                      </a:r>
                    </a:p>
                  </a:txBody>
                  <a:tcPr/>
                </a:tc>
                <a:tc>
                  <a:txBody>
                    <a:bodyPr/>
                    <a:lstStyle/>
                    <a:p>
                      <a:r>
                        <a:rPr lang="en-US" sz="1800" dirty="0">
                          <a:latin typeface="+mj-lt"/>
                        </a:rPr>
                        <a:t>Christ descends from heaven</a:t>
                      </a:r>
                    </a:p>
                  </a:txBody>
                  <a:tcPr/>
                </a:tc>
                <a:tc>
                  <a:txBody>
                    <a:bodyPr/>
                    <a:lstStyle/>
                    <a:p>
                      <a:r>
                        <a:rPr lang="en-US" sz="1800" dirty="0">
                          <a:latin typeface="+mj-lt"/>
                        </a:rPr>
                        <a:t>J.S. Matt. 1:26 </a:t>
                      </a:r>
                    </a:p>
                  </a:txBody>
                  <a:tcPr/>
                </a:tc>
                <a:extLst>
                  <a:ext uri="{0D108BD9-81ED-4DB2-BD59-A6C34878D82A}">
                    <a16:rowId xmlns:a16="http://schemas.microsoft.com/office/drawing/2014/main" val="1467097388"/>
                  </a:ext>
                </a:extLst>
              </a:tr>
            </a:tbl>
          </a:graphicData>
        </a:graphic>
      </p:graphicFrame>
      <p:sp>
        <p:nvSpPr>
          <p:cNvPr id="11" name="Rectangle 10">
            <a:extLst>
              <a:ext uri="{FF2B5EF4-FFF2-40B4-BE49-F238E27FC236}">
                <a16:creationId xmlns:a16="http://schemas.microsoft.com/office/drawing/2014/main" id="{1114C4E7-64C1-4CE5-9465-A6C776AAB4B5}"/>
              </a:ext>
            </a:extLst>
          </p:cNvPr>
          <p:cNvSpPr/>
          <p:nvPr/>
        </p:nvSpPr>
        <p:spPr>
          <a:xfrm>
            <a:off x="761999" y="353399"/>
            <a:ext cx="7689273" cy="1015663"/>
          </a:xfrm>
          <a:prstGeom prst="rect">
            <a:avLst/>
          </a:prstGeom>
        </p:spPr>
        <p:txBody>
          <a:bodyPr wrap="square">
            <a:spAutoFit/>
          </a:bodyPr>
          <a:lstStyle/>
          <a:p>
            <a:pPr algn="ctr"/>
            <a:r>
              <a:rPr lang="en-US" sz="3600" b="1" dirty="0">
                <a:latin typeface="+mj-lt"/>
              </a:rPr>
              <a:t>Third Nephi </a:t>
            </a:r>
          </a:p>
          <a:p>
            <a:pPr algn="ctr"/>
            <a:r>
              <a:rPr lang="en-US" sz="2400" dirty="0">
                <a:latin typeface="+mj-lt"/>
              </a:rPr>
              <a:t>A Pattern of the Second Coming</a:t>
            </a:r>
            <a:endParaRPr lang="en-US" dirty="0">
              <a:latin typeface="+mj-lt"/>
            </a:endParaRPr>
          </a:p>
        </p:txBody>
      </p:sp>
    </p:spTree>
    <p:extLst>
      <p:ext uri="{BB962C8B-B14F-4D97-AF65-F5344CB8AC3E}">
        <p14:creationId xmlns:p14="http://schemas.microsoft.com/office/powerpoint/2010/main" val="71554545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364" y="6054436"/>
            <a:ext cx="8991600" cy="460767"/>
          </a:xfrm>
          <a:prstGeom prst="rect">
            <a:avLst/>
          </a:prstGeom>
        </p:spPr>
        <p:txBody>
          <a:bodyPr>
            <a:spAutoFit/>
          </a:bodyPr>
          <a:lstStyle/>
          <a:p>
            <a:pPr indent="457200" eaLnBrk="1" hangingPunct="1">
              <a:lnSpc>
                <a:spcPct val="150000"/>
              </a:lnSpc>
              <a:spcBef>
                <a:spcPts val="0"/>
              </a:spcBef>
              <a:spcAft>
                <a:spcPts val="1200"/>
              </a:spcAft>
              <a:defRPr/>
            </a:pPr>
            <a:r>
              <a:rPr lang="en-US" dirty="0">
                <a:latin typeface="+mj-lt"/>
                <a:ea typeface="Calibri" panose="020F0502020204030204" pitchFamily="34" charset="0"/>
                <a:cs typeface="Calibri" panose="020F0502020204030204" pitchFamily="34" charset="0"/>
              </a:rPr>
              <a:t>Elder Holland Second Coming</a:t>
            </a:r>
            <a:endParaRPr lang="en-US" dirty="0">
              <a:latin typeface="+mj-lt"/>
            </a:endParaRPr>
          </a:p>
        </p:txBody>
      </p:sp>
      <p:pic>
        <p:nvPicPr>
          <p:cNvPr id="3" name="Elder Holland Second Coming Last Days Book of Mormon">
            <a:hlinkClick r:id="" action="ppaction://media"/>
            <a:extLst>
              <a:ext uri="{FF2B5EF4-FFF2-40B4-BE49-F238E27FC236}">
                <a16:creationId xmlns:a16="http://schemas.microsoft.com/office/drawing/2014/main" id="{4B72FA5F-7E51-4CCB-BAFF-4D80E4BDD7F0}"/>
              </a:ext>
            </a:extLst>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726430" y="1736437"/>
            <a:ext cx="5100012" cy="2868757"/>
          </a:xfrm>
          <a:prstGeom prst="rect">
            <a:avLst/>
          </a:prstGeom>
        </p:spPr>
      </p:pic>
    </p:spTree>
    <p:extLst>
      <p:ext uri="{BB962C8B-B14F-4D97-AF65-F5344CB8AC3E}">
        <p14:creationId xmlns:p14="http://schemas.microsoft.com/office/powerpoint/2010/main" val="411048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56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302028" y="6411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140507135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9B239A-A788-4177-8E24-54F540D18911}"/>
              </a:ext>
            </a:extLst>
          </p:cNvPr>
          <p:cNvSpPr/>
          <p:nvPr/>
        </p:nvSpPr>
        <p:spPr>
          <a:xfrm>
            <a:off x="295564" y="364246"/>
            <a:ext cx="8756071" cy="2339102"/>
          </a:xfrm>
          <a:prstGeom prst="rect">
            <a:avLst/>
          </a:prstGeom>
        </p:spPr>
        <p:txBody>
          <a:bodyPr wrap="square">
            <a:spAutoFit/>
          </a:bodyPr>
          <a:lstStyle/>
          <a:p>
            <a:pPr algn="ctr"/>
            <a:r>
              <a:rPr lang="en-US" sz="4400" b="1" cap="all" dirty="0">
                <a:latin typeface="+mj-lt"/>
              </a:rPr>
              <a:t>Yet to Happen</a:t>
            </a:r>
          </a:p>
          <a:p>
            <a:pPr marL="285750" indent="-285750">
              <a:buFont typeface="Arial" panose="020B0604020202020204" pitchFamily="34" charset="0"/>
              <a:buChar char="•"/>
            </a:pPr>
            <a:r>
              <a:rPr lang="en-US" i="1" dirty="0">
                <a:latin typeface="+mj-lt"/>
              </a:rPr>
              <a:t>Myth #2: Immense destructions in Missouri</a:t>
            </a:r>
          </a:p>
          <a:p>
            <a:pPr fontAlgn="base"/>
            <a:r>
              <a:rPr lang="en-US" dirty="0">
                <a:latin typeface="+mj-lt"/>
              </a:rPr>
              <a:t>BACKGROUND: Amanda H. Wilcox reports Heber C. Kimball as saying, “Missouri will be swept so clean of its inhabitants that, as President Young tells us, when we return to that place, there will not be left so much as a yellow dog to wag his tail.’” </a:t>
            </a:r>
            <a:r>
              <a:rPr lang="en-US" sz="1200" dirty="0">
                <a:latin typeface="+mj-lt"/>
              </a:rPr>
              <a:t>(</a:t>
            </a:r>
            <a:r>
              <a:rPr lang="en-US" sz="1200" i="1" dirty="0">
                <a:latin typeface="+mj-lt"/>
              </a:rPr>
              <a:t>Prophetic Sayings of Heber C. Kimball to Sister Amanda H. Wilcox, </a:t>
            </a:r>
            <a:r>
              <a:rPr lang="en-US" sz="1200" dirty="0" err="1">
                <a:latin typeface="+mj-lt"/>
              </a:rPr>
              <a:t>n.p</a:t>
            </a:r>
            <a:r>
              <a:rPr lang="en-US" sz="1200" dirty="0">
                <a:latin typeface="+mj-lt"/>
              </a:rPr>
              <a:t>., </a:t>
            </a:r>
            <a:r>
              <a:rPr lang="en-US" sz="1200" dirty="0" err="1">
                <a:latin typeface="+mj-lt"/>
              </a:rPr>
              <a:t>n.d.</a:t>
            </a:r>
            <a:r>
              <a:rPr lang="en-US" sz="1200" dirty="0">
                <a:latin typeface="+mj-lt"/>
              </a:rPr>
              <a:t>, p. 6.)</a:t>
            </a:r>
            <a:endParaRPr lang="en-US" sz="2000" dirty="0">
              <a:latin typeface="+mj-lt"/>
            </a:endParaRPr>
          </a:p>
        </p:txBody>
      </p:sp>
      <p:pic>
        <p:nvPicPr>
          <p:cNvPr id="1026" name="Picture 2" descr="Image result for lds second coming">
            <a:extLst>
              <a:ext uri="{FF2B5EF4-FFF2-40B4-BE49-F238E27FC236}">
                <a16:creationId xmlns:a16="http://schemas.microsoft.com/office/drawing/2014/main" id="{A96A9522-E7BC-4C90-8D30-FC63ABFB0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55" y="4033430"/>
            <a:ext cx="7619422" cy="23402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76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9B239A-A788-4177-8E24-54F540D18911}"/>
              </a:ext>
            </a:extLst>
          </p:cNvPr>
          <p:cNvSpPr/>
          <p:nvPr/>
        </p:nvSpPr>
        <p:spPr>
          <a:xfrm>
            <a:off x="295564" y="364246"/>
            <a:ext cx="8756071" cy="2985433"/>
          </a:xfrm>
          <a:prstGeom prst="rect">
            <a:avLst/>
          </a:prstGeom>
        </p:spPr>
        <p:txBody>
          <a:bodyPr wrap="square">
            <a:spAutoFit/>
          </a:bodyPr>
          <a:lstStyle/>
          <a:p>
            <a:pPr algn="ctr"/>
            <a:r>
              <a:rPr lang="en-US" sz="4400" b="1" cap="all" dirty="0">
                <a:latin typeface="+mj-lt"/>
              </a:rPr>
              <a:t>Yet to Happen</a:t>
            </a:r>
          </a:p>
          <a:p>
            <a:pPr marL="285750" indent="-285750">
              <a:buFont typeface="Arial" panose="020B0604020202020204" pitchFamily="34" charset="0"/>
              <a:buChar char="•"/>
            </a:pPr>
            <a:r>
              <a:rPr lang="en-US" i="1" dirty="0">
                <a:latin typeface="+mj-lt"/>
              </a:rPr>
              <a:t>Myth #2: Immense destructions in Missouri</a:t>
            </a:r>
          </a:p>
          <a:p>
            <a:pPr fontAlgn="base"/>
            <a:r>
              <a:rPr lang="en-US" dirty="0">
                <a:latin typeface="+mj-lt"/>
              </a:rPr>
              <a:t>BACKGROUND 2: Joseph Smith said, “‘God’s wrath hangs over Jackson County … and you will live</a:t>
            </a:r>
            <a:r>
              <a:rPr lang="en-US" i="1" dirty="0">
                <a:latin typeface="+mj-lt"/>
              </a:rPr>
              <a:t> </a:t>
            </a:r>
            <a:r>
              <a:rPr lang="en-US" dirty="0">
                <a:latin typeface="+mj-lt"/>
              </a:rPr>
              <a:t>to see the day when it will be visited by fire and sword. The fields and farms and houses will be destroyed, and only the chimneys will be left to mark the desolation.’</a:t>
            </a:r>
          </a:p>
          <a:p>
            <a:pPr fontAlgn="base"/>
            <a:r>
              <a:rPr lang="en-US" dirty="0">
                <a:latin typeface="+mj-lt"/>
              </a:rPr>
              <a:t>TRUTH: “Elder B. H. Roberts published this statement from Joseph Smith based on what Joseph told to Alexander Doniphan (his lawyer) and what Doniphan’s brother-in-law said about it 70 years after it occurred.</a:t>
            </a:r>
            <a:endParaRPr lang="en-US" sz="2000" dirty="0">
              <a:latin typeface="+mj-lt"/>
            </a:endParaRPr>
          </a:p>
        </p:txBody>
      </p:sp>
      <p:pic>
        <p:nvPicPr>
          <p:cNvPr id="1026" name="Picture 2" descr="Image result for lds second coming">
            <a:extLst>
              <a:ext uri="{FF2B5EF4-FFF2-40B4-BE49-F238E27FC236}">
                <a16:creationId xmlns:a16="http://schemas.microsoft.com/office/drawing/2014/main" id="{A96A9522-E7BC-4C90-8D30-FC63ABFB0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55" y="4033430"/>
            <a:ext cx="7619422" cy="23402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74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9B239A-A788-4177-8E24-54F540D18911}"/>
              </a:ext>
            </a:extLst>
          </p:cNvPr>
          <p:cNvSpPr/>
          <p:nvPr/>
        </p:nvSpPr>
        <p:spPr>
          <a:xfrm>
            <a:off x="295564" y="364246"/>
            <a:ext cx="8756071" cy="3108543"/>
          </a:xfrm>
          <a:prstGeom prst="rect">
            <a:avLst/>
          </a:prstGeom>
        </p:spPr>
        <p:txBody>
          <a:bodyPr wrap="square">
            <a:spAutoFit/>
          </a:bodyPr>
          <a:lstStyle/>
          <a:p>
            <a:pPr algn="ctr"/>
            <a:r>
              <a:rPr lang="en-US" sz="4400" b="1" cap="all" dirty="0">
                <a:latin typeface="+mj-lt"/>
              </a:rPr>
              <a:t>Yet to Happen</a:t>
            </a:r>
          </a:p>
          <a:p>
            <a:pPr marL="285750" indent="-285750">
              <a:buFont typeface="Arial" panose="020B0604020202020204" pitchFamily="34" charset="0"/>
              <a:buChar char="•"/>
            </a:pPr>
            <a:r>
              <a:rPr lang="en-US" dirty="0">
                <a:latin typeface="+mj-lt"/>
              </a:rPr>
              <a:t>Myth #3: The Mormons will save the Constitution</a:t>
            </a:r>
          </a:p>
          <a:p>
            <a:pPr fontAlgn="base"/>
            <a:r>
              <a:rPr lang="en-US" dirty="0">
                <a:latin typeface="+mj-lt"/>
              </a:rPr>
              <a:t>BACKGROUND: “You will see the Constitution of the United States almost destroyed. It will hang like a thread as fine as a silk fiber and it will be preserved and saved by the efforts of the White Horse…” </a:t>
            </a:r>
            <a:r>
              <a:rPr lang="en-US" sz="1200" dirty="0">
                <a:latin typeface="+mj-lt"/>
              </a:rPr>
              <a:t>(John J. Roberts, "Reminiscences and Diaries 1898-1902", Microfilm Manuscript, Church History Library, Salt Lake City, Utah).</a:t>
            </a:r>
          </a:p>
          <a:p>
            <a:pPr fontAlgn="base"/>
            <a:r>
              <a:rPr lang="en-US" dirty="0">
                <a:latin typeface="+mj-lt"/>
              </a:rPr>
              <a:t>TRUTH: “The so-called 'White Horse Prophecy' is based on accounts that have not been substantiated by historical research and is not embraced as Church doctrine.“ </a:t>
            </a:r>
            <a:r>
              <a:rPr lang="en-US" sz="1400" dirty="0">
                <a:latin typeface="+mj-lt"/>
              </a:rPr>
              <a:t>("Church Statement on 'White Horse Prophecy' and Political Neutrality", Public Affairs Department, LDS Church, August 25, 2011)</a:t>
            </a:r>
            <a:endParaRPr lang="en-US" sz="2000" dirty="0">
              <a:latin typeface="+mj-lt"/>
            </a:endParaRPr>
          </a:p>
        </p:txBody>
      </p:sp>
      <p:pic>
        <p:nvPicPr>
          <p:cNvPr id="1026" name="Picture 2" descr="Image result for lds second coming">
            <a:extLst>
              <a:ext uri="{FF2B5EF4-FFF2-40B4-BE49-F238E27FC236}">
                <a16:creationId xmlns:a16="http://schemas.microsoft.com/office/drawing/2014/main" id="{A96A9522-E7BC-4C90-8D30-FC63ABFB0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55" y="4033430"/>
            <a:ext cx="7619422" cy="23402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4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efflindsay.com/bmevlogo8.jpg"/>
          <p:cNvPicPr>
            <a:picLocks noChangeAspect="1" noChangeArrowheads="1"/>
          </p:cNvPicPr>
          <p:nvPr/>
        </p:nvPicPr>
        <p:blipFill rotWithShape="1">
          <a:blip r:embed="rId2">
            <a:extLst>
              <a:ext uri="{28A0092B-C50C-407E-A947-70E740481C1C}">
                <a14:useLocalDpi xmlns:a14="http://schemas.microsoft.com/office/drawing/2010/main" val="0"/>
              </a:ext>
            </a:extLst>
          </a:blip>
          <a:srcRect b="46247"/>
          <a:stretch/>
        </p:blipFill>
        <p:spPr bwMode="auto">
          <a:xfrm>
            <a:off x="76200" y="833262"/>
            <a:ext cx="8943681" cy="1672813"/>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0" y="2691541"/>
            <a:ext cx="9143999" cy="2123658"/>
          </a:xfrm>
          <a:prstGeom prst="rect">
            <a:avLst/>
          </a:prstGeom>
          <a:noFill/>
        </p:spPr>
        <p:txBody>
          <a:bodyPr wrap="square" lIns="91440" tIns="45720" rIns="91440" bIns="45720">
            <a:spAutoFit/>
          </a:bodyPr>
          <a:lstStyle/>
          <a:p>
            <a:pPr algn="ctr"/>
            <a:r>
              <a:rPr lang="en-US" sz="6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Book of Mormon Evidences</a:t>
            </a:r>
          </a:p>
        </p:txBody>
      </p:sp>
      <p:sp>
        <p:nvSpPr>
          <p:cNvPr id="2" name="TextBox 1"/>
          <p:cNvSpPr txBox="1"/>
          <p:nvPr/>
        </p:nvSpPr>
        <p:spPr>
          <a:xfrm>
            <a:off x="1" y="4815199"/>
            <a:ext cx="9143999" cy="707886"/>
          </a:xfrm>
          <a:prstGeom prst="rect">
            <a:avLst/>
          </a:prstGeom>
          <a:noFill/>
        </p:spPr>
        <p:txBody>
          <a:bodyPr wrap="square" rtlCol="0">
            <a:spAutoFit/>
          </a:bodyPr>
          <a:lstStyle/>
          <a:p>
            <a:pPr algn="ctr"/>
            <a:r>
              <a:rPr lang="en-US" sz="4000" dirty="0">
                <a:latin typeface="+mj-lt"/>
              </a:rPr>
              <a:t>“The Farm Boy does it again!”</a:t>
            </a:r>
          </a:p>
        </p:txBody>
      </p:sp>
      <p:sp>
        <p:nvSpPr>
          <p:cNvPr id="6" name="TextBox 5">
            <a:extLst>
              <a:ext uri="{FF2B5EF4-FFF2-40B4-BE49-F238E27FC236}">
                <a16:creationId xmlns:a16="http://schemas.microsoft.com/office/drawing/2014/main" id="{2699276D-9599-477D-BA91-D49EC2073DA3}"/>
              </a:ext>
            </a:extLst>
          </p:cNvPr>
          <p:cNvSpPr txBox="1"/>
          <p:nvPr/>
        </p:nvSpPr>
        <p:spPr>
          <a:xfrm>
            <a:off x="76200" y="5501518"/>
            <a:ext cx="9143999" cy="523220"/>
          </a:xfrm>
          <a:prstGeom prst="rect">
            <a:avLst/>
          </a:prstGeom>
          <a:noFill/>
        </p:spPr>
        <p:txBody>
          <a:bodyPr wrap="square" rtlCol="0">
            <a:spAutoFit/>
          </a:bodyPr>
          <a:lstStyle/>
          <a:p>
            <a:pPr algn="ctr"/>
            <a:r>
              <a:rPr lang="en-US" sz="2800" i="1" dirty="0">
                <a:latin typeface="+mj-lt"/>
              </a:rPr>
              <a:t>Joseph Smith’s Greatest Hits</a:t>
            </a:r>
          </a:p>
        </p:txBody>
      </p:sp>
      <p:sp>
        <p:nvSpPr>
          <p:cNvPr id="7" name="TextBox 6">
            <a:extLst>
              <a:ext uri="{FF2B5EF4-FFF2-40B4-BE49-F238E27FC236}">
                <a16:creationId xmlns:a16="http://schemas.microsoft.com/office/drawing/2014/main" id="{9D6BE8B0-13AB-42E0-B58F-EDB88FBD31CD}"/>
              </a:ext>
            </a:extLst>
          </p:cNvPr>
          <p:cNvSpPr txBox="1"/>
          <p:nvPr/>
        </p:nvSpPr>
        <p:spPr>
          <a:xfrm>
            <a:off x="152399" y="6024738"/>
            <a:ext cx="9143999" cy="523220"/>
          </a:xfrm>
          <a:prstGeom prst="rect">
            <a:avLst/>
          </a:prstGeom>
          <a:noFill/>
        </p:spPr>
        <p:txBody>
          <a:bodyPr wrap="square" rtlCol="0">
            <a:spAutoFit/>
          </a:bodyPr>
          <a:lstStyle/>
          <a:p>
            <a:pPr algn="ctr"/>
            <a:r>
              <a:rPr lang="en-US" sz="2800" i="1" dirty="0">
                <a:latin typeface="+mj-lt"/>
              </a:rPr>
              <a:t>Hail to the 3</a:t>
            </a:r>
            <a:r>
              <a:rPr lang="en-US" sz="2800" i="1" baseline="30000" dirty="0">
                <a:latin typeface="+mj-lt"/>
              </a:rPr>
              <a:t>rd</a:t>
            </a:r>
            <a:r>
              <a:rPr lang="en-US" sz="2800" i="1" dirty="0">
                <a:latin typeface="+mj-lt"/>
              </a:rPr>
              <a:t> Grade Teacher</a:t>
            </a:r>
          </a:p>
        </p:txBody>
      </p:sp>
    </p:spTree>
    <p:extLst>
      <p:ext uri="{BB962C8B-B14F-4D97-AF65-F5344CB8AC3E}">
        <p14:creationId xmlns:p14="http://schemas.microsoft.com/office/powerpoint/2010/main" val="238381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efflindsay.com/bmevlogo8.jpg"/>
          <p:cNvPicPr>
            <a:picLocks noChangeAspect="1" noChangeArrowheads="1"/>
          </p:cNvPicPr>
          <p:nvPr/>
        </p:nvPicPr>
        <p:blipFill rotWithShape="1">
          <a:blip r:embed="rId5">
            <a:extLst>
              <a:ext uri="{28A0092B-C50C-407E-A947-70E740481C1C}">
                <a14:useLocalDpi xmlns:a14="http://schemas.microsoft.com/office/drawing/2010/main" val="0"/>
              </a:ext>
            </a:extLst>
          </a:blip>
          <a:srcRect b="46247"/>
          <a:stretch/>
        </p:blipFill>
        <p:spPr bwMode="auto">
          <a:xfrm>
            <a:off x="1371600" y="0"/>
            <a:ext cx="6121021" cy="1144867"/>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3" name="Subtitle 2"/>
          <p:cNvSpPr>
            <a:spLocks noGrp="1"/>
          </p:cNvSpPr>
          <p:nvPr>
            <p:ph type="subTitle" idx="1"/>
          </p:nvPr>
        </p:nvSpPr>
        <p:spPr>
          <a:xfrm>
            <a:off x="-114300" y="1857330"/>
            <a:ext cx="9144000" cy="990600"/>
          </a:xfrm>
        </p:spPr>
        <p:txBody>
          <a:bodyPr/>
          <a:lstStyle/>
          <a:p>
            <a:r>
              <a:rPr lang="en-US" sz="2800" b="1" dirty="0" err="1">
                <a:solidFill>
                  <a:schemeClr val="tx1"/>
                </a:solidFill>
                <a:latin typeface="+mj-lt"/>
              </a:rPr>
              <a:t>Stylometrics</a:t>
            </a:r>
            <a:endParaRPr lang="en-US" sz="1800" b="1" dirty="0">
              <a:latin typeface="+mj-lt"/>
            </a:endParaRPr>
          </a:p>
          <a:p>
            <a:endParaRPr lang="en-US" dirty="0">
              <a:latin typeface="+mj-lt"/>
            </a:endParaRPr>
          </a:p>
        </p:txBody>
      </p:sp>
      <p:sp>
        <p:nvSpPr>
          <p:cNvPr id="5" name="Rectangle 4"/>
          <p:cNvSpPr/>
          <p:nvPr/>
        </p:nvSpPr>
        <p:spPr>
          <a:xfrm>
            <a:off x="1432999" y="1177933"/>
            <a:ext cx="6278001"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Book of Mormon Evidences</a:t>
            </a:r>
          </a:p>
        </p:txBody>
      </p:sp>
      <p:sp>
        <p:nvSpPr>
          <p:cNvPr id="2" name="Rectangle 1">
            <a:extLst>
              <a:ext uri="{FF2B5EF4-FFF2-40B4-BE49-F238E27FC236}">
                <a16:creationId xmlns:a16="http://schemas.microsoft.com/office/drawing/2014/main" id="{F0F8C649-98BE-4989-AB1A-082573F9EA9C}"/>
              </a:ext>
            </a:extLst>
          </p:cNvPr>
          <p:cNvSpPr/>
          <p:nvPr/>
        </p:nvSpPr>
        <p:spPr>
          <a:xfrm>
            <a:off x="0" y="6488668"/>
            <a:ext cx="8458200" cy="369332"/>
          </a:xfrm>
          <a:prstGeom prst="rect">
            <a:avLst/>
          </a:prstGeom>
        </p:spPr>
        <p:txBody>
          <a:bodyPr wrap="square">
            <a:spAutoFit/>
          </a:bodyPr>
          <a:lstStyle/>
          <a:p>
            <a:r>
              <a:rPr lang="en-US" dirty="0">
                <a:latin typeface="+mj-lt"/>
              </a:rPr>
              <a:t>https://www.youtube.com/watch?v=-Ke4d7HXae0</a:t>
            </a:r>
          </a:p>
        </p:txBody>
      </p:sp>
      <p:sp>
        <p:nvSpPr>
          <p:cNvPr id="7" name="TextBox 6">
            <a:extLst>
              <a:ext uri="{FF2B5EF4-FFF2-40B4-BE49-F238E27FC236}">
                <a16:creationId xmlns:a16="http://schemas.microsoft.com/office/drawing/2014/main" id="{38D30D84-909F-402B-BD4C-B8773FC9294B}"/>
              </a:ext>
            </a:extLst>
          </p:cNvPr>
          <p:cNvSpPr txBox="1"/>
          <p:nvPr/>
        </p:nvSpPr>
        <p:spPr>
          <a:xfrm>
            <a:off x="373382" y="2590897"/>
            <a:ext cx="8458200" cy="830997"/>
          </a:xfrm>
          <a:prstGeom prst="rect">
            <a:avLst/>
          </a:prstGeom>
          <a:noFill/>
        </p:spPr>
        <p:txBody>
          <a:bodyPr wrap="square" rtlCol="0">
            <a:spAutoFit/>
          </a:bodyPr>
          <a:lstStyle/>
          <a:p>
            <a:pPr algn="ctr"/>
            <a:r>
              <a:rPr lang="en-US" sz="2400" dirty="0"/>
              <a:t>The study of linguistic style, often used to attribute authorship to anonymous or disputed documents.</a:t>
            </a:r>
            <a:endParaRPr lang="en-US" sz="3200" b="1" i="1" dirty="0">
              <a:latin typeface="+mj-lt"/>
            </a:endParaRPr>
          </a:p>
        </p:txBody>
      </p:sp>
      <p:pic>
        <p:nvPicPr>
          <p:cNvPr id="1028" name="Picture 4" descr="Image result for 3rd grade png">
            <a:extLst>
              <a:ext uri="{FF2B5EF4-FFF2-40B4-BE49-F238E27FC236}">
                <a16:creationId xmlns:a16="http://schemas.microsoft.com/office/drawing/2014/main" id="{F1BBD325-B55A-4CE5-8EB4-67E9A98B3C3A}"/>
              </a:ext>
            </a:extLst>
          </p:cNvPr>
          <p:cNvPicPr>
            <a:picLocks noChangeAspect="1" noChangeArrowheads="1"/>
          </p:cNvPicPr>
          <p:nvPr/>
        </p:nvPicPr>
        <p:blipFill>
          <a:blip r:embed="rId6" cstate="print">
            <a:lum bright="70000" contras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8600" y="5952935"/>
            <a:ext cx="3271520" cy="4616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 png">
            <a:extLst>
              <a:ext uri="{FF2B5EF4-FFF2-40B4-BE49-F238E27FC236}">
                <a16:creationId xmlns:a16="http://schemas.microsoft.com/office/drawing/2014/main" id="{5941A7C6-030E-4426-8855-FD9AF8FD37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79676">
            <a:off x="7909190" y="5023228"/>
            <a:ext cx="1095924" cy="1072668"/>
          </a:xfrm>
          <a:prstGeom prst="rect">
            <a:avLst/>
          </a:prstGeom>
          <a:noFill/>
          <a:extLst>
            <a:ext uri="{909E8E84-426E-40DD-AFC4-6F175D3DCCD1}">
              <a14:hiddenFill xmlns:a14="http://schemas.microsoft.com/office/drawing/2010/main">
                <a:solidFill>
                  <a:srgbClr val="FFFFFF"/>
                </a:solidFill>
              </a14:hiddenFill>
            </a:ext>
          </a:extLst>
        </p:spPr>
      </p:pic>
      <p:pic>
        <p:nvPicPr>
          <p:cNvPr id="6" name="Stylometrics Book of Mormon">
            <a:hlinkClick r:id="" action="ppaction://media"/>
            <a:extLst>
              <a:ext uri="{FF2B5EF4-FFF2-40B4-BE49-F238E27FC236}">
                <a16:creationId xmlns:a16="http://schemas.microsoft.com/office/drawing/2014/main" id="{A12BAA0B-3550-48B2-9D28-097AD394E527}"/>
              </a:ext>
            </a:extLst>
          </p:cNvPr>
          <p:cNvPicPr>
            <a:picLocks noChangeAspect="1"/>
          </p:cNvPicPr>
          <p:nvPr>
            <a:videoFile r:link="rId2"/>
            <p:extLst>
              <p:ext uri="{DAA4B4D4-6D71-4841-9C94-3DE7FCFB9230}">
                <p14:media xmlns:p14="http://schemas.microsoft.com/office/powerpoint/2010/main" r:link="rId1"/>
              </p:ext>
            </p:extLst>
          </p:nvPr>
        </p:nvPicPr>
        <p:blipFill>
          <a:blip r:embed="rId9"/>
          <a:stretch>
            <a:fillRect/>
          </a:stretch>
        </p:blipFill>
        <p:spPr>
          <a:xfrm>
            <a:off x="4776802" y="5954604"/>
            <a:ext cx="831520" cy="467730"/>
          </a:xfrm>
          <a:prstGeom prst="rect">
            <a:avLst/>
          </a:prstGeom>
        </p:spPr>
      </p:pic>
    </p:spTree>
    <p:extLst>
      <p:ext uri="{BB962C8B-B14F-4D97-AF65-F5344CB8AC3E}">
        <p14:creationId xmlns:p14="http://schemas.microsoft.com/office/powerpoint/2010/main" val="13812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95256" fill="hold"/>
                                        <p:tgtEl>
                                          <p:spTgt spid="6"/>
                                        </p:tgtEl>
                                      </p:cBhvr>
                                    </p:cmd>
                                  </p:childTnLst>
                                </p:cTn>
                              </p:par>
                            </p:childTnLst>
                          </p:cTn>
                        </p:par>
                      </p:childTnLst>
                    </p:cTn>
                  </p:par>
                  <p:par>
                    <p:cTn id="14" fill="hold">
                      <p:stCondLst>
                        <p:cond delay="indefinite"/>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6"/>
                                        </p:tgtEl>
                                      </p:cBhvr>
                                    </p:cmd>
                                  </p:childTnLst>
                                </p:cTn>
                              </p:par>
                              <p:par>
                                <p:cTn id="18" presetID="42" presetClass="entr" presetSubtype="0"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00"/>
                                        <p:tgtEl>
                                          <p:spTgt spid="1028"/>
                                        </p:tgtEl>
                                      </p:cBhvr>
                                    </p:animEffect>
                                    <p:anim calcmode="lin" valueType="num">
                                      <p:cBhvr>
                                        <p:cTn id="26" dur="1000" fill="hold"/>
                                        <p:tgtEl>
                                          <p:spTgt spid="1028"/>
                                        </p:tgtEl>
                                        <p:attrNameLst>
                                          <p:attrName>ppt_x</p:attrName>
                                        </p:attrNameLst>
                                      </p:cBhvr>
                                      <p:tavLst>
                                        <p:tav tm="0">
                                          <p:val>
                                            <p:strVal val="#ppt_x"/>
                                          </p:val>
                                        </p:tav>
                                        <p:tav tm="100000">
                                          <p:val>
                                            <p:strVal val="#ppt_x"/>
                                          </p:val>
                                        </p:tav>
                                      </p:tavLst>
                                    </p:anim>
                                    <p:anim calcmode="lin" valueType="num">
                                      <p:cBhvr>
                                        <p:cTn id="27" dur="1000" fill="hold"/>
                                        <p:tgtEl>
                                          <p:spTgt spid="102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500" fill="hold"/>
                                        <p:tgtEl>
                                          <p:spTgt spid="1030"/>
                                        </p:tgtEl>
                                        <p:attrNameLst>
                                          <p:attrName>ppt_w</p:attrName>
                                        </p:attrNameLst>
                                      </p:cBhvr>
                                      <p:tavLst>
                                        <p:tav tm="0">
                                          <p:val>
                                            <p:fltVal val="0"/>
                                          </p:val>
                                        </p:tav>
                                        <p:tav tm="100000">
                                          <p:val>
                                            <p:strVal val="#ppt_w"/>
                                          </p:val>
                                        </p:tav>
                                      </p:tavLst>
                                    </p:anim>
                                    <p:anim calcmode="lin" valueType="num">
                                      <p:cBhvr>
                                        <p:cTn id="32" dur="500" fill="hold"/>
                                        <p:tgtEl>
                                          <p:spTgt spid="1030"/>
                                        </p:tgtEl>
                                        <p:attrNameLst>
                                          <p:attrName>ppt_h</p:attrName>
                                        </p:attrNameLst>
                                      </p:cBhvr>
                                      <p:tavLst>
                                        <p:tav tm="0">
                                          <p:val>
                                            <p:fltVal val="0"/>
                                          </p:val>
                                        </p:tav>
                                        <p:tav tm="100000">
                                          <p:val>
                                            <p:strVal val="#ppt_h"/>
                                          </p:val>
                                        </p:tav>
                                      </p:tavLst>
                                    </p:anim>
                                    <p:animEffect transition="in" filter="fade">
                                      <p:cBhvr>
                                        <p:cTn id="3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4" fill="hold" display="0">
                  <p:stCondLst>
                    <p:cond delay="indefinite"/>
                  </p:stCondLst>
                </p:cTn>
                <p:tgtEl>
                  <p:spTgt spid="6"/>
                </p:tgtEl>
              </p:cMediaNode>
            </p:video>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efflindsay.com/bmevlogo8.jpg"/>
          <p:cNvPicPr>
            <a:picLocks noChangeAspect="1" noChangeArrowheads="1"/>
          </p:cNvPicPr>
          <p:nvPr/>
        </p:nvPicPr>
        <p:blipFill rotWithShape="1">
          <a:blip r:embed="rId3">
            <a:extLst>
              <a:ext uri="{28A0092B-C50C-407E-A947-70E740481C1C}">
                <a14:useLocalDpi xmlns:a14="http://schemas.microsoft.com/office/drawing/2010/main" val="0"/>
              </a:ext>
            </a:extLst>
          </a:blip>
          <a:srcRect b="46247"/>
          <a:stretch/>
        </p:blipFill>
        <p:spPr bwMode="auto">
          <a:xfrm>
            <a:off x="1371600" y="0"/>
            <a:ext cx="6121021" cy="1144867"/>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3" name="Subtitle 2"/>
          <p:cNvSpPr>
            <a:spLocks noGrp="1"/>
          </p:cNvSpPr>
          <p:nvPr>
            <p:ph type="subTitle" idx="1"/>
          </p:nvPr>
        </p:nvSpPr>
        <p:spPr>
          <a:xfrm>
            <a:off x="-114300" y="1857330"/>
            <a:ext cx="9144000" cy="990600"/>
          </a:xfrm>
        </p:spPr>
        <p:txBody>
          <a:bodyPr/>
          <a:lstStyle/>
          <a:p>
            <a:r>
              <a:rPr lang="en-US" sz="2800" b="1" dirty="0">
                <a:solidFill>
                  <a:schemeClr val="tx1"/>
                </a:solidFill>
                <a:latin typeface="+mj-lt"/>
              </a:rPr>
              <a:t>Word Print Analysis</a:t>
            </a:r>
            <a:endParaRPr lang="en-US" sz="1800" b="1" dirty="0">
              <a:latin typeface="+mj-lt"/>
            </a:endParaRPr>
          </a:p>
          <a:p>
            <a:endParaRPr lang="en-US" dirty="0">
              <a:latin typeface="+mj-lt"/>
            </a:endParaRPr>
          </a:p>
        </p:txBody>
      </p:sp>
      <p:sp>
        <p:nvSpPr>
          <p:cNvPr id="5" name="Rectangle 4"/>
          <p:cNvSpPr/>
          <p:nvPr/>
        </p:nvSpPr>
        <p:spPr>
          <a:xfrm>
            <a:off x="1432999" y="1177933"/>
            <a:ext cx="6278001" cy="646331"/>
          </a:xfrm>
          <a:prstGeom prst="rect">
            <a:avLst/>
          </a:prstGeom>
          <a:noFill/>
        </p:spPr>
        <p:txBody>
          <a:bodyPr wrap="none" lIns="91440" tIns="45720" rIns="91440" bIns="45720">
            <a:spAutoFit/>
          </a:bodyPr>
          <a:lstStyle/>
          <a:p>
            <a:pPr algn="ctr"/>
            <a:r>
              <a:rPr lang="en-US" sz="36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Book of Mormon Evidences</a:t>
            </a:r>
          </a:p>
        </p:txBody>
      </p:sp>
      <p:sp>
        <p:nvSpPr>
          <p:cNvPr id="2" name="Rectangle 1">
            <a:extLst>
              <a:ext uri="{FF2B5EF4-FFF2-40B4-BE49-F238E27FC236}">
                <a16:creationId xmlns:a16="http://schemas.microsoft.com/office/drawing/2014/main" id="{F0F8C649-98BE-4989-AB1A-082573F9EA9C}"/>
              </a:ext>
            </a:extLst>
          </p:cNvPr>
          <p:cNvSpPr/>
          <p:nvPr/>
        </p:nvSpPr>
        <p:spPr>
          <a:xfrm>
            <a:off x="228600" y="2435127"/>
            <a:ext cx="8458200" cy="1200329"/>
          </a:xfrm>
          <a:prstGeom prst="rect">
            <a:avLst/>
          </a:prstGeom>
        </p:spPr>
        <p:txBody>
          <a:bodyPr wrap="square">
            <a:spAutoFit/>
          </a:bodyPr>
          <a:lstStyle/>
          <a:p>
            <a:r>
              <a:rPr lang="en-US" dirty="0">
                <a:latin typeface="+mj-lt"/>
              </a:rPr>
              <a:t>There is a roughly 1 in 15 trillion chance of Nephi and Alma having the same author.</a:t>
            </a:r>
          </a:p>
          <a:p>
            <a:r>
              <a:rPr lang="en-US" dirty="0">
                <a:latin typeface="+mj-lt"/>
              </a:rPr>
              <a:t>There is a .001% chance it was written by Joseph Smith, Sydney Rigdon, Oliver Cowdrey, Solomon Spaulding. </a:t>
            </a:r>
            <a:r>
              <a:rPr lang="en-US" dirty="0" err="1">
                <a:latin typeface="+mj-lt"/>
              </a:rPr>
              <a:t>etc</a:t>
            </a:r>
            <a:endParaRPr lang="en-US" dirty="0">
              <a:latin typeface="+mj-lt"/>
            </a:endParaRPr>
          </a:p>
        </p:txBody>
      </p:sp>
      <p:sp>
        <p:nvSpPr>
          <p:cNvPr id="4" name="Rectangle 3">
            <a:extLst>
              <a:ext uri="{FF2B5EF4-FFF2-40B4-BE49-F238E27FC236}">
                <a16:creationId xmlns:a16="http://schemas.microsoft.com/office/drawing/2014/main" id="{C514A999-17D4-41EF-B334-03F5973DBE5C}"/>
              </a:ext>
            </a:extLst>
          </p:cNvPr>
          <p:cNvSpPr/>
          <p:nvPr/>
        </p:nvSpPr>
        <p:spPr>
          <a:xfrm>
            <a:off x="228600" y="4092656"/>
            <a:ext cx="8675255" cy="1077218"/>
          </a:xfrm>
          <a:prstGeom prst="rect">
            <a:avLst/>
          </a:prstGeom>
        </p:spPr>
        <p:txBody>
          <a:bodyPr wrap="square">
            <a:spAutoFit/>
          </a:bodyPr>
          <a:lstStyle/>
          <a:p>
            <a:pPr algn="ctr"/>
            <a:r>
              <a:rPr lang="en-US" sz="2800" b="1" dirty="0">
                <a:latin typeface="+mj-lt"/>
              </a:rPr>
              <a:t>The Title Page At the End</a:t>
            </a:r>
          </a:p>
          <a:p>
            <a:r>
              <a:rPr lang="en-US" dirty="0">
                <a:latin typeface="+mj-lt"/>
              </a:rPr>
              <a:t>“</a:t>
            </a:r>
            <a:r>
              <a:rPr lang="en-US" dirty="0" err="1">
                <a:latin typeface="+mj-lt"/>
              </a:rPr>
              <a:t>Scriptorio</a:t>
            </a:r>
            <a:r>
              <a:rPr lang="en-US" dirty="0">
                <a:latin typeface="+mj-lt"/>
              </a:rPr>
              <a:t>” (putting the title page at the END of the book, something which is a hallmark of ancient writings on plates from the Middle East)</a:t>
            </a:r>
          </a:p>
        </p:txBody>
      </p:sp>
      <p:sp>
        <p:nvSpPr>
          <p:cNvPr id="7" name="TextBox 6">
            <a:extLst>
              <a:ext uri="{FF2B5EF4-FFF2-40B4-BE49-F238E27FC236}">
                <a16:creationId xmlns:a16="http://schemas.microsoft.com/office/drawing/2014/main" id="{38D30D84-909F-402B-BD4C-B8773FC9294B}"/>
              </a:ext>
            </a:extLst>
          </p:cNvPr>
          <p:cNvSpPr txBox="1"/>
          <p:nvPr/>
        </p:nvSpPr>
        <p:spPr>
          <a:xfrm>
            <a:off x="3319782" y="5952934"/>
            <a:ext cx="5709918" cy="461665"/>
          </a:xfrm>
          <a:prstGeom prst="rect">
            <a:avLst/>
          </a:prstGeom>
          <a:noFill/>
        </p:spPr>
        <p:txBody>
          <a:bodyPr wrap="square" rtlCol="0">
            <a:spAutoFit/>
          </a:bodyPr>
          <a:lstStyle/>
          <a:p>
            <a:pPr algn="ctr"/>
            <a:r>
              <a:rPr lang="en-US" sz="2400" b="1" i="1" dirty="0">
                <a:latin typeface="+mj-lt"/>
              </a:rPr>
              <a:t>Word-Print Analysis &amp; </a:t>
            </a:r>
            <a:r>
              <a:rPr lang="en-US" sz="2400" b="1" i="1" dirty="0" err="1">
                <a:latin typeface="+mj-lt"/>
              </a:rPr>
              <a:t>Scriptorio</a:t>
            </a:r>
            <a:endParaRPr lang="en-US" sz="2400" b="1" i="1" dirty="0">
              <a:latin typeface="+mj-lt"/>
            </a:endParaRPr>
          </a:p>
        </p:txBody>
      </p:sp>
      <p:pic>
        <p:nvPicPr>
          <p:cNvPr id="1028" name="Picture 4" descr="Image result for 3rd grade png">
            <a:extLst>
              <a:ext uri="{FF2B5EF4-FFF2-40B4-BE49-F238E27FC236}">
                <a16:creationId xmlns:a16="http://schemas.microsoft.com/office/drawing/2014/main" id="{F1BBD325-B55A-4CE5-8EB4-67E9A98B3C3A}"/>
              </a:ext>
            </a:extLst>
          </p:cNvPr>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8600" y="5952935"/>
            <a:ext cx="3271520" cy="4616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 png">
            <a:extLst>
              <a:ext uri="{FF2B5EF4-FFF2-40B4-BE49-F238E27FC236}">
                <a16:creationId xmlns:a16="http://schemas.microsoft.com/office/drawing/2014/main" id="{5941A7C6-030E-4426-8855-FD9AF8FD37D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79676">
            <a:off x="7909190" y="5023228"/>
            <a:ext cx="1095924" cy="107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85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1000"/>
                                        <p:tgtEl>
                                          <p:spTgt spid="1028"/>
                                        </p:tgtEl>
                                      </p:cBhvr>
                                    </p:animEffect>
                                    <p:anim calcmode="lin" valueType="num">
                                      <p:cBhvr>
                                        <p:cTn id="34" dur="1000" fill="hold"/>
                                        <p:tgtEl>
                                          <p:spTgt spid="1028"/>
                                        </p:tgtEl>
                                        <p:attrNameLst>
                                          <p:attrName>ppt_x</p:attrName>
                                        </p:attrNameLst>
                                      </p:cBhvr>
                                      <p:tavLst>
                                        <p:tav tm="0">
                                          <p:val>
                                            <p:strVal val="#ppt_x"/>
                                          </p:val>
                                        </p:tav>
                                        <p:tav tm="100000">
                                          <p:val>
                                            <p:strVal val="#ppt_x"/>
                                          </p:val>
                                        </p:tav>
                                      </p:tavLst>
                                    </p:anim>
                                    <p:anim calcmode="lin" valueType="num">
                                      <p:cBhvr>
                                        <p:cTn id="35" dur="1000" fill="hold"/>
                                        <p:tgtEl>
                                          <p:spTgt spid="1028"/>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1030"/>
                                        </p:tgtEl>
                                        <p:attrNameLst>
                                          <p:attrName>style.visibility</p:attrName>
                                        </p:attrNameLst>
                                      </p:cBhvr>
                                      <p:to>
                                        <p:strVal val="visible"/>
                                      </p:to>
                                    </p:set>
                                    <p:anim calcmode="lin" valueType="num">
                                      <p:cBhvr>
                                        <p:cTn id="39" dur="500" fill="hold"/>
                                        <p:tgtEl>
                                          <p:spTgt spid="1030"/>
                                        </p:tgtEl>
                                        <p:attrNameLst>
                                          <p:attrName>ppt_w</p:attrName>
                                        </p:attrNameLst>
                                      </p:cBhvr>
                                      <p:tavLst>
                                        <p:tav tm="0">
                                          <p:val>
                                            <p:fltVal val="0"/>
                                          </p:val>
                                        </p:tav>
                                        <p:tav tm="100000">
                                          <p:val>
                                            <p:strVal val="#ppt_w"/>
                                          </p:val>
                                        </p:tav>
                                      </p:tavLst>
                                    </p:anim>
                                    <p:anim calcmode="lin" valueType="num">
                                      <p:cBhvr>
                                        <p:cTn id="40" dur="500" fill="hold"/>
                                        <p:tgtEl>
                                          <p:spTgt spid="1030"/>
                                        </p:tgtEl>
                                        <p:attrNameLst>
                                          <p:attrName>ppt_h</p:attrName>
                                        </p:attrNameLst>
                                      </p:cBhvr>
                                      <p:tavLst>
                                        <p:tav tm="0">
                                          <p:val>
                                            <p:fltVal val="0"/>
                                          </p:val>
                                        </p:tav>
                                        <p:tav tm="100000">
                                          <p:val>
                                            <p:strVal val="#ppt_h"/>
                                          </p:val>
                                        </p:tav>
                                      </p:tavLst>
                                    </p:anim>
                                    <p:animEffect transition="in" filter="fade">
                                      <p:cBhvr>
                                        <p:cTn id="4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29013</TotalTime>
  <Words>1557</Words>
  <Application>Microsoft Office PowerPoint</Application>
  <PresentationFormat>On-screen Show (4:3)</PresentationFormat>
  <Paragraphs>246</Paragraphs>
  <Slides>38</Slides>
  <Notes>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Andalus</vt:lpstr>
      <vt:lpstr>Arial</vt:lpstr>
      <vt:lpstr>Bookman Old Style</vt:lpstr>
      <vt:lpstr>Calibri</vt:lpstr>
      <vt:lpstr>Rockwell</vt:lpstr>
      <vt:lpstr>Times New Roman</vt:lpstr>
      <vt:lpstr>Vladimir Script</vt:lpstr>
      <vt:lpstr>Damask</vt:lpstr>
      <vt:lpstr>The Book of Revelation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Alma 11:1-20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370</cp:revision>
  <dcterms:created xsi:type="dcterms:W3CDTF">2006-07-12T19:00:47Z</dcterms:created>
  <dcterms:modified xsi:type="dcterms:W3CDTF">2018-04-09T19:44:19Z</dcterms:modified>
</cp:coreProperties>
</file>