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2" r:id="rId1"/>
  </p:sldMasterIdLst>
  <p:notesMasterIdLst>
    <p:notesMasterId r:id="rId23"/>
  </p:notesMasterIdLst>
  <p:sldIdLst>
    <p:sldId id="954" r:id="rId2"/>
    <p:sldId id="978" r:id="rId3"/>
    <p:sldId id="832" r:id="rId4"/>
    <p:sldId id="833" r:id="rId5"/>
    <p:sldId id="932" r:id="rId6"/>
    <p:sldId id="939" r:id="rId7"/>
    <p:sldId id="966" r:id="rId8"/>
    <p:sldId id="940" r:id="rId9"/>
    <p:sldId id="941" r:id="rId10"/>
    <p:sldId id="979" r:id="rId11"/>
    <p:sldId id="967" r:id="rId12"/>
    <p:sldId id="972" r:id="rId13"/>
    <p:sldId id="974" r:id="rId14"/>
    <p:sldId id="811" r:id="rId15"/>
    <p:sldId id="980" r:id="rId16"/>
    <p:sldId id="975" r:id="rId17"/>
    <p:sldId id="976" r:id="rId18"/>
    <p:sldId id="946" r:id="rId19"/>
    <p:sldId id="930" r:id="rId20"/>
    <p:sldId id="965" r:id="rId21"/>
    <p:sldId id="95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314" autoAdjust="0"/>
  </p:normalViewPr>
  <p:slideViewPr>
    <p:cSldViewPr snapToGrid="0">
      <p:cViewPr varScale="1">
        <p:scale>
          <a:sx n="62" d="100"/>
          <a:sy n="62" d="100"/>
        </p:scale>
        <p:origin x="86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4/3/2018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602D02-651C-4C36-A48A-B07AA34EC33B}" type="slidenum">
              <a:rPr lang="en-US" altLang="en-US" smtClean="0"/>
              <a:pPr>
                <a:defRPr/>
              </a:pPr>
              <a:t>‹#›</a:t>
            </a:fld>
            <a:endParaRPr lang="en-US" altLang="en-US"/>
          </a:p>
        </p:txBody>
      </p:sp>
    </p:spTree>
    <p:extLst>
      <p:ext uri="{BB962C8B-B14F-4D97-AF65-F5344CB8AC3E}">
        <p14:creationId xmlns:p14="http://schemas.microsoft.com/office/powerpoint/2010/main" val="337915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4E6C24-206D-4A64-A5F4-6FEF8C1FBC95}" type="slidenum">
              <a:rPr lang="en-US" altLang="en-US" smtClean="0"/>
              <a:pPr>
                <a:defRPr/>
              </a:pPr>
              <a:t>‹#›</a:t>
            </a:fld>
            <a:endParaRPr lang="en-US" altLang="en-US"/>
          </a:p>
        </p:txBody>
      </p:sp>
    </p:spTree>
    <p:extLst>
      <p:ext uri="{BB962C8B-B14F-4D97-AF65-F5344CB8AC3E}">
        <p14:creationId xmlns:p14="http://schemas.microsoft.com/office/powerpoint/2010/main" val="377685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918B3F-237D-4C21-8C41-9FBA9CB010B8}" type="slidenum">
              <a:rPr lang="en-US" altLang="en-US" smtClean="0"/>
              <a:pPr>
                <a:defRPr/>
              </a:pPr>
              <a:t>‹#›</a:t>
            </a:fld>
            <a:endParaRPr lang="en-US" altLang="en-US"/>
          </a:p>
        </p:txBody>
      </p:sp>
    </p:spTree>
    <p:extLst>
      <p:ext uri="{BB962C8B-B14F-4D97-AF65-F5344CB8AC3E}">
        <p14:creationId xmlns:p14="http://schemas.microsoft.com/office/powerpoint/2010/main" val="213026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85FBBF-B1A1-4666-AE67-E6FA2C7E62F0}" type="slidenum">
              <a:rPr lang="en-US" altLang="en-US" smtClean="0"/>
              <a:pPr>
                <a:defRPr/>
              </a:pPr>
              <a:t>‹#›</a:t>
            </a:fld>
            <a:endParaRPr lang="en-US" alt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6905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CA930F-085B-4EDB-A402-9411D9019995}" type="slidenum">
              <a:rPr lang="en-US" altLang="en-US" smtClean="0"/>
              <a:pPr>
                <a:defRPr/>
              </a:pPr>
              <a:t>‹#›</a:t>
            </a:fld>
            <a:endParaRPr lang="en-US" altLang="en-US"/>
          </a:p>
        </p:txBody>
      </p:sp>
    </p:spTree>
    <p:extLst>
      <p:ext uri="{BB962C8B-B14F-4D97-AF65-F5344CB8AC3E}">
        <p14:creationId xmlns:p14="http://schemas.microsoft.com/office/powerpoint/2010/main" val="304642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7265A1-C2D4-4C30-82D3-A3A00D09D63A}" type="slidenum">
              <a:rPr lang="en-US" altLang="en-US" smtClean="0"/>
              <a:pPr>
                <a:defRPr/>
              </a:pPr>
              <a:t>‹#›</a:t>
            </a:fld>
            <a:endParaRPr lang="en-US" altLang="en-US"/>
          </a:p>
        </p:txBody>
      </p:sp>
    </p:spTree>
    <p:extLst>
      <p:ext uri="{BB962C8B-B14F-4D97-AF65-F5344CB8AC3E}">
        <p14:creationId xmlns:p14="http://schemas.microsoft.com/office/powerpoint/2010/main" val="448988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CCDD9C1-386F-4D04-829B-D19EB04AF528}" type="slidenum">
              <a:rPr lang="en-US" altLang="en-US" smtClean="0"/>
              <a:pPr>
                <a:defRPr/>
              </a:pPr>
              <a:t>‹#›</a:t>
            </a:fld>
            <a:endParaRPr lang="en-US" altLang="en-US"/>
          </a:p>
        </p:txBody>
      </p:sp>
    </p:spTree>
    <p:extLst>
      <p:ext uri="{BB962C8B-B14F-4D97-AF65-F5344CB8AC3E}">
        <p14:creationId xmlns:p14="http://schemas.microsoft.com/office/powerpoint/2010/main" val="2887960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4DE58D-BDC8-484D-B093-733EE0EC856F}" type="slidenum">
              <a:rPr lang="en-US" altLang="en-US" smtClean="0"/>
              <a:pPr>
                <a:defRPr/>
              </a:pPr>
              <a:t>‹#›</a:t>
            </a:fld>
            <a:endParaRPr lang="en-US" altLang="en-US"/>
          </a:p>
        </p:txBody>
      </p:sp>
    </p:spTree>
    <p:extLst>
      <p:ext uri="{BB962C8B-B14F-4D97-AF65-F5344CB8AC3E}">
        <p14:creationId xmlns:p14="http://schemas.microsoft.com/office/powerpoint/2010/main" val="412067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364489-8B14-4F75-BBDA-A26127F3F2E6}" type="slidenum">
              <a:rPr lang="en-US" altLang="en-US" smtClean="0"/>
              <a:pPr>
                <a:defRPr/>
              </a:pPr>
              <a:t>‹#›</a:t>
            </a:fld>
            <a:endParaRPr lang="en-US" altLang="en-US"/>
          </a:p>
        </p:txBody>
      </p:sp>
    </p:spTree>
    <p:extLst>
      <p:ext uri="{BB962C8B-B14F-4D97-AF65-F5344CB8AC3E}">
        <p14:creationId xmlns:p14="http://schemas.microsoft.com/office/powerpoint/2010/main" val="262324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F28889-67C9-4467-9C52-4811321B6EA4}" type="slidenum">
              <a:rPr lang="en-US" altLang="en-US" smtClean="0"/>
              <a:pPr>
                <a:defRPr/>
              </a:pPr>
              <a:t>‹#›</a:t>
            </a:fld>
            <a:endParaRPr lang="en-US" altLang="en-US"/>
          </a:p>
        </p:txBody>
      </p:sp>
    </p:spTree>
    <p:extLst>
      <p:ext uri="{BB962C8B-B14F-4D97-AF65-F5344CB8AC3E}">
        <p14:creationId xmlns:p14="http://schemas.microsoft.com/office/powerpoint/2010/main" val="350761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EC46AA-F4B2-4431-96C8-6D4232285CC3}" type="slidenum">
              <a:rPr lang="en-US" altLang="en-US" smtClean="0"/>
              <a:pPr>
                <a:defRPr/>
              </a:pPr>
              <a:t>‹#›</a:t>
            </a:fld>
            <a:endParaRPr lang="en-US" altLang="en-US"/>
          </a:p>
        </p:txBody>
      </p:sp>
    </p:spTree>
    <p:extLst>
      <p:ext uri="{BB962C8B-B14F-4D97-AF65-F5344CB8AC3E}">
        <p14:creationId xmlns:p14="http://schemas.microsoft.com/office/powerpoint/2010/main" val="34408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BBE6F9-387A-4B85-9F39-400CC4DCBC47}" type="slidenum">
              <a:rPr lang="en-US" altLang="en-US" smtClean="0"/>
              <a:pPr>
                <a:defRPr/>
              </a:pPr>
              <a:t>‹#›</a:t>
            </a:fld>
            <a:endParaRPr lang="en-US" altLang="en-US"/>
          </a:p>
        </p:txBody>
      </p:sp>
    </p:spTree>
    <p:extLst>
      <p:ext uri="{BB962C8B-B14F-4D97-AF65-F5344CB8AC3E}">
        <p14:creationId xmlns:p14="http://schemas.microsoft.com/office/powerpoint/2010/main" val="362657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1E8DED-5AD4-4D20-AA44-50A15178F8D1}" type="slidenum">
              <a:rPr lang="en-US" altLang="en-US" smtClean="0"/>
              <a:pPr>
                <a:defRPr/>
              </a:pPr>
              <a:t>‹#›</a:t>
            </a:fld>
            <a:endParaRPr lang="en-US" altLang="en-US"/>
          </a:p>
        </p:txBody>
      </p:sp>
    </p:spTree>
    <p:extLst>
      <p:ext uri="{BB962C8B-B14F-4D97-AF65-F5344CB8AC3E}">
        <p14:creationId xmlns:p14="http://schemas.microsoft.com/office/powerpoint/2010/main" val="318518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EA377A0-026E-4515-B7E2-FDEAC2399954}" type="slidenum">
              <a:rPr lang="en-US" altLang="en-US" smtClean="0"/>
              <a:pPr>
                <a:defRPr/>
              </a:pPr>
              <a:t>‹#›</a:t>
            </a:fld>
            <a:endParaRPr lang="en-US" altLang="en-US"/>
          </a:p>
        </p:txBody>
      </p:sp>
    </p:spTree>
    <p:extLst>
      <p:ext uri="{BB962C8B-B14F-4D97-AF65-F5344CB8AC3E}">
        <p14:creationId xmlns:p14="http://schemas.microsoft.com/office/powerpoint/2010/main" val="152048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035C48-A2A1-4820-9CD2-8C90C92D5C2C}" type="slidenum">
              <a:rPr lang="en-US" altLang="en-US" smtClean="0"/>
              <a:pPr>
                <a:defRPr/>
              </a:pPr>
              <a:t>‹#›</a:t>
            </a:fld>
            <a:endParaRPr lang="en-US" altLang="en-US"/>
          </a:p>
        </p:txBody>
      </p:sp>
    </p:spTree>
    <p:extLst>
      <p:ext uri="{BB962C8B-B14F-4D97-AF65-F5344CB8AC3E}">
        <p14:creationId xmlns:p14="http://schemas.microsoft.com/office/powerpoint/2010/main" val="404078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AD310C-4BC0-41EA-B237-BDA9E5900DD5}" type="slidenum">
              <a:rPr lang="en-US" altLang="en-US" smtClean="0"/>
              <a:pPr>
                <a:defRPr/>
              </a:pPr>
              <a:t>‹#›</a:t>
            </a:fld>
            <a:endParaRPr lang="en-US" altLang="en-US"/>
          </a:p>
        </p:txBody>
      </p:sp>
    </p:spTree>
    <p:extLst>
      <p:ext uri="{BB962C8B-B14F-4D97-AF65-F5344CB8AC3E}">
        <p14:creationId xmlns:p14="http://schemas.microsoft.com/office/powerpoint/2010/main" val="134625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99EBFC-1DA2-413B-A03C-5CA485BDB81B}" type="slidenum">
              <a:rPr lang="en-US" altLang="en-US" smtClean="0"/>
              <a:pPr>
                <a:defRPr/>
              </a:pPr>
              <a:t>‹#›</a:t>
            </a:fld>
            <a:endParaRPr lang="en-US" altLang="en-US"/>
          </a:p>
        </p:txBody>
      </p:sp>
    </p:spTree>
    <p:extLst>
      <p:ext uri="{BB962C8B-B14F-4D97-AF65-F5344CB8AC3E}">
        <p14:creationId xmlns:p14="http://schemas.microsoft.com/office/powerpoint/2010/main" val="251665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smtClean="0"/>
              <a:pPr>
                <a:defRPr/>
              </a:pPr>
              <a:t>‹#›</a:t>
            </a:fld>
            <a:endParaRPr lang="en-US" altLang="en-US"/>
          </a:p>
        </p:txBody>
      </p:sp>
    </p:spTree>
    <p:extLst>
      <p:ext uri="{BB962C8B-B14F-4D97-AF65-F5344CB8AC3E}">
        <p14:creationId xmlns:p14="http://schemas.microsoft.com/office/powerpoint/2010/main" val="2191719757"/>
      </p:ext>
    </p:extLst>
  </p:cSld>
  <p:clrMap bg1="dk1" tx1="lt1" bg2="dk2"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image" Target="../media/image3.jpeg"/><Relationship Id="rId16" Type="http://schemas.openxmlformats.org/officeDocument/2006/relationships/image" Target="../media/image16.gif"/><Relationship Id="rId1" Type="http://schemas.openxmlformats.org/officeDocument/2006/relationships/slideLayout" Target="../slideLayouts/slideLayout1.xml"/><Relationship Id="rId6" Type="http://schemas.openxmlformats.org/officeDocument/2006/relationships/image" Target="../media/image7.jpeg"/><Relationship Id="rId11" Type="http://schemas.microsoft.com/office/2007/relationships/hdphoto" Target="../media/hdphoto1.wdp"/><Relationship Id="rId5" Type="http://schemas.openxmlformats.org/officeDocument/2006/relationships/image" Target="../media/image6.jpeg"/><Relationship Id="rId15" Type="http://schemas.openxmlformats.org/officeDocument/2006/relationships/image" Target="../media/image15.gif"/><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1824529"/>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347" y="-212436"/>
            <a:ext cx="7765321" cy="1326321"/>
          </a:xfrm>
        </p:spPr>
        <p:txBody>
          <a:bodyPr/>
          <a:lstStyle/>
          <a:p>
            <a:pPr eaLnBrk="1" fontAlgn="auto" hangingPunct="1">
              <a:spcAft>
                <a:spcPts val="0"/>
              </a:spcAft>
              <a:defRPr/>
            </a:pPr>
            <a:r>
              <a:rPr lang="en-US" altLang="en-US" dirty="0"/>
              <a:t>Revelation 19:11-16</a:t>
            </a:r>
          </a:p>
        </p:txBody>
      </p:sp>
      <p:pic>
        <p:nvPicPr>
          <p:cNvPr id="2050" name="Picture 2" descr="Image result for second coming christ riding">
            <a:extLst>
              <a:ext uri="{FF2B5EF4-FFF2-40B4-BE49-F238E27FC236}">
                <a16:creationId xmlns:a16="http://schemas.microsoft.com/office/drawing/2014/main" id="{D948C694-B0FD-43A2-9F8D-E8F42E787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13" y="887429"/>
            <a:ext cx="8782693" cy="50061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6153143F-5EBA-46B6-A342-CDC753788B51}"/>
              </a:ext>
            </a:extLst>
          </p:cNvPr>
          <p:cNvSpPr txBox="1">
            <a:spLocks noChangeArrowheads="1"/>
          </p:cNvSpPr>
          <p:nvPr/>
        </p:nvSpPr>
        <p:spPr>
          <a:xfrm>
            <a:off x="274042" y="890780"/>
            <a:ext cx="2910948" cy="1326321"/>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defRPr/>
            </a:pPr>
            <a:r>
              <a:rPr lang="en-US" altLang="en-US" b="0" cap="none" dirty="0">
                <a:solidFill>
                  <a:srgbClr val="FFFF00"/>
                </a:solidFill>
              </a:rPr>
              <a:t>What symbols do you see?</a:t>
            </a:r>
          </a:p>
        </p:txBody>
      </p:sp>
    </p:spTree>
    <p:extLst>
      <p:ext uri="{BB962C8B-B14F-4D97-AF65-F5344CB8AC3E}">
        <p14:creationId xmlns:p14="http://schemas.microsoft.com/office/powerpoint/2010/main" val="12769710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9B239A-A788-4177-8E24-54F540D18911}"/>
              </a:ext>
            </a:extLst>
          </p:cNvPr>
          <p:cNvSpPr/>
          <p:nvPr/>
        </p:nvSpPr>
        <p:spPr>
          <a:xfrm>
            <a:off x="295564" y="364246"/>
            <a:ext cx="8756071" cy="1446550"/>
          </a:xfrm>
          <a:prstGeom prst="rect">
            <a:avLst/>
          </a:prstGeom>
        </p:spPr>
        <p:txBody>
          <a:bodyPr wrap="square">
            <a:spAutoFit/>
          </a:bodyPr>
          <a:lstStyle/>
          <a:p>
            <a:pPr algn="ctr"/>
            <a:r>
              <a:rPr lang="en-US" sz="4400" b="1" cap="all" dirty="0">
                <a:latin typeface="+mj-lt"/>
              </a:rPr>
              <a:t>SECOND COMING PROPHECIES</a:t>
            </a:r>
            <a:endParaRPr lang="en-US" sz="2000" dirty="0">
              <a:latin typeface="+mj-lt"/>
            </a:endParaRPr>
          </a:p>
        </p:txBody>
      </p:sp>
      <p:sp>
        <p:nvSpPr>
          <p:cNvPr id="4" name="Rectangle 3">
            <a:extLst>
              <a:ext uri="{FF2B5EF4-FFF2-40B4-BE49-F238E27FC236}">
                <a16:creationId xmlns:a16="http://schemas.microsoft.com/office/drawing/2014/main" id="{04BC5418-FF92-435C-B39E-04D1EA4BD513}"/>
              </a:ext>
            </a:extLst>
          </p:cNvPr>
          <p:cNvSpPr/>
          <p:nvPr/>
        </p:nvSpPr>
        <p:spPr>
          <a:xfrm>
            <a:off x="92366" y="1810796"/>
            <a:ext cx="8959270" cy="3477875"/>
          </a:xfrm>
          <a:prstGeom prst="rect">
            <a:avLst/>
          </a:prstGeom>
        </p:spPr>
        <p:txBody>
          <a:bodyPr wrap="square">
            <a:spAutoFit/>
          </a:bodyPr>
          <a:lstStyle/>
          <a:p>
            <a:r>
              <a:rPr lang="en-US" sz="2000" b="1" dirty="0">
                <a:latin typeface="+mj-lt"/>
              </a:rPr>
              <a:t>D&amp;C 130:14-17</a:t>
            </a:r>
          </a:p>
          <a:p>
            <a:r>
              <a:rPr lang="en-US" sz="2000" b="1" dirty="0">
                <a:latin typeface="+mj-lt"/>
              </a:rPr>
              <a:t>Spirit of Elijah</a:t>
            </a:r>
          </a:p>
          <a:p>
            <a:r>
              <a:rPr lang="en-US" sz="2000" b="1" dirty="0">
                <a:latin typeface="+mj-lt"/>
              </a:rPr>
              <a:t>Gospel Preached in all the World</a:t>
            </a:r>
          </a:p>
          <a:p>
            <a:pPr marL="571500" indent="-571500">
              <a:buFont typeface="Arial" panose="020B0604020202020204" pitchFamily="34" charset="0"/>
              <a:buChar char="•"/>
            </a:pPr>
            <a:r>
              <a:rPr lang="en-US" sz="2000" dirty="0">
                <a:latin typeface="+mj-lt"/>
              </a:rPr>
              <a:t>How?</a:t>
            </a:r>
          </a:p>
          <a:p>
            <a:pPr marL="1028700" lvl="1" indent="-571500">
              <a:buFont typeface="Arial" panose="020B0604020202020204" pitchFamily="34" charset="0"/>
              <a:buChar char="•"/>
            </a:pPr>
            <a:r>
              <a:rPr lang="en-US" sz="2000" dirty="0">
                <a:solidFill>
                  <a:schemeClr val="tx1">
                    <a:lumMod val="75000"/>
                    <a:lumOff val="25000"/>
                  </a:schemeClr>
                </a:solidFill>
              </a:rPr>
              <a:t>Online Proselyting</a:t>
            </a:r>
          </a:p>
          <a:p>
            <a:pPr marL="1028700" lvl="1" indent="-571500">
              <a:buFont typeface="Arial" panose="020B0604020202020204" pitchFamily="34" charset="0"/>
              <a:buChar char="•"/>
            </a:pPr>
            <a:r>
              <a:rPr lang="en-US" sz="2000" dirty="0">
                <a:solidFill>
                  <a:schemeClr val="tx1">
                    <a:lumMod val="75000"/>
                    <a:lumOff val="25000"/>
                  </a:schemeClr>
                </a:solidFill>
                <a:latin typeface="+mj-lt"/>
              </a:rPr>
              <a:t>Global Education Initiative</a:t>
            </a:r>
          </a:p>
          <a:p>
            <a:r>
              <a:rPr lang="en-US" sz="2000" b="1" dirty="0">
                <a:solidFill>
                  <a:schemeClr val="tx1">
                    <a:lumMod val="75000"/>
                    <a:lumOff val="25000"/>
                  </a:schemeClr>
                </a:solidFill>
                <a:latin typeface="+mj-lt"/>
              </a:rPr>
              <a:t>Will the Church be big or small at the Second Coming?</a:t>
            </a:r>
          </a:p>
          <a:p>
            <a:pPr marL="571500" indent="-571500">
              <a:buFont typeface="Arial" panose="020B0604020202020204" pitchFamily="34" charset="0"/>
              <a:buChar char="•"/>
            </a:pPr>
            <a:r>
              <a:rPr lang="en-US" sz="2000" dirty="0">
                <a:solidFill>
                  <a:schemeClr val="tx1">
                    <a:lumMod val="75000"/>
                    <a:lumOff val="25000"/>
                  </a:schemeClr>
                </a:solidFill>
                <a:latin typeface="+mj-lt"/>
              </a:rPr>
              <a:t>1 Ne 14:12 “</a:t>
            </a:r>
            <a:r>
              <a:rPr lang="en-US" sz="2000" dirty="0">
                <a:latin typeface="+mj-lt"/>
              </a:rPr>
              <a:t>…I beheld that the church of the Lamb were upon all the face of the earth; and their dominions upon the face of the earth were small, because of the wickedness of the great whore...”</a:t>
            </a:r>
          </a:p>
        </p:txBody>
      </p:sp>
      <p:pic>
        <p:nvPicPr>
          <p:cNvPr id="5" name="Picture 2" descr="Image result for take a name app">
            <a:extLst>
              <a:ext uri="{FF2B5EF4-FFF2-40B4-BE49-F238E27FC236}">
                <a16:creationId xmlns:a16="http://schemas.microsoft.com/office/drawing/2014/main" id="{18A72540-18EC-42CB-982F-80DF6015EF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1098" b="91233" l="13464" r="88406"/>
                    </a14:imgEffect>
                  </a14:imgLayer>
                </a14:imgProps>
              </a:ext>
              <a:ext uri="{28A0092B-C50C-407E-A947-70E740481C1C}">
                <a14:useLocalDpi xmlns:a14="http://schemas.microsoft.com/office/drawing/2010/main" val="0"/>
              </a:ext>
            </a:extLst>
          </a:blip>
          <a:srcRect l="29213" t="33893" r="25080" b="51309"/>
          <a:stretch/>
        </p:blipFill>
        <p:spPr bwMode="auto">
          <a:xfrm>
            <a:off x="6739847" y="1291891"/>
            <a:ext cx="2404153" cy="103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2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1000"/>
                                        <p:tgtEl>
                                          <p:spTgt spid="4">
                                            <p:txEl>
                                              <p:pRg st="5" end="5"/>
                                            </p:txEl>
                                          </p:spTgt>
                                        </p:tgtEl>
                                      </p:cBhvr>
                                    </p:animEffect>
                                    <p:anim calcmode="lin" valueType="num">
                                      <p:cBhvr>
                                        <p:cTn id="4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1000"/>
                                        <p:tgtEl>
                                          <p:spTgt spid="4">
                                            <p:txEl>
                                              <p:pRg st="6" end="6"/>
                                            </p:txEl>
                                          </p:spTgt>
                                        </p:tgtEl>
                                      </p:cBhvr>
                                    </p:animEffect>
                                    <p:anim calcmode="lin" valueType="num">
                                      <p:cBhvr>
                                        <p:cTn id="5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fade">
                                      <p:cBhvr>
                                        <p:cTn id="62" dur="1000"/>
                                        <p:tgtEl>
                                          <p:spTgt spid="4">
                                            <p:txEl>
                                              <p:pRg st="7" end="7"/>
                                            </p:txEl>
                                          </p:spTgt>
                                        </p:tgtEl>
                                      </p:cBhvr>
                                    </p:animEffect>
                                    <p:anim calcmode="lin" valueType="num">
                                      <p:cBhvr>
                                        <p:cTn id="6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ainbow png">
            <a:extLst>
              <a:ext uri="{FF2B5EF4-FFF2-40B4-BE49-F238E27FC236}">
                <a16:creationId xmlns:a16="http://schemas.microsoft.com/office/drawing/2014/main" id="{163D369B-DF8C-4DAA-B658-20760FD677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80" y="85708"/>
            <a:ext cx="9144000" cy="3162647"/>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p:cNvSpPr>
            <a:spLocks noGrp="1" noChangeArrowheads="1"/>
          </p:cNvSpPr>
          <p:nvPr>
            <p:ph type="title"/>
          </p:nvPr>
        </p:nvSpPr>
        <p:spPr/>
        <p:txBody>
          <a:bodyPr>
            <a:normAutofit/>
          </a:bodyPr>
          <a:lstStyle/>
          <a:p>
            <a:r>
              <a:rPr lang="en-US" b="1" dirty="0"/>
              <a:t>Will there be no rainbows the year Jesus returns?</a:t>
            </a:r>
          </a:p>
        </p:txBody>
      </p:sp>
      <p:sp>
        <p:nvSpPr>
          <p:cNvPr id="72707" name="Rectangle 3"/>
          <p:cNvSpPr>
            <a:spLocks noGrp="1" noChangeArrowheads="1"/>
          </p:cNvSpPr>
          <p:nvPr>
            <p:ph idx="1"/>
          </p:nvPr>
        </p:nvSpPr>
        <p:spPr>
          <a:xfrm>
            <a:off x="278780" y="2095500"/>
            <a:ext cx="8686800" cy="4483720"/>
          </a:xfrm>
        </p:spPr>
        <p:txBody>
          <a:bodyPr>
            <a:normAutofit lnSpcReduction="10000"/>
          </a:bodyPr>
          <a:lstStyle/>
          <a:p>
            <a:pPr>
              <a:buNone/>
            </a:pPr>
            <a:r>
              <a:rPr lang="en-US" sz="2400" dirty="0">
                <a:latin typeface="+mj-lt"/>
              </a:rPr>
              <a:t>		Joseph Smith said, "The rainbow is not to be seen. It is a sign of the commencement of famine, pestilence, and so forth, and that the coming of the Messiah is not far distant. So long as you see the rainbow stretching across the heavens, there will be seed time and harvest, and the Son of Man will not come that year (Joseph Smith's Commentary on the Bible).</a:t>
            </a:r>
          </a:p>
          <a:p>
            <a:pPr>
              <a:buNone/>
            </a:pPr>
            <a:r>
              <a:rPr lang="en-US" sz="2400" dirty="0">
                <a:latin typeface="+mj-lt"/>
              </a:rPr>
              <a:t>		Date: March 10, 1844.   </a:t>
            </a:r>
          </a:p>
          <a:p>
            <a:pPr>
              <a:buNone/>
            </a:pPr>
            <a:r>
              <a:rPr lang="en-US" sz="2400" dirty="0">
                <a:latin typeface="+mj-lt"/>
              </a:rPr>
              <a:t>		William Miller predicted the Second Coming would occur sometime before March 21 1844. </a:t>
            </a:r>
          </a:p>
        </p:txBody>
      </p:sp>
    </p:spTree>
    <p:extLst>
      <p:ext uri="{BB962C8B-B14F-4D97-AF65-F5344CB8AC3E}">
        <p14:creationId xmlns:p14="http://schemas.microsoft.com/office/powerpoint/2010/main" val="248048460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fade">
                                      <p:cBhvr>
                                        <p:cTn id="17" dur="50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7E0390E0-2D28-40BB-90F0-EA7476F3F876}"/>
              </a:ext>
            </a:extLst>
          </p:cNvPr>
          <p:cNvSpPr>
            <a:spLocks noGrp="1" noChangeArrowheads="1"/>
          </p:cNvSpPr>
          <p:nvPr>
            <p:ph idx="1"/>
          </p:nvPr>
        </p:nvSpPr>
        <p:spPr>
          <a:xfrm>
            <a:off x="241444" y="184935"/>
            <a:ext cx="8830638" cy="6554911"/>
          </a:xfrm>
        </p:spPr>
        <p:txBody>
          <a:bodyPr>
            <a:normAutofit fontScale="85000" lnSpcReduction="20000"/>
          </a:bodyPr>
          <a:lstStyle/>
          <a:p>
            <a:pPr algn="ctr">
              <a:lnSpc>
                <a:spcPct val="80000"/>
              </a:lnSpc>
              <a:buNone/>
              <a:defRPr/>
            </a:pPr>
            <a:r>
              <a:rPr lang="en-US" sz="2800" b="1" u="sng" dirty="0">
                <a:effectLst/>
                <a:latin typeface="+mj-lt"/>
              </a:rPr>
              <a:t>APPEARANCES </a:t>
            </a:r>
            <a:r>
              <a:rPr lang="en-US" sz="1800" dirty="0">
                <a:effectLst/>
                <a:latin typeface="+mj-lt"/>
              </a:rPr>
              <a:t>(Woes - </a:t>
            </a:r>
            <a:r>
              <a:rPr lang="en-US" sz="1800" dirty="0">
                <a:latin typeface="+mj-lt"/>
              </a:rPr>
              <a:t>Revelation 8:13 )</a:t>
            </a:r>
            <a:endParaRPr lang="en-US" sz="2800" dirty="0">
              <a:effectLst/>
              <a:latin typeface="+mj-lt"/>
            </a:endParaRPr>
          </a:p>
          <a:p>
            <a:pPr eaLnBrk="1" fontAlgn="auto" hangingPunct="1">
              <a:spcAft>
                <a:spcPts val="0"/>
              </a:spcAft>
              <a:defRPr/>
            </a:pPr>
            <a:r>
              <a:rPr lang="en-US" b="1" dirty="0">
                <a:effectLst/>
                <a:latin typeface="+mj-lt"/>
              </a:rPr>
              <a:t>Adam Ondi Ahman</a:t>
            </a:r>
            <a:r>
              <a:rPr lang="en-US" dirty="0">
                <a:effectLst/>
                <a:latin typeface="+mj-lt"/>
              </a:rPr>
              <a:t> (Rev. 9:1-12.) </a:t>
            </a:r>
          </a:p>
          <a:p>
            <a:pPr eaLnBrk="1" fontAlgn="auto" hangingPunct="1">
              <a:spcAft>
                <a:spcPts val="0"/>
              </a:spcAft>
              <a:defRPr/>
            </a:pPr>
            <a:r>
              <a:rPr lang="en-US" b="1" dirty="0">
                <a:effectLst/>
                <a:latin typeface="+mj-lt"/>
              </a:rPr>
              <a:t>Armageddon/2 Prophets/Mt of Olives</a:t>
            </a:r>
            <a:r>
              <a:rPr lang="en-US" dirty="0">
                <a:effectLst/>
                <a:latin typeface="+mj-lt"/>
              </a:rPr>
              <a:t> (Rev. 9:12-21; 11:1-14.) </a:t>
            </a:r>
          </a:p>
          <a:p>
            <a:pPr eaLnBrk="1" fontAlgn="auto" hangingPunct="1">
              <a:spcAft>
                <a:spcPts val="0"/>
              </a:spcAft>
              <a:defRPr/>
            </a:pPr>
            <a:r>
              <a:rPr lang="en-US" b="1" dirty="0">
                <a:effectLst/>
                <a:latin typeface="+mj-lt"/>
              </a:rPr>
              <a:t>Christ appears to the World</a:t>
            </a:r>
            <a:endParaRPr lang="en-US" sz="1600" dirty="0">
              <a:effectLst/>
              <a:latin typeface="+mj-lt"/>
            </a:endParaRPr>
          </a:p>
          <a:p>
            <a:pPr eaLnBrk="1" fontAlgn="auto" hangingPunct="1">
              <a:spcAft>
                <a:spcPts val="0"/>
              </a:spcAft>
              <a:defRPr/>
            </a:pPr>
            <a:r>
              <a:rPr lang="en-US" b="1" dirty="0">
                <a:effectLst/>
                <a:latin typeface="+mj-lt"/>
              </a:rPr>
              <a:t>*(New Jerusalem)</a:t>
            </a:r>
          </a:p>
          <a:p>
            <a:pPr marL="0" indent="0" algn="ctr" eaLnBrk="1" fontAlgn="auto" hangingPunct="1">
              <a:spcAft>
                <a:spcPts val="0"/>
              </a:spcAft>
              <a:buNone/>
              <a:defRPr/>
            </a:pPr>
            <a:r>
              <a:rPr lang="en-US" sz="2800" b="1" u="sng" dirty="0">
                <a:effectLst/>
                <a:latin typeface="+mj-lt"/>
              </a:rPr>
              <a:t>PROPHECIES</a:t>
            </a:r>
            <a:r>
              <a:rPr lang="en-US" sz="2800" dirty="0">
                <a:effectLst/>
                <a:latin typeface="+mj-lt"/>
              </a:rPr>
              <a:t> </a:t>
            </a:r>
            <a:r>
              <a:rPr lang="en-US" sz="1900" dirty="0">
                <a:effectLst/>
                <a:latin typeface="+mj-lt"/>
              </a:rPr>
              <a:t>(Revelation 16)</a:t>
            </a:r>
            <a:endParaRPr lang="en-US" b="1" u="sng" dirty="0">
              <a:effectLst/>
              <a:latin typeface="+mj-lt"/>
            </a:endParaRPr>
          </a:p>
          <a:p>
            <a:pPr>
              <a:defRPr/>
            </a:pPr>
            <a:r>
              <a:rPr lang="en-US" b="1" dirty="0">
                <a:effectLst/>
                <a:latin typeface="+mj-lt"/>
              </a:rPr>
              <a:t>7 Angels with 7 Vials</a:t>
            </a:r>
          </a:p>
          <a:p>
            <a:pPr marL="0" indent="0" algn="ctr" eaLnBrk="1" fontAlgn="auto" hangingPunct="1">
              <a:spcAft>
                <a:spcPts val="0"/>
              </a:spcAft>
              <a:buNone/>
              <a:defRPr/>
            </a:pPr>
            <a:r>
              <a:rPr lang="en-US" sz="2800" b="1" u="sng" cap="all" dirty="0">
                <a:latin typeface="+mj-lt"/>
              </a:rPr>
              <a:t>Yet to Happen</a:t>
            </a:r>
            <a:r>
              <a:rPr lang="en-US" sz="3300" b="1" cap="all" dirty="0">
                <a:latin typeface="+mj-lt"/>
              </a:rPr>
              <a:t>			</a:t>
            </a:r>
          </a:p>
          <a:p>
            <a:pPr marL="285750" indent="-285750"/>
            <a:r>
              <a:rPr lang="en-US" sz="2400" dirty="0">
                <a:latin typeface="+mj-lt"/>
              </a:rPr>
              <a:t>Missionaries called home </a:t>
            </a:r>
            <a:r>
              <a:rPr lang="en-US" sz="1600" dirty="0">
                <a:latin typeface="+mj-lt"/>
              </a:rPr>
              <a:t>(D&amp;C 88:88-89)</a:t>
            </a:r>
          </a:p>
          <a:p>
            <a:pPr marL="285750" indent="-285750"/>
            <a:r>
              <a:rPr lang="en-US" sz="2400" dirty="0">
                <a:latin typeface="+mj-lt"/>
              </a:rPr>
              <a:t>Fall of the Abominable Church </a:t>
            </a:r>
            <a:r>
              <a:rPr lang="en-US" sz="1600" dirty="0">
                <a:latin typeface="+mj-lt"/>
              </a:rPr>
              <a:t>(D&amp;C 88:94-95)</a:t>
            </a:r>
            <a:endParaRPr lang="en-US" sz="2400" dirty="0">
              <a:latin typeface="+mj-lt"/>
            </a:endParaRPr>
          </a:p>
          <a:p>
            <a:pPr marL="285750" indent="-285750"/>
            <a:r>
              <a:rPr lang="en-US" sz="2400" dirty="0">
                <a:latin typeface="+mj-lt"/>
              </a:rPr>
              <a:t>A Night with no Darkness </a:t>
            </a:r>
            <a:r>
              <a:rPr lang="en-US" sz="1600" dirty="0">
                <a:latin typeface="+mj-lt"/>
              </a:rPr>
              <a:t>(Hel 14:3-4, </a:t>
            </a:r>
            <a:r>
              <a:rPr lang="en-US" sz="1600" dirty="0" err="1">
                <a:latin typeface="+mj-lt"/>
              </a:rPr>
              <a:t>Zech</a:t>
            </a:r>
            <a:r>
              <a:rPr lang="en-US" sz="1600" dirty="0">
                <a:latin typeface="+mj-lt"/>
              </a:rPr>
              <a:t> 14:1-7)</a:t>
            </a:r>
            <a:endParaRPr lang="en-US" sz="2400" dirty="0">
              <a:latin typeface="+mj-lt"/>
            </a:endParaRPr>
          </a:p>
          <a:p>
            <a:pPr marL="285750" indent="-285750"/>
            <a:r>
              <a:rPr lang="en-US" sz="2400" dirty="0">
                <a:latin typeface="+mj-lt"/>
              </a:rPr>
              <a:t>The Jews re-inhabit Jerusalem </a:t>
            </a:r>
            <a:r>
              <a:rPr lang="en-US" sz="1600" dirty="0">
                <a:latin typeface="+mj-lt"/>
              </a:rPr>
              <a:t>(D&amp;C 45:63–75)</a:t>
            </a:r>
            <a:endParaRPr lang="en-US" sz="2400" dirty="0">
              <a:latin typeface="+mj-lt"/>
            </a:endParaRPr>
          </a:p>
          <a:p>
            <a:pPr marL="285750" indent="-285750"/>
            <a:r>
              <a:rPr lang="en-US" sz="2400" dirty="0">
                <a:latin typeface="+mj-lt"/>
              </a:rPr>
              <a:t>Temple(s) at the New Jerusalem(s) </a:t>
            </a:r>
            <a:r>
              <a:rPr lang="en-US" sz="2100" dirty="0">
                <a:latin typeface="+mj-lt"/>
              </a:rPr>
              <a:t>(</a:t>
            </a:r>
            <a:r>
              <a:rPr lang="en-US" sz="1600" dirty="0">
                <a:latin typeface="+mj-lt"/>
              </a:rPr>
              <a:t>D&amp;C 45:63–75)</a:t>
            </a:r>
            <a:endParaRPr lang="en-US" sz="2400" dirty="0">
              <a:latin typeface="+mj-lt"/>
            </a:endParaRPr>
          </a:p>
          <a:p>
            <a:pPr marL="285750" indent="-285750"/>
            <a:r>
              <a:rPr lang="en-US" sz="2400" dirty="0">
                <a:latin typeface="+mj-lt"/>
              </a:rPr>
              <a:t>Saints caught up to be with Him </a:t>
            </a:r>
            <a:r>
              <a:rPr lang="en-US" sz="1600" dirty="0">
                <a:latin typeface="+mj-lt"/>
              </a:rPr>
              <a:t>(</a:t>
            </a:r>
            <a:r>
              <a:rPr lang="en-US" altLang="en-US" sz="1600" dirty="0">
                <a:latin typeface="+mj-lt"/>
              </a:rPr>
              <a:t>Matthew 24:29-31, 2 Thessalonians 4:16-17, D&amp;C 45:45, Isaiah 40:5)</a:t>
            </a:r>
          </a:p>
          <a:p>
            <a:pPr marL="285750" indent="-285750"/>
            <a:r>
              <a:rPr lang="en-US" altLang="en-US" sz="2400" dirty="0">
                <a:latin typeface="+mj-lt"/>
              </a:rPr>
              <a:t>Others?</a:t>
            </a:r>
          </a:p>
          <a:p>
            <a:pPr marL="285750" indent="-285750"/>
            <a:endParaRPr lang="en-US" sz="3600" dirty="0">
              <a:latin typeface="+mj-lt"/>
            </a:endParaRPr>
          </a:p>
          <a:p>
            <a:pPr eaLnBrk="1" fontAlgn="auto" hangingPunct="1">
              <a:spcAft>
                <a:spcPts val="0"/>
              </a:spcAft>
              <a:defRPr/>
            </a:pPr>
            <a:endParaRPr lang="en-US" sz="3200" b="1" dirty="0">
              <a:latin typeface="+mj-lt"/>
            </a:endParaRPr>
          </a:p>
        </p:txBody>
      </p:sp>
    </p:spTree>
    <p:extLst>
      <p:ext uri="{BB962C8B-B14F-4D97-AF65-F5344CB8AC3E}">
        <p14:creationId xmlns:p14="http://schemas.microsoft.com/office/powerpoint/2010/main" val="37647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stCondLst>
                                            <p:cond delay="0"/>
                                          </p:stCondLst>
                                        </p:cTn>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stCondLst>
                                            <p:cond delay="0"/>
                                          </p:stCondLst>
                                        </p:cTn>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stCondLst>
                                            <p:cond delay="0"/>
                                          </p:stCondLst>
                                        </p:cTn>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stCondLst>
                                            <p:cond delay="0"/>
                                          </p:stCondLst>
                                        </p:cTn>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stCondLst>
                                            <p:cond delay="0"/>
                                          </p:stCondLst>
                                        </p:cTn>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stCondLst>
                                            <p:cond delay="0"/>
                                          </p:stCondLst>
                                        </p:cTn>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stCondLst>
                                            <p:cond delay="0"/>
                                          </p:stCondLst>
                                        </p:cTn>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stCondLst>
                                            <p:cond delay="0"/>
                                          </p:stCondLst>
                                        </p:cTn>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stCondLst>
                                            <p:cond delay="0"/>
                                          </p:stCondLst>
                                        </p:cTn>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stCondLst>
                                            <p:cond delay="0"/>
                                          </p:stCondLst>
                                        </p:cTn>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000">
                                          <p:stCondLst>
                                            <p:cond delay="0"/>
                                          </p:stCondLst>
                                        </p:cTn>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1000">
                                          <p:stCondLst>
                                            <p:cond delay="0"/>
                                          </p:stCondLst>
                                        </p:cTn>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1000">
                                          <p:stCondLst>
                                            <p:cond delay="0"/>
                                          </p:stCondLst>
                                        </p:cTn>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1000">
                                          <p:stCondLst>
                                            <p:cond delay="0"/>
                                          </p:stCondLst>
                                        </p:cTn>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 y="295224"/>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2400" i="1" dirty="0">
                <a:latin typeface="+mj-lt"/>
              </a:rPr>
              <a:t>		</a:t>
            </a:r>
            <a:r>
              <a:rPr lang="en-US" sz="2800" i="1" dirty="0">
                <a:effectLst>
                  <a:outerShdw blurRad="38100" dist="38100" dir="2700000" algn="tl">
                    <a:srgbClr val="000000">
                      <a:alpha val="43137"/>
                    </a:srgbClr>
                  </a:outerShdw>
                </a:effectLst>
                <a:latin typeface="+mj-lt"/>
              </a:rPr>
              <a:t>“The sun shall be turned into darkness, and the moon into blood, before the great and the terrible day of the LORD come” (Joel 2:28-31)</a:t>
            </a:r>
          </a:p>
          <a:p>
            <a:pPr>
              <a:defRPr/>
            </a:pPr>
            <a:endParaRPr lang="en-US" sz="2400" dirty="0">
              <a:latin typeface="+mj-lt"/>
            </a:endParaRPr>
          </a:p>
          <a:p>
            <a:pPr>
              <a:defRPr/>
            </a:pPr>
            <a:r>
              <a:rPr lang="en-US" sz="2400" dirty="0">
                <a:latin typeface="+mj-lt"/>
              </a:rPr>
              <a:t>	 JS-H 1:41 – “The Angel Moroni quoted the second chapter of Joel, from the twenty-eighth verse to the last. He also said that </a:t>
            </a:r>
            <a:r>
              <a:rPr lang="en-US" sz="2400" u="sng" dirty="0">
                <a:latin typeface="+mj-lt"/>
              </a:rPr>
              <a:t>this was not yet fulfilled, but was soon to be</a:t>
            </a:r>
            <a:r>
              <a:rPr lang="en-US" sz="2400" dirty="0">
                <a:latin typeface="+mj-lt"/>
              </a:rPr>
              <a:t>.”</a:t>
            </a:r>
          </a:p>
          <a:p>
            <a:pPr>
              <a:defRPr/>
            </a:pPr>
            <a:r>
              <a:rPr lang="en-US" sz="2400" dirty="0">
                <a:latin typeface="+mj-lt"/>
              </a:rPr>
              <a:t>	President Gordon B. Hinckley (October 2001 General Conference): "The vision of Joel has been fulfilled wherein he declared [Joel 2:28–32]."</a:t>
            </a:r>
          </a:p>
        </p:txBody>
      </p:sp>
    </p:spTree>
    <p:extLst>
      <p:ext uri="{BB962C8B-B14F-4D97-AF65-F5344CB8AC3E}">
        <p14:creationId xmlns:p14="http://schemas.microsoft.com/office/powerpoint/2010/main" val="72540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345" y="386895"/>
            <a:ext cx="7765321" cy="1326321"/>
          </a:xfrm>
        </p:spPr>
        <p:txBody>
          <a:bodyPr/>
          <a:lstStyle/>
          <a:p>
            <a:pPr eaLnBrk="1" fontAlgn="auto" hangingPunct="1">
              <a:spcAft>
                <a:spcPts val="0"/>
              </a:spcAft>
              <a:defRPr/>
            </a:pPr>
            <a:r>
              <a:rPr lang="en-US" altLang="en-US" dirty="0"/>
              <a:t>Revelation 19:20-21</a:t>
            </a:r>
          </a:p>
        </p:txBody>
      </p:sp>
      <p:pic>
        <p:nvPicPr>
          <p:cNvPr id="3074" name="Picture 2" descr="Image result for second coming revelation fouls eating">
            <a:extLst>
              <a:ext uri="{FF2B5EF4-FFF2-40B4-BE49-F238E27FC236}">
                <a16:creationId xmlns:a16="http://schemas.microsoft.com/office/drawing/2014/main" id="{A2F25C65-FE85-4C00-AD1D-772FBE1CC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87" y="1713216"/>
            <a:ext cx="885543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8530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0BDCBB1-A9F7-4B1C-BBD4-3188DF638B13}"/>
              </a:ext>
            </a:extLst>
          </p:cNvPr>
          <p:cNvSpPr txBox="1">
            <a:spLocks noChangeArrowheads="1"/>
          </p:cNvSpPr>
          <p:nvPr/>
        </p:nvSpPr>
        <p:spPr bwMode="auto">
          <a:xfrm>
            <a:off x="76200" y="1717675"/>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defRPr/>
            </a:pPr>
            <a:r>
              <a:rPr lang="en-US" altLang="en-US" sz="2400" dirty="0">
                <a:latin typeface="+mj-lt"/>
              </a:rPr>
              <a:t>“He comes! The earth shakes, and the tall mountains tremble; the mighty deep rolls back to the north and the rent skies glow like molten brass. </a:t>
            </a:r>
          </a:p>
          <a:p>
            <a:pPr eaLnBrk="1" hangingPunct="1">
              <a:lnSpc>
                <a:spcPct val="100000"/>
              </a:lnSpc>
              <a:spcBef>
                <a:spcPct val="0"/>
              </a:spcBef>
              <a:buFontTx/>
              <a:buNone/>
              <a:defRPr/>
            </a:pPr>
            <a:r>
              <a:rPr lang="en-US" altLang="en-US" sz="2400" dirty="0">
                <a:latin typeface="+mj-lt"/>
              </a:rPr>
              <a:t>He comes! The dead Saints burst forth from their tombs. The ungodly rush to hide themselves from his presence, and call upon the quivering rocks to cover them. </a:t>
            </a:r>
          </a:p>
          <a:p>
            <a:pPr eaLnBrk="1" hangingPunct="1">
              <a:lnSpc>
                <a:spcPct val="100000"/>
              </a:lnSpc>
              <a:spcBef>
                <a:spcPct val="0"/>
              </a:spcBef>
              <a:buFontTx/>
              <a:buNone/>
              <a:defRPr/>
            </a:pPr>
            <a:r>
              <a:rPr lang="en-US" altLang="en-US" sz="2400" dirty="0">
                <a:latin typeface="+mj-lt"/>
              </a:rPr>
              <a:t>He comes! The breath of his lips strikes death to the wicked. His glory is a consuming fire. The proud and rebellious are as stubble; Satan and his dark hosts are taken and bound—the prince has lost his dominion, for He whose right it is to reign has come.’” </a:t>
            </a:r>
            <a:r>
              <a:rPr lang="en-US" altLang="en-US" sz="1800" dirty="0">
                <a:latin typeface="+mj-lt"/>
              </a:rPr>
              <a:t>(Charles Penrose, “Second Advent,” 583, as quoted in the Doctrines of the Gospel Institute Student Manual).</a:t>
            </a:r>
          </a:p>
        </p:txBody>
      </p:sp>
      <p:pic>
        <p:nvPicPr>
          <p:cNvPr id="7" name="Picture 2" descr="During the Millennium the Savior will personally reign on earth.">
            <a:extLst>
              <a:ext uri="{FF2B5EF4-FFF2-40B4-BE49-F238E27FC236}">
                <a16:creationId xmlns:a16="http://schemas.microsoft.com/office/drawing/2014/main" id="{CF2BECF4-083A-4ED8-83A2-9709808A5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538" y="0"/>
            <a:ext cx="2320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61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5"/>
          <p:cNvSpPr txBox="1">
            <a:spLocks noChangeArrowheads="1"/>
          </p:cNvSpPr>
          <p:nvPr/>
        </p:nvSpPr>
        <p:spPr bwMode="auto">
          <a:xfrm>
            <a:off x="152400" y="1930400"/>
            <a:ext cx="88392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 typeface="Arial" panose="020B0604020202020204" pitchFamily="34" charset="0"/>
              <a:buNone/>
              <a:defRPr/>
            </a:pPr>
            <a:r>
              <a:rPr lang="en-US" altLang="en-US" sz="2200" dirty="0">
                <a:latin typeface="+mj-lt"/>
              </a:rPr>
              <a:t>“But what will the world do? They will say it is a planet, a comet, etc. But the Son of Man, which will be as the light of the morning cometh out of the east”  </a:t>
            </a:r>
            <a:r>
              <a:rPr lang="en-US" altLang="en-US" sz="1800" dirty="0">
                <a:latin typeface="+mj-lt"/>
              </a:rPr>
              <a:t>(Joseph Smith, History of the Church 5:337).</a:t>
            </a:r>
          </a:p>
          <a:p>
            <a:pPr>
              <a:lnSpc>
                <a:spcPct val="100000"/>
              </a:lnSpc>
              <a:spcBef>
                <a:spcPct val="0"/>
              </a:spcBef>
              <a:buFontTx/>
              <a:buNone/>
              <a:defRPr/>
            </a:pPr>
            <a:endParaRPr lang="en-US" altLang="en-US" dirty="0">
              <a:latin typeface="+mj-lt"/>
            </a:endParaRPr>
          </a:p>
          <a:p>
            <a:pPr>
              <a:lnSpc>
                <a:spcPct val="100000"/>
              </a:lnSpc>
              <a:spcBef>
                <a:spcPct val="0"/>
              </a:spcBef>
              <a:buFontTx/>
              <a:buNone/>
              <a:defRPr/>
            </a:pPr>
            <a:r>
              <a:rPr lang="en-US" altLang="en-US" sz="2200" dirty="0">
                <a:latin typeface="+mj-lt"/>
              </a:rPr>
              <a:t>“When the Lord comes in his glory, in flaming fire, intense shall be the heat and so universal the burning, the very elements of which this earth is composed shall melt. The mountains, made of solid rock, shall melt like wax. They shall become molten and flow down into the valleys below. The very earth itself, as now constituted, shall be dissolved. And out of it all shall come new heavens and a new earth whereon </a:t>
            </a:r>
            <a:r>
              <a:rPr lang="en-US" altLang="en-US" sz="2200" dirty="0" err="1">
                <a:latin typeface="+mj-lt"/>
              </a:rPr>
              <a:t>dwelleth</a:t>
            </a:r>
            <a:r>
              <a:rPr lang="en-US" altLang="en-US" sz="2200" dirty="0">
                <a:latin typeface="+mj-lt"/>
              </a:rPr>
              <a:t> righteousness” </a:t>
            </a:r>
            <a:r>
              <a:rPr lang="en-US" altLang="en-US" sz="1600" dirty="0">
                <a:latin typeface="+mj-lt"/>
              </a:rPr>
              <a:t>(</a:t>
            </a:r>
            <a:r>
              <a:rPr lang="en-US" altLang="en-US" sz="1600" dirty="0" err="1">
                <a:latin typeface="+mj-lt"/>
              </a:rPr>
              <a:t>McConkie</a:t>
            </a:r>
            <a:r>
              <a:rPr lang="en-US" altLang="en-US" sz="1600" dirty="0">
                <a:latin typeface="+mj-lt"/>
              </a:rPr>
              <a:t>, </a:t>
            </a:r>
            <a:r>
              <a:rPr lang="en-US" altLang="en-US" sz="1600" i="1" dirty="0">
                <a:latin typeface="+mj-lt"/>
              </a:rPr>
              <a:t>Millennial Messiah,</a:t>
            </a:r>
            <a:r>
              <a:rPr lang="en-US" altLang="en-US" sz="1600" dirty="0">
                <a:latin typeface="+mj-lt"/>
              </a:rPr>
              <a:t> 526–27 as quoted in the Doctrines of the Gospel Institute Manual, </a:t>
            </a:r>
            <a:r>
              <a:rPr lang="en-US" altLang="en-US" sz="1600" i="1" dirty="0">
                <a:latin typeface="+mj-lt"/>
              </a:rPr>
              <a:t>Second Coming</a:t>
            </a:r>
            <a:r>
              <a:rPr lang="en-US" altLang="en-US" sz="1600" dirty="0">
                <a:latin typeface="+mj-lt"/>
              </a:rPr>
              <a:t>).</a:t>
            </a:r>
          </a:p>
        </p:txBody>
      </p:sp>
      <p:pic>
        <p:nvPicPr>
          <p:cNvPr id="4" name="Picture 2" descr="During the Millennium the Savior will personally reign on earth.">
            <a:extLst>
              <a:ext uri="{FF2B5EF4-FFF2-40B4-BE49-F238E27FC236}">
                <a16:creationId xmlns:a16="http://schemas.microsoft.com/office/drawing/2014/main" id="{7867FF11-5F00-4DB7-A808-EC1B51FBE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538" y="0"/>
            <a:ext cx="2320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4369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5410">
                                            <p:txEl>
                                              <p:pRg st="2" end="2"/>
                                            </p:txEl>
                                          </p:spTgt>
                                        </p:tgtEl>
                                        <p:attrNameLst>
                                          <p:attrName>style.visibility</p:attrName>
                                        </p:attrNameLst>
                                      </p:cBhvr>
                                      <p:to>
                                        <p:strVal val="visible"/>
                                      </p:to>
                                    </p:set>
                                    <p:animEffect transition="in" filter="fade">
                                      <p:cBhvr>
                                        <p:cTn id="7" dur="1000"/>
                                        <p:tgtEl>
                                          <p:spTgt spid="145410">
                                            <p:txEl>
                                              <p:pRg st="2" end="2"/>
                                            </p:txEl>
                                          </p:spTgt>
                                        </p:tgtEl>
                                      </p:cBhvr>
                                    </p:animEffect>
                                    <p:anim calcmode="lin" valueType="num">
                                      <p:cBhvr>
                                        <p:cTn id="8" dur="1000" fill="hold"/>
                                        <p:tgtEl>
                                          <p:spTgt spid="1454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54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fontAlgn="auto" hangingPunct="1">
              <a:spcAft>
                <a:spcPts val="0"/>
              </a:spcAft>
              <a:defRPr/>
            </a:pPr>
            <a:r>
              <a:rPr lang="en-US" altLang="en-US" dirty="0"/>
              <a:t>Appearance</a:t>
            </a:r>
            <a:br>
              <a:rPr lang="en-US" altLang="en-US" dirty="0"/>
            </a:br>
            <a:r>
              <a:rPr lang="en-US" altLang="en-US" dirty="0"/>
              <a:t>To the World</a:t>
            </a:r>
          </a:p>
        </p:txBody>
      </p:sp>
      <p:sp>
        <p:nvSpPr>
          <p:cNvPr id="18435" name="Rectangle 3"/>
          <p:cNvSpPr>
            <a:spLocks noGrp="1" noChangeArrowheads="1"/>
          </p:cNvSpPr>
          <p:nvPr>
            <p:ph idx="1"/>
          </p:nvPr>
        </p:nvSpPr>
        <p:spPr>
          <a:xfrm>
            <a:off x="609600" y="1600200"/>
            <a:ext cx="5562600" cy="5105400"/>
          </a:xfrm>
        </p:spPr>
        <p:txBody>
          <a:bodyPr/>
          <a:lstStyle/>
          <a:p>
            <a:pPr marL="0" indent="0" eaLnBrk="1" fontAlgn="auto" hangingPunct="1">
              <a:spcAft>
                <a:spcPts val="0"/>
              </a:spcAft>
              <a:buFont typeface="Wingdings" panose="05000000000000000000" pitchFamily="2" charset="2"/>
              <a:buNone/>
              <a:defRPr/>
            </a:pPr>
            <a:endParaRPr lang="en-US" altLang="en-US" sz="2400" b="1" dirty="0">
              <a:latin typeface="+mj-lt"/>
            </a:endParaRPr>
          </a:p>
          <a:p>
            <a:pPr marL="0" indent="0" eaLnBrk="1" fontAlgn="auto" hangingPunct="1">
              <a:spcAft>
                <a:spcPts val="0"/>
              </a:spcAft>
              <a:buFont typeface="Wingdings" panose="05000000000000000000" pitchFamily="2" charset="2"/>
              <a:buNone/>
              <a:defRPr/>
            </a:pPr>
            <a:r>
              <a:rPr lang="en-US" altLang="en-US" sz="2400" b="1" dirty="0">
                <a:latin typeface="+mj-lt"/>
              </a:rPr>
              <a:t>Who gets burned?  </a:t>
            </a:r>
          </a:p>
          <a:p>
            <a:pPr marL="0" indent="0" eaLnBrk="1" fontAlgn="auto" hangingPunct="1">
              <a:spcAft>
                <a:spcPts val="0"/>
              </a:spcAft>
              <a:buFont typeface="Wingdings" panose="05000000000000000000" pitchFamily="2" charset="2"/>
              <a:buNone/>
              <a:defRPr/>
            </a:pPr>
            <a:r>
              <a:rPr lang="en-US" altLang="en-US" sz="2400" b="1" dirty="0">
                <a:latin typeface="+mj-lt"/>
              </a:rPr>
              <a:t>Why burning?</a:t>
            </a:r>
          </a:p>
          <a:p>
            <a:pPr marL="0" indent="0" eaLnBrk="1" fontAlgn="auto" hangingPunct="1">
              <a:spcAft>
                <a:spcPts val="0"/>
              </a:spcAft>
              <a:buFont typeface="Wingdings" panose="05000000000000000000" pitchFamily="2" charset="2"/>
              <a:buNone/>
              <a:defRPr/>
            </a:pPr>
            <a:endParaRPr lang="en-US" altLang="en-US" sz="2400" dirty="0">
              <a:latin typeface="+mj-lt"/>
            </a:endParaRPr>
          </a:p>
          <a:p>
            <a:pPr marL="0" indent="0" eaLnBrk="1" fontAlgn="auto" hangingPunct="1">
              <a:spcAft>
                <a:spcPts val="0"/>
              </a:spcAft>
              <a:buFont typeface="Wingdings" panose="05000000000000000000" pitchFamily="2" charset="2"/>
              <a:buNone/>
              <a:defRPr/>
            </a:pPr>
            <a:r>
              <a:rPr lang="en-US" altLang="en-US" sz="2400" b="1" dirty="0">
                <a:latin typeface="+mj-lt"/>
              </a:rPr>
              <a:t>Malachi 4:1 </a:t>
            </a:r>
            <a:r>
              <a:rPr lang="en-US" altLang="en-US" sz="2400" dirty="0">
                <a:latin typeface="+mj-lt"/>
              </a:rPr>
              <a:t>For, behold, the day cometh, that shall burn as an oven; and all the </a:t>
            </a:r>
            <a:r>
              <a:rPr lang="en-US" altLang="en-US" sz="2400" i="1" dirty="0">
                <a:latin typeface="+mj-lt"/>
              </a:rPr>
              <a:t>proud</a:t>
            </a:r>
            <a:r>
              <a:rPr lang="en-US" altLang="en-US" sz="2400" dirty="0">
                <a:latin typeface="+mj-lt"/>
              </a:rPr>
              <a:t>, yea, and all that </a:t>
            </a:r>
            <a:r>
              <a:rPr lang="en-US" altLang="en-US" sz="2400" i="1" dirty="0">
                <a:latin typeface="+mj-lt"/>
              </a:rPr>
              <a:t>do wickedly</a:t>
            </a:r>
            <a:r>
              <a:rPr lang="en-US" altLang="en-US" sz="2400" dirty="0">
                <a:latin typeface="+mj-lt"/>
              </a:rPr>
              <a:t>, shall be stubble.</a:t>
            </a:r>
            <a:endParaRPr lang="en-US" altLang="en-US" sz="2400" b="1" dirty="0">
              <a:latin typeface="+mj-lt"/>
            </a:endParaRPr>
          </a:p>
        </p:txBody>
      </p:sp>
      <p:pic>
        <p:nvPicPr>
          <p:cNvPr id="147460" name="Picture 4" descr="C:\Users\RichardsED\Desktop\238-second-co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193675"/>
            <a:ext cx="84931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1" name="Picture 6" descr="http://bloximages.chicago2.vip.townnews.com/maysville-online.com/content/tncms/assets/v3/editorial/9/fa/9fa51540-c554-58a9-9bc6-edbd654d7f04/502965382a371.preview-6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613" y="2133600"/>
            <a:ext cx="23383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010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7" dur="5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2" dur="5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1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le 1"/>
          <p:cNvSpPr>
            <a:spLocks noGrp="1"/>
          </p:cNvSpPr>
          <p:nvPr>
            <p:ph type="title"/>
          </p:nvPr>
        </p:nvSpPr>
        <p:spPr>
          <a:xfrm>
            <a:off x="639763" y="488950"/>
            <a:ext cx="7864475" cy="554038"/>
          </a:xfrm>
        </p:spPr>
        <p:txBody>
          <a:bodyPr>
            <a:normAutofit fontScale="90000"/>
          </a:bodyPr>
          <a:lstStyle/>
          <a:p>
            <a:pPr algn="ctr" defTabSz="914363" eaLnBrk="1" fontAlgn="auto" hangingPunct="1">
              <a:spcAft>
                <a:spcPts val="0"/>
              </a:spcAft>
              <a:defRPr/>
            </a:pPr>
            <a:r>
              <a:rPr sz="4000" b="1"/>
              <a:t>When He Comes Again </a:t>
            </a:r>
            <a:endParaRPr sz="4000"/>
          </a:p>
        </p:txBody>
      </p:sp>
      <p:sp>
        <p:nvSpPr>
          <p:cNvPr id="3" name="Content Placeholder 2"/>
          <p:cNvSpPr>
            <a:spLocks noGrp="1"/>
          </p:cNvSpPr>
          <p:nvPr>
            <p:ph idx="1"/>
          </p:nvPr>
        </p:nvSpPr>
        <p:spPr>
          <a:xfrm>
            <a:off x="582613" y="6034088"/>
            <a:ext cx="4800600" cy="304800"/>
          </a:xfrm>
        </p:spPr>
        <p:txBody>
          <a:bodyPr rtlCol="0">
            <a:normAutofit fontScale="25000" lnSpcReduction="20000"/>
          </a:bodyPr>
          <a:lstStyle/>
          <a:p>
            <a:pPr marL="0" indent="0" defTabSz="914363" eaLnBrk="1" fontAlgn="auto" hangingPunct="1">
              <a:spcAft>
                <a:spcPts val="0"/>
              </a:spcAft>
              <a:buFontTx/>
              <a:buNone/>
              <a:defRPr/>
            </a:pPr>
            <a:r>
              <a:rPr lang="en-US" i="1" dirty="0"/>
              <a:t>Words and music:</a:t>
            </a:r>
            <a:r>
              <a:rPr lang="en-US" dirty="0"/>
              <a:t> </a:t>
            </a:r>
            <a:r>
              <a:rPr lang="en-US" dirty="0" err="1"/>
              <a:t>Mirla</a:t>
            </a:r>
            <a:r>
              <a:rPr lang="en-US" dirty="0"/>
              <a:t> Greenwood Thayne, 1907–1997</a:t>
            </a:r>
            <a:br>
              <a:rPr lang="en-US" dirty="0"/>
            </a:br>
            <a:r>
              <a:rPr lang="en-US" dirty="0"/>
              <a:t>© 1952 by </a:t>
            </a:r>
            <a:r>
              <a:rPr lang="en-US" dirty="0" err="1"/>
              <a:t>Mirla</a:t>
            </a:r>
            <a:r>
              <a:rPr lang="en-US" dirty="0"/>
              <a:t> Greenwood Thayne, Provo, Utah. Renewed 1980. Used by permission. This song may be copied for incidental, noncommercial church or home use.</a:t>
            </a:r>
          </a:p>
        </p:txBody>
      </p:sp>
      <p:sp>
        <p:nvSpPr>
          <p:cNvPr id="39940" name="Rectangle 1"/>
          <p:cNvSpPr>
            <a:spLocks noChangeArrowheads="1"/>
          </p:cNvSpPr>
          <p:nvPr/>
        </p:nvSpPr>
        <p:spPr bwMode="auto">
          <a:xfrm>
            <a:off x="164386" y="1140441"/>
            <a:ext cx="604291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fontAlgn="base"/>
            <a:r>
              <a:rPr lang="en-US" sz="2400" dirty="0">
                <a:latin typeface="+mj-lt"/>
              </a:rPr>
              <a:t>I wonder, when he comes again,</a:t>
            </a:r>
          </a:p>
          <a:p>
            <a:pPr fontAlgn="base"/>
            <a:r>
              <a:rPr lang="en-US" sz="2400" dirty="0">
                <a:latin typeface="+mj-lt"/>
              </a:rPr>
              <a:t>Will herald angels sing?</a:t>
            </a:r>
          </a:p>
          <a:p>
            <a:pPr fontAlgn="base"/>
            <a:r>
              <a:rPr lang="en-US" sz="2400" dirty="0">
                <a:latin typeface="+mj-lt"/>
              </a:rPr>
              <a:t>Will earth be white with drifted snow,</a:t>
            </a:r>
          </a:p>
          <a:p>
            <a:pPr fontAlgn="base"/>
            <a:r>
              <a:rPr lang="en-US" sz="2400" dirty="0">
                <a:latin typeface="+mj-lt"/>
              </a:rPr>
              <a:t>Or will the world know spring?</a:t>
            </a:r>
          </a:p>
          <a:p>
            <a:pPr fontAlgn="base"/>
            <a:r>
              <a:rPr lang="en-US" sz="2400" dirty="0">
                <a:latin typeface="+mj-lt"/>
              </a:rPr>
              <a:t>I wonder if one star will shine</a:t>
            </a:r>
          </a:p>
          <a:p>
            <a:pPr fontAlgn="base"/>
            <a:r>
              <a:rPr lang="en-US" sz="2400" dirty="0">
                <a:latin typeface="+mj-lt"/>
              </a:rPr>
              <a:t>Far brighter than the rest;</a:t>
            </a:r>
          </a:p>
          <a:p>
            <a:pPr fontAlgn="base"/>
            <a:r>
              <a:rPr lang="en-US" sz="2400" dirty="0">
                <a:latin typeface="+mj-lt"/>
              </a:rPr>
              <a:t>Will daylight stay the whole night through?</a:t>
            </a:r>
          </a:p>
          <a:p>
            <a:pPr fontAlgn="base"/>
            <a:r>
              <a:rPr lang="en-US" sz="2400" dirty="0">
                <a:latin typeface="+mj-lt"/>
              </a:rPr>
              <a:t>Will songbirds leave their nests?</a:t>
            </a:r>
          </a:p>
          <a:p>
            <a:pPr fontAlgn="base"/>
            <a:r>
              <a:rPr lang="en-US" sz="2400" dirty="0">
                <a:latin typeface="+mj-lt"/>
              </a:rPr>
              <a:t>I’m sure he’ll call his little ones</a:t>
            </a:r>
          </a:p>
          <a:p>
            <a:pPr fontAlgn="base"/>
            <a:r>
              <a:rPr lang="en-US" sz="2400" dirty="0">
                <a:latin typeface="+mj-lt"/>
              </a:rPr>
              <a:t>Together ’round his knee,</a:t>
            </a:r>
          </a:p>
          <a:p>
            <a:pPr fontAlgn="base"/>
            <a:r>
              <a:rPr lang="en-US" sz="2400" dirty="0">
                <a:latin typeface="+mj-lt"/>
              </a:rPr>
              <a:t>Because he said in days gone by,</a:t>
            </a:r>
          </a:p>
          <a:p>
            <a:pPr fontAlgn="base"/>
            <a:r>
              <a:rPr lang="en-US" sz="2400" dirty="0">
                <a:latin typeface="+mj-lt"/>
              </a:rPr>
              <a:t>“Suffer them to come to me.”</a:t>
            </a:r>
          </a:p>
        </p:txBody>
      </p:sp>
      <p:pic>
        <p:nvPicPr>
          <p:cNvPr id="39941" name="Picture 2" descr="Image result for lds second co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528" y="1900719"/>
            <a:ext cx="3101472" cy="387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12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middle east landscape clipart"/>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1066" b="63722"/>
          <a:stretch/>
        </p:blipFill>
        <p:spPr bwMode="auto">
          <a:xfrm>
            <a:off x="2161487" y="4938098"/>
            <a:ext cx="1951382" cy="9286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86485" y="4088502"/>
            <a:ext cx="2169089" cy="213585"/>
          </a:xfrm>
          <a:prstGeom prst="rect">
            <a:avLst/>
          </a:prstGeom>
        </p:spPr>
        <p:txBody>
          <a:bodyPr wrap="square">
            <a:spAutoFit/>
          </a:bodyPr>
          <a:lstStyle/>
          <a:p>
            <a:pPr algn="ctr"/>
            <a:r>
              <a:rPr lang="en-US" sz="788" dirty="0">
                <a:solidFill>
                  <a:schemeClr val="bg1"/>
                </a:solidFill>
                <a:latin typeface="Tw Cen MT" panose="020B0602020104020603" pitchFamily="34" charset="0"/>
              </a:rPr>
              <a:t>The Dragon, The Beast, and the Victory</a:t>
            </a:r>
          </a:p>
        </p:txBody>
      </p:sp>
      <p:sp>
        <p:nvSpPr>
          <p:cNvPr id="7" name="Rectangle 6"/>
          <p:cNvSpPr/>
          <p:nvPr/>
        </p:nvSpPr>
        <p:spPr>
          <a:xfrm>
            <a:off x="4945194" y="4227450"/>
            <a:ext cx="1312331"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12-14</a:t>
            </a:r>
          </a:p>
        </p:txBody>
      </p:sp>
      <p:sp>
        <p:nvSpPr>
          <p:cNvPr id="15" name="Cloud"/>
          <p:cNvSpPr>
            <a:spLocks noChangeAspect="1" noEditPoints="1" noChangeArrowheads="1"/>
          </p:cNvSpPr>
          <p:nvPr/>
        </p:nvSpPr>
        <p:spPr bwMode="auto">
          <a:xfrm>
            <a:off x="4762670" y="3405367"/>
            <a:ext cx="937587" cy="66880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a:solidFill>
                <a:schemeClr val="bg1"/>
              </a:solidFill>
            </a:endParaRPr>
          </a:p>
        </p:txBody>
      </p:sp>
      <p:pic>
        <p:nvPicPr>
          <p:cNvPr id="16" name="Picture 12" descr="https://encrypted-tbn3.gstatic.com/images?q=tbn:ANd9GcTlQVgfanFf3k4ruDEPK3WR5iruPT8n-wKO8DLlZF9FKxZKrxFA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755" y="1672373"/>
            <a:ext cx="1723477" cy="8903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bad weather clipar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533741" y="5127086"/>
            <a:ext cx="1157302" cy="66838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2799739" y="5758889"/>
            <a:ext cx="718466" cy="213585"/>
          </a:xfrm>
          <a:prstGeom prst="rect">
            <a:avLst/>
          </a:prstGeom>
        </p:spPr>
        <p:txBody>
          <a:bodyPr wrap="none">
            <a:spAutoFit/>
          </a:bodyPr>
          <a:lstStyle/>
          <a:p>
            <a:r>
              <a:rPr lang="en-US" sz="788" dirty="0">
                <a:solidFill>
                  <a:schemeClr val="bg1"/>
                </a:solidFill>
                <a:latin typeface="Tw Cen MT" panose="020B0602020104020603" pitchFamily="34" charset="0"/>
              </a:rPr>
              <a:t>Armageddon</a:t>
            </a:r>
          </a:p>
        </p:txBody>
      </p:sp>
      <p:sp>
        <p:nvSpPr>
          <p:cNvPr id="34" name="Rectangle 33"/>
          <p:cNvSpPr/>
          <p:nvPr/>
        </p:nvSpPr>
        <p:spPr>
          <a:xfrm>
            <a:off x="2485752" y="5904182"/>
            <a:ext cx="1262947"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16</a:t>
            </a:r>
          </a:p>
        </p:txBody>
      </p:sp>
      <p:sp>
        <p:nvSpPr>
          <p:cNvPr id="35" name="Rectangle 34"/>
          <p:cNvSpPr/>
          <p:nvPr/>
        </p:nvSpPr>
        <p:spPr>
          <a:xfrm>
            <a:off x="2756139" y="4058649"/>
            <a:ext cx="1143262" cy="213585"/>
          </a:xfrm>
          <a:prstGeom prst="rect">
            <a:avLst/>
          </a:prstGeom>
        </p:spPr>
        <p:txBody>
          <a:bodyPr wrap="none">
            <a:spAutoFit/>
          </a:bodyPr>
          <a:lstStyle/>
          <a:p>
            <a:r>
              <a:rPr lang="en-US" sz="788">
                <a:solidFill>
                  <a:schemeClr val="bg1"/>
                </a:solidFill>
                <a:latin typeface="Tw Cen MT" panose="020B0602020104020603" pitchFamily="34" charset="0"/>
              </a:rPr>
              <a:t>2 </a:t>
            </a:r>
            <a:r>
              <a:rPr lang="en-US" sz="788" dirty="0">
                <a:solidFill>
                  <a:schemeClr val="bg1"/>
                </a:solidFill>
                <a:latin typeface="Tw Cen MT" panose="020B0602020104020603" pitchFamily="34" charset="0"/>
              </a:rPr>
              <a:t>prophets in Jerusalem</a:t>
            </a:r>
          </a:p>
        </p:txBody>
      </p:sp>
      <p:sp>
        <p:nvSpPr>
          <p:cNvPr id="36" name="Rectangle 35"/>
          <p:cNvSpPr/>
          <p:nvPr/>
        </p:nvSpPr>
        <p:spPr>
          <a:xfrm>
            <a:off x="2661972" y="4209508"/>
            <a:ext cx="1262947"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11</a:t>
            </a:r>
          </a:p>
        </p:txBody>
      </p:sp>
      <p:sp>
        <p:nvSpPr>
          <p:cNvPr id="38" name="Rectangle 37"/>
          <p:cNvSpPr/>
          <p:nvPr/>
        </p:nvSpPr>
        <p:spPr>
          <a:xfrm>
            <a:off x="7467209" y="4129966"/>
            <a:ext cx="1018227" cy="213585"/>
          </a:xfrm>
          <a:prstGeom prst="rect">
            <a:avLst/>
          </a:prstGeom>
        </p:spPr>
        <p:txBody>
          <a:bodyPr wrap="none">
            <a:spAutoFit/>
          </a:bodyPr>
          <a:lstStyle/>
          <a:p>
            <a:r>
              <a:rPr lang="en-US" sz="788" dirty="0">
                <a:solidFill>
                  <a:schemeClr val="bg1"/>
                </a:solidFill>
                <a:latin typeface="Tw Cen MT" panose="020B0602020104020603" pitchFamily="34" charset="0"/>
              </a:rPr>
              <a:t>Righteous Rewarded</a:t>
            </a:r>
          </a:p>
        </p:txBody>
      </p:sp>
      <p:pic>
        <p:nvPicPr>
          <p:cNvPr id="40" name="Picture 14" descr="http://www.allthingsclipart.com/06/jesus.with.apostles.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1288" y="3285587"/>
            <a:ext cx="1049450" cy="65267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6" descr="C:\Users\RichardsED\Desktop\ur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5022" y="1662543"/>
            <a:ext cx="689541" cy="98296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4674112" y="5772011"/>
            <a:ext cx="942887" cy="213585"/>
          </a:xfrm>
          <a:prstGeom prst="rect">
            <a:avLst/>
          </a:prstGeom>
        </p:spPr>
        <p:txBody>
          <a:bodyPr wrap="none">
            <a:spAutoFit/>
          </a:bodyPr>
          <a:lstStyle/>
          <a:p>
            <a:r>
              <a:rPr lang="en-US" sz="788" dirty="0">
                <a:solidFill>
                  <a:schemeClr val="bg1"/>
                </a:solidFill>
                <a:latin typeface="Tw Cen MT" panose="020B0602020104020603" pitchFamily="34" charset="0"/>
              </a:rPr>
              <a:t>Wicked Destroyed</a:t>
            </a:r>
          </a:p>
        </p:txBody>
      </p:sp>
      <p:pic>
        <p:nvPicPr>
          <p:cNvPr id="44" name="Picture 30" descr="C:\Users\RichardsED\Desktop\url.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654"/>
          <a:stretch/>
        </p:blipFill>
        <p:spPr bwMode="auto">
          <a:xfrm>
            <a:off x="6249420" y="4837618"/>
            <a:ext cx="869266" cy="96599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6278444" y="5780970"/>
            <a:ext cx="976549" cy="213585"/>
          </a:xfrm>
          <a:prstGeom prst="rect">
            <a:avLst/>
          </a:prstGeom>
        </p:spPr>
        <p:txBody>
          <a:bodyPr wrap="none">
            <a:spAutoFit/>
          </a:bodyPr>
          <a:lstStyle/>
          <a:p>
            <a:r>
              <a:rPr lang="en-US" sz="788" dirty="0">
                <a:solidFill>
                  <a:schemeClr val="bg1"/>
                </a:solidFill>
                <a:latin typeface="Tw Cen MT" panose="020B0602020104020603" pitchFamily="34" charset="0"/>
              </a:rPr>
              <a:t>The Second Coming</a:t>
            </a:r>
          </a:p>
        </p:txBody>
      </p:sp>
      <p:sp>
        <p:nvSpPr>
          <p:cNvPr id="52" name="TextBox 51"/>
          <p:cNvSpPr txBox="1"/>
          <p:nvPr/>
        </p:nvSpPr>
        <p:spPr>
          <a:xfrm>
            <a:off x="43114" y="185483"/>
            <a:ext cx="9002229" cy="923330"/>
          </a:xfrm>
          <a:prstGeom prst="rect">
            <a:avLst/>
          </a:prstGeom>
          <a:noFill/>
        </p:spPr>
        <p:txBody>
          <a:bodyPr wrap="square" rtlCol="0" anchor="b">
            <a:spAutoFit/>
          </a:bodyPr>
          <a:lstStyle/>
          <a:p>
            <a:pPr algn="ctr"/>
            <a:r>
              <a:rPr lang="en-US" sz="5400" b="1" dirty="0">
                <a:solidFill>
                  <a:schemeClr val="bg1"/>
                </a:solidFill>
                <a:latin typeface="Papyrus" panose="03070502060502030205" pitchFamily="66" charset="0"/>
              </a:rPr>
              <a:t>The Book of Revelation</a:t>
            </a:r>
          </a:p>
        </p:txBody>
      </p:sp>
      <p:sp>
        <p:nvSpPr>
          <p:cNvPr id="54" name="Cloud"/>
          <p:cNvSpPr>
            <a:spLocks noChangeAspect="1" noEditPoints="1" noChangeArrowheads="1"/>
          </p:cNvSpPr>
          <p:nvPr/>
        </p:nvSpPr>
        <p:spPr bwMode="auto">
          <a:xfrm>
            <a:off x="5152228" y="3357226"/>
            <a:ext cx="1075811" cy="66880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a:solidFill>
                <a:schemeClr val="bg1"/>
              </a:solidFill>
            </a:endParaRPr>
          </a:p>
        </p:txBody>
      </p:sp>
      <p:sp>
        <p:nvSpPr>
          <p:cNvPr id="58" name="Rectangle 57"/>
          <p:cNvSpPr/>
          <p:nvPr/>
        </p:nvSpPr>
        <p:spPr>
          <a:xfrm>
            <a:off x="1018355" y="5813656"/>
            <a:ext cx="6854888" cy="17369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9" name="Rectangle 38"/>
          <p:cNvSpPr/>
          <p:nvPr/>
        </p:nvSpPr>
        <p:spPr>
          <a:xfrm>
            <a:off x="7351883" y="4257079"/>
            <a:ext cx="1163215"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15</a:t>
            </a:r>
          </a:p>
        </p:txBody>
      </p:sp>
      <p:sp>
        <p:nvSpPr>
          <p:cNvPr id="43" name="Rectangle 42"/>
          <p:cNvSpPr/>
          <p:nvPr/>
        </p:nvSpPr>
        <p:spPr>
          <a:xfrm>
            <a:off x="4472416" y="5903788"/>
            <a:ext cx="1302513"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17-18</a:t>
            </a:r>
          </a:p>
        </p:txBody>
      </p:sp>
      <p:sp>
        <p:nvSpPr>
          <p:cNvPr id="46" name="Rectangle 45"/>
          <p:cNvSpPr/>
          <p:nvPr/>
        </p:nvSpPr>
        <p:spPr>
          <a:xfrm>
            <a:off x="6150457" y="5915521"/>
            <a:ext cx="1175042"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19</a:t>
            </a:r>
          </a:p>
        </p:txBody>
      </p:sp>
      <p:sp>
        <p:nvSpPr>
          <p:cNvPr id="60" name="Rectangle 59"/>
          <p:cNvSpPr/>
          <p:nvPr/>
        </p:nvSpPr>
        <p:spPr>
          <a:xfrm>
            <a:off x="2758861" y="2676036"/>
            <a:ext cx="1170573"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2-3</a:t>
            </a:r>
          </a:p>
        </p:txBody>
      </p:sp>
      <p:sp>
        <p:nvSpPr>
          <p:cNvPr id="61" name="Rectangle 60"/>
          <p:cNvSpPr/>
          <p:nvPr/>
        </p:nvSpPr>
        <p:spPr>
          <a:xfrm>
            <a:off x="2700723" y="2504495"/>
            <a:ext cx="1362874" cy="213585"/>
          </a:xfrm>
          <a:prstGeom prst="rect">
            <a:avLst/>
          </a:prstGeom>
        </p:spPr>
        <p:txBody>
          <a:bodyPr wrap="none">
            <a:spAutoFit/>
          </a:bodyPr>
          <a:lstStyle/>
          <a:p>
            <a:r>
              <a:rPr lang="en-US" sz="788" dirty="0">
                <a:solidFill>
                  <a:schemeClr val="bg1"/>
                </a:solidFill>
                <a:latin typeface="Tw Cen MT" panose="020B0602020104020603" pitchFamily="34" charset="0"/>
              </a:rPr>
              <a:t>John’s 7 Letters to 7 Churches</a:t>
            </a:r>
          </a:p>
        </p:txBody>
      </p:sp>
      <p:sp>
        <p:nvSpPr>
          <p:cNvPr id="62" name="Cloud"/>
          <p:cNvSpPr>
            <a:spLocks noChangeAspect="1" noEditPoints="1" noChangeArrowheads="1"/>
          </p:cNvSpPr>
          <p:nvPr/>
        </p:nvSpPr>
        <p:spPr bwMode="auto">
          <a:xfrm>
            <a:off x="7435874" y="3831240"/>
            <a:ext cx="542471" cy="24715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dirty="0">
              <a:solidFill>
                <a:schemeClr val="bg1"/>
              </a:solidFill>
            </a:endParaRPr>
          </a:p>
        </p:txBody>
      </p:sp>
      <p:sp>
        <p:nvSpPr>
          <p:cNvPr id="63" name="Cloud"/>
          <p:cNvSpPr>
            <a:spLocks noChangeAspect="1" noEditPoints="1" noChangeArrowheads="1"/>
          </p:cNvSpPr>
          <p:nvPr/>
        </p:nvSpPr>
        <p:spPr bwMode="auto">
          <a:xfrm>
            <a:off x="7772478" y="3834388"/>
            <a:ext cx="542471" cy="24715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51435" tIns="25718" rIns="51435" bIns="25718" numCol="1" anchor="t" anchorCtr="0" compatLnSpc="1">
            <a:prstTxWarp prst="textNoShape">
              <a:avLst/>
            </a:prstTxWarp>
          </a:bodyPr>
          <a:lstStyle/>
          <a:p>
            <a:endParaRPr lang="en-US" dirty="0">
              <a:solidFill>
                <a:schemeClr val="bg1"/>
              </a:solidFill>
            </a:endParaRPr>
          </a:p>
        </p:txBody>
      </p:sp>
      <p:pic>
        <p:nvPicPr>
          <p:cNvPr id="1028" name="Picture 4" descr="Image result for prophets silhouette clip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04232" y="3155125"/>
            <a:ext cx="418474" cy="9519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Image result for prophets silhouette clip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316144" y="3287829"/>
            <a:ext cx="418475" cy="808211"/>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3B29CF43-3B3E-4F64-A5FF-E19941E645C2}"/>
              </a:ext>
            </a:extLst>
          </p:cNvPr>
          <p:cNvSpPr/>
          <p:nvPr/>
        </p:nvSpPr>
        <p:spPr>
          <a:xfrm>
            <a:off x="886648" y="2509312"/>
            <a:ext cx="636713" cy="213585"/>
          </a:xfrm>
          <a:prstGeom prst="rect">
            <a:avLst/>
          </a:prstGeom>
        </p:spPr>
        <p:txBody>
          <a:bodyPr wrap="none">
            <a:spAutoFit/>
          </a:bodyPr>
          <a:lstStyle/>
          <a:p>
            <a:r>
              <a:rPr lang="en-US" sz="788" dirty="0">
                <a:solidFill>
                  <a:schemeClr val="bg1"/>
                </a:solidFill>
                <a:latin typeface="Tw Cen MT" panose="020B0602020104020603" pitchFamily="34" charset="0"/>
              </a:rPr>
              <a:t>Jesus Christ</a:t>
            </a:r>
          </a:p>
        </p:txBody>
      </p:sp>
      <p:sp>
        <p:nvSpPr>
          <p:cNvPr id="67" name="Rectangle 66">
            <a:extLst>
              <a:ext uri="{FF2B5EF4-FFF2-40B4-BE49-F238E27FC236}">
                <a16:creationId xmlns:a16="http://schemas.microsoft.com/office/drawing/2014/main" id="{72005ACB-45C2-4578-B2EC-B767032DD30B}"/>
              </a:ext>
            </a:extLst>
          </p:cNvPr>
          <p:cNvSpPr/>
          <p:nvPr/>
        </p:nvSpPr>
        <p:spPr>
          <a:xfrm>
            <a:off x="697385" y="2676868"/>
            <a:ext cx="1128102"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a:t>
            </a:r>
          </a:p>
        </p:txBody>
      </p:sp>
      <p:pic>
        <p:nvPicPr>
          <p:cNvPr id="68" name="Picture 30" descr="C:\Users\RichardsED\Desktop\url.jpg">
            <a:extLst>
              <a:ext uri="{FF2B5EF4-FFF2-40B4-BE49-F238E27FC236}">
                <a16:creationId xmlns:a16="http://schemas.microsoft.com/office/drawing/2014/main" id="{D925FC5E-C159-4E3D-A34B-61F1C76A638E}"/>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harpenSoften amount="50000"/>
                    </a14:imgEffect>
                    <a14:imgEffect>
                      <a14:saturation sat="0"/>
                    </a14:imgEffect>
                  </a14:imgLayer>
                </a14:imgProps>
              </a:ext>
              <a:ext uri="{28A0092B-C50C-407E-A947-70E740481C1C}">
                <a14:useLocalDpi xmlns:a14="http://schemas.microsoft.com/office/drawing/2010/main" val="0"/>
              </a:ext>
            </a:extLst>
          </a:blip>
          <a:srcRect b="10654"/>
          <a:stretch/>
        </p:blipFill>
        <p:spPr bwMode="auto">
          <a:xfrm>
            <a:off x="698908" y="1505429"/>
            <a:ext cx="939704" cy="1044272"/>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BBF72BDC-98CA-4C45-8A19-29CB5CBFCCA5}"/>
              </a:ext>
            </a:extLst>
          </p:cNvPr>
          <p:cNvSpPr/>
          <p:nvPr/>
        </p:nvSpPr>
        <p:spPr>
          <a:xfrm>
            <a:off x="6815936" y="2534783"/>
            <a:ext cx="2050738" cy="213585"/>
          </a:xfrm>
          <a:prstGeom prst="rect">
            <a:avLst/>
          </a:prstGeom>
        </p:spPr>
        <p:txBody>
          <a:bodyPr wrap="square">
            <a:spAutoFit/>
          </a:bodyPr>
          <a:lstStyle/>
          <a:p>
            <a:pPr algn="ctr"/>
            <a:r>
              <a:rPr lang="en-US" sz="788" dirty="0">
                <a:solidFill>
                  <a:schemeClr val="bg1"/>
                </a:solidFill>
                <a:latin typeface="Tw Cen MT" panose="020B0602020104020603" pitchFamily="34" charset="0"/>
              </a:rPr>
              <a:t>Seven Seals Overview</a:t>
            </a:r>
          </a:p>
        </p:txBody>
      </p:sp>
      <p:pic>
        <p:nvPicPr>
          <p:cNvPr id="70" name="Picture 56" descr="http://www.graffitikids.net/wp-content/uploads/2013/12/Apple-Tree-Many-Fruit-Coloring-Page.jpg">
            <a:extLst>
              <a:ext uri="{FF2B5EF4-FFF2-40B4-BE49-F238E27FC236}">
                <a16:creationId xmlns:a16="http://schemas.microsoft.com/office/drawing/2014/main" id="{C4D6CDBB-9DDB-4EFA-89AE-6EF5F30E53F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92020" y="2026791"/>
            <a:ext cx="329825" cy="51427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http://www.coloringbooks.net/assets/images/thumbs/adameve.png">
            <a:extLst>
              <a:ext uri="{FF2B5EF4-FFF2-40B4-BE49-F238E27FC236}">
                <a16:creationId xmlns:a16="http://schemas.microsoft.com/office/drawing/2014/main" id="{605B05B8-4D30-4101-9FA4-A0F236D9382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954895" y="1732007"/>
            <a:ext cx="644027" cy="97046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A36C4FBE-5DCE-4460-8F50-65F58C27FCAE}"/>
              </a:ext>
            </a:extLst>
          </p:cNvPr>
          <p:cNvSpPr/>
          <p:nvPr/>
        </p:nvSpPr>
        <p:spPr>
          <a:xfrm>
            <a:off x="7268456" y="2660297"/>
            <a:ext cx="1128102"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6-9</a:t>
            </a:r>
          </a:p>
        </p:txBody>
      </p:sp>
      <p:pic>
        <p:nvPicPr>
          <p:cNvPr id="73" name="Picture 2" descr="http://www.netart.us/wp-content/uploads/2014/03/Isaac-Give-His-Blessing-to-Jacob-in-Jacob-and-Esau-Coloring-Page.jpg">
            <a:extLst>
              <a:ext uri="{FF2B5EF4-FFF2-40B4-BE49-F238E27FC236}">
                <a16:creationId xmlns:a16="http://schemas.microsoft.com/office/drawing/2014/main" id="{0BFB8667-5E95-487F-8414-9F90972D20A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81502" y="1773582"/>
            <a:ext cx="646894" cy="79136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4" name="Picture 30" descr="http://www.thedisciplinedinvestor.com/blog/wp-content/uploads/2007/08/bushredsea.jpg">
            <a:extLst>
              <a:ext uri="{FF2B5EF4-FFF2-40B4-BE49-F238E27FC236}">
                <a16:creationId xmlns:a16="http://schemas.microsoft.com/office/drawing/2014/main" id="{268F861D-EBEF-42BD-A7FD-BE7FE906696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2084" y="1783744"/>
            <a:ext cx="754289" cy="74432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E86AE6C-3CE0-4DD1-8A1F-83CC320206C7}"/>
              </a:ext>
            </a:extLst>
          </p:cNvPr>
          <p:cNvSpPr/>
          <p:nvPr/>
        </p:nvSpPr>
        <p:spPr>
          <a:xfrm>
            <a:off x="4946029" y="2683714"/>
            <a:ext cx="1128102"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4-5</a:t>
            </a:r>
          </a:p>
        </p:txBody>
      </p:sp>
      <p:sp>
        <p:nvSpPr>
          <p:cNvPr id="76" name="Rectangle 75">
            <a:extLst>
              <a:ext uri="{FF2B5EF4-FFF2-40B4-BE49-F238E27FC236}">
                <a16:creationId xmlns:a16="http://schemas.microsoft.com/office/drawing/2014/main" id="{2D315256-0F27-40DF-A74C-E546B5DDA1CE}"/>
              </a:ext>
            </a:extLst>
          </p:cNvPr>
          <p:cNvSpPr/>
          <p:nvPr/>
        </p:nvSpPr>
        <p:spPr>
          <a:xfrm>
            <a:off x="5093774" y="2536031"/>
            <a:ext cx="928459" cy="213585"/>
          </a:xfrm>
          <a:prstGeom prst="rect">
            <a:avLst/>
          </a:prstGeom>
        </p:spPr>
        <p:txBody>
          <a:bodyPr wrap="none">
            <a:spAutoFit/>
          </a:bodyPr>
          <a:lstStyle/>
          <a:p>
            <a:r>
              <a:rPr lang="en-US" sz="788" dirty="0">
                <a:solidFill>
                  <a:schemeClr val="bg1"/>
                </a:solidFill>
                <a:latin typeface="Tw Cen MT" panose="020B0602020104020603" pitchFamily="34" charset="0"/>
              </a:rPr>
              <a:t>Throne Theophany</a:t>
            </a:r>
          </a:p>
        </p:txBody>
      </p:sp>
      <p:sp>
        <p:nvSpPr>
          <p:cNvPr id="77" name="Rectangle 76">
            <a:extLst>
              <a:ext uri="{FF2B5EF4-FFF2-40B4-BE49-F238E27FC236}">
                <a16:creationId xmlns:a16="http://schemas.microsoft.com/office/drawing/2014/main" id="{D4A255BC-5B44-47C0-92BC-CEDE06BF19DD}"/>
              </a:ext>
            </a:extLst>
          </p:cNvPr>
          <p:cNvSpPr/>
          <p:nvPr/>
        </p:nvSpPr>
        <p:spPr>
          <a:xfrm>
            <a:off x="746282" y="4045376"/>
            <a:ext cx="768159" cy="213585"/>
          </a:xfrm>
          <a:prstGeom prst="rect">
            <a:avLst/>
          </a:prstGeom>
        </p:spPr>
        <p:txBody>
          <a:bodyPr wrap="none">
            <a:spAutoFit/>
          </a:bodyPr>
          <a:lstStyle/>
          <a:p>
            <a:r>
              <a:rPr lang="en-US" sz="788" dirty="0">
                <a:solidFill>
                  <a:schemeClr val="bg1"/>
                </a:solidFill>
                <a:latin typeface="Tw Cen MT" panose="020B0602020104020603" pitchFamily="34" charset="0"/>
              </a:rPr>
              <a:t>The Little Book</a:t>
            </a:r>
          </a:p>
        </p:txBody>
      </p:sp>
      <p:sp>
        <p:nvSpPr>
          <p:cNvPr id="78" name="Rectangle 77">
            <a:extLst>
              <a:ext uri="{FF2B5EF4-FFF2-40B4-BE49-F238E27FC236}">
                <a16:creationId xmlns:a16="http://schemas.microsoft.com/office/drawing/2014/main" id="{B99A96E4-6DB7-4A34-AD9C-C676196FDAD7}"/>
              </a:ext>
            </a:extLst>
          </p:cNvPr>
          <p:cNvSpPr/>
          <p:nvPr/>
        </p:nvSpPr>
        <p:spPr>
          <a:xfrm>
            <a:off x="499229" y="4196236"/>
            <a:ext cx="1262947" cy="276999"/>
          </a:xfrm>
          <a:prstGeom prst="rect">
            <a:avLst/>
          </a:prstGeom>
        </p:spPr>
        <p:txBody>
          <a:bodyPr wrap="square">
            <a:spAutoFit/>
          </a:bodyPr>
          <a:lstStyle/>
          <a:p>
            <a:pPr algn="ctr"/>
            <a:r>
              <a:rPr lang="en-US" sz="1200" b="1" dirty="0">
                <a:solidFill>
                  <a:schemeClr val="bg1"/>
                </a:solidFill>
                <a:latin typeface="Tw Cen MT" panose="020B0602020104020603" pitchFamily="34" charset="0"/>
              </a:rPr>
              <a:t>Revelation 10</a:t>
            </a:r>
          </a:p>
        </p:txBody>
      </p:sp>
      <p:pic>
        <p:nvPicPr>
          <p:cNvPr id="3" name="Picture 2" descr="Image result for scriptures clipart">
            <a:extLst>
              <a:ext uri="{FF2B5EF4-FFF2-40B4-BE49-F238E27FC236}">
                <a16:creationId xmlns:a16="http://schemas.microsoft.com/office/drawing/2014/main" id="{EAB3361D-B6E0-4009-A8C6-7172375F0DD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7129" y="3416300"/>
            <a:ext cx="1198922" cy="68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43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anim calcmode="lin" valueType="num">
                                      <p:cBhvr>
                                        <p:cTn id="30" dur="1000" fill="hold"/>
                                        <p:tgtEl>
                                          <p:spTgt spid="75"/>
                                        </p:tgtEl>
                                        <p:attrNameLst>
                                          <p:attrName>ppt_x</p:attrName>
                                        </p:attrNameLst>
                                      </p:cBhvr>
                                      <p:tavLst>
                                        <p:tav tm="0">
                                          <p:val>
                                            <p:strVal val="#ppt_x"/>
                                          </p:val>
                                        </p:tav>
                                        <p:tav tm="100000">
                                          <p:val>
                                            <p:strVal val="#ppt_x"/>
                                          </p:val>
                                        </p:tav>
                                      </p:tavLst>
                                    </p:anim>
                                    <p:anim calcmode="lin" valueType="num">
                                      <p:cBhvr>
                                        <p:cTn id="31" dur="1000" fill="hold"/>
                                        <p:tgtEl>
                                          <p:spTgt spid="7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anim calcmode="lin" valueType="num">
                                      <p:cBhvr>
                                        <p:cTn id="42" dur="1000" fill="hold"/>
                                        <p:tgtEl>
                                          <p:spTgt spid="69"/>
                                        </p:tgtEl>
                                        <p:attrNameLst>
                                          <p:attrName>ppt_x</p:attrName>
                                        </p:attrNameLst>
                                      </p:cBhvr>
                                      <p:tavLst>
                                        <p:tav tm="0">
                                          <p:val>
                                            <p:strVal val="#ppt_x"/>
                                          </p:val>
                                        </p:tav>
                                        <p:tav tm="100000">
                                          <p:val>
                                            <p:strVal val="#ppt_x"/>
                                          </p:val>
                                        </p:tav>
                                      </p:tavLst>
                                    </p:anim>
                                    <p:anim calcmode="lin" valueType="num">
                                      <p:cBhvr>
                                        <p:cTn id="43" dur="10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1000"/>
                                        <p:tgtEl>
                                          <p:spTgt spid="70"/>
                                        </p:tgtEl>
                                      </p:cBhvr>
                                    </p:animEffect>
                                    <p:anim calcmode="lin" valueType="num">
                                      <p:cBhvr>
                                        <p:cTn id="47" dur="1000" fill="hold"/>
                                        <p:tgtEl>
                                          <p:spTgt spid="70"/>
                                        </p:tgtEl>
                                        <p:attrNameLst>
                                          <p:attrName>ppt_x</p:attrName>
                                        </p:attrNameLst>
                                      </p:cBhvr>
                                      <p:tavLst>
                                        <p:tav tm="0">
                                          <p:val>
                                            <p:strVal val="#ppt_x"/>
                                          </p:val>
                                        </p:tav>
                                        <p:tav tm="100000">
                                          <p:val>
                                            <p:strVal val="#ppt_x"/>
                                          </p:val>
                                        </p:tav>
                                      </p:tavLst>
                                    </p:anim>
                                    <p:anim calcmode="lin" valueType="num">
                                      <p:cBhvr>
                                        <p:cTn id="48" dur="1000" fill="hold"/>
                                        <p:tgtEl>
                                          <p:spTgt spid="7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anim calcmode="lin" valueType="num">
                                      <p:cBhvr>
                                        <p:cTn id="52" dur="1000" fill="hold"/>
                                        <p:tgtEl>
                                          <p:spTgt spid="71"/>
                                        </p:tgtEl>
                                        <p:attrNameLst>
                                          <p:attrName>ppt_x</p:attrName>
                                        </p:attrNameLst>
                                      </p:cBhvr>
                                      <p:tavLst>
                                        <p:tav tm="0">
                                          <p:val>
                                            <p:strVal val="#ppt_x"/>
                                          </p:val>
                                        </p:tav>
                                        <p:tav tm="100000">
                                          <p:val>
                                            <p:strVal val="#ppt_x"/>
                                          </p:val>
                                        </p:tav>
                                      </p:tavLst>
                                    </p:anim>
                                    <p:anim calcmode="lin" valueType="num">
                                      <p:cBhvr>
                                        <p:cTn id="53" dur="1000" fill="hold"/>
                                        <p:tgtEl>
                                          <p:spTgt spid="7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1000"/>
                                        <p:tgtEl>
                                          <p:spTgt spid="72"/>
                                        </p:tgtEl>
                                      </p:cBhvr>
                                    </p:animEffect>
                                    <p:anim calcmode="lin" valueType="num">
                                      <p:cBhvr>
                                        <p:cTn id="57" dur="1000" fill="hold"/>
                                        <p:tgtEl>
                                          <p:spTgt spid="72"/>
                                        </p:tgtEl>
                                        <p:attrNameLst>
                                          <p:attrName>ppt_x</p:attrName>
                                        </p:attrNameLst>
                                      </p:cBhvr>
                                      <p:tavLst>
                                        <p:tav tm="0">
                                          <p:val>
                                            <p:strVal val="#ppt_x"/>
                                          </p:val>
                                        </p:tav>
                                        <p:tav tm="100000">
                                          <p:val>
                                            <p:strVal val="#ppt_x"/>
                                          </p:val>
                                        </p:tav>
                                      </p:tavLst>
                                    </p:anim>
                                    <p:anim calcmode="lin" valueType="num">
                                      <p:cBhvr>
                                        <p:cTn id="58" dur="1000" fill="hold"/>
                                        <p:tgtEl>
                                          <p:spTgt spid="7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1000"/>
                                        <p:tgtEl>
                                          <p:spTgt spid="74"/>
                                        </p:tgtEl>
                                      </p:cBhvr>
                                    </p:animEffect>
                                    <p:anim calcmode="lin" valueType="num">
                                      <p:cBhvr>
                                        <p:cTn id="67" dur="1000" fill="hold"/>
                                        <p:tgtEl>
                                          <p:spTgt spid="74"/>
                                        </p:tgtEl>
                                        <p:attrNameLst>
                                          <p:attrName>ppt_x</p:attrName>
                                        </p:attrNameLst>
                                      </p:cBhvr>
                                      <p:tavLst>
                                        <p:tav tm="0">
                                          <p:val>
                                            <p:strVal val="#ppt_x"/>
                                          </p:val>
                                        </p:tav>
                                        <p:tav tm="100000">
                                          <p:val>
                                            <p:strVal val="#ppt_x"/>
                                          </p:val>
                                        </p:tav>
                                      </p:tavLst>
                                    </p:anim>
                                    <p:anim calcmode="lin" valueType="num">
                                      <p:cBhvr>
                                        <p:cTn id="6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1000"/>
                                        <p:tgtEl>
                                          <p:spTgt spid="77"/>
                                        </p:tgtEl>
                                      </p:cBhvr>
                                    </p:animEffect>
                                    <p:anim calcmode="lin" valueType="num">
                                      <p:cBhvr>
                                        <p:cTn id="74" dur="1000" fill="hold"/>
                                        <p:tgtEl>
                                          <p:spTgt spid="77"/>
                                        </p:tgtEl>
                                        <p:attrNameLst>
                                          <p:attrName>ppt_x</p:attrName>
                                        </p:attrNameLst>
                                      </p:cBhvr>
                                      <p:tavLst>
                                        <p:tav tm="0">
                                          <p:val>
                                            <p:strVal val="#ppt_x"/>
                                          </p:val>
                                        </p:tav>
                                        <p:tav tm="100000">
                                          <p:val>
                                            <p:strVal val="#ppt_x"/>
                                          </p:val>
                                        </p:tav>
                                      </p:tavLst>
                                    </p:anim>
                                    <p:anim calcmode="lin" valueType="num">
                                      <p:cBhvr>
                                        <p:cTn id="75" dur="1000" fill="hold"/>
                                        <p:tgtEl>
                                          <p:spTgt spid="7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1000"/>
                                        <p:tgtEl>
                                          <p:spTgt spid="78"/>
                                        </p:tgtEl>
                                      </p:cBhvr>
                                    </p:animEffect>
                                    <p:anim calcmode="lin" valueType="num">
                                      <p:cBhvr>
                                        <p:cTn id="79" dur="1000" fill="hold"/>
                                        <p:tgtEl>
                                          <p:spTgt spid="78"/>
                                        </p:tgtEl>
                                        <p:attrNameLst>
                                          <p:attrName>ppt_x</p:attrName>
                                        </p:attrNameLst>
                                      </p:cBhvr>
                                      <p:tavLst>
                                        <p:tav tm="0">
                                          <p:val>
                                            <p:strVal val="#ppt_x"/>
                                          </p:val>
                                        </p:tav>
                                        <p:tav tm="100000">
                                          <p:val>
                                            <p:strVal val="#ppt_x"/>
                                          </p:val>
                                        </p:tav>
                                      </p:tavLst>
                                    </p:anim>
                                    <p:anim calcmode="lin" valueType="num">
                                      <p:cBhvr>
                                        <p:cTn id="80" dur="1000" fill="hold"/>
                                        <p:tgtEl>
                                          <p:spTgt spid="7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1000"/>
                                        <p:tgtEl>
                                          <p:spTgt spid="3"/>
                                        </p:tgtEl>
                                      </p:cBhvr>
                                    </p:animEffect>
                                    <p:anim calcmode="lin" valueType="num">
                                      <p:cBhvr>
                                        <p:cTn id="84" dur="1000" fill="hold"/>
                                        <p:tgtEl>
                                          <p:spTgt spid="3"/>
                                        </p:tgtEl>
                                        <p:attrNameLst>
                                          <p:attrName>ppt_x</p:attrName>
                                        </p:attrNameLst>
                                      </p:cBhvr>
                                      <p:tavLst>
                                        <p:tav tm="0">
                                          <p:val>
                                            <p:strVal val="#ppt_x"/>
                                          </p:val>
                                        </p:tav>
                                        <p:tav tm="100000">
                                          <p:val>
                                            <p:strVal val="#ppt_x"/>
                                          </p:val>
                                        </p:tav>
                                      </p:tavLst>
                                    </p:anim>
                                    <p:anim calcmode="lin" valueType="num">
                                      <p:cBhvr>
                                        <p:cTn id="8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028"/>
                                        </p:tgtEl>
                                        <p:attrNameLst>
                                          <p:attrName>style.visibility</p:attrName>
                                        </p:attrNameLst>
                                      </p:cBhvr>
                                      <p:to>
                                        <p:strVal val="visible"/>
                                      </p:to>
                                    </p:set>
                                    <p:animEffect transition="in" filter="fade">
                                      <p:cBhvr>
                                        <p:cTn id="90" dur="1000"/>
                                        <p:tgtEl>
                                          <p:spTgt spid="1028"/>
                                        </p:tgtEl>
                                      </p:cBhvr>
                                    </p:animEffect>
                                    <p:anim calcmode="lin" valueType="num">
                                      <p:cBhvr>
                                        <p:cTn id="91" dur="1000" fill="hold"/>
                                        <p:tgtEl>
                                          <p:spTgt spid="1028"/>
                                        </p:tgtEl>
                                        <p:attrNameLst>
                                          <p:attrName>ppt_x</p:attrName>
                                        </p:attrNameLst>
                                      </p:cBhvr>
                                      <p:tavLst>
                                        <p:tav tm="0">
                                          <p:val>
                                            <p:strVal val="#ppt_x"/>
                                          </p:val>
                                        </p:tav>
                                        <p:tav tm="100000">
                                          <p:val>
                                            <p:strVal val="#ppt_x"/>
                                          </p:val>
                                        </p:tav>
                                      </p:tavLst>
                                    </p:anim>
                                    <p:anim calcmode="lin" valueType="num">
                                      <p:cBhvr>
                                        <p:cTn id="92" dur="1000" fill="hold"/>
                                        <p:tgtEl>
                                          <p:spTgt spid="10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1000"/>
                                        <p:tgtEl>
                                          <p:spTgt spid="35"/>
                                        </p:tgtEl>
                                      </p:cBhvr>
                                    </p:animEffect>
                                    <p:anim calcmode="lin" valueType="num">
                                      <p:cBhvr>
                                        <p:cTn id="101" dur="1000" fill="hold"/>
                                        <p:tgtEl>
                                          <p:spTgt spid="35"/>
                                        </p:tgtEl>
                                        <p:attrNameLst>
                                          <p:attrName>ppt_x</p:attrName>
                                        </p:attrNameLst>
                                      </p:cBhvr>
                                      <p:tavLst>
                                        <p:tav tm="0">
                                          <p:val>
                                            <p:strVal val="#ppt_x"/>
                                          </p:val>
                                        </p:tav>
                                        <p:tav tm="100000">
                                          <p:val>
                                            <p:strVal val="#ppt_x"/>
                                          </p:val>
                                        </p:tav>
                                      </p:tavLst>
                                    </p:anim>
                                    <p:anim calcmode="lin" valueType="num">
                                      <p:cBhvr>
                                        <p:cTn id="102" dur="1000" fill="hold"/>
                                        <p:tgtEl>
                                          <p:spTgt spid="3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1000"/>
                                        <p:tgtEl>
                                          <p:spTgt spid="2"/>
                                        </p:tgtEl>
                                      </p:cBhvr>
                                    </p:animEffect>
                                    <p:anim calcmode="lin" valueType="num">
                                      <p:cBhvr>
                                        <p:cTn id="106" dur="1000" fill="hold"/>
                                        <p:tgtEl>
                                          <p:spTgt spid="2"/>
                                        </p:tgtEl>
                                        <p:attrNameLst>
                                          <p:attrName>ppt_x</p:attrName>
                                        </p:attrNameLst>
                                      </p:cBhvr>
                                      <p:tavLst>
                                        <p:tav tm="0">
                                          <p:val>
                                            <p:strVal val="#ppt_x"/>
                                          </p:val>
                                        </p:tav>
                                        <p:tav tm="100000">
                                          <p:val>
                                            <p:strVal val="#ppt_x"/>
                                          </p:val>
                                        </p:tav>
                                      </p:tavLst>
                                    </p:anim>
                                    <p:anim calcmode="lin" valueType="num">
                                      <p:cBhvr>
                                        <p:cTn id="10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1000"/>
                                        <p:tgtEl>
                                          <p:spTgt spid="54"/>
                                        </p:tgtEl>
                                      </p:cBhvr>
                                    </p:animEffect>
                                    <p:anim calcmode="lin" valueType="num">
                                      <p:cBhvr>
                                        <p:cTn id="113" dur="1000" fill="hold"/>
                                        <p:tgtEl>
                                          <p:spTgt spid="54"/>
                                        </p:tgtEl>
                                        <p:attrNameLst>
                                          <p:attrName>ppt_x</p:attrName>
                                        </p:attrNameLst>
                                      </p:cBhvr>
                                      <p:tavLst>
                                        <p:tav tm="0">
                                          <p:val>
                                            <p:strVal val="#ppt_x"/>
                                          </p:val>
                                        </p:tav>
                                        <p:tav tm="100000">
                                          <p:val>
                                            <p:strVal val="#ppt_x"/>
                                          </p:val>
                                        </p:tav>
                                      </p:tavLst>
                                    </p:anim>
                                    <p:anim calcmode="lin" valueType="num">
                                      <p:cBhvr>
                                        <p:cTn id="114" dur="1000" fill="hold"/>
                                        <p:tgtEl>
                                          <p:spTgt spid="5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1000"/>
                                        <p:tgtEl>
                                          <p:spTgt spid="15"/>
                                        </p:tgtEl>
                                      </p:cBhvr>
                                    </p:animEffect>
                                    <p:anim calcmode="lin" valueType="num">
                                      <p:cBhvr>
                                        <p:cTn id="118" dur="1000" fill="hold"/>
                                        <p:tgtEl>
                                          <p:spTgt spid="15"/>
                                        </p:tgtEl>
                                        <p:attrNameLst>
                                          <p:attrName>ppt_x</p:attrName>
                                        </p:attrNameLst>
                                      </p:cBhvr>
                                      <p:tavLst>
                                        <p:tav tm="0">
                                          <p:val>
                                            <p:strVal val="#ppt_x"/>
                                          </p:val>
                                        </p:tav>
                                        <p:tav tm="100000">
                                          <p:val>
                                            <p:strVal val="#ppt_x"/>
                                          </p:val>
                                        </p:tav>
                                      </p:tavLst>
                                    </p:anim>
                                    <p:anim calcmode="lin" valueType="num">
                                      <p:cBhvr>
                                        <p:cTn id="119" dur="1000" fill="hold"/>
                                        <p:tgtEl>
                                          <p:spTgt spid="1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
                                        </p:tgtEl>
                                        <p:attrNameLst>
                                          <p:attrName>style.visibility</p:attrName>
                                        </p:attrNameLst>
                                      </p:cBhvr>
                                      <p:to>
                                        <p:strVal val="visible"/>
                                      </p:to>
                                    </p:set>
                                    <p:animEffect transition="in" filter="fade">
                                      <p:cBhvr>
                                        <p:cTn id="122" dur="1000"/>
                                        <p:tgtEl>
                                          <p:spTgt spid="4"/>
                                        </p:tgtEl>
                                      </p:cBhvr>
                                    </p:animEffect>
                                    <p:anim calcmode="lin" valueType="num">
                                      <p:cBhvr>
                                        <p:cTn id="123" dur="1000" fill="hold"/>
                                        <p:tgtEl>
                                          <p:spTgt spid="4"/>
                                        </p:tgtEl>
                                        <p:attrNameLst>
                                          <p:attrName>ppt_x</p:attrName>
                                        </p:attrNameLst>
                                      </p:cBhvr>
                                      <p:tavLst>
                                        <p:tav tm="0">
                                          <p:val>
                                            <p:strVal val="#ppt_x"/>
                                          </p:val>
                                        </p:tav>
                                        <p:tav tm="100000">
                                          <p:val>
                                            <p:strVal val="#ppt_x"/>
                                          </p:val>
                                        </p:tav>
                                      </p:tavLst>
                                    </p:anim>
                                    <p:anim calcmode="lin" valueType="num">
                                      <p:cBhvr>
                                        <p:cTn id="124" dur="1000" fill="hold"/>
                                        <p:tgtEl>
                                          <p:spTgt spid="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1000"/>
                                        <p:tgtEl>
                                          <p:spTgt spid="7"/>
                                        </p:tgtEl>
                                      </p:cBhvr>
                                    </p:animEffect>
                                    <p:anim calcmode="lin" valueType="num">
                                      <p:cBhvr>
                                        <p:cTn id="128" dur="1000" fill="hold"/>
                                        <p:tgtEl>
                                          <p:spTgt spid="7"/>
                                        </p:tgtEl>
                                        <p:attrNameLst>
                                          <p:attrName>ppt_x</p:attrName>
                                        </p:attrNameLst>
                                      </p:cBhvr>
                                      <p:tavLst>
                                        <p:tav tm="0">
                                          <p:val>
                                            <p:strVal val="#ppt_x"/>
                                          </p:val>
                                        </p:tav>
                                        <p:tav tm="100000">
                                          <p:val>
                                            <p:strVal val="#ppt_x"/>
                                          </p:val>
                                        </p:tav>
                                      </p:tavLst>
                                    </p:anim>
                                    <p:anim calcmode="lin" valueType="num">
                                      <p:cBhvr>
                                        <p:cTn id="1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1000"/>
                                        <p:tgtEl>
                                          <p:spTgt spid="38"/>
                                        </p:tgtEl>
                                      </p:cBhvr>
                                    </p:animEffect>
                                    <p:anim calcmode="lin" valueType="num">
                                      <p:cBhvr>
                                        <p:cTn id="135" dur="1000" fill="hold"/>
                                        <p:tgtEl>
                                          <p:spTgt spid="38"/>
                                        </p:tgtEl>
                                        <p:attrNameLst>
                                          <p:attrName>ppt_x</p:attrName>
                                        </p:attrNameLst>
                                      </p:cBhvr>
                                      <p:tavLst>
                                        <p:tav tm="0">
                                          <p:val>
                                            <p:strVal val="#ppt_x"/>
                                          </p:val>
                                        </p:tav>
                                        <p:tav tm="100000">
                                          <p:val>
                                            <p:strVal val="#ppt_x"/>
                                          </p:val>
                                        </p:tav>
                                      </p:tavLst>
                                    </p:anim>
                                    <p:anim calcmode="lin" valueType="num">
                                      <p:cBhvr>
                                        <p:cTn id="136" dur="1000" fill="hold"/>
                                        <p:tgtEl>
                                          <p:spTgt spid="38"/>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1000"/>
                                        <p:tgtEl>
                                          <p:spTgt spid="40"/>
                                        </p:tgtEl>
                                      </p:cBhvr>
                                    </p:animEffect>
                                    <p:anim calcmode="lin" valueType="num">
                                      <p:cBhvr>
                                        <p:cTn id="140" dur="1000" fill="hold"/>
                                        <p:tgtEl>
                                          <p:spTgt spid="40"/>
                                        </p:tgtEl>
                                        <p:attrNameLst>
                                          <p:attrName>ppt_x</p:attrName>
                                        </p:attrNameLst>
                                      </p:cBhvr>
                                      <p:tavLst>
                                        <p:tav tm="0">
                                          <p:val>
                                            <p:strVal val="#ppt_x"/>
                                          </p:val>
                                        </p:tav>
                                        <p:tav tm="100000">
                                          <p:val>
                                            <p:strVal val="#ppt_x"/>
                                          </p:val>
                                        </p:tav>
                                      </p:tavLst>
                                    </p:anim>
                                    <p:anim calcmode="lin" valueType="num">
                                      <p:cBhvr>
                                        <p:cTn id="141" dur="1000" fill="hold"/>
                                        <p:tgtEl>
                                          <p:spTgt spid="4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1000"/>
                                        <p:tgtEl>
                                          <p:spTgt spid="39"/>
                                        </p:tgtEl>
                                      </p:cBhvr>
                                    </p:animEffect>
                                    <p:anim calcmode="lin" valueType="num">
                                      <p:cBhvr>
                                        <p:cTn id="145" dur="1000" fill="hold"/>
                                        <p:tgtEl>
                                          <p:spTgt spid="39"/>
                                        </p:tgtEl>
                                        <p:attrNameLst>
                                          <p:attrName>ppt_x</p:attrName>
                                        </p:attrNameLst>
                                      </p:cBhvr>
                                      <p:tavLst>
                                        <p:tav tm="0">
                                          <p:val>
                                            <p:strVal val="#ppt_x"/>
                                          </p:val>
                                        </p:tav>
                                        <p:tav tm="100000">
                                          <p:val>
                                            <p:strVal val="#ppt_x"/>
                                          </p:val>
                                        </p:tav>
                                      </p:tavLst>
                                    </p:anim>
                                    <p:anim calcmode="lin" valueType="num">
                                      <p:cBhvr>
                                        <p:cTn id="146" dur="1000" fill="hold"/>
                                        <p:tgtEl>
                                          <p:spTgt spid="3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fade">
                                      <p:cBhvr>
                                        <p:cTn id="149" dur="1000"/>
                                        <p:tgtEl>
                                          <p:spTgt spid="62"/>
                                        </p:tgtEl>
                                      </p:cBhvr>
                                    </p:animEffect>
                                    <p:anim calcmode="lin" valueType="num">
                                      <p:cBhvr>
                                        <p:cTn id="150" dur="1000" fill="hold"/>
                                        <p:tgtEl>
                                          <p:spTgt spid="62"/>
                                        </p:tgtEl>
                                        <p:attrNameLst>
                                          <p:attrName>ppt_x</p:attrName>
                                        </p:attrNameLst>
                                      </p:cBhvr>
                                      <p:tavLst>
                                        <p:tav tm="0">
                                          <p:val>
                                            <p:strVal val="#ppt_x"/>
                                          </p:val>
                                        </p:tav>
                                        <p:tav tm="100000">
                                          <p:val>
                                            <p:strVal val="#ppt_x"/>
                                          </p:val>
                                        </p:tav>
                                      </p:tavLst>
                                    </p:anim>
                                    <p:anim calcmode="lin" valueType="num">
                                      <p:cBhvr>
                                        <p:cTn id="151" dur="1000" fill="hold"/>
                                        <p:tgtEl>
                                          <p:spTgt spid="62"/>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fade">
                                      <p:cBhvr>
                                        <p:cTn id="154" dur="1000"/>
                                        <p:tgtEl>
                                          <p:spTgt spid="63"/>
                                        </p:tgtEl>
                                      </p:cBhvr>
                                    </p:animEffect>
                                    <p:anim calcmode="lin" valueType="num">
                                      <p:cBhvr>
                                        <p:cTn id="155" dur="1000" fill="hold"/>
                                        <p:tgtEl>
                                          <p:spTgt spid="63"/>
                                        </p:tgtEl>
                                        <p:attrNameLst>
                                          <p:attrName>ppt_x</p:attrName>
                                        </p:attrNameLst>
                                      </p:cBhvr>
                                      <p:tavLst>
                                        <p:tav tm="0">
                                          <p:val>
                                            <p:strVal val="#ppt_x"/>
                                          </p:val>
                                        </p:tav>
                                        <p:tav tm="100000">
                                          <p:val>
                                            <p:strVal val="#ppt_x"/>
                                          </p:val>
                                        </p:tav>
                                      </p:tavLst>
                                    </p:anim>
                                    <p:anim calcmode="lin" valueType="num">
                                      <p:cBhvr>
                                        <p:cTn id="15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1026"/>
                                        </p:tgtEl>
                                        <p:attrNameLst>
                                          <p:attrName>style.visibility</p:attrName>
                                        </p:attrNameLst>
                                      </p:cBhvr>
                                      <p:to>
                                        <p:strVal val="visible"/>
                                      </p:to>
                                    </p:set>
                                    <p:animEffect transition="in" filter="fade">
                                      <p:cBhvr>
                                        <p:cTn id="161" dur="1000"/>
                                        <p:tgtEl>
                                          <p:spTgt spid="1026"/>
                                        </p:tgtEl>
                                      </p:cBhvr>
                                    </p:animEffect>
                                    <p:anim calcmode="lin" valueType="num">
                                      <p:cBhvr>
                                        <p:cTn id="162" dur="1000" fill="hold"/>
                                        <p:tgtEl>
                                          <p:spTgt spid="1026"/>
                                        </p:tgtEl>
                                        <p:attrNameLst>
                                          <p:attrName>ppt_x</p:attrName>
                                        </p:attrNameLst>
                                      </p:cBhvr>
                                      <p:tavLst>
                                        <p:tav tm="0">
                                          <p:val>
                                            <p:strVal val="#ppt_x"/>
                                          </p:val>
                                        </p:tav>
                                        <p:tav tm="100000">
                                          <p:val>
                                            <p:strVal val="#ppt_x"/>
                                          </p:val>
                                        </p:tav>
                                      </p:tavLst>
                                    </p:anim>
                                    <p:anim calcmode="lin" valueType="num">
                                      <p:cBhvr>
                                        <p:cTn id="163" dur="1000" fill="hold"/>
                                        <p:tgtEl>
                                          <p:spTgt spid="1026"/>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33"/>
                                        </p:tgtEl>
                                        <p:attrNameLst>
                                          <p:attrName>style.visibility</p:attrName>
                                        </p:attrNameLst>
                                      </p:cBhvr>
                                      <p:to>
                                        <p:strVal val="visible"/>
                                      </p:to>
                                    </p:set>
                                    <p:animEffect transition="in" filter="fade">
                                      <p:cBhvr>
                                        <p:cTn id="166" dur="1000"/>
                                        <p:tgtEl>
                                          <p:spTgt spid="33"/>
                                        </p:tgtEl>
                                      </p:cBhvr>
                                    </p:animEffect>
                                    <p:anim calcmode="lin" valueType="num">
                                      <p:cBhvr>
                                        <p:cTn id="167" dur="1000" fill="hold"/>
                                        <p:tgtEl>
                                          <p:spTgt spid="33"/>
                                        </p:tgtEl>
                                        <p:attrNameLst>
                                          <p:attrName>ppt_x</p:attrName>
                                        </p:attrNameLst>
                                      </p:cBhvr>
                                      <p:tavLst>
                                        <p:tav tm="0">
                                          <p:val>
                                            <p:strVal val="#ppt_x"/>
                                          </p:val>
                                        </p:tav>
                                        <p:tav tm="100000">
                                          <p:val>
                                            <p:strVal val="#ppt_x"/>
                                          </p:val>
                                        </p:tav>
                                      </p:tavLst>
                                    </p:anim>
                                    <p:anim calcmode="lin" valueType="num">
                                      <p:cBhvr>
                                        <p:cTn id="168" dur="1000" fill="hold"/>
                                        <p:tgtEl>
                                          <p:spTgt spid="33"/>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34"/>
                                        </p:tgtEl>
                                        <p:attrNameLst>
                                          <p:attrName>style.visibility</p:attrName>
                                        </p:attrNameLst>
                                      </p:cBhvr>
                                      <p:to>
                                        <p:strVal val="visible"/>
                                      </p:to>
                                    </p:set>
                                    <p:animEffect transition="in" filter="fade">
                                      <p:cBhvr>
                                        <p:cTn id="171" dur="1000"/>
                                        <p:tgtEl>
                                          <p:spTgt spid="34"/>
                                        </p:tgtEl>
                                      </p:cBhvr>
                                    </p:animEffect>
                                    <p:anim calcmode="lin" valueType="num">
                                      <p:cBhvr>
                                        <p:cTn id="172" dur="1000" fill="hold"/>
                                        <p:tgtEl>
                                          <p:spTgt spid="34"/>
                                        </p:tgtEl>
                                        <p:attrNameLst>
                                          <p:attrName>ppt_x</p:attrName>
                                        </p:attrNameLst>
                                      </p:cBhvr>
                                      <p:tavLst>
                                        <p:tav tm="0">
                                          <p:val>
                                            <p:strVal val="#ppt_x"/>
                                          </p:val>
                                        </p:tav>
                                        <p:tav tm="100000">
                                          <p:val>
                                            <p:strVal val="#ppt_x"/>
                                          </p:val>
                                        </p:tav>
                                      </p:tavLst>
                                    </p:anim>
                                    <p:anim calcmode="lin" valueType="num">
                                      <p:cBhvr>
                                        <p:cTn id="17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1027"/>
                                        </p:tgtEl>
                                        <p:attrNameLst>
                                          <p:attrName>style.visibility</p:attrName>
                                        </p:attrNameLst>
                                      </p:cBhvr>
                                      <p:to>
                                        <p:strVal val="visible"/>
                                      </p:to>
                                    </p:set>
                                    <p:animEffect transition="in" filter="fade">
                                      <p:cBhvr>
                                        <p:cTn id="178" dur="1000"/>
                                        <p:tgtEl>
                                          <p:spTgt spid="1027"/>
                                        </p:tgtEl>
                                      </p:cBhvr>
                                    </p:animEffect>
                                    <p:anim calcmode="lin" valueType="num">
                                      <p:cBhvr>
                                        <p:cTn id="179" dur="1000" fill="hold"/>
                                        <p:tgtEl>
                                          <p:spTgt spid="1027"/>
                                        </p:tgtEl>
                                        <p:attrNameLst>
                                          <p:attrName>ppt_x</p:attrName>
                                        </p:attrNameLst>
                                      </p:cBhvr>
                                      <p:tavLst>
                                        <p:tav tm="0">
                                          <p:val>
                                            <p:strVal val="#ppt_x"/>
                                          </p:val>
                                        </p:tav>
                                        <p:tav tm="100000">
                                          <p:val>
                                            <p:strVal val="#ppt_x"/>
                                          </p:val>
                                        </p:tav>
                                      </p:tavLst>
                                    </p:anim>
                                    <p:anim calcmode="lin" valueType="num">
                                      <p:cBhvr>
                                        <p:cTn id="180" dur="1000" fill="hold"/>
                                        <p:tgtEl>
                                          <p:spTgt spid="1027"/>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42"/>
                                        </p:tgtEl>
                                        <p:attrNameLst>
                                          <p:attrName>style.visibility</p:attrName>
                                        </p:attrNameLst>
                                      </p:cBhvr>
                                      <p:to>
                                        <p:strVal val="visible"/>
                                      </p:to>
                                    </p:set>
                                    <p:animEffect transition="in" filter="fade">
                                      <p:cBhvr>
                                        <p:cTn id="183" dur="1000"/>
                                        <p:tgtEl>
                                          <p:spTgt spid="42"/>
                                        </p:tgtEl>
                                      </p:cBhvr>
                                    </p:animEffect>
                                    <p:anim calcmode="lin" valueType="num">
                                      <p:cBhvr>
                                        <p:cTn id="184" dur="1000" fill="hold"/>
                                        <p:tgtEl>
                                          <p:spTgt spid="42"/>
                                        </p:tgtEl>
                                        <p:attrNameLst>
                                          <p:attrName>ppt_x</p:attrName>
                                        </p:attrNameLst>
                                      </p:cBhvr>
                                      <p:tavLst>
                                        <p:tav tm="0">
                                          <p:val>
                                            <p:strVal val="#ppt_x"/>
                                          </p:val>
                                        </p:tav>
                                        <p:tav tm="100000">
                                          <p:val>
                                            <p:strVal val="#ppt_x"/>
                                          </p:val>
                                        </p:tav>
                                      </p:tavLst>
                                    </p:anim>
                                    <p:anim calcmode="lin" valueType="num">
                                      <p:cBhvr>
                                        <p:cTn id="185" dur="1000" fill="hold"/>
                                        <p:tgtEl>
                                          <p:spTgt spid="42"/>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43"/>
                                        </p:tgtEl>
                                        <p:attrNameLst>
                                          <p:attrName>style.visibility</p:attrName>
                                        </p:attrNameLst>
                                      </p:cBhvr>
                                      <p:to>
                                        <p:strVal val="visible"/>
                                      </p:to>
                                    </p:set>
                                    <p:animEffect transition="in" filter="fade">
                                      <p:cBhvr>
                                        <p:cTn id="188" dur="1000"/>
                                        <p:tgtEl>
                                          <p:spTgt spid="43"/>
                                        </p:tgtEl>
                                      </p:cBhvr>
                                    </p:animEffect>
                                    <p:anim calcmode="lin" valueType="num">
                                      <p:cBhvr>
                                        <p:cTn id="189" dur="1000" fill="hold"/>
                                        <p:tgtEl>
                                          <p:spTgt spid="43"/>
                                        </p:tgtEl>
                                        <p:attrNameLst>
                                          <p:attrName>ppt_x</p:attrName>
                                        </p:attrNameLst>
                                      </p:cBhvr>
                                      <p:tavLst>
                                        <p:tav tm="0">
                                          <p:val>
                                            <p:strVal val="#ppt_x"/>
                                          </p:val>
                                        </p:tav>
                                        <p:tav tm="100000">
                                          <p:val>
                                            <p:strVal val="#ppt_x"/>
                                          </p:val>
                                        </p:tav>
                                      </p:tavLst>
                                    </p:anim>
                                    <p:anim calcmode="lin" valueType="num">
                                      <p:cBhvr>
                                        <p:cTn id="1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nodeType="clickEffect">
                                  <p:stCondLst>
                                    <p:cond delay="0"/>
                                  </p:stCondLst>
                                  <p:childTnLst>
                                    <p:set>
                                      <p:cBhvr>
                                        <p:cTn id="194" dur="1" fill="hold">
                                          <p:stCondLst>
                                            <p:cond delay="0"/>
                                          </p:stCondLst>
                                        </p:cTn>
                                        <p:tgtEl>
                                          <p:spTgt spid="44"/>
                                        </p:tgtEl>
                                        <p:attrNameLst>
                                          <p:attrName>style.visibility</p:attrName>
                                        </p:attrNameLst>
                                      </p:cBhvr>
                                      <p:to>
                                        <p:strVal val="visible"/>
                                      </p:to>
                                    </p:set>
                                    <p:animEffect transition="in" filter="fade">
                                      <p:cBhvr>
                                        <p:cTn id="195" dur="1000"/>
                                        <p:tgtEl>
                                          <p:spTgt spid="44"/>
                                        </p:tgtEl>
                                      </p:cBhvr>
                                    </p:animEffect>
                                    <p:anim calcmode="lin" valueType="num">
                                      <p:cBhvr>
                                        <p:cTn id="196" dur="1000" fill="hold"/>
                                        <p:tgtEl>
                                          <p:spTgt spid="44"/>
                                        </p:tgtEl>
                                        <p:attrNameLst>
                                          <p:attrName>ppt_x</p:attrName>
                                        </p:attrNameLst>
                                      </p:cBhvr>
                                      <p:tavLst>
                                        <p:tav tm="0">
                                          <p:val>
                                            <p:strVal val="#ppt_x"/>
                                          </p:val>
                                        </p:tav>
                                        <p:tav tm="100000">
                                          <p:val>
                                            <p:strVal val="#ppt_x"/>
                                          </p:val>
                                        </p:tav>
                                      </p:tavLst>
                                    </p:anim>
                                    <p:anim calcmode="lin" valueType="num">
                                      <p:cBhvr>
                                        <p:cTn id="197" dur="1000" fill="hold"/>
                                        <p:tgtEl>
                                          <p:spTgt spid="4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45"/>
                                        </p:tgtEl>
                                        <p:attrNameLst>
                                          <p:attrName>style.visibility</p:attrName>
                                        </p:attrNameLst>
                                      </p:cBhvr>
                                      <p:to>
                                        <p:strVal val="visible"/>
                                      </p:to>
                                    </p:set>
                                    <p:animEffect transition="in" filter="fade">
                                      <p:cBhvr>
                                        <p:cTn id="200" dur="1000"/>
                                        <p:tgtEl>
                                          <p:spTgt spid="45"/>
                                        </p:tgtEl>
                                      </p:cBhvr>
                                    </p:animEffect>
                                    <p:anim calcmode="lin" valueType="num">
                                      <p:cBhvr>
                                        <p:cTn id="201" dur="1000" fill="hold"/>
                                        <p:tgtEl>
                                          <p:spTgt spid="45"/>
                                        </p:tgtEl>
                                        <p:attrNameLst>
                                          <p:attrName>ppt_x</p:attrName>
                                        </p:attrNameLst>
                                      </p:cBhvr>
                                      <p:tavLst>
                                        <p:tav tm="0">
                                          <p:val>
                                            <p:strVal val="#ppt_x"/>
                                          </p:val>
                                        </p:tav>
                                        <p:tav tm="100000">
                                          <p:val>
                                            <p:strVal val="#ppt_x"/>
                                          </p:val>
                                        </p:tav>
                                      </p:tavLst>
                                    </p:anim>
                                    <p:anim calcmode="lin" valueType="num">
                                      <p:cBhvr>
                                        <p:cTn id="202" dur="1000" fill="hold"/>
                                        <p:tgtEl>
                                          <p:spTgt spid="4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46"/>
                                        </p:tgtEl>
                                        <p:attrNameLst>
                                          <p:attrName>style.visibility</p:attrName>
                                        </p:attrNameLst>
                                      </p:cBhvr>
                                      <p:to>
                                        <p:strVal val="visible"/>
                                      </p:to>
                                    </p:set>
                                    <p:animEffect transition="in" filter="fade">
                                      <p:cBhvr>
                                        <p:cTn id="205" dur="1000"/>
                                        <p:tgtEl>
                                          <p:spTgt spid="46"/>
                                        </p:tgtEl>
                                      </p:cBhvr>
                                    </p:animEffect>
                                    <p:anim calcmode="lin" valueType="num">
                                      <p:cBhvr>
                                        <p:cTn id="206" dur="1000" fill="hold"/>
                                        <p:tgtEl>
                                          <p:spTgt spid="46"/>
                                        </p:tgtEl>
                                        <p:attrNameLst>
                                          <p:attrName>ppt_x</p:attrName>
                                        </p:attrNameLst>
                                      </p:cBhvr>
                                      <p:tavLst>
                                        <p:tav tm="0">
                                          <p:val>
                                            <p:strVal val="#ppt_x"/>
                                          </p:val>
                                        </p:tav>
                                        <p:tav tm="100000">
                                          <p:val>
                                            <p:strVal val="#ppt_x"/>
                                          </p:val>
                                        </p:tav>
                                      </p:tavLst>
                                    </p:anim>
                                    <p:anim calcmode="lin" valueType="num">
                                      <p:cBhvr>
                                        <p:cTn id="20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5" grpId="0" animBg="1"/>
      <p:bldP spid="33" grpId="0"/>
      <p:bldP spid="34" grpId="0"/>
      <p:bldP spid="35" grpId="0"/>
      <p:bldP spid="36" grpId="0"/>
      <p:bldP spid="38" grpId="0"/>
      <p:bldP spid="42" grpId="0"/>
      <p:bldP spid="45" grpId="0"/>
      <p:bldP spid="54" grpId="0" animBg="1"/>
      <p:bldP spid="39" grpId="0"/>
      <p:bldP spid="43" grpId="0"/>
      <p:bldP spid="46" grpId="0"/>
      <p:bldP spid="60" grpId="0"/>
      <p:bldP spid="61" grpId="0"/>
      <p:bldP spid="62" grpId="0" animBg="1"/>
      <p:bldP spid="63" grpId="0" animBg="1"/>
      <p:bldP spid="69" grpId="0"/>
      <p:bldP spid="72"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le 1"/>
          <p:cNvSpPr>
            <a:spLocks noGrp="1"/>
          </p:cNvSpPr>
          <p:nvPr>
            <p:ph type="title"/>
          </p:nvPr>
        </p:nvSpPr>
        <p:spPr>
          <a:xfrm>
            <a:off x="639763" y="488950"/>
            <a:ext cx="7864475" cy="554038"/>
          </a:xfrm>
        </p:spPr>
        <p:txBody>
          <a:bodyPr>
            <a:normAutofit fontScale="90000"/>
          </a:bodyPr>
          <a:lstStyle/>
          <a:p>
            <a:pPr algn="ctr" defTabSz="914363" eaLnBrk="1" fontAlgn="auto" hangingPunct="1">
              <a:spcAft>
                <a:spcPts val="0"/>
              </a:spcAft>
              <a:defRPr/>
            </a:pPr>
            <a:r>
              <a:rPr sz="4000" b="1"/>
              <a:t>When He Comes Again </a:t>
            </a:r>
            <a:endParaRPr sz="4000"/>
          </a:p>
        </p:txBody>
      </p:sp>
      <p:sp>
        <p:nvSpPr>
          <p:cNvPr id="3" name="Content Placeholder 2"/>
          <p:cNvSpPr>
            <a:spLocks noGrp="1"/>
          </p:cNvSpPr>
          <p:nvPr>
            <p:ph idx="1"/>
          </p:nvPr>
        </p:nvSpPr>
        <p:spPr>
          <a:xfrm>
            <a:off x="582613" y="6034088"/>
            <a:ext cx="4800600" cy="304800"/>
          </a:xfrm>
        </p:spPr>
        <p:txBody>
          <a:bodyPr rtlCol="0">
            <a:normAutofit fontScale="25000" lnSpcReduction="20000"/>
          </a:bodyPr>
          <a:lstStyle/>
          <a:p>
            <a:pPr marL="0" indent="0" defTabSz="914363" eaLnBrk="1" fontAlgn="auto" hangingPunct="1">
              <a:spcAft>
                <a:spcPts val="0"/>
              </a:spcAft>
              <a:buFontTx/>
              <a:buNone/>
              <a:defRPr/>
            </a:pPr>
            <a:r>
              <a:rPr lang="en-US" i="1" dirty="0"/>
              <a:t>Words and music:</a:t>
            </a:r>
            <a:r>
              <a:rPr lang="en-US" dirty="0"/>
              <a:t> </a:t>
            </a:r>
            <a:r>
              <a:rPr lang="en-US" dirty="0" err="1"/>
              <a:t>Mirla</a:t>
            </a:r>
            <a:r>
              <a:rPr lang="en-US" dirty="0"/>
              <a:t> Greenwood Thayne, 1907–1997</a:t>
            </a:r>
            <a:br>
              <a:rPr lang="en-US" dirty="0"/>
            </a:br>
            <a:r>
              <a:rPr lang="en-US" dirty="0"/>
              <a:t>© 1952 by </a:t>
            </a:r>
            <a:r>
              <a:rPr lang="en-US" dirty="0" err="1"/>
              <a:t>Mirla</a:t>
            </a:r>
            <a:r>
              <a:rPr lang="en-US" dirty="0"/>
              <a:t> Greenwood Thayne, Provo, Utah. Renewed 1980. Used by permission. This song may be copied for incidental, noncommercial church or home use.</a:t>
            </a:r>
          </a:p>
        </p:txBody>
      </p:sp>
      <p:sp>
        <p:nvSpPr>
          <p:cNvPr id="39940" name="Rectangle 1"/>
          <p:cNvSpPr>
            <a:spLocks noChangeArrowheads="1"/>
          </p:cNvSpPr>
          <p:nvPr/>
        </p:nvSpPr>
        <p:spPr bwMode="auto">
          <a:xfrm>
            <a:off x="174660" y="1276380"/>
            <a:ext cx="604291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latin typeface="+mj-lt"/>
              </a:rPr>
              <a:t>I wonder, when he comes again,</a:t>
            </a:r>
            <a:br>
              <a:rPr lang="en-US" altLang="en-US" sz="2400" dirty="0">
                <a:latin typeface="+mj-lt"/>
              </a:rPr>
            </a:br>
            <a:r>
              <a:rPr lang="en-US" altLang="en-US" sz="2400" dirty="0">
                <a:latin typeface="+mj-lt"/>
              </a:rPr>
              <a:t>Will I be ready there</a:t>
            </a:r>
            <a:br>
              <a:rPr lang="en-US" altLang="en-US" sz="2400" dirty="0">
                <a:latin typeface="+mj-lt"/>
              </a:rPr>
            </a:br>
            <a:r>
              <a:rPr lang="en-US" altLang="en-US" sz="2400" dirty="0">
                <a:latin typeface="+mj-lt"/>
              </a:rPr>
              <a:t>To look upon his loving face</a:t>
            </a:r>
            <a:br>
              <a:rPr lang="en-US" altLang="en-US" sz="2400" dirty="0">
                <a:latin typeface="+mj-lt"/>
              </a:rPr>
            </a:br>
            <a:r>
              <a:rPr lang="en-US" altLang="en-US" sz="2400" dirty="0">
                <a:latin typeface="+mj-lt"/>
              </a:rPr>
              <a:t>And join with him in prayer?</a:t>
            </a:r>
            <a:br>
              <a:rPr lang="en-US" altLang="en-US" sz="2400" dirty="0">
                <a:latin typeface="+mj-lt"/>
              </a:rPr>
            </a:br>
            <a:r>
              <a:rPr lang="en-US" altLang="en-US" sz="2400" dirty="0">
                <a:latin typeface="+mj-lt"/>
              </a:rPr>
              <a:t>Each day I’ll try to do his will</a:t>
            </a:r>
            <a:br>
              <a:rPr lang="en-US" altLang="en-US" sz="2400" dirty="0">
                <a:latin typeface="+mj-lt"/>
              </a:rPr>
            </a:br>
            <a:r>
              <a:rPr lang="en-US" altLang="en-US" sz="2400" dirty="0">
                <a:latin typeface="+mj-lt"/>
              </a:rPr>
              <a:t>And let my light so shine</a:t>
            </a:r>
            <a:br>
              <a:rPr lang="en-US" altLang="en-US" sz="2400" dirty="0">
                <a:latin typeface="+mj-lt"/>
              </a:rPr>
            </a:br>
            <a:r>
              <a:rPr lang="en-US" altLang="en-US" sz="2400" dirty="0">
                <a:latin typeface="+mj-lt"/>
              </a:rPr>
              <a:t>That others seeing me may seek</a:t>
            </a:r>
            <a:br>
              <a:rPr lang="en-US" altLang="en-US" sz="2400" dirty="0">
                <a:latin typeface="+mj-lt"/>
              </a:rPr>
            </a:br>
            <a:r>
              <a:rPr lang="en-US" altLang="en-US" sz="2400" dirty="0">
                <a:latin typeface="+mj-lt"/>
              </a:rPr>
              <a:t>For greater light divine.</a:t>
            </a:r>
            <a:br>
              <a:rPr lang="en-US" altLang="en-US" sz="2400" dirty="0">
                <a:latin typeface="+mj-lt"/>
              </a:rPr>
            </a:br>
            <a:r>
              <a:rPr lang="en-US" altLang="en-US" sz="2400" dirty="0">
                <a:latin typeface="+mj-lt"/>
              </a:rPr>
              <a:t>Then, when that blessed day is here,</a:t>
            </a:r>
            <a:br>
              <a:rPr lang="en-US" altLang="en-US" sz="2400" dirty="0">
                <a:latin typeface="+mj-lt"/>
              </a:rPr>
            </a:br>
            <a:r>
              <a:rPr lang="en-US" altLang="en-US" sz="2400" dirty="0">
                <a:latin typeface="+mj-lt"/>
              </a:rPr>
              <a:t>He’ll love me and he’ll say,</a:t>
            </a:r>
            <a:br>
              <a:rPr lang="en-US" altLang="en-US" sz="2400" dirty="0">
                <a:latin typeface="+mj-lt"/>
              </a:rPr>
            </a:br>
            <a:r>
              <a:rPr lang="en-US" altLang="en-US" sz="2400" dirty="0">
                <a:latin typeface="+mj-lt"/>
              </a:rPr>
              <a:t>“You’ve served me well, my little child;</a:t>
            </a:r>
            <a:br>
              <a:rPr lang="en-US" altLang="en-US" sz="2400" dirty="0">
                <a:latin typeface="+mj-lt"/>
              </a:rPr>
            </a:br>
            <a:r>
              <a:rPr lang="en-US" altLang="en-US" sz="2400" dirty="0">
                <a:latin typeface="+mj-lt"/>
              </a:rPr>
              <a:t>Come unto my arms to stay.”</a:t>
            </a:r>
          </a:p>
        </p:txBody>
      </p:sp>
      <p:pic>
        <p:nvPicPr>
          <p:cNvPr id="39941" name="Picture 2" descr="Image result for lds second co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528" y="1900719"/>
            <a:ext cx="3101472" cy="387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24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14050713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fontAlgn="auto" hangingPunct="1">
              <a:spcAft>
                <a:spcPts val="0"/>
              </a:spcAft>
              <a:defRPr/>
            </a:pPr>
            <a:r>
              <a:rPr lang="en-US" altLang="en-US"/>
              <a:t>Chapter 19</a:t>
            </a:r>
          </a:p>
        </p:txBody>
      </p:sp>
      <p:sp>
        <p:nvSpPr>
          <p:cNvPr id="11267" name="Rectangle 3"/>
          <p:cNvSpPr>
            <a:spLocks noGrp="1" noChangeArrowheads="1"/>
          </p:cNvSpPr>
          <p:nvPr>
            <p:ph idx="1"/>
          </p:nvPr>
        </p:nvSpPr>
        <p:spPr>
          <a:xfrm>
            <a:off x="304800" y="1828800"/>
            <a:ext cx="8777288" cy="4800600"/>
          </a:xfrm>
        </p:spPr>
        <p:txBody>
          <a:bodyPr/>
          <a:lstStyle/>
          <a:p>
            <a:pPr marL="0" indent="0" algn="ctr" eaLnBrk="1" fontAlgn="auto" hangingPunct="1">
              <a:spcAft>
                <a:spcPts val="0"/>
              </a:spcAft>
              <a:buFont typeface="Wingdings" panose="05000000000000000000" pitchFamily="2" charset="2"/>
              <a:buNone/>
              <a:defRPr/>
            </a:pPr>
            <a:r>
              <a:rPr lang="en-US" altLang="en-US" sz="10000" dirty="0">
                <a:latin typeface="Freestyle Script" panose="030804020302050B0404" pitchFamily="66" charset="0"/>
              </a:rPr>
              <a:t>Appearance To the World</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0803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13427" y="431428"/>
            <a:ext cx="7765321" cy="659345"/>
          </a:xfrm>
        </p:spPr>
        <p:txBody>
          <a:bodyPr/>
          <a:lstStyle/>
          <a:p>
            <a:pPr eaLnBrk="1" fontAlgn="auto" hangingPunct="1">
              <a:spcAft>
                <a:spcPts val="0"/>
              </a:spcAft>
              <a:defRPr/>
            </a:pPr>
            <a:r>
              <a:rPr lang="en-US" altLang="en-US" dirty="0"/>
              <a:t>POPULAR BIBLICAL THEMES</a:t>
            </a:r>
          </a:p>
        </p:txBody>
      </p:sp>
      <p:sp>
        <p:nvSpPr>
          <p:cNvPr id="139267" name="Rectangle 3"/>
          <p:cNvSpPr>
            <a:spLocks noGrp="1" noChangeArrowheads="1"/>
          </p:cNvSpPr>
          <p:nvPr>
            <p:ph idx="1"/>
          </p:nvPr>
        </p:nvSpPr>
        <p:spPr>
          <a:xfrm>
            <a:off x="83470" y="1090773"/>
            <a:ext cx="8997977" cy="5484688"/>
          </a:xfrm>
        </p:spPr>
        <p:txBody>
          <a:bodyPr>
            <a:normAutofit fontScale="92500" lnSpcReduction="10000"/>
          </a:bodyPr>
          <a:lstStyle/>
          <a:p>
            <a:pPr marL="0" indent="0" algn="ctr" eaLnBrk="1" fontAlgn="auto" hangingPunct="1">
              <a:spcAft>
                <a:spcPts val="0"/>
              </a:spcAft>
              <a:buFont typeface="Wingdings" panose="05000000000000000000" pitchFamily="2" charset="2"/>
              <a:buNone/>
              <a:defRPr/>
            </a:pPr>
            <a:r>
              <a:rPr lang="en-US" altLang="en-US" sz="3000" b="1" u="sng" dirty="0">
                <a:latin typeface="Bell MT" panose="02020503060305020303" pitchFamily="18" charset="0"/>
              </a:rPr>
              <a:t>Being born again </a:t>
            </a:r>
          </a:p>
          <a:p>
            <a:pPr marL="0" indent="0" algn="ctr" eaLnBrk="1" fontAlgn="auto" hangingPunct="1">
              <a:spcAft>
                <a:spcPts val="0"/>
              </a:spcAft>
              <a:buFont typeface="Wingdings" panose="05000000000000000000" pitchFamily="2" charset="2"/>
              <a:buNone/>
              <a:defRPr/>
            </a:pPr>
            <a:r>
              <a:rPr lang="en-US" altLang="en-US" sz="3000" dirty="0">
                <a:latin typeface="Bell MT" panose="02020503060305020303" pitchFamily="18" charset="0"/>
              </a:rPr>
              <a:t>9 passages</a:t>
            </a:r>
          </a:p>
          <a:p>
            <a:pPr marL="0" indent="0" algn="ctr" eaLnBrk="1" fontAlgn="auto" hangingPunct="1">
              <a:spcAft>
                <a:spcPts val="0"/>
              </a:spcAft>
              <a:buFont typeface="Wingdings" panose="05000000000000000000" pitchFamily="2" charset="2"/>
              <a:buNone/>
              <a:defRPr/>
            </a:pPr>
            <a:r>
              <a:rPr lang="en-US" altLang="en-US" sz="3000" b="1" u="sng" dirty="0">
                <a:latin typeface="Bell MT" panose="02020503060305020303" pitchFamily="18" charset="0"/>
              </a:rPr>
              <a:t>Baptism</a:t>
            </a:r>
          </a:p>
          <a:p>
            <a:pPr marL="0" indent="0" algn="ctr">
              <a:buNone/>
              <a:defRPr/>
            </a:pPr>
            <a:r>
              <a:rPr lang="en-US" altLang="en-US" sz="3000" dirty="0">
                <a:latin typeface="Bell MT" panose="02020503060305020303" pitchFamily="18" charset="0"/>
              </a:rPr>
              <a:t>52 passages</a:t>
            </a:r>
          </a:p>
          <a:p>
            <a:pPr marL="0" indent="0" algn="ctr" eaLnBrk="1" fontAlgn="auto" hangingPunct="1">
              <a:spcAft>
                <a:spcPts val="0"/>
              </a:spcAft>
              <a:buFont typeface="Wingdings" panose="05000000000000000000" pitchFamily="2" charset="2"/>
              <a:buNone/>
              <a:defRPr/>
            </a:pPr>
            <a:r>
              <a:rPr lang="en-US" altLang="en-US" sz="3000" b="1" u="sng" dirty="0">
                <a:latin typeface="Bell MT" panose="02020503060305020303" pitchFamily="18" charset="0"/>
              </a:rPr>
              <a:t>Repentance</a:t>
            </a:r>
            <a:r>
              <a:rPr lang="en-US" altLang="en-US" sz="3000" dirty="0">
                <a:latin typeface="Bell MT" panose="02020503060305020303" pitchFamily="18" charset="0"/>
              </a:rPr>
              <a:t> </a:t>
            </a:r>
          </a:p>
          <a:p>
            <a:pPr marL="0" indent="0" algn="ctr">
              <a:buNone/>
              <a:defRPr/>
            </a:pPr>
            <a:r>
              <a:rPr lang="en-US" altLang="en-US" sz="3000" dirty="0">
                <a:latin typeface="Bell MT" panose="02020503060305020303" pitchFamily="18" charset="0"/>
              </a:rPr>
              <a:t>89 passages </a:t>
            </a:r>
          </a:p>
          <a:p>
            <a:pPr marL="0" indent="0" algn="ctr">
              <a:buNone/>
              <a:defRPr/>
            </a:pPr>
            <a:r>
              <a:rPr lang="en-US" altLang="en-US" sz="3000" b="1" u="sng" dirty="0">
                <a:latin typeface="Bell MT" panose="02020503060305020303" pitchFamily="18" charset="0"/>
              </a:rPr>
              <a:t>The Second Coming </a:t>
            </a:r>
          </a:p>
          <a:p>
            <a:pPr marL="0" indent="0" algn="ctr">
              <a:buNone/>
              <a:defRPr/>
            </a:pPr>
            <a:r>
              <a:rPr lang="en-US" altLang="en-US" sz="3000" dirty="0">
                <a:latin typeface="Bell MT" panose="02020503060305020303" pitchFamily="18" charset="0"/>
              </a:rPr>
              <a:t>Over 1,800 passages  </a:t>
            </a:r>
          </a:p>
          <a:p>
            <a:pPr marL="0" indent="0" algn="ctr">
              <a:buNone/>
              <a:defRPr/>
            </a:pPr>
            <a:r>
              <a:rPr lang="en-US" altLang="en-US" dirty="0">
                <a:latin typeface="Bell MT" panose="02020503060305020303" pitchFamily="18" charset="0"/>
              </a:rPr>
              <a:t>(Sterling W. Sill, in Conference Report, Apr. 1966, 19).</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2983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1000"/>
                                        <p:tgtEl>
                                          <p:spTgt spid="139267">
                                            <p:txEl>
                                              <p:pRg st="0" end="0"/>
                                            </p:txEl>
                                          </p:spTgt>
                                        </p:tgtEl>
                                      </p:cBhvr>
                                    </p:animEffect>
                                    <p:anim calcmode="lin" valueType="num">
                                      <p:cBhvr>
                                        <p:cTn id="8" dur="10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9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9267">
                                            <p:txEl>
                                              <p:pRg st="1" end="1"/>
                                            </p:txEl>
                                          </p:spTgt>
                                        </p:tgtEl>
                                        <p:attrNameLst>
                                          <p:attrName>style.visibility</p:attrName>
                                        </p:attrNameLst>
                                      </p:cBhvr>
                                      <p:to>
                                        <p:strVal val="visible"/>
                                      </p:to>
                                    </p:set>
                                    <p:animEffect transition="in" filter="fade">
                                      <p:cBhvr>
                                        <p:cTn id="14" dur="1000"/>
                                        <p:tgtEl>
                                          <p:spTgt spid="139267">
                                            <p:txEl>
                                              <p:pRg st="1" end="1"/>
                                            </p:txEl>
                                          </p:spTgt>
                                        </p:tgtEl>
                                      </p:cBhvr>
                                    </p:animEffect>
                                    <p:anim calcmode="lin" valueType="num">
                                      <p:cBhvr>
                                        <p:cTn id="15" dur="10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9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9267">
                                            <p:txEl>
                                              <p:pRg st="2" end="2"/>
                                            </p:txEl>
                                          </p:spTgt>
                                        </p:tgtEl>
                                        <p:attrNameLst>
                                          <p:attrName>style.visibility</p:attrName>
                                        </p:attrNameLst>
                                      </p:cBhvr>
                                      <p:to>
                                        <p:strVal val="visible"/>
                                      </p:to>
                                    </p:set>
                                    <p:animEffect transition="in" filter="fade">
                                      <p:cBhvr>
                                        <p:cTn id="21" dur="1000"/>
                                        <p:tgtEl>
                                          <p:spTgt spid="139267">
                                            <p:txEl>
                                              <p:pRg st="2" end="2"/>
                                            </p:txEl>
                                          </p:spTgt>
                                        </p:tgtEl>
                                      </p:cBhvr>
                                    </p:animEffect>
                                    <p:anim calcmode="lin" valueType="num">
                                      <p:cBhvr>
                                        <p:cTn id="22" dur="10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9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9267">
                                            <p:txEl>
                                              <p:pRg st="3" end="3"/>
                                            </p:txEl>
                                          </p:spTgt>
                                        </p:tgtEl>
                                        <p:attrNameLst>
                                          <p:attrName>style.visibility</p:attrName>
                                        </p:attrNameLst>
                                      </p:cBhvr>
                                      <p:to>
                                        <p:strVal val="visible"/>
                                      </p:to>
                                    </p:set>
                                    <p:animEffect transition="in" filter="fade">
                                      <p:cBhvr>
                                        <p:cTn id="28" dur="1000"/>
                                        <p:tgtEl>
                                          <p:spTgt spid="139267">
                                            <p:txEl>
                                              <p:pRg st="3" end="3"/>
                                            </p:txEl>
                                          </p:spTgt>
                                        </p:tgtEl>
                                      </p:cBhvr>
                                    </p:animEffect>
                                    <p:anim calcmode="lin" valueType="num">
                                      <p:cBhvr>
                                        <p:cTn id="29" dur="1000" fill="hold"/>
                                        <p:tgtEl>
                                          <p:spTgt spid="139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9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9267">
                                            <p:txEl>
                                              <p:pRg st="4" end="4"/>
                                            </p:txEl>
                                          </p:spTgt>
                                        </p:tgtEl>
                                        <p:attrNameLst>
                                          <p:attrName>style.visibility</p:attrName>
                                        </p:attrNameLst>
                                      </p:cBhvr>
                                      <p:to>
                                        <p:strVal val="visible"/>
                                      </p:to>
                                    </p:set>
                                    <p:animEffect transition="in" filter="fade">
                                      <p:cBhvr>
                                        <p:cTn id="35" dur="1000"/>
                                        <p:tgtEl>
                                          <p:spTgt spid="139267">
                                            <p:txEl>
                                              <p:pRg st="4" end="4"/>
                                            </p:txEl>
                                          </p:spTgt>
                                        </p:tgtEl>
                                      </p:cBhvr>
                                    </p:animEffect>
                                    <p:anim calcmode="lin" valueType="num">
                                      <p:cBhvr>
                                        <p:cTn id="36" dur="10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9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9267">
                                            <p:txEl>
                                              <p:pRg st="5" end="5"/>
                                            </p:txEl>
                                          </p:spTgt>
                                        </p:tgtEl>
                                        <p:attrNameLst>
                                          <p:attrName>style.visibility</p:attrName>
                                        </p:attrNameLst>
                                      </p:cBhvr>
                                      <p:to>
                                        <p:strVal val="visible"/>
                                      </p:to>
                                    </p:set>
                                    <p:animEffect transition="in" filter="fade">
                                      <p:cBhvr>
                                        <p:cTn id="42" dur="1000"/>
                                        <p:tgtEl>
                                          <p:spTgt spid="139267">
                                            <p:txEl>
                                              <p:pRg st="5" end="5"/>
                                            </p:txEl>
                                          </p:spTgt>
                                        </p:tgtEl>
                                      </p:cBhvr>
                                    </p:animEffect>
                                    <p:anim calcmode="lin" valueType="num">
                                      <p:cBhvr>
                                        <p:cTn id="43" dur="1000" fill="hold"/>
                                        <p:tgtEl>
                                          <p:spTgt spid="13926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9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9267">
                                            <p:txEl>
                                              <p:pRg st="6" end="6"/>
                                            </p:txEl>
                                          </p:spTgt>
                                        </p:tgtEl>
                                        <p:attrNameLst>
                                          <p:attrName>style.visibility</p:attrName>
                                        </p:attrNameLst>
                                      </p:cBhvr>
                                      <p:to>
                                        <p:strVal val="visible"/>
                                      </p:to>
                                    </p:set>
                                    <p:animEffect transition="in" filter="fade">
                                      <p:cBhvr>
                                        <p:cTn id="49" dur="1000"/>
                                        <p:tgtEl>
                                          <p:spTgt spid="139267">
                                            <p:txEl>
                                              <p:pRg st="6" end="6"/>
                                            </p:txEl>
                                          </p:spTgt>
                                        </p:tgtEl>
                                      </p:cBhvr>
                                    </p:animEffect>
                                    <p:anim calcmode="lin" valueType="num">
                                      <p:cBhvr>
                                        <p:cTn id="50" dur="1000" fill="hold"/>
                                        <p:tgtEl>
                                          <p:spTgt spid="13926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9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9267">
                                            <p:txEl>
                                              <p:pRg st="7" end="7"/>
                                            </p:txEl>
                                          </p:spTgt>
                                        </p:tgtEl>
                                        <p:attrNameLst>
                                          <p:attrName>style.visibility</p:attrName>
                                        </p:attrNameLst>
                                      </p:cBhvr>
                                      <p:to>
                                        <p:strVal val="visible"/>
                                      </p:to>
                                    </p:set>
                                    <p:animEffect transition="in" filter="fade">
                                      <p:cBhvr>
                                        <p:cTn id="56" dur="1000"/>
                                        <p:tgtEl>
                                          <p:spTgt spid="139267">
                                            <p:txEl>
                                              <p:pRg st="7" end="7"/>
                                            </p:txEl>
                                          </p:spTgt>
                                        </p:tgtEl>
                                      </p:cBhvr>
                                    </p:animEffect>
                                    <p:anim calcmode="lin" valueType="num">
                                      <p:cBhvr>
                                        <p:cTn id="57" dur="1000" fill="hold"/>
                                        <p:tgtEl>
                                          <p:spTgt spid="13926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39267">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39267">
                                            <p:txEl>
                                              <p:pRg st="8" end="8"/>
                                            </p:txEl>
                                          </p:spTgt>
                                        </p:tgtEl>
                                        <p:attrNameLst>
                                          <p:attrName>style.visibility</p:attrName>
                                        </p:attrNameLst>
                                      </p:cBhvr>
                                      <p:to>
                                        <p:strVal val="visible"/>
                                      </p:to>
                                    </p:set>
                                    <p:animEffect transition="in" filter="fade">
                                      <p:cBhvr>
                                        <p:cTn id="61" dur="1000"/>
                                        <p:tgtEl>
                                          <p:spTgt spid="139267">
                                            <p:txEl>
                                              <p:pRg st="8" end="8"/>
                                            </p:txEl>
                                          </p:spTgt>
                                        </p:tgtEl>
                                      </p:cBhvr>
                                    </p:animEffect>
                                    <p:anim calcmode="lin" valueType="num">
                                      <p:cBhvr>
                                        <p:cTn id="62" dur="1000" fill="hold"/>
                                        <p:tgtEl>
                                          <p:spTgt spid="139267">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13926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347" y="-212436"/>
            <a:ext cx="7765321" cy="1326321"/>
          </a:xfrm>
        </p:spPr>
        <p:txBody>
          <a:bodyPr/>
          <a:lstStyle/>
          <a:p>
            <a:pPr eaLnBrk="1" fontAlgn="auto" hangingPunct="1">
              <a:spcAft>
                <a:spcPts val="0"/>
              </a:spcAft>
              <a:defRPr/>
            </a:pPr>
            <a:r>
              <a:rPr lang="en-US" altLang="en-US" dirty="0"/>
              <a:t>Revelation 19:6-9</a:t>
            </a:r>
          </a:p>
        </p:txBody>
      </p:sp>
      <p:pic>
        <p:nvPicPr>
          <p:cNvPr id="91142" name="Picture 6" descr="http://christinewillard.webs.com/29781_1457682890183_1476715944_1105957_7236421_n.jpg"/>
          <p:cNvPicPr>
            <a:picLocks noChangeAspect="1" noChangeArrowheads="1"/>
          </p:cNvPicPr>
          <p:nvPr/>
        </p:nvPicPr>
        <p:blipFill>
          <a:blip r:embed="rId2"/>
          <a:srcRect/>
          <a:stretch>
            <a:fillRect/>
          </a:stretch>
        </p:blipFill>
        <p:spPr bwMode="auto">
          <a:xfrm>
            <a:off x="274041" y="684212"/>
            <a:ext cx="8869959" cy="5904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B2211976-7F65-431C-9BE2-1496A39460CE}"/>
              </a:ext>
            </a:extLst>
          </p:cNvPr>
          <p:cNvSpPr txBox="1">
            <a:spLocks noChangeArrowheads="1"/>
          </p:cNvSpPr>
          <p:nvPr/>
        </p:nvSpPr>
        <p:spPr>
          <a:xfrm>
            <a:off x="343607" y="4858939"/>
            <a:ext cx="6027964" cy="1325563"/>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sz="2400" dirty="0">
                <a:effectLst/>
              </a:rPr>
              <a:t>Contrast from Revelation 17?</a:t>
            </a:r>
          </a:p>
        </p:txBody>
      </p:sp>
      <p:pic>
        <p:nvPicPr>
          <p:cNvPr id="6" name="Picture 2" descr="Image result for revelation 17">
            <a:extLst>
              <a:ext uri="{FF2B5EF4-FFF2-40B4-BE49-F238E27FC236}">
                <a16:creationId xmlns:a16="http://schemas.microsoft.com/office/drawing/2014/main" id="{2BF1EEE5-890B-42D0-9092-FCA0B659E9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7674" y="3916219"/>
            <a:ext cx="2826326" cy="21197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DA8131CF-D42B-4D26-87B6-32216A00F926}"/>
              </a:ext>
            </a:extLst>
          </p:cNvPr>
          <p:cNvSpPr txBox="1">
            <a:spLocks noChangeArrowheads="1"/>
          </p:cNvSpPr>
          <p:nvPr/>
        </p:nvSpPr>
        <p:spPr>
          <a:xfrm>
            <a:off x="274042" y="890780"/>
            <a:ext cx="2910948" cy="1326321"/>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defRPr/>
            </a:pPr>
            <a:r>
              <a:rPr lang="en-US" altLang="en-US" b="0" cap="none" dirty="0">
                <a:solidFill>
                  <a:srgbClr val="FFFF00"/>
                </a:solidFill>
              </a:rPr>
              <a:t>How does marriage symbolize the 2</a:t>
            </a:r>
            <a:r>
              <a:rPr lang="en-US" altLang="en-US" b="0" cap="none" baseline="30000" dirty="0">
                <a:solidFill>
                  <a:srgbClr val="FFFF00"/>
                </a:solidFill>
              </a:rPr>
              <a:t>nd</a:t>
            </a:r>
            <a:r>
              <a:rPr lang="en-US" altLang="en-US" b="0" cap="none" dirty="0">
                <a:solidFill>
                  <a:srgbClr val="FFFF00"/>
                </a:solidFill>
              </a:rPr>
              <a:t> Coming?</a:t>
            </a:r>
          </a:p>
        </p:txBody>
      </p:sp>
    </p:spTree>
    <p:extLst>
      <p:ext uri="{BB962C8B-B14F-4D97-AF65-F5344CB8AC3E}">
        <p14:creationId xmlns:p14="http://schemas.microsoft.com/office/powerpoint/2010/main" val="27212739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8373C36-D85B-43FB-8F12-54ADA07451C2}"/>
              </a:ext>
            </a:extLst>
          </p:cNvPr>
          <p:cNvGraphicFramePr>
            <a:graphicFrameLocks noGrp="1"/>
          </p:cNvGraphicFramePr>
          <p:nvPr/>
        </p:nvGraphicFramePr>
        <p:xfrm>
          <a:off x="434111" y="183573"/>
          <a:ext cx="8321962" cy="386310"/>
        </p:xfrm>
        <a:graphic>
          <a:graphicData uri="http://schemas.openxmlformats.org/drawingml/2006/table">
            <a:tbl>
              <a:tblPr/>
              <a:tblGrid>
                <a:gridCol w="1801661">
                  <a:extLst>
                    <a:ext uri="{9D8B030D-6E8A-4147-A177-3AD203B41FA5}">
                      <a16:colId xmlns:a16="http://schemas.microsoft.com/office/drawing/2014/main" val="855772426"/>
                    </a:ext>
                  </a:extLst>
                </a:gridCol>
                <a:gridCol w="3832107">
                  <a:extLst>
                    <a:ext uri="{9D8B030D-6E8A-4147-A177-3AD203B41FA5}">
                      <a16:colId xmlns:a16="http://schemas.microsoft.com/office/drawing/2014/main" val="170700717"/>
                    </a:ext>
                  </a:extLst>
                </a:gridCol>
                <a:gridCol w="2688194">
                  <a:extLst>
                    <a:ext uri="{9D8B030D-6E8A-4147-A177-3AD203B41FA5}">
                      <a16:colId xmlns:a16="http://schemas.microsoft.com/office/drawing/2014/main" val="4223690602"/>
                    </a:ext>
                  </a:extLst>
                </a:gridCol>
              </a:tblGrid>
              <a:tr h="335973">
                <a:tc>
                  <a:txBody>
                    <a:bodyPr/>
                    <a:lstStyle/>
                    <a:p>
                      <a:pPr indent="457200" rtl="0" fontAlgn="t">
                        <a:spcBef>
                          <a:spcPts val="0"/>
                        </a:spcBef>
                        <a:spcAft>
                          <a:spcPts val="1500"/>
                        </a:spcAft>
                      </a:pPr>
                      <a:r>
                        <a:rPr lang="en-US" sz="1800" b="1" i="0" u="none" strike="noStrike" dirty="0">
                          <a:solidFill>
                            <a:schemeClr val="tx1"/>
                          </a:solidFill>
                          <a:effectLst/>
                          <a:latin typeface="Cambria" panose="02040503050406030204" pitchFamily="18" charset="0"/>
                        </a:rPr>
                        <a:t>Step</a:t>
                      </a:r>
                      <a:endParaRPr lang="en-US" sz="4000" dirty="0">
                        <a:solidFill>
                          <a:schemeClr val="tx1"/>
                        </a:solidFill>
                        <a:effectLst/>
                      </a:endParaRPr>
                    </a:p>
                  </a:txBody>
                  <a:tcPr marL="55995" marR="55995" marT="55995" marB="55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indent="457200" algn="l" rtl="0" fontAlgn="t">
                        <a:spcBef>
                          <a:spcPts val="0"/>
                        </a:spcBef>
                        <a:spcAft>
                          <a:spcPts val="1500"/>
                        </a:spcAft>
                      </a:pPr>
                      <a:r>
                        <a:rPr lang="en-US" sz="1800" b="1" i="0" u="none" strike="noStrike" dirty="0">
                          <a:solidFill>
                            <a:schemeClr val="tx1"/>
                          </a:solidFill>
                          <a:effectLst/>
                          <a:latin typeface="Cambria" panose="02040503050406030204" pitchFamily="18" charset="0"/>
                        </a:rPr>
                        <a:t>        Description</a:t>
                      </a:r>
                      <a:endParaRPr lang="en-US" sz="4000" dirty="0">
                        <a:solidFill>
                          <a:schemeClr val="tx1"/>
                        </a:solidFill>
                        <a:effectLst/>
                      </a:endParaRPr>
                    </a:p>
                  </a:txBody>
                  <a:tcPr marL="55995" marR="55995" marT="55995" marB="55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indent="457200" algn="l" rtl="0" fontAlgn="t">
                        <a:spcBef>
                          <a:spcPts val="0"/>
                        </a:spcBef>
                        <a:spcAft>
                          <a:spcPts val="1500"/>
                        </a:spcAft>
                      </a:pPr>
                      <a:r>
                        <a:rPr lang="en-US" sz="1800" b="1" i="0" u="none" strike="noStrike" dirty="0">
                          <a:solidFill>
                            <a:schemeClr val="tx1"/>
                          </a:solidFill>
                          <a:effectLst/>
                          <a:latin typeface="Cambria" panose="02040503050406030204" pitchFamily="18" charset="0"/>
                        </a:rPr>
                        <a:t>Scriptures</a:t>
                      </a:r>
                      <a:endParaRPr lang="en-US" sz="4000" dirty="0">
                        <a:solidFill>
                          <a:schemeClr val="tx1"/>
                        </a:solidFill>
                        <a:effectLst/>
                      </a:endParaRPr>
                    </a:p>
                  </a:txBody>
                  <a:tcPr marL="55995" marR="55995" marT="55995" marB="55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183465"/>
                  </a:ext>
                </a:extLst>
              </a:tr>
            </a:tbl>
          </a:graphicData>
        </a:graphic>
      </p:graphicFrame>
      <p:graphicFrame>
        <p:nvGraphicFramePr>
          <p:cNvPr id="3" name="Table 2">
            <a:extLst>
              <a:ext uri="{FF2B5EF4-FFF2-40B4-BE49-F238E27FC236}">
                <a16:creationId xmlns:a16="http://schemas.microsoft.com/office/drawing/2014/main" id="{B451183A-01BA-41E5-80A3-8517B8D0D546}"/>
              </a:ext>
            </a:extLst>
          </p:cNvPr>
          <p:cNvGraphicFramePr>
            <a:graphicFrameLocks noGrp="1"/>
          </p:cNvGraphicFramePr>
          <p:nvPr>
            <p:extLst>
              <p:ext uri="{D42A27DB-BD31-4B8C-83A1-F6EECF244321}">
                <p14:modId xmlns:p14="http://schemas.microsoft.com/office/powerpoint/2010/main" val="3938616833"/>
              </p:ext>
            </p:extLst>
          </p:nvPr>
        </p:nvGraphicFramePr>
        <p:xfrm>
          <a:off x="434111" y="696479"/>
          <a:ext cx="8321962" cy="934950"/>
        </p:xfrm>
        <a:graphic>
          <a:graphicData uri="http://schemas.openxmlformats.org/drawingml/2006/table">
            <a:tbl>
              <a:tblPr/>
              <a:tblGrid>
                <a:gridCol w="1801661">
                  <a:extLst>
                    <a:ext uri="{9D8B030D-6E8A-4147-A177-3AD203B41FA5}">
                      <a16:colId xmlns:a16="http://schemas.microsoft.com/office/drawing/2014/main" val="1105685520"/>
                    </a:ext>
                  </a:extLst>
                </a:gridCol>
                <a:gridCol w="3832107">
                  <a:extLst>
                    <a:ext uri="{9D8B030D-6E8A-4147-A177-3AD203B41FA5}">
                      <a16:colId xmlns:a16="http://schemas.microsoft.com/office/drawing/2014/main" val="4167763998"/>
                    </a:ext>
                  </a:extLst>
                </a:gridCol>
                <a:gridCol w="2688194">
                  <a:extLst>
                    <a:ext uri="{9D8B030D-6E8A-4147-A177-3AD203B41FA5}">
                      <a16:colId xmlns:a16="http://schemas.microsoft.com/office/drawing/2014/main" val="282807493"/>
                    </a:ext>
                  </a:extLst>
                </a:gridCol>
              </a:tblGrid>
              <a:tr h="559955">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Marriage Covenant</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The bride is paid for and the father establishes the marriage covenant.</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Acts 20:28; 1Cor. 1Cor. 6:19-20; 1Cor. 11:25 Eph. Eph. 5:25-27</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78550331"/>
                  </a:ext>
                </a:extLst>
              </a:tr>
            </a:tbl>
          </a:graphicData>
        </a:graphic>
      </p:graphicFrame>
      <p:graphicFrame>
        <p:nvGraphicFramePr>
          <p:cNvPr id="4" name="Table 3">
            <a:extLst>
              <a:ext uri="{FF2B5EF4-FFF2-40B4-BE49-F238E27FC236}">
                <a16:creationId xmlns:a16="http://schemas.microsoft.com/office/drawing/2014/main" id="{3582F069-7CDA-42A1-8B10-6E865C950313}"/>
              </a:ext>
            </a:extLst>
          </p:cNvPr>
          <p:cNvGraphicFramePr>
            <a:graphicFrameLocks noGrp="1"/>
          </p:cNvGraphicFramePr>
          <p:nvPr>
            <p:extLst>
              <p:ext uri="{D42A27DB-BD31-4B8C-83A1-F6EECF244321}">
                <p14:modId xmlns:p14="http://schemas.microsoft.com/office/powerpoint/2010/main" val="2283727209"/>
              </p:ext>
            </p:extLst>
          </p:nvPr>
        </p:nvGraphicFramePr>
        <p:xfrm>
          <a:off x="434111" y="1584288"/>
          <a:ext cx="8321962" cy="934950"/>
        </p:xfrm>
        <a:graphic>
          <a:graphicData uri="http://schemas.openxmlformats.org/drawingml/2006/table">
            <a:tbl>
              <a:tblPr/>
              <a:tblGrid>
                <a:gridCol w="1801661">
                  <a:extLst>
                    <a:ext uri="{9D8B030D-6E8A-4147-A177-3AD203B41FA5}">
                      <a16:colId xmlns:a16="http://schemas.microsoft.com/office/drawing/2014/main" val="3810608208"/>
                    </a:ext>
                  </a:extLst>
                </a:gridCol>
                <a:gridCol w="3832107">
                  <a:extLst>
                    <a:ext uri="{9D8B030D-6E8A-4147-A177-3AD203B41FA5}">
                      <a16:colId xmlns:a16="http://schemas.microsoft.com/office/drawing/2014/main" val="1191551309"/>
                    </a:ext>
                  </a:extLst>
                </a:gridCol>
                <a:gridCol w="2688194">
                  <a:extLst>
                    <a:ext uri="{9D8B030D-6E8A-4147-A177-3AD203B41FA5}">
                      <a16:colId xmlns:a16="http://schemas.microsoft.com/office/drawing/2014/main" val="255283892"/>
                    </a:ext>
                  </a:extLst>
                </a:gridCol>
              </a:tblGrid>
              <a:tr h="447964">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Bridal Chamber Prepared</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The son prepares the bridal chamber, adding on to his father-in-law-to-</a:t>
                      </a:r>
                      <a:r>
                        <a:rPr lang="en-US" sz="1800" b="0" i="0" u="none" strike="noStrike" dirty="0" err="1">
                          <a:solidFill>
                            <a:schemeClr val="tx1"/>
                          </a:solidFill>
                          <a:effectLst/>
                          <a:latin typeface="Cambria" panose="02040503050406030204" pitchFamily="18" charset="0"/>
                        </a:rPr>
                        <a:t>be’s</a:t>
                      </a:r>
                      <a:r>
                        <a:rPr lang="en-US" sz="1800" b="0" i="0" u="none" strike="noStrike" dirty="0">
                          <a:solidFill>
                            <a:schemeClr val="tx1"/>
                          </a:solidFill>
                          <a:effectLst/>
                          <a:latin typeface="Cambria" panose="02040503050406030204" pitchFamily="18" charset="0"/>
                        </a:rPr>
                        <a:t> house.</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John 6:62; John 14:2; Acts </a:t>
                      </a:r>
                      <a:r>
                        <a:rPr lang="en-US" sz="1800" b="0" i="0" u="none" strike="noStrike" dirty="0" err="1">
                          <a:solidFill>
                            <a:schemeClr val="tx1"/>
                          </a:solidFill>
                          <a:effectLst/>
                          <a:latin typeface="Cambria" panose="02040503050406030204" pitchFamily="18" charset="0"/>
                        </a:rPr>
                        <a:t>Acts</a:t>
                      </a:r>
                      <a:r>
                        <a:rPr lang="en-US" sz="1800" b="0" i="0" u="none" strike="noStrike" dirty="0">
                          <a:solidFill>
                            <a:schemeClr val="tx1"/>
                          </a:solidFill>
                          <a:effectLst/>
                          <a:latin typeface="Cambria" panose="02040503050406030204" pitchFamily="18" charset="0"/>
                        </a:rPr>
                        <a:t> 1:9-11</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94380190"/>
                  </a:ext>
                </a:extLst>
              </a:tr>
            </a:tbl>
          </a:graphicData>
        </a:graphic>
      </p:graphicFrame>
      <p:graphicFrame>
        <p:nvGraphicFramePr>
          <p:cNvPr id="5" name="Table 4">
            <a:extLst>
              <a:ext uri="{FF2B5EF4-FFF2-40B4-BE49-F238E27FC236}">
                <a16:creationId xmlns:a16="http://schemas.microsoft.com/office/drawing/2014/main" id="{1EFBAF56-8D1E-4289-96BE-68F41201FFE8}"/>
              </a:ext>
            </a:extLst>
          </p:cNvPr>
          <p:cNvGraphicFramePr>
            <a:graphicFrameLocks noGrp="1"/>
          </p:cNvGraphicFramePr>
          <p:nvPr/>
        </p:nvGraphicFramePr>
        <p:xfrm>
          <a:off x="434111" y="2493125"/>
          <a:ext cx="8321962" cy="934950"/>
        </p:xfrm>
        <a:graphic>
          <a:graphicData uri="http://schemas.openxmlformats.org/drawingml/2006/table">
            <a:tbl>
              <a:tblPr/>
              <a:tblGrid>
                <a:gridCol w="1801661">
                  <a:extLst>
                    <a:ext uri="{9D8B030D-6E8A-4147-A177-3AD203B41FA5}">
                      <a16:colId xmlns:a16="http://schemas.microsoft.com/office/drawing/2014/main" val="1475566125"/>
                    </a:ext>
                  </a:extLst>
                </a:gridCol>
                <a:gridCol w="3832107">
                  <a:extLst>
                    <a:ext uri="{9D8B030D-6E8A-4147-A177-3AD203B41FA5}">
                      <a16:colId xmlns:a16="http://schemas.microsoft.com/office/drawing/2014/main" val="3991029429"/>
                    </a:ext>
                  </a:extLst>
                </a:gridCol>
                <a:gridCol w="2688194">
                  <a:extLst>
                    <a:ext uri="{9D8B030D-6E8A-4147-A177-3AD203B41FA5}">
                      <a16:colId xmlns:a16="http://schemas.microsoft.com/office/drawing/2014/main" val="3457960340"/>
                    </a:ext>
                  </a:extLst>
                </a:gridCol>
              </a:tblGrid>
              <a:tr h="559955">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Bride Fetched</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At a time determined by the father, the groom fetches the bride to bring her to his father’s house. </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John 14:3; 1Th. 1Th. 4:13-18</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10362845"/>
                  </a:ext>
                </a:extLst>
              </a:tr>
            </a:tbl>
          </a:graphicData>
        </a:graphic>
      </p:graphicFrame>
      <p:sp>
        <p:nvSpPr>
          <p:cNvPr id="8" name="Content Placeholder 2">
            <a:extLst>
              <a:ext uri="{FF2B5EF4-FFF2-40B4-BE49-F238E27FC236}">
                <a16:creationId xmlns:a16="http://schemas.microsoft.com/office/drawing/2014/main" id="{24017A33-0324-4797-BFFE-43F38D3F75CA}"/>
              </a:ext>
            </a:extLst>
          </p:cNvPr>
          <p:cNvSpPr>
            <a:spLocks noGrp="1"/>
          </p:cNvSpPr>
          <p:nvPr>
            <p:ph idx="1"/>
          </p:nvPr>
        </p:nvSpPr>
        <p:spPr>
          <a:xfrm>
            <a:off x="434111" y="3522172"/>
            <a:ext cx="8185150" cy="3152255"/>
          </a:xfrm>
        </p:spPr>
        <p:txBody>
          <a:bodyPr>
            <a:normAutofit fontScale="92500" lnSpcReduction="10000"/>
          </a:bodyPr>
          <a:lstStyle/>
          <a:p>
            <a:pPr>
              <a:defRPr/>
            </a:pPr>
            <a:r>
              <a:rPr lang="en-US" altLang="en-US" dirty="0">
                <a:latin typeface="+mj-lt"/>
              </a:rPr>
              <a:t>How many are there?</a:t>
            </a:r>
          </a:p>
          <a:p>
            <a:pPr>
              <a:defRPr/>
            </a:pPr>
            <a:r>
              <a:rPr lang="en-US" altLang="en-US" dirty="0">
                <a:latin typeface="+mj-lt"/>
              </a:rPr>
              <a:t>How many were wise?</a:t>
            </a:r>
          </a:p>
          <a:p>
            <a:pPr>
              <a:defRPr/>
            </a:pPr>
            <a:r>
              <a:rPr lang="en-US" altLang="en-US" dirty="0">
                <a:latin typeface="+mj-lt"/>
              </a:rPr>
              <a:t>How many were foolish?</a:t>
            </a:r>
          </a:p>
          <a:p>
            <a:pPr>
              <a:defRPr/>
            </a:pPr>
            <a:r>
              <a:rPr lang="en-US" altLang="en-US" dirty="0">
                <a:latin typeface="+mj-lt"/>
              </a:rPr>
              <a:t>How many had oil?</a:t>
            </a:r>
          </a:p>
          <a:p>
            <a:pPr>
              <a:defRPr/>
            </a:pPr>
            <a:r>
              <a:rPr lang="en-US" altLang="en-US" dirty="0">
                <a:latin typeface="+mj-lt"/>
              </a:rPr>
              <a:t>How many had enough oil (in vessels?)</a:t>
            </a:r>
          </a:p>
          <a:p>
            <a:pPr>
              <a:defRPr/>
            </a:pPr>
            <a:r>
              <a:rPr lang="en-US" altLang="en-US" dirty="0">
                <a:latin typeface="+mj-lt"/>
              </a:rPr>
              <a:t>How many were sleeping when the bridegroom came?</a:t>
            </a:r>
          </a:p>
          <a:p>
            <a:pPr>
              <a:defRPr/>
            </a:pPr>
            <a:r>
              <a:rPr lang="en-US" altLang="en-US" dirty="0">
                <a:latin typeface="+mj-lt"/>
              </a:rPr>
              <a:t>What does the oil represent?  (Hint: D&amp;C 45:57)</a:t>
            </a:r>
          </a:p>
        </p:txBody>
      </p:sp>
      <p:pic>
        <p:nvPicPr>
          <p:cNvPr id="9" name="Picture 2" descr="C:\Users\RichardsED\Desktop\image019.jpg">
            <a:extLst>
              <a:ext uri="{FF2B5EF4-FFF2-40B4-BE49-F238E27FC236}">
                <a16:creationId xmlns:a16="http://schemas.microsoft.com/office/drawing/2014/main" id="{A253C595-2B11-4BD8-A79C-787894412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51" t="13045" r="8696" b="19130"/>
          <a:stretch>
            <a:fillRect/>
          </a:stretch>
        </p:blipFill>
        <p:spPr bwMode="auto">
          <a:xfrm>
            <a:off x="5106256" y="3518342"/>
            <a:ext cx="3935002" cy="200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98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1000"/>
                                        <p:tgtEl>
                                          <p:spTgt spid="8">
                                            <p:txEl>
                                              <p:pRg st="0" end="0"/>
                                            </p:txEl>
                                          </p:spTgt>
                                        </p:tgtEl>
                                      </p:cBhvr>
                                    </p:animEffect>
                                    <p:anim calcmode="lin" valueType="num">
                                      <p:cBhvr>
                                        <p:cTn id="3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1000"/>
                                        <p:tgtEl>
                                          <p:spTgt spid="8">
                                            <p:txEl>
                                              <p:pRg st="1" end="1"/>
                                            </p:txEl>
                                          </p:spTgt>
                                        </p:tgtEl>
                                      </p:cBhvr>
                                    </p:animEffect>
                                    <p:anim calcmode="lin" valueType="num">
                                      <p:cBhvr>
                                        <p:cTn id="4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fade">
                                      <p:cBhvr>
                                        <p:cTn id="48" dur="1000"/>
                                        <p:tgtEl>
                                          <p:spTgt spid="8">
                                            <p:txEl>
                                              <p:pRg st="2" end="2"/>
                                            </p:txEl>
                                          </p:spTgt>
                                        </p:tgtEl>
                                      </p:cBhvr>
                                    </p:animEffect>
                                    <p:anim calcmode="lin" valueType="num">
                                      <p:cBhvr>
                                        <p:cTn id="4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Effect transition="in" filter="fade">
                                      <p:cBhvr>
                                        <p:cTn id="55" dur="1000"/>
                                        <p:tgtEl>
                                          <p:spTgt spid="8">
                                            <p:txEl>
                                              <p:pRg st="3" end="3"/>
                                            </p:txEl>
                                          </p:spTgt>
                                        </p:tgtEl>
                                      </p:cBhvr>
                                    </p:animEffect>
                                    <p:anim calcmode="lin" valueType="num">
                                      <p:cBhvr>
                                        <p:cTn id="5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1000"/>
                                        <p:tgtEl>
                                          <p:spTgt spid="8">
                                            <p:txEl>
                                              <p:pRg st="4" end="4"/>
                                            </p:txEl>
                                          </p:spTgt>
                                        </p:tgtEl>
                                      </p:cBhvr>
                                    </p:animEffect>
                                    <p:anim calcmode="lin" valueType="num">
                                      <p:cBhvr>
                                        <p:cTn id="6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txEl>
                                              <p:pRg st="5" end="5"/>
                                            </p:txEl>
                                          </p:spTgt>
                                        </p:tgtEl>
                                        <p:attrNameLst>
                                          <p:attrName>style.visibility</p:attrName>
                                        </p:attrNameLst>
                                      </p:cBhvr>
                                      <p:to>
                                        <p:strVal val="visible"/>
                                      </p:to>
                                    </p:set>
                                    <p:animEffect transition="in" filter="fade">
                                      <p:cBhvr>
                                        <p:cTn id="69" dur="1000"/>
                                        <p:tgtEl>
                                          <p:spTgt spid="8">
                                            <p:txEl>
                                              <p:pRg st="5" end="5"/>
                                            </p:txEl>
                                          </p:spTgt>
                                        </p:tgtEl>
                                      </p:cBhvr>
                                    </p:animEffect>
                                    <p:anim calcmode="lin" valueType="num">
                                      <p:cBhvr>
                                        <p:cTn id="7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7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
                                            <p:txEl>
                                              <p:pRg st="6" end="6"/>
                                            </p:txEl>
                                          </p:spTgt>
                                        </p:tgtEl>
                                        <p:attrNameLst>
                                          <p:attrName>style.visibility</p:attrName>
                                        </p:attrNameLst>
                                      </p:cBhvr>
                                      <p:to>
                                        <p:strVal val="visible"/>
                                      </p:to>
                                    </p:set>
                                    <p:animEffect transition="in" filter="fade">
                                      <p:cBhvr>
                                        <p:cTn id="76" dur="1000"/>
                                        <p:tgtEl>
                                          <p:spTgt spid="8">
                                            <p:txEl>
                                              <p:pRg st="6" end="6"/>
                                            </p:txEl>
                                          </p:spTgt>
                                        </p:tgtEl>
                                      </p:cBhvr>
                                    </p:animEffect>
                                    <p:anim calcmode="lin" valueType="num">
                                      <p:cBhvr>
                                        <p:cTn id="7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7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8373C36-D85B-43FB-8F12-54ADA07451C2}"/>
              </a:ext>
            </a:extLst>
          </p:cNvPr>
          <p:cNvGraphicFramePr>
            <a:graphicFrameLocks noGrp="1"/>
          </p:cNvGraphicFramePr>
          <p:nvPr/>
        </p:nvGraphicFramePr>
        <p:xfrm>
          <a:off x="434111" y="183573"/>
          <a:ext cx="8321962" cy="386310"/>
        </p:xfrm>
        <a:graphic>
          <a:graphicData uri="http://schemas.openxmlformats.org/drawingml/2006/table">
            <a:tbl>
              <a:tblPr/>
              <a:tblGrid>
                <a:gridCol w="1801661">
                  <a:extLst>
                    <a:ext uri="{9D8B030D-6E8A-4147-A177-3AD203B41FA5}">
                      <a16:colId xmlns:a16="http://schemas.microsoft.com/office/drawing/2014/main" val="855772426"/>
                    </a:ext>
                  </a:extLst>
                </a:gridCol>
                <a:gridCol w="3832107">
                  <a:extLst>
                    <a:ext uri="{9D8B030D-6E8A-4147-A177-3AD203B41FA5}">
                      <a16:colId xmlns:a16="http://schemas.microsoft.com/office/drawing/2014/main" val="170700717"/>
                    </a:ext>
                  </a:extLst>
                </a:gridCol>
                <a:gridCol w="2688194">
                  <a:extLst>
                    <a:ext uri="{9D8B030D-6E8A-4147-A177-3AD203B41FA5}">
                      <a16:colId xmlns:a16="http://schemas.microsoft.com/office/drawing/2014/main" val="4223690602"/>
                    </a:ext>
                  </a:extLst>
                </a:gridCol>
              </a:tblGrid>
              <a:tr h="335973">
                <a:tc>
                  <a:txBody>
                    <a:bodyPr/>
                    <a:lstStyle/>
                    <a:p>
                      <a:pPr indent="457200" rtl="0" fontAlgn="t">
                        <a:spcBef>
                          <a:spcPts val="0"/>
                        </a:spcBef>
                        <a:spcAft>
                          <a:spcPts val="1500"/>
                        </a:spcAft>
                      </a:pPr>
                      <a:r>
                        <a:rPr lang="en-US" sz="1800" b="1" i="0" u="none" strike="noStrike" dirty="0">
                          <a:solidFill>
                            <a:schemeClr val="tx1"/>
                          </a:solidFill>
                          <a:effectLst/>
                          <a:latin typeface="Cambria" panose="02040503050406030204" pitchFamily="18" charset="0"/>
                        </a:rPr>
                        <a:t>Step</a:t>
                      </a:r>
                      <a:endParaRPr lang="en-US" sz="4000" dirty="0">
                        <a:solidFill>
                          <a:schemeClr val="tx1"/>
                        </a:solidFill>
                        <a:effectLst/>
                      </a:endParaRPr>
                    </a:p>
                  </a:txBody>
                  <a:tcPr marL="55995" marR="55995" marT="55995" marB="55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indent="457200" algn="l" rtl="0" fontAlgn="t">
                        <a:spcBef>
                          <a:spcPts val="0"/>
                        </a:spcBef>
                        <a:spcAft>
                          <a:spcPts val="1500"/>
                        </a:spcAft>
                      </a:pPr>
                      <a:r>
                        <a:rPr lang="en-US" sz="1800" b="1" i="0" u="none" strike="noStrike" dirty="0">
                          <a:solidFill>
                            <a:schemeClr val="tx1"/>
                          </a:solidFill>
                          <a:effectLst/>
                          <a:latin typeface="Cambria" panose="02040503050406030204" pitchFamily="18" charset="0"/>
                        </a:rPr>
                        <a:t>        Description</a:t>
                      </a:r>
                      <a:endParaRPr lang="en-US" sz="4000" dirty="0">
                        <a:solidFill>
                          <a:schemeClr val="tx1"/>
                        </a:solidFill>
                        <a:effectLst/>
                      </a:endParaRPr>
                    </a:p>
                  </a:txBody>
                  <a:tcPr marL="55995" marR="55995" marT="55995" marB="55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indent="457200" algn="l" rtl="0" fontAlgn="t">
                        <a:spcBef>
                          <a:spcPts val="0"/>
                        </a:spcBef>
                        <a:spcAft>
                          <a:spcPts val="1500"/>
                        </a:spcAft>
                      </a:pPr>
                      <a:r>
                        <a:rPr lang="en-US" sz="1800" b="1" i="0" u="none" strike="noStrike" dirty="0">
                          <a:solidFill>
                            <a:schemeClr val="tx1"/>
                          </a:solidFill>
                          <a:effectLst/>
                          <a:latin typeface="Cambria" panose="02040503050406030204" pitchFamily="18" charset="0"/>
                        </a:rPr>
                        <a:t>Scriptures</a:t>
                      </a:r>
                      <a:endParaRPr lang="en-US" sz="4000" dirty="0">
                        <a:solidFill>
                          <a:schemeClr val="tx1"/>
                        </a:solidFill>
                        <a:effectLst/>
                      </a:endParaRPr>
                    </a:p>
                  </a:txBody>
                  <a:tcPr marL="55995" marR="55995" marT="55995" marB="55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183465"/>
                  </a:ext>
                </a:extLst>
              </a:tr>
            </a:tbl>
          </a:graphicData>
        </a:graphic>
      </p:graphicFrame>
      <p:graphicFrame>
        <p:nvGraphicFramePr>
          <p:cNvPr id="3" name="Table 2">
            <a:extLst>
              <a:ext uri="{FF2B5EF4-FFF2-40B4-BE49-F238E27FC236}">
                <a16:creationId xmlns:a16="http://schemas.microsoft.com/office/drawing/2014/main" id="{B451183A-01BA-41E5-80A3-8517B8D0D546}"/>
              </a:ext>
            </a:extLst>
          </p:cNvPr>
          <p:cNvGraphicFramePr>
            <a:graphicFrameLocks noGrp="1"/>
          </p:cNvGraphicFramePr>
          <p:nvPr>
            <p:extLst>
              <p:ext uri="{D42A27DB-BD31-4B8C-83A1-F6EECF244321}">
                <p14:modId xmlns:p14="http://schemas.microsoft.com/office/powerpoint/2010/main" val="1433115051"/>
              </p:ext>
            </p:extLst>
          </p:nvPr>
        </p:nvGraphicFramePr>
        <p:xfrm>
          <a:off x="434111" y="696479"/>
          <a:ext cx="8321962" cy="934950"/>
        </p:xfrm>
        <a:graphic>
          <a:graphicData uri="http://schemas.openxmlformats.org/drawingml/2006/table">
            <a:tbl>
              <a:tblPr/>
              <a:tblGrid>
                <a:gridCol w="1801661">
                  <a:extLst>
                    <a:ext uri="{9D8B030D-6E8A-4147-A177-3AD203B41FA5}">
                      <a16:colId xmlns:a16="http://schemas.microsoft.com/office/drawing/2014/main" val="1105685520"/>
                    </a:ext>
                  </a:extLst>
                </a:gridCol>
                <a:gridCol w="3832107">
                  <a:extLst>
                    <a:ext uri="{9D8B030D-6E8A-4147-A177-3AD203B41FA5}">
                      <a16:colId xmlns:a16="http://schemas.microsoft.com/office/drawing/2014/main" val="4167763998"/>
                    </a:ext>
                  </a:extLst>
                </a:gridCol>
                <a:gridCol w="2688194">
                  <a:extLst>
                    <a:ext uri="{9D8B030D-6E8A-4147-A177-3AD203B41FA5}">
                      <a16:colId xmlns:a16="http://schemas.microsoft.com/office/drawing/2014/main" val="282807493"/>
                    </a:ext>
                  </a:extLst>
                </a:gridCol>
              </a:tblGrid>
              <a:tr h="559955">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Marriage Covenant</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The bride is paid for and the father establishes the marriage covenant.</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Acts 20:28; 1Cor. 1Cor. 6:19-20; 1Cor. 11:25 Eph. Eph. 5:25-27</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78550331"/>
                  </a:ext>
                </a:extLst>
              </a:tr>
            </a:tbl>
          </a:graphicData>
        </a:graphic>
      </p:graphicFrame>
      <p:graphicFrame>
        <p:nvGraphicFramePr>
          <p:cNvPr id="4" name="Table 3">
            <a:extLst>
              <a:ext uri="{FF2B5EF4-FFF2-40B4-BE49-F238E27FC236}">
                <a16:creationId xmlns:a16="http://schemas.microsoft.com/office/drawing/2014/main" id="{3582F069-7CDA-42A1-8B10-6E865C950313}"/>
              </a:ext>
            </a:extLst>
          </p:cNvPr>
          <p:cNvGraphicFramePr>
            <a:graphicFrameLocks noGrp="1"/>
          </p:cNvGraphicFramePr>
          <p:nvPr>
            <p:extLst>
              <p:ext uri="{D42A27DB-BD31-4B8C-83A1-F6EECF244321}">
                <p14:modId xmlns:p14="http://schemas.microsoft.com/office/powerpoint/2010/main" val="1300306556"/>
              </p:ext>
            </p:extLst>
          </p:nvPr>
        </p:nvGraphicFramePr>
        <p:xfrm>
          <a:off x="434111" y="1594562"/>
          <a:ext cx="8321962" cy="934950"/>
        </p:xfrm>
        <a:graphic>
          <a:graphicData uri="http://schemas.openxmlformats.org/drawingml/2006/table">
            <a:tbl>
              <a:tblPr/>
              <a:tblGrid>
                <a:gridCol w="1801661">
                  <a:extLst>
                    <a:ext uri="{9D8B030D-6E8A-4147-A177-3AD203B41FA5}">
                      <a16:colId xmlns:a16="http://schemas.microsoft.com/office/drawing/2014/main" val="3810608208"/>
                    </a:ext>
                  </a:extLst>
                </a:gridCol>
                <a:gridCol w="3832107">
                  <a:extLst>
                    <a:ext uri="{9D8B030D-6E8A-4147-A177-3AD203B41FA5}">
                      <a16:colId xmlns:a16="http://schemas.microsoft.com/office/drawing/2014/main" val="1191551309"/>
                    </a:ext>
                  </a:extLst>
                </a:gridCol>
                <a:gridCol w="2688194">
                  <a:extLst>
                    <a:ext uri="{9D8B030D-6E8A-4147-A177-3AD203B41FA5}">
                      <a16:colId xmlns:a16="http://schemas.microsoft.com/office/drawing/2014/main" val="255283892"/>
                    </a:ext>
                  </a:extLst>
                </a:gridCol>
              </a:tblGrid>
              <a:tr h="447964">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Bridal Chamber Prepared</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The son prepares the bridal chamber, adding on to his father-in-law-to-</a:t>
                      </a:r>
                      <a:r>
                        <a:rPr lang="en-US" sz="1800" b="0" i="0" u="none" strike="noStrike" dirty="0" err="1">
                          <a:solidFill>
                            <a:schemeClr val="tx1"/>
                          </a:solidFill>
                          <a:effectLst/>
                          <a:latin typeface="Cambria" panose="02040503050406030204" pitchFamily="18" charset="0"/>
                        </a:rPr>
                        <a:t>be’s</a:t>
                      </a:r>
                      <a:r>
                        <a:rPr lang="en-US" sz="1800" b="0" i="0" u="none" strike="noStrike" dirty="0">
                          <a:solidFill>
                            <a:schemeClr val="tx1"/>
                          </a:solidFill>
                          <a:effectLst/>
                          <a:latin typeface="Cambria" panose="02040503050406030204" pitchFamily="18" charset="0"/>
                        </a:rPr>
                        <a:t> house.</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John 6:62; John 14:2; Acts </a:t>
                      </a:r>
                      <a:r>
                        <a:rPr lang="en-US" sz="1800" b="0" i="0" u="none" strike="noStrike" dirty="0" err="1">
                          <a:solidFill>
                            <a:schemeClr val="tx1"/>
                          </a:solidFill>
                          <a:effectLst/>
                          <a:latin typeface="Cambria" panose="02040503050406030204" pitchFamily="18" charset="0"/>
                        </a:rPr>
                        <a:t>Acts</a:t>
                      </a:r>
                      <a:r>
                        <a:rPr lang="en-US" sz="1800" b="0" i="0" u="none" strike="noStrike" dirty="0">
                          <a:solidFill>
                            <a:schemeClr val="tx1"/>
                          </a:solidFill>
                          <a:effectLst/>
                          <a:latin typeface="Cambria" panose="02040503050406030204" pitchFamily="18" charset="0"/>
                        </a:rPr>
                        <a:t> 1:9-11</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94380190"/>
                  </a:ext>
                </a:extLst>
              </a:tr>
            </a:tbl>
          </a:graphicData>
        </a:graphic>
      </p:graphicFrame>
      <p:graphicFrame>
        <p:nvGraphicFramePr>
          <p:cNvPr id="5" name="Table 4">
            <a:extLst>
              <a:ext uri="{FF2B5EF4-FFF2-40B4-BE49-F238E27FC236}">
                <a16:creationId xmlns:a16="http://schemas.microsoft.com/office/drawing/2014/main" id="{1EFBAF56-8D1E-4289-96BE-68F41201FFE8}"/>
              </a:ext>
            </a:extLst>
          </p:cNvPr>
          <p:cNvGraphicFramePr>
            <a:graphicFrameLocks noGrp="1"/>
          </p:cNvGraphicFramePr>
          <p:nvPr/>
        </p:nvGraphicFramePr>
        <p:xfrm>
          <a:off x="434111" y="2493125"/>
          <a:ext cx="8321962" cy="934950"/>
        </p:xfrm>
        <a:graphic>
          <a:graphicData uri="http://schemas.openxmlformats.org/drawingml/2006/table">
            <a:tbl>
              <a:tblPr/>
              <a:tblGrid>
                <a:gridCol w="1801661">
                  <a:extLst>
                    <a:ext uri="{9D8B030D-6E8A-4147-A177-3AD203B41FA5}">
                      <a16:colId xmlns:a16="http://schemas.microsoft.com/office/drawing/2014/main" val="1475566125"/>
                    </a:ext>
                  </a:extLst>
                </a:gridCol>
                <a:gridCol w="3832107">
                  <a:extLst>
                    <a:ext uri="{9D8B030D-6E8A-4147-A177-3AD203B41FA5}">
                      <a16:colId xmlns:a16="http://schemas.microsoft.com/office/drawing/2014/main" val="3991029429"/>
                    </a:ext>
                  </a:extLst>
                </a:gridCol>
                <a:gridCol w="2688194">
                  <a:extLst>
                    <a:ext uri="{9D8B030D-6E8A-4147-A177-3AD203B41FA5}">
                      <a16:colId xmlns:a16="http://schemas.microsoft.com/office/drawing/2014/main" val="3457960340"/>
                    </a:ext>
                  </a:extLst>
                </a:gridCol>
              </a:tblGrid>
              <a:tr h="559955">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Bride Fetched</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At a time determined by the father, the groom fetches the bride to bring her to his father’s house. </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John 14:3; 1Th. 1Th. 4:13-18</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10362845"/>
                  </a:ext>
                </a:extLst>
              </a:tr>
            </a:tbl>
          </a:graphicData>
        </a:graphic>
      </p:graphicFrame>
      <p:graphicFrame>
        <p:nvGraphicFramePr>
          <p:cNvPr id="7" name="Table 6">
            <a:extLst>
              <a:ext uri="{FF2B5EF4-FFF2-40B4-BE49-F238E27FC236}">
                <a16:creationId xmlns:a16="http://schemas.microsoft.com/office/drawing/2014/main" id="{584CEB31-81AD-4E2A-9141-2B069630BAE0}"/>
              </a:ext>
            </a:extLst>
          </p:cNvPr>
          <p:cNvGraphicFramePr>
            <a:graphicFrameLocks noGrp="1"/>
          </p:cNvGraphicFramePr>
          <p:nvPr/>
        </p:nvGraphicFramePr>
        <p:xfrm>
          <a:off x="434111" y="3515591"/>
          <a:ext cx="8321962" cy="660630"/>
        </p:xfrm>
        <a:graphic>
          <a:graphicData uri="http://schemas.openxmlformats.org/drawingml/2006/table">
            <a:tbl>
              <a:tblPr/>
              <a:tblGrid>
                <a:gridCol w="1801661">
                  <a:extLst>
                    <a:ext uri="{9D8B030D-6E8A-4147-A177-3AD203B41FA5}">
                      <a16:colId xmlns:a16="http://schemas.microsoft.com/office/drawing/2014/main" val="2177507245"/>
                    </a:ext>
                  </a:extLst>
                </a:gridCol>
                <a:gridCol w="3832107">
                  <a:extLst>
                    <a:ext uri="{9D8B030D-6E8A-4147-A177-3AD203B41FA5}">
                      <a16:colId xmlns:a16="http://schemas.microsoft.com/office/drawing/2014/main" val="209743616"/>
                    </a:ext>
                  </a:extLst>
                </a:gridCol>
                <a:gridCol w="2688194">
                  <a:extLst>
                    <a:ext uri="{9D8B030D-6E8A-4147-A177-3AD203B41FA5}">
                      <a16:colId xmlns:a16="http://schemas.microsoft.com/office/drawing/2014/main" val="1972555407"/>
                    </a:ext>
                  </a:extLst>
                </a:gridCol>
              </a:tblGrid>
              <a:tr h="447964">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Bride Cleansed</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The bride undergoes ritual cleansing prior to the wedding ceremony.</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1Cor. 3:12-15; Rev. 19:7-8</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8027687"/>
                  </a:ext>
                </a:extLst>
              </a:tr>
            </a:tbl>
          </a:graphicData>
        </a:graphic>
      </p:graphicFrame>
    </p:spTree>
    <p:extLst>
      <p:ext uri="{BB962C8B-B14F-4D97-AF65-F5344CB8AC3E}">
        <p14:creationId xmlns:p14="http://schemas.microsoft.com/office/powerpoint/2010/main" val="421524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Image result for mikveh">
            <a:extLst>
              <a:ext uri="{FF2B5EF4-FFF2-40B4-BE49-F238E27FC236}">
                <a16:creationId xmlns:a16="http://schemas.microsoft.com/office/drawing/2014/main" id="{3078951C-F467-4A4C-9E21-EF41A8AFA4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271" y="5335876"/>
            <a:ext cx="3676073" cy="15221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32B3D29-D2B0-466E-9B87-0C945BE6084C}"/>
              </a:ext>
            </a:extLst>
          </p:cNvPr>
          <p:cNvSpPr/>
          <p:nvPr/>
        </p:nvSpPr>
        <p:spPr>
          <a:xfrm>
            <a:off x="115454" y="196749"/>
            <a:ext cx="8917709" cy="4801314"/>
          </a:xfrm>
          <a:prstGeom prst="rect">
            <a:avLst/>
          </a:prstGeom>
        </p:spPr>
        <p:txBody>
          <a:bodyPr wrap="square">
            <a:spAutoFit/>
          </a:bodyPr>
          <a:lstStyle/>
          <a:p>
            <a:pPr algn="ctr"/>
            <a:r>
              <a:rPr lang="en-US" sz="3600" b="1" dirty="0">
                <a:latin typeface="+mj-lt"/>
              </a:rPr>
              <a:t>Mikveh</a:t>
            </a:r>
            <a:endParaRPr lang="en-US" dirty="0">
              <a:latin typeface="+mj-lt"/>
            </a:endParaRPr>
          </a:p>
          <a:p>
            <a:r>
              <a:rPr lang="en-US" i="1" dirty="0">
                <a:latin typeface="+mj-lt"/>
              </a:rPr>
              <a:t>A ritual bath prior to a wedding to allow the bride to quietly mark the transition from being single to being married. </a:t>
            </a:r>
          </a:p>
          <a:p>
            <a:endParaRPr lang="en-US" i="1" dirty="0">
              <a:latin typeface="+mj-lt"/>
            </a:endParaRPr>
          </a:p>
          <a:p>
            <a:r>
              <a:rPr lang="en-US" u="sng" dirty="0">
                <a:latin typeface="+mj-lt"/>
              </a:rPr>
              <a:t>FIRST IMMERSION</a:t>
            </a:r>
          </a:p>
          <a:p>
            <a:r>
              <a:rPr lang="en-US" dirty="0">
                <a:latin typeface="+mj-lt"/>
              </a:rPr>
              <a:t>“Praised are You, Adonai, God of all creation, who sanctifies us with Your commandments.”</a:t>
            </a:r>
          </a:p>
          <a:p>
            <a:endParaRPr lang="en-US" dirty="0">
              <a:latin typeface="+mj-lt"/>
            </a:endParaRPr>
          </a:p>
          <a:p>
            <a:r>
              <a:rPr lang="en-US" u="sng" dirty="0">
                <a:latin typeface="+mj-lt"/>
              </a:rPr>
              <a:t>SECOND IMMERSION</a:t>
            </a:r>
          </a:p>
          <a:p>
            <a:r>
              <a:rPr lang="en-US" dirty="0">
                <a:latin typeface="+mj-lt"/>
              </a:rPr>
              <a:t>“I will betroth you to me forever with righteousness and with justice, with lovingkindness and with compassion and we will come to know God.”</a:t>
            </a:r>
          </a:p>
          <a:p>
            <a:endParaRPr lang="en-US" dirty="0">
              <a:latin typeface="+mj-lt"/>
            </a:endParaRPr>
          </a:p>
          <a:p>
            <a:r>
              <a:rPr lang="en-US" u="sng" dirty="0">
                <a:latin typeface="+mj-lt"/>
              </a:rPr>
              <a:t>THIRD IMMERSION</a:t>
            </a:r>
          </a:p>
          <a:p>
            <a:r>
              <a:rPr lang="en-US" dirty="0">
                <a:latin typeface="+mj-lt"/>
              </a:rPr>
              <a:t>“May I step forth into a life filled with continued wisdom and deeds of kindness as a loving mate, partner, and friend to my beloved. Be with me as I enter this new time in my life.”</a:t>
            </a:r>
          </a:p>
        </p:txBody>
      </p:sp>
    </p:spTree>
    <p:extLst>
      <p:ext uri="{BB962C8B-B14F-4D97-AF65-F5344CB8AC3E}">
        <p14:creationId xmlns:p14="http://schemas.microsoft.com/office/powerpoint/2010/main" val="297566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1000"/>
                                        <p:tgtEl>
                                          <p:spTgt spid="6">
                                            <p:txEl>
                                              <p:pRg st="6" end="6"/>
                                            </p:txEl>
                                          </p:spTgt>
                                        </p:tgtEl>
                                      </p:cBhvr>
                                    </p:animEffect>
                                    <p:anim calcmode="lin" valueType="num">
                                      <p:cBhvr>
                                        <p:cTn id="2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fade">
                                      <p:cBhvr>
                                        <p:cTn id="24" dur="1000"/>
                                        <p:tgtEl>
                                          <p:spTgt spid="6">
                                            <p:txEl>
                                              <p:pRg st="7" end="7"/>
                                            </p:txEl>
                                          </p:spTgt>
                                        </p:tgtEl>
                                      </p:cBhvr>
                                    </p:animEffect>
                                    <p:anim calcmode="lin" valueType="num">
                                      <p:cBhvr>
                                        <p:cTn id="2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1000"/>
                                        <p:tgtEl>
                                          <p:spTgt spid="6">
                                            <p:txEl>
                                              <p:pRg st="9" end="9"/>
                                            </p:txEl>
                                          </p:spTgt>
                                        </p:tgtEl>
                                      </p:cBhvr>
                                    </p:animEffect>
                                    <p:anim calcmode="lin" valueType="num">
                                      <p:cBhvr>
                                        <p:cTn id="3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9" end="9"/>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fade">
                                      <p:cBhvr>
                                        <p:cTn id="36" dur="1000"/>
                                        <p:tgtEl>
                                          <p:spTgt spid="6">
                                            <p:txEl>
                                              <p:pRg st="10" end="10"/>
                                            </p:txEl>
                                          </p:spTgt>
                                        </p:tgtEl>
                                      </p:cBhvr>
                                    </p:animEffect>
                                    <p:anim calcmode="lin" valueType="num">
                                      <p:cBhvr>
                                        <p:cTn id="3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434111" y="6051437"/>
          <a:ext cx="8321962" cy="660630"/>
        </p:xfrm>
        <a:graphic>
          <a:graphicData uri="http://schemas.openxmlformats.org/drawingml/2006/table">
            <a:tbl>
              <a:tblPr/>
              <a:tblGrid>
                <a:gridCol w="1801661">
                  <a:extLst>
                    <a:ext uri="{9D8B030D-6E8A-4147-A177-3AD203B41FA5}">
                      <a16:colId xmlns:a16="http://schemas.microsoft.com/office/drawing/2014/main" val="3420014208"/>
                    </a:ext>
                  </a:extLst>
                </a:gridCol>
                <a:gridCol w="3832107">
                  <a:extLst>
                    <a:ext uri="{9D8B030D-6E8A-4147-A177-3AD203B41FA5}">
                      <a16:colId xmlns:a16="http://schemas.microsoft.com/office/drawing/2014/main" val="1104263011"/>
                    </a:ext>
                  </a:extLst>
                </a:gridCol>
                <a:gridCol w="2688194">
                  <a:extLst>
                    <a:ext uri="{9D8B030D-6E8A-4147-A177-3AD203B41FA5}">
                      <a16:colId xmlns:a16="http://schemas.microsoft.com/office/drawing/2014/main" val="3214298583"/>
                    </a:ext>
                  </a:extLst>
                </a:gridCol>
              </a:tblGrid>
              <a:tr h="447964">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Marriage Feast</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a:solidFill>
                            <a:schemeClr val="tx1"/>
                          </a:solidFill>
                          <a:effectLst/>
                          <a:latin typeface="Cambria" panose="02040503050406030204" pitchFamily="18" charset="0"/>
                        </a:rPr>
                        <a:t>The celebratory marriage feast to which many are invited.</a:t>
                      </a:r>
                      <a:endParaRPr lang="en-US" sz="400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ctr">
                        <a:spcBef>
                          <a:spcPts val="0"/>
                        </a:spcBef>
                        <a:spcAft>
                          <a:spcPts val="1500"/>
                        </a:spcAft>
                      </a:pPr>
                      <a:r>
                        <a:rPr lang="fi-FI" sz="1800" b="0" i="0" u="none" strike="noStrike" dirty="0">
                          <a:solidFill>
                            <a:schemeClr val="tx1"/>
                          </a:solidFill>
                          <a:effectLst/>
                          <a:latin typeface="Cambria" panose="02040503050406030204" pitchFamily="18" charset="0"/>
                        </a:rPr>
                        <a:t>Mat. 22:1-14; Mat. 25:1-13; Luke Luke 12:36</a:t>
                      </a:r>
                      <a:endParaRPr lang="fi-FI"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148373"/>
                  </a:ext>
                </a:extLst>
              </a:tr>
            </a:tbl>
          </a:graphicData>
        </a:graphic>
      </p:graphicFrame>
      <p:graphicFrame>
        <p:nvGraphicFramePr>
          <p:cNvPr id="2" name="Table 1">
            <a:extLst>
              <a:ext uri="{FF2B5EF4-FFF2-40B4-BE49-F238E27FC236}">
                <a16:creationId xmlns:a16="http://schemas.microsoft.com/office/drawing/2014/main" id="{E8373C36-D85B-43FB-8F12-54ADA07451C2}"/>
              </a:ext>
            </a:extLst>
          </p:cNvPr>
          <p:cNvGraphicFramePr>
            <a:graphicFrameLocks noGrp="1"/>
          </p:cNvGraphicFramePr>
          <p:nvPr/>
        </p:nvGraphicFramePr>
        <p:xfrm>
          <a:off x="434111" y="183573"/>
          <a:ext cx="8321962" cy="386310"/>
        </p:xfrm>
        <a:graphic>
          <a:graphicData uri="http://schemas.openxmlformats.org/drawingml/2006/table">
            <a:tbl>
              <a:tblPr/>
              <a:tblGrid>
                <a:gridCol w="1801661">
                  <a:extLst>
                    <a:ext uri="{9D8B030D-6E8A-4147-A177-3AD203B41FA5}">
                      <a16:colId xmlns:a16="http://schemas.microsoft.com/office/drawing/2014/main" val="855772426"/>
                    </a:ext>
                  </a:extLst>
                </a:gridCol>
                <a:gridCol w="3832107">
                  <a:extLst>
                    <a:ext uri="{9D8B030D-6E8A-4147-A177-3AD203B41FA5}">
                      <a16:colId xmlns:a16="http://schemas.microsoft.com/office/drawing/2014/main" val="170700717"/>
                    </a:ext>
                  </a:extLst>
                </a:gridCol>
                <a:gridCol w="2688194">
                  <a:extLst>
                    <a:ext uri="{9D8B030D-6E8A-4147-A177-3AD203B41FA5}">
                      <a16:colId xmlns:a16="http://schemas.microsoft.com/office/drawing/2014/main" val="4223690602"/>
                    </a:ext>
                  </a:extLst>
                </a:gridCol>
              </a:tblGrid>
              <a:tr h="335973">
                <a:tc>
                  <a:txBody>
                    <a:bodyPr/>
                    <a:lstStyle/>
                    <a:p>
                      <a:pPr indent="457200" rtl="0" fontAlgn="t">
                        <a:spcBef>
                          <a:spcPts val="0"/>
                        </a:spcBef>
                        <a:spcAft>
                          <a:spcPts val="1500"/>
                        </a:spcAft>
                      </a:pPr>
                      <a:r>
                        <a:rPr lang="en-US" sz="1800" b="1" i="0" u="none" strike="noStrike" dirty="0">
                          <a:solidFill>
                            <a:schemeClr val="tx1"/>
                          </a:solidFill>
                          <a:effectLst/>
                          <a:latin typeface="Cambria" panose="02040503050406030204" pitchFamily="18" charset="0"/>
                        </a:rPr>
                        <a:t>Step</a:t>
                      </a:r>
                      <a:endParaRPr lang="en-US" sz="4000" dirty="0">
                        <a:solidFill>
                          <a:schemeClr val="tx1"/>
                        </a:solidFill>
                        <a:effectLst/>
                      </a:endParaRPr>
                    </a:p>
                  </a:txBody>
                  <a:tcPr marL="55995" marR="55995" marT="55995" marB="55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indent="457200" algn="l" rtl="0" fontAlgn="t">
                        <a:spcBef>
                          <a:spcPts val="0"/>
                        </a:spcBef>
                        <a:spcAft>
                          <a:spcPts val="1500"/>
                        </a:spcAft>
                      </a:pPr>
                      <a:r>
                        <a:rPr lang="en-US" sz="1800" b="1" i="0" u="none" strike="noStrike" dirty="0">
                          <a:solidFill>
                            <a:schemeClr val="tx1"/>
                          </a:solidFill>
                          <a:effectLst/>
                          <a:latin typeface="Cambria" panose="02040503050406030204" pitchFamily="18" charset="0"/>
                        </a:rPr>
                        <a:t>        Description</a:t>
                      </a:r>
                      <a:endParaRPr lang="en-US" sz="4000" dirty="0">
                        <a:solidFill>
                          <a:schemeClr val="tx1"/>
                        </a:solidFill>
                        <a:effectLst/>
                      </a:endParaRPr>
                    </a:p>
                  </a:txBody>
                  <a:tcPr marL="55995" marR="55995" marT="55995" marB="55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indent="457200" algn="l" rtl="0" fontAlgn="t">
                        <a:spcBef>
                          <a:spcPts val="0"/>
                        </a:spcBef>
                        <a:spcAft>
                          <a:spcPts val="1500"/>
                        </a:spcAft>
                      </a:pPr>
                      <a:r>
                        <a:rPr lang="en-US" sz="1800" b="1" i="0" u="none" strike="noStrike" dirty="0">
                          <a:solidFill>
                            <a:schemeClr val="tx1"/>
                          </a:solidFill>
                          <a:effectLst/>
                          <a:latin typeface="Cambria" panose="02040503050406030204" pitchFamily="18" charset="0"/>
                        </a:rPr>
                        <a:t>Scriptures</a:t>
                      </a:r>
                      <a:endParaRPr lang="en-US" sz="4000" dirty="0">
                        <a:solidFill>
                          <a:schemeClr val="tx1"/>
                        </a:solidFill>
                        <a:effectLst/>
                      </a:endParaRPr>
                    </a:p>
                  </a:txBody>
                  <a:tcPr marL="55995" marR="55995" marT="55995" marB="559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183465"/>
                  </a:ext>
                </a:extLst>
              </a:tr>
            </a:tbl>
          </a:graphicData>
        </a:graphic>
      </p:graphicFrame>
      <p:graphicFrame>
        <p:nvGraphicFramePr>
          <p:cNvPr id="5" name="Table 4">
            <a:extLst>
              <a:ext uri="{FF2B5EF4-FFF2-40B4-BE49-F238E27FC236}">
                <a16:creationId xmlns:a16="http://schemas.microsoft.com/office/drawing/2014/main" id="{1EFBAF56-8D1E-4289-96BE-68F41201FFE8}"/>
              </a:ext>
            </a:extLst>
          </p:cNvPr>
          <p:cNvGraphicFramePr>
            <a:graphicFrameLocks noGrp="1"/>
          </p:cNvGraphicFramePr>
          <p:nvPr/>
        </p:nvGraphicFramePr>
        <p:xfrm>
          <a:off x="434111" y="2493125"/>
          <a:ext cx="8321962" cy="934950"/>
        </p:xfrm>
        <a:graphic>
          <a:graphicData uri="http://schemas.openxmlformats.org/drawingml/2006/table">
            <a:tbl>
              <a:tblPr/>
              <a:tblGrid>
                <a:gridCol w="1801661">
                  <a:extLst>
                    <a:ext uri="{9D8B030D-6E8A-4147-A177-3AD203B41FA5}">
                      <a16:colId xmlns:a16="http://schemas.microsoft.com/office/drawing/2014/main" val="1475566125"/>
                    </a:ext>
                  </a:extLst>
                </a:gridCol>
                <a:gridCol w="3832107">
                  <a:extLst>
                    <a:ext uri="{9D8B030D-6E8A-4147-A177-3AD203B41FA5}">
                      <a16:colId xmlns:a16="http://schemas.microsoft.com/office/drawing/2014/main" val="3991029429"/>
                    </a:ext>
                  </a:extLst>
                </a:gridCol>
                <a:gridCol w="2688194">
                  <a:extLst>
                    <a:ext uri="{9D8B030D-6E8A-4147-A177-3AD203B41FA5}">
                      <a16:colId xmlns:a16="http://schemas.microsoft.com/office/drawing/2014/main" val="3457960340"/>
                    </a:ext>
                  </a:extLst>
                </a:gridCol>
              </a:tblGrid>
              <a:tr h="559955">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Bride Fetched</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At a time determined by the father, the groom fetches the bride to bring her to his father’s house. </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John 14:3; 1Th. 1Th. 4:13-18</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10362845"/>
                  </a:ext>
                </a:extLst>
              </a:tr>
            </a:tbl>
          </a:graphicData>
        </a:graphic>
      </p:graphicFrame>
      <p:graphicFrame>
        <p:nvGraphicFramePr>
          <p:cNvPr id="7" name="Table 6">
            <a:extLst>
              <a:ext uri="{FF2B5EF4-FFF2-40B4-BE49-F238E27FC236}">
                <a16:creationId xmlns:a16="http://schemas.microsoft.com/office/drawing/2014/main" id="{584CEB31-81AD-4E2A-9141-2B069630BAE0}"/>
              </a:ext>
            </a:extLst>
          </p:cNvPr>
          <p:cNvGraphicFramePr>
            <a:graphicFrameLocks noGrp="1"/>
          </p:cNvGraphicFramePr>
          <p:nvPr/>
        </p:nvGraphicFramePr>
        <p:xfrm>
          <a:off x="434111" y="3515591"/>
          <a:ext cx="8321962" cy="660630"/>
        </p:xfrm>
        <a:graphic>
          <a:graphicData uri="http://schemas.openxmlformats.org/drawingml/2006/table">
            <a:tbl>
              <a:tblPr/>
              <a:tblGrid>
                <a:gridCol w="1801661">
                  <a:extLst>
                    <a:ext uri="{9D8B030D-6E8A-4147-A177-3AD203B41FA5}">
                      <a16:colId xmlns:a16="http://schemas.microsoft.com/office/drawing/2014/main" val="2177507245"/>
                    </a:ext>
                  </a:extLst>
                </a:gridCol>
                <a:gridCol w="3832107">
                  <a:extLst>
                    <a:ext uri="{9D8B030D-6E8A-4147-A177-3AD203B41FA5}">
                      <a16:colId xmlns:a16="http://schemas.microsoft.com/office/drawing/2014/main" val="209743616"/>
                    </a:ext>
                  </a:extLst>
                </a:gridCol>
                <a:gridCol w="2688194">
                  <a:extLst>
                    <a:ext uri="{9D8B030D-6E8A-4147-A177-3AD203B41FA5}">
                      <a16:colId xmlns:a16="http://schemas.microsoft.com/office/drawing/2014/main" val="1972555407"/>
                    </a:ext>
                  </a:extLst>
                </a:gridCol>
              </a:tblGrid>
              <a:tr h="447964">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Bride Cleansed</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The bride undergoes ritual cleansing prior to the wedding ceremony.</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1Cor. 3:12-15; Rev. 19:7-8</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8027687"/>
                  </a:ext>
                </a:extLst>
              </a:tr>
            </a:tbl>
          </a:graphicData>
        </a:graphic>
      </p:graphicFrame>
      <p:graphicFrame>
        <p:nvGraphicFramePr>
          <p:cNvPr id="9" name="Table 8">
            <a:extLst>
              <a:ext uri="{FF2B5EF4-FFF2-40B4-BE49-F238E27FC236}">
                <a16:creationId xmlns:a16="http://schemas.microsoft.com/office/drawing/2014/main" id="{E76FF1A2-38EA-46CE-9606-55106DE94D9C}"/>
              </a:ext>
            </a:extLst>
          </p:cNvPr>
          <p:cNvGraphicFramePr>
            <a:graphicFrameLocks noGrp="1"/>
          </p:cNvGraphicFramePr>
          <p:nvPr/>
        </p:nvGraphicFramePr>
        <p:xfrm>
          <a:off x="434111" y="4263737"/>
          <a:ext cx="8321962" cy="660630"/>
        </p:xfrm>
        <a:graphic>
          <a:graphicData uri="http://schemas.openxmlformats.org/drawingml/2006/table">
            <a:tbl>
              <a:tblPr/>
              <a:tblGrid>
                <a:gridCol w="1801661">
                  <a:extLst>
                    <a:ext uri="{9D8B030D-6E8A-4147-A177-3AD203B41FA5}">
                      <a16:colId xmlns:a16="http://schemas.microsoft.com/office/drawing/2014/main" val="3243970087"/>
                    </a:ext>
                  </a:extLst>
                </a:gridCol>
                <a:gridCol w="3832107">
                  <a:extLst>
                    <a:ext uri="{9D8B030D-6E8A-4147-A177-3AD203B41FA5}">
                      <a16:colId xmlns:a16="http://schemas.microsoft.com/office/drawing/2014/main" val="2489636145"/>
                    </a:ext>
                  </a:extLst>
                </a:gridCol>
                <a:gridCol w="2688194">
                  <a:extLst>
                    <a:ext uri="{9D8B030D-6E8A-4147-A177-3AD203B41FA5}">
                      <a16:colId xmlns:a16="http://schemas.microsoft.com/office/drawing/2014/main" val="1306403083"/>
                    </a:ext>
                  </a:extLst>
                </a:gridCol>
              </a:tblGrid>
              <a:tr h="335973">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Wedding Ceremony</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A private wedding ceremony.</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Rev. 19:7</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69540280"/>
                  </a:ext>
                </a:extLst>
              </a:tr>
            </a:tbl>
          </a:graphicData>
        </a:graphic>
      </p:graphicFrame>
      <p:graphicFrame>
        <p:nvGraphicFramePr>
          <p:cNvPr id="10" name="Table 9">
            <a:extLst>
              <a:ext uri="{FF2B5EF4-FFF2-40B4-BE49-F238E27FC236}">
                <a16:creationId xmlns:a16="http://schemas.microsoft.com/office/drawing/2014/main" id="{DD1DA985-24CC-4571-9730-F4ADF2F5EB76}"/>
              </a:ext>
            </a:extLst>
          </p:cNvPr>
          <p:cNvGraphicFramePr>
            <a:graphicFrameLocks noGrp="1"/>
          </p:cNvGraphicFramePr>
          <p:nvPr/>
        </p:nvGraphicFramePr>
        <p:xfrm>
          <a:off x="434111" y="5011883"/>
          <a:ext cx="8321962" cy="934950"/>
        </p:xfrm>
        <a:graphic>
          <a:graphicData uri="http://schemas.openxmlformats.org/drawingml/2006/table">
            <a:tbl>
              <a:tblPr/>
              <a:tblGrid>
                <a:gridCol w="1801661">
                  <a:extLst>
                    <a:ext uri="{9D8B030D-6E8A-4147-A177-3AD203B41FA5}">
                      <a16:colId xmlns:a16="http://schemas.microsoft.com/office/drawing/2014/main" val="1392485598"/>
                    </a:ext>
                  </a:extLst>
                </a:gridCol>
                <a:gridCol w="3832107">
                  <a:extLst>
                    <a:ext uri="{9D8B030D-6E8A-4147-A177-3AD203B41FA5}">
                      <a16:colId xmlns:a16="http://schemas.microsoft.com/office/drawing/2014/main" val="3635826073"/>
                    </a:ext>
                  </a:extLst>
                </a:gridCol>
                <a:gridCol w="2688194">
                  <a:extLst>
                    <a:ext uri="{9D8B030D-6E8A-4147-A177-3AD203B41FA5}">
                      <a16:colId xmlns:a16="http://schemas.microsoft.com/office/drawing/2014/main" val="4015025112"/>
                    </a:ext>
                  </a:extLst>
                </a:gridCol>
              </a:tblGrid>
              <a:tr h="559955">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Consummation</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In the privacy of the bridal chamber the bride and groom consummate the marriage.</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Rev. Rev. 19:</a:t>
                      </a:r>
                      <a:r>
                        <a:rPr lang="en-US" sz="2400" b="0" i="0" u="none" strike="noStrike" dirty="0">
                          <a:solidFill>
                            <a:schemeClr val="tx1"/>
                          </a:solidFill>
                          <a:effectLst/>
                          <a:latin typeface="Times New Roman" panose="02020603050405020304" pitchFamily="18" charset="0"/>
                        </a:rPr>
                        <a:t>7</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26668054"/>
                  </a:ext>
                </a:extLst>
              </a:tr>
            </a:tbl>
          </a:graphicData>
        </a:graphic>
      </p:graphicFrame>
      <p:graphicFrame>
        <p:nvGraphicFramePr>
          <p:cNvPr id="12" name="Table 11">
            <a:extLst>
              <a:ext uri="{FF2B5EF4-FFF2-40B4-BE49-F238E27FC236}">
                <a16:creationId xmlns:a16="http://schemas.microsoft.com/office/drawing/2014/main" id="{020FF21E-6253-4E10-95B3-48DE495E1EC5}"/>
              </a:ext>
            </a:extLst>
          </p:cNvPr>
          <p:cNvGraphicFramePr>
            <a:graphicFrameLocks noGrp="1"/>
          </p:cNvGraphicFramePr>
          <p:nvPr>
            <p:extLst>
              <p:ext uri="{D42A27DB-BD31-4B8C-83A1-F6EECF244321}">
                <p14:modId xmlns:p14="http://schemas.microsoft.com/office/powerpoint/2010/main" val="1834895630"/>
              </p:ext>
            </p:extLst>
          </p:nvPr>
        </p:nvGraphicFramePr>
        <p:xfrm>
          <a:off x="434111" y="696479"/>
          <a:ext cx="8321962" cy="934950"/>
        </p:xfrm>
        <a:graphic>
          <a:graphicData uri="http://schemas.openxmlformats.org/drawingml/2006/table">
            <a:tbl>
              <a:tblPr/>
              <a:tblGrid>
                <a:gridCol w="1801661">
                  <a:extLst>
                    <a:ext uri="{9D8B030D-6E8A-4147-A177-3AD203B41FA5}">
                      <a16:colId xmlns:a16="http://schemas.microsoft.com/office/drawing/2014/main" val="1105685520"/>
                    </a:ext>
                  </a:extLst>
                </a:gridCol>
                <a:gridCol w="3832107">
                  <a:extLst>
                    <a:ext uri="{9D8B030D-6E8A-4147-A177-3AD203B41FA5}">
                      <a16:colId xmlns:a16="http://schemas.microsoft.com/office/drawing/2014/main" val="4167763998"/>
                    </a:ext>
                  </a:extLst>
                </a:gridCol>
                <a:gridCol w="2688194">
                  <a:extLst>
                    <a:ext uri="{9D8B030D-6E8A-4147-A177-3AD203B41FA5}">
                      <a16:colId xmlns:a16="http://schemas.microsoft.com/office/drawing/2014/main" val="282807493"/>
                    </a:ext>
                  </a:extLst>
                </a:gridCol>
              </a:tblGrid>
              <a:tr h="559955">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Marriage Covenant</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The bride is paid for and the father establishes the marriage covenant.</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Acts 20:28; 1Cor. 1Cor. 6:19-20; 1Cor. 11:25 Eph. Eph. 5:25-27</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78550331"/>
                  </a:ext>
                </a:extLst>
              </a:tr>
            </a:tbl>
          </a:graphicData>
        </a:graphic>
      </p:graphicFrame>
      <p:graphicFrame>
        <p:nvGraphicFramePr>
          <p:cNvPr id="13" name="Table 12">
            <a:extLst>
              <a:ext uri="{FF2B5EF4-FFF2-40B4-BE49-F238E27FC236}">
                <a16:creationId xmlns:a16="http://schemas.microsoft.com/office/drawing/2014/main" id="{A2768DE6-E41A-424B-82B1-CFDDDFD14B0A}"/>
              </a:ext>
            </a:extLst>
          </p:cNvPr>
          <p:cNvGraphicFramePr>
            <a:graphicFrameLocks noGrp="1"/>
          </p:cNvGraphicFramePr>
          <p:nvPr>
            <p:extLst>
              <p:ext uri="{D42A27DB-BD31-4B8C-83A1-F6EECF244321}">
                <p14:modId xmlns:p14="http://schemas.microsoft.com/office/powerpoint/2010/main" val="531674529"/>
              </p:ext>
            </p:extLst>
          </p:nvPr>
        </p:nvGraphicFramePr>
        <p:xfrm>
          <a:off x="434111" y="1594562"/>
          <a:ext cx="8321962" cy="934950"/>
        </p:xfrm>
        <a:graphic>
          <a:graphicData uri="http://schemas.openxmlformats.org/drawingml/2006/table">
            <a:tbl>
              <a:tblPr/>
              <a:tblGrid>
                <a:gridCol w="1801661">
                  <a:extLst>
                    <a:ext uri="{9D8B030D-6E8A-4147-A177-3AD203B41FA5}">
                      <a16:colId xmlns:a16="http://schemas.microsoft.com/office/drawing/2014/main" val="3810608208"/>
                    </a:ext>
                  </a:extLst>
                </a:gridCol>
                <a:gridCol w="3832107">
                  <a:extLst>
                    <a:ext uri="{9D8B030D-6E8A-4147-A177-3AD203B41FA5}">
                      <a16:colId xmlns:a16="http://schemas.microsoft.com/office/drawing/2014/main" val="1191551309"/>
                    </a:ext>
                  </a:extLst>
                </a:gridCol>
                <a:gridCol w="2688194">
                  <a:extLst>
                    <a:ext uri="{9D8B030D-6E8A-4147-A177-3AD203B41FA5}">
                      <a16:colId xmlns:a16="http://schemas.microsoft.com/office/drawing/2014/main" val="255283892"/>
                    </a:ext>
                  </a:extLst>
                </a:gridCol>
              </a:tblGrid>
              <a:tr h="447964">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Bridal Chamber Prepared</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The son prepares the bridal chamber, adding on to his father-in-law-to-</a:t>
                      </a:r>
                      <a:r>
                        <a:rPr lang="en-US" sz="1800" b="0" i="0" u="none" strike="noStrike" dirty="0" err="1">
                          <a:solidFill>
                            <a:schemeClr val="tx1"/>
                          </a:solidFill>
                          <a:effectLst/>
                          <a:latin typeface="Cambria" panose="02040503050406030204" pitchFamily="18" charset="0"/>
                        </a:rPr>
                        <a:t>be’s</a:t>
                      </a:r>
                      <a:r>
                        <a:rPr lang="en-US" sz="1800" b="0" i="0" u="none" strike="noStrike" dirty="0">
                          <a:solidFill>
                            <a:schemeClr val="tx1"/>
                          </a:solidFill>
                          <a:effectLst/>
                          <a:latin typeface="Cambria" panose="02040503050406030204" pitchFamily="18" charset="0"/>
                        </a:rPr>
                        <a:t> house.</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rtl="0" fontAlgn="ctr">
                        <a:spcBef>
                          <a:spcPts val="0"/>
                        </a:spcBef>
                        <a:spcAft>
                          <a:spcPts val="1500"/>
                        </a:spcAft>
                      </a:pPr>
                      <a:r>
                        <a:rPr lang="en-US" sz="1800" b="0" i="0" u="none" strike="noStrike" dirty="0">
                          <a:solidFill>
                            <a:schemeClr val="tx1"/>
                          </a:solidFill>
                          <a:effectLst/>
                          <a:latin typeface="Cambria" panose="02040503050406030204" pitchFamily="18" charset="0"/>
                        </a:rPr>
                        <a:t>John 6:62; John 14:2; Acts </a:t>
                      </a:r>
                      <a:r>
                        <a:rPr lang="en-US" sz="1800" b="0" i="0" u="none" strike="noStrike" dirty="0" err="1">
                          <a:solidFill>
                            <a:schemeClr val="tx1"/>
                          </a:solidFill>
                          <a:effectLst/>
                          <a:latin typeface="Cambria" panose="02040503050406030204" pitchFamily="18" charset="0"/>
                        </a:rPr>
                        <a:t>Acts</a:t>
                      </a:r>
                      <a:r>
                        <a:rPr lang="en-US" sz="1800" b="0" i="0" u="none" strike="noStrike" dirty="0">
                          <a:solidFill>
                            <a:schemeClr val="tx1"/>
                          </a:solidFill>
                          <a:effectLst/>
                          <a:latin typeface="Cambria" panose="02040503050406030204" pitchFamily="18" charset="0"/>
                        </a:rPr>
                        <a:t> 1:9-11</a:t>
                      </a:r>
                      <a:endParaRPr lang="en-US" sz="4000" dirty="0">
                        <a:solidFill>
                          <a:schemeClr val="tx1"/>
                        </a:solidFill>
                        <a:effectLst/>
                      </a:endParaRPr>
                    </a:p>
                  </a:txBody>
                  <a:tcPr marL="55995" marR="55995" marT="55995" marB="559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94380190"/>
                  </a:ext>
                </a:extLst>
              </a:tr>
            </a:tbl>
          </a:graphicData>
        </a:graphic>
      </p:graphicFrame>
    </p:spTree>
    <p:extLst>
      <p:ext uri="{BB962C8B-B14F-4D97-AF65-F5344CB8AC3E}">
        <p14:creationId xmlns:p14="http://schemas.microsoft.com/office/powerpoint/2010/main" val="422226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23645</TotalTime>
  <Words>1211</Words>
  <Application>Microsoft Office PowerPoint</Application>
  <PresentationFormat>On-screen Show (4:3)</PresentationFormat>
  <Paragraphs>173</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Bell MT</vt:lpstr>
      <vt:lpstr>Bookman Old Style</vt:lpstr>
      <vt:lpstr>Calibri</vt:lpstr>
      <vt:lpstr>Cambria</vt:lpstr>
      <vt:lpstr>Freestyle Script</vt:lpstr>
      <vt:lpstr>Papyrus</vt:lpstr>
      <vt:lpstr>Rockwell</vt:lpstr>
      <vt:lpstr>Times New Roman</vt:lpstr>
      <vt:lpstr>Tw Cen MT</vt:lpstr>
      <vt:lpstr>Vladimir Script</vt:lpstr>
      <vt:lpstr>Wingdings</vt:lpstr>
      <vt:lpstr>Damask</vt:lpstr>
      <vt:lpstr>The Book of Revelation</vt:lpstr>
      <vt:lpstr>PowerPoint Presentation</vt:lpstr>
      <vt:lpstr>Chapter 19</vt:lpstr>
      <vt:lpstr>POPULAR BIBLICAL THEMES</vt:lpstr>
      <vt:lpstr>Revelation 19:6-9</vt:lpstr>
      <vt:lpstr>PowerPoint Presentation</vt:lpstr>
      <vt:lpstr>PowerPoint Presentation</vt:lpstr>
      <vt:lpstr>PowerPoint Presentation</vt:lpstr>
      <vt:lpstr>PowerPoint Presentation</vt:lpstr>
      <vt:lpstr>Revelation 19:11-16</vt:lpstr>
      <vt:lpstr>PowerPoint Presentation</vt:lpstr>
      <vt:lpstr>Will there be no rainbows the year Jesus returns?</vt:lpstr>
      <vt:lpstr>PowerPoint Presentation</vt:lpstr>
      <vt:lpstr>PowerPoint Presentation</vt:lpstr>
      <vt:lpstr>Revelation 19:20-21</vt:lpstr>
      <vt:lpstr>PowerPoint Presentation</vt:lpstr>
      <vt:lpstr>PowerPoint Presentation</vt:lpstr>
      <vt:lpstr>Appearance To the World</vt:lpstr>
      <vt:lpstr>When He Comes Again </vt:lpstr>
      <vt:lpstr>When He Comes Again </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360</cp:revision>
  <dcterms:created xsi:type="dcterms:W3CDTF">2006-07-12T19:00:47Z</dcterms:created>
  <dcterms:modified xsi:type="dcterms:W3CDTF">2018-04-04T20:51:36Z</dcterms:modified>
</cp:coreProperties>
</file>