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7"/>
  </p:notesMasterIdLst>
  <p:sldIdLst>
    <p:sldId id="952" r:id="rId2"/>
    <p:sldId id="956" r:id="rId3"/>
    <p:sldId id="920" r:id="rId4"/>
    <p:sldId id="930" r:id="rId5"/>
    <p:sldId id="804" r:id="rId6"/>
    <p:sldId id="808" r:id="rId7"/>
    <p:sldId id="961" r:id="rId8"/>
    <p:sldId id="958" r:id="rId9"/>
    <p:sldId id="946" r:id="rId10"/>
    <p:sldId id="947" r:id="rId11"/>
    <p:sldId id="948" r:id="rId12"/>
    <p:sldId id="949" r:id="rId13"/>
    <p:sldId id="809" r:id="rId14"/>
    <p:sldId id="955" r:id="rId15"/>
    <p:sldId id="963" r:id="rId16"/>
    <p:sldId id="960" r:id="rId17"/>
    <p:sldId id="953" r:id="rId18"/>
    <p:sldId id="959" r:id="rId19"/>
    <p:sldId id="936" r:id="rId20"/>
    <p:sldId id="940" r:id="rId21"/>
    <p:sldId id="951" r:id="rId22"/>
    <p:sldId id="912" r:id="rId23"/>
    <p:sldId id="913" r:id="rId24"/>
    <p:sldId id="933" r:id="rId25"/>
    <p:sldId id="962" r:id="rId26"/>
    <p:sldId id="954" r:id="rId27"/>
    <p:sldId id="810" r:id="rId28"/>
    <p:sldId id="937" r:id="rId29"/>
    <p:sldId id="944" r:id="rId30"/>
    <p:sldId id="811" r:id="rId31"/>
    <p:sldId id="812" r:id="rId32"/>
    <p:sldId id="813" r:id="rId33"/>
    <p:sldId id="814" r:id="rId34"/>
    <p:sldId id="815" r:id="rId35"/>
    <p:sldId id="925"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1B01"/>
    <a:srgbClr val="4D3F03"/>
    <a:srgbClr val="1D1801"/>
    <a:srgbClr val="FF9966"/>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14" autoAdjust="0"/>
  </p:normalViewPr>
  <p:slideViewPr>
    <p:cSldViewPr snapToGrid="0">
      <p:cViewPr varScale="1">
        <p:scale>
          <a:sx n="69" d="100"/>
          <a:sy n="69" d="100"/>
        </p:scale>
        <p:origin x="12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3/28/2018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gif"/><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3.gi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6EC31672-2B9C-4D71-958F-67BC8093BB3B}"/>
              </a:ext>
            </a:extLst>
          </p:cNvPr>
          <p:cNvSpPr/>
          <p:nvPr/>
        </p:nvSpPr>
        <p:spPr>
          <a:xfrm>
            <a:off x="2623127" y="683491"/>
            <a:ext cx="812800" cy="378691"/>
          </a:xfrm>
          <a:prstGeom prst="ellipse">
            <a:avLst/>
          </a:prstGeom>
          <a:solidFill>
            <a:srgbClr val="211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232238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 y="-150813"/>
            <a:ext cx="9060872" cy="1325563"/>
          </a:xfrm>
        </p:spPr>
        <p:txBody>
          <a:bodyPr>
            <a:noAutofit/>
          </a:bodyPr>
          <a:lstStyle/>
          <a:p>
            <a:pPr eaLnBrk="1" fontAlgn="auto" hangingPunct="1">
              <a:spcAft>
                <a:spcPts val="0"/>
              </a:spcAft>
              <a:defRPr/>
            </a:pPr>
            <a:r>
              <a:rPr lang="en-US" sz="1800" b="0" i="1" dirty="0">
                <a:effectLst/>
              </a:rPr>
              <a:t>John Taylor’s Dream/Vision</a:t>
            </a:r>
            <a:br>
              <a:rPr lang="en-US" sz="1800" b="0" i="1" dirty="0">
                <a:effectLst/>
              </a:rPr>
            </a:br>
            <a:r>
              <a:rPr lang="en-US" sz="1200" b="0" i="1" dirty="0">
                <a:effectLst/>
              </a:rPr>
              <a:t>Wilford Woodruff’s Journal, June 15, 1878, “A Vision, Salt Lake City, Dec 16, 1877</a:t>
            </a:r>
            <a:endParaRPr lang="en-US" altLang="en-US" sz="1800" dirty="0"/>
          </a:p>
        </p:txBody>
      </p:sp>
      <p:sp>
        <p:nvSpPr>
          <p:cNvPr id="106499" name="Rectangle 2"/>
          <p:cNvSpPr>
            <a:spLocks noChangeArrowheads="1"/>
          </p:cNvSpPr>
          <p:nvPr/>
        </p:nvSpPr>
        <p:spPr bwMode="auto">
          <a:xfrm>
            <a:off x="82550" y="839788"/>
            <a:ext cx="9067800"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buNone/>
            </a:pPr>
            <a:r>
              <a:rPr lang="en-US" dirty="0">
                <a:latin typeface="+mj-lt"/>
              </a:rPr>
              <a:t>“The next thing I knew I was in Omaha. As I passed along upon my way east I saw the road full of people, mostly women, with just what they could carry in bundles on their backs. </a:t>
            </a:r>
          </a:p>
          <a:p>
            <a:pPr>
              <a:buNone/>
            </a:pPr>
            <a:r>
              <a:rPr lang="en-US" dirty="0">
                <a:latin typeface="+mj-lt"/>
              </a:rPr>
              <a:t>The states of Illinois and Mis­souri were in a tumult, men killing one an­other, women joining the fight­ing, fam­ily against family in the most horrid manner.</a:t>
            </a:r>
          </a:p>
          <a:p>
            <a:pPr>
              <a:buNone/>
            </a:pPr>
            <a:r>
              <a:rPr lang="en-US" dirty="0">
                <a:latin typeface="+mj-lt"/>
              </a:rPr>
              <a:t>I imagined next that I was in Wash­ington and I found desola­tion there. The White House was empty and the Halls of Congress the same, everything in ru­ins. </a:t>
            </a:r>
          </a:p>
          <a:p>
            <a:pPr>
              <a:buNone/>
            </a:pPr>
            <a:r>
              <a:rPr lang="en-US" dirty="0">
                <a:latin typeface="+mj-lt"/>
              </a:rPr>
              <a:t>I was in Baltimore. In the square where the Monument of 1812 stands I saw dead piled up so as to fill the street square. </a:t>
            </a:r>
            <a:endParaRPr lang="en-US" sz="1800" dirty="0">
              <a:latin typeface="+mj-lt"/>
            </a:endParaRPr>
          </a:p>
        </p:txBody>
      </p:sp>
    </p:spTree>
    <p:extLst>
      <p:ext uri="{BB962C8B-B14F-4D97-AF65-F5344CB8AC3E}">
        <p14:creationId xmlns:p14="http://schemas.microsoft.com/office/powerpoint/2010/main" val="391898074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 y="-150813"/>
            <a:ext cx="9060872" cy="1325563"/>
          </a:xfrm>
        </p:spPr>
        <p:txBody>
          <a:bodyPr>
            <a:noAutofit/>
          </a:bodyPr>
          <a:lstStyle/>
          <a:p>
            <a:pPr eaLnBrk="1" fontAlgn="auto" hangingPunct="1">
              <a:spcAft>
                <a:spcPts val="0"/>
              </a:spcAft>
              <a:defRPr/>
            </a:pPr>
            <a:r>
              <a:rPr lang="en-US" sz="1800" b="0" i="1" dirty="0">
                <a:effectLst/>
              </a:rPr>
              <a:t>John Taylor’s Dream/Vision</a:t>
            </a:r>
            <a:br>
              <a:rPr lang="en-US" sz="1800" b="0" i="1" dirty="0">
                <a:effectLst/>
              </a:rPr>
            </a:br>
            <a:r>
              <a:rPr lang="en-US" sz="1200" b="0" i="1" dirty="0">
                <a:effectLst/>
              </a:rPr>
              <a:t>Wilford Woodruff’s Journal, June 15, 1878, “A Vision, Salt Lake City, Dec 16, 1877</a:t>
            </a:r>
            <a:endParaRPr lang="en-US" altLang="en-US" sz="1800" dirty="0"/>
          </a:p>
        </p:txBody>
      </p:sp>
      <p:sp>
        <p:nvSpPr>
          <p:cNvPr id="106499" name="Rectangle 2"/>
          <p:cNvSpPr>
            <a:spLocks noChangeArrowheads="1"/>
          </p:cNvSpPr>
          <p:nvPr/>
        </p:nvSpPr>
        <p:spPr bwMode="auto">
          <a:xfrm>
            <a:off x="82550" y="839788"/>
            <a:ext cx="9067800" cy="515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buNone/>
            </a:pPr>
            <a:r>
              <a:rPr lang="en-US" dirty="0">
                <a:latin typeface="+mj-lt"/>
              </a:rPr>
              <a:t>“The water of Che­sapeake Bay were stagnant and the stench arising from it on ac­count of their throw­ing their bod­ies into it so terrible that the very smell carried death with it. </a:t>
            </a:r>
          </a:p>
          <a:p>
            <a:pPr>
              <a:buNone/>
            </a:pPr>
            <a:r>
              <a:rPr lang="en-US" dirty="0">
                <a:latin typeface="+mj-lt"/>
              </a:rPr>
              <a:t>Next I found myself in Broadway. I saw the bodies of beautiful women lying, some dead and oth­ers in a dy­ing condition, on the sidewalks. I saw men come out of cellars and ravish the per­sons of some that were yet alive and then kill them and rob their bodies of all the valu­ables they had upon them. Then before they could get back to the cellar they would roll over a time or two and die in ag­ony. </a:t>
            </a:r>
          </a:p>
          <a:p>
            <a:pPr>
              <a:buNone/>
            </a:pPr>
            <a:r>
              <a:rPr lang="en-US" dirty="0">
                <a:latin typeface="+mj-lt"/>
              </a:rPr>
              <a:t>In some of the back streets I saw them kill some of their own offspring and eat their raw flesh, and in a few minutes die them­selves. Every­where I went I saw the same scene of horror and de­struction and death and rap­ine.</a:t>
            </a:r>
            <a:endParaRPr lang="en-US" sz="1800" dirty="0">
              <a:latin typeface="+mj-lt"/>
            </a:endParaRPr>
          </a:p>
        </p:txBody>
      </p:sp>
    </p:spTree>
    <p:extLst>
      <p:ext uri="{BB962C8B-B14F-4D97-AF65-F5344CB8AC3E}">
        <p14:creationId xmlns:p14="http://schemas.microsoft.com/office/powerpoint/2010/main" val="231774692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 y="-150813"/>
            <a:ext cx="9060872" cy="1325563"/>
          </a:xfrm>
        </p:spPr>
        <p:txBody>
          <a:bodyPr>
            <a:noAutofit/>
          </a:bodyPr>
          <a:lstStyle/>
          <a:p>
            <a:pPr eaLnBrk="1" fontAlgn="auto" hangingPunct="1">
              <a:spcAft>
                <a:spcPts val="0"/>
              </a:spcAft>
              <a:defRPr/>
            </a:pPr>
            <a:r>
              <a:rPr lang="en-US" sz="1800" b="0" i="1" dirty="0">
                <a:effectLst/>
              </a:rPr>
              <a:t>John Taylor’s Dream/Vision</a:t>
            </a:r>
            <a:br>
              <a:rPr lang="en-US" sz="1800" b="0" i="1" dirty="0">
                <a:effectLst/>
              </a:rPr>
            </a:br>
            <a:r>
              <a:rPr lang="en-US" sz="1200" b="0" i="1" dirty="0">
                <a:effectLst/>
              </a:rPr>
              <a:t>Wilford Woodruff’s Journal, June 15, 1878, “A Vision, Salt Lake City, Dec 16, 1877</a:t>
            </a:r>
            <a:endParaRPr lang="en-US" altLang="en-US" sz="1800" dirty="0"/>
          </a:p>
        </p:txBody>
      </p:sp>
      <p:sp>
        <p:nvSpPr>
          <p:cNvPr id="106499" name="Rectangle 2"/>
          <p:cNvSpPr>
            <a:spLocks noChangeArrowheads="1"/>
          </p:cNvSpPr>
          <p:nvPr/>
        </p:nvSpPr>
        <p:spPr bwMode="auto">
          <a:xfrm>
            <a:off x="82550" y="839788"/>
            <a:ext cx="9067800" cy="515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buNone/>
            </a:pPr>
            <a:r>
              <a:rPr lang="en-US" dirty="0">
                <a:latin typeface="+mj-lt"/>
              </a:rPr>
              <a:t>“I cannot paint in words the horror that seemed to compass me about; it was beyond description of man. I sup­posed this was the end; I was given to understand the same horror was being en­acted all over the coun­try.</a:t>
            </a:r>
          </a:p>
          <a:p>
            <a:pPr>
              <a:buNone/>
            </a:pPr>
            <a:r>
              <a:rPr lang="en-US" dirty="0">
                <a:latin typeface="+mj-lt"/>
              </a:rPr>
              <a:t>Immediately after I seemed to be standing on the bank of the Mis­souri River, opposite e the City of In­de­pendence. I saw twelve men dressed in temple robes, stand­ing in a square or nearly so. I saw </a:t>
            </a:r>
            <a:r>
              <a:rPr lang="en-US" dirty="0" err="1">
                <a:latin typeface="+mj-lt"/>
              </a:rPr>
              <a:t>myraids</a:t>
            </a:r>
            <a:r>
              <a:rPr lang="en-US" dirty="0">
                <a:latin typeface="+mj-lt"/>
              </a:rPr>
              <a:t> of an­gels hovering over them, and saw also an immense pil­lar of clouds over them and heard the angels singing the most heav­enly music. The words were “Now is estab­lished the King­dom of God and his Christ, which shall never more be thrown down.”</a:t>
            </a:r>
          </a:p>
          <a:p>
            <a:pPr>
              <a:buNone/>
            </a:pPr>
            <a:r>
              <a:rPr lang="en-US" dirty="0">
                <a:latin typeface="+mj-lt"/>
              </a:rPr>
              <a:t>Then I rolled over in bed and awoke just as the city clock was strik­ing twelve.”</a:t>
            </a:r>
            <a:endParaRPr lang="en-US" sz="1800" dirty="0">
              <a:latin typeface="+mj-lt"/>
            </a:endParaRPr>
          </a:p>
        </p:txBody>
      </p:sp>
    </p:spTree>
    <p:extLst>
      <p:ext uri="{BB962C8B-B14F-4D97-AF65-F5344CB8AC3E}">
        <p14:creationId xmlns:p14="http://schemas.microsoft.com/office/powerpoint/2010/main" val="411080328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332ABAB-114A-4DE6-A1C0-4179DF257B45}"/>
              </a:ext>
            </a:extLst>
          </p:cNvPr>
          <p:cNvGraphicFramePr>
            <a:graphicFrameLocks noGrp="1"/>
          </p:cNvGraphicFramePr>
          <p:nvPr>
            <p:extLst>
              <p:ext uri="{D42A27DB-BD31-4B8C-83A1-F6EECF244321}">
                <p14:modId xmlns:p14="http://schemas.microsoft.com/office/powerpoint/2010/main" val="1696442472"/>
              </p:ext>
            </p:extLst>
          </p:nvPr>
        </p:nvGraphicFramePr>
        <p:xfrm>
          <a:off x="220409" y="972820"/>
          <a:ext cx="8703181" cy="4495800"/>
        </p:xfrm>
        <a:graphic>
          <a:graphicData uri="http://schemas.openxmlformats.org/drawingml/2006/table">
            <a:tbl>
              <a:tblPr firstRow="1" bandRow="1">
                <a:tableStyleId>{5C22544A-7EE6-4342-B048-85BDC9FD1C3A}</a:tableStyleId>
              </a:tblPr>
              <a:tblGrid>
                <a:gridCol w="554012">
                  <a:extLst>
                    <a:ext uri="{9D8B030D-6E8A-4147-A177-3AD203B41FA5}">
                      <a16:colId xmlns:a16="http://schemas.microsoft.com/office/drawing/2014/main" val="153861800"/>
                    </a:ext>
                  </a:extLst>
                </a:gridCol>
                <a:gridCol w="1695178">
                  <a:extLst>
                    <a:ext uri="{9D8B030D-6E8A-4147-A177-3AD203B41FA5}">
                      <a16:colId xmlns:a16="http://schemas.microsoft.com/office/drawing/2014/main" val="3593340649"/>
                    </a:ext>
                  </a:extLst>
                </a:gridCol>
                <a:gridCol w="2102401">
                  <a:extLst>
                    <a:ext uri="{9D8B030D-6E8A-4147-A177-3AD203B41FA5}">
                      <a16:colId xmlns:a16="http://schemas.microsoft.com/office/drawing/2014/main" val="1809840740"/>
                    </a:ext>
                  </a:extLst>
                </a:gridCol>
                <a:gridCol w="2281382">
                  <a:extLst>
                    <a:ext uri="{9D8B030D-6E8A-4147-A177-3AD203B41FA5}">
                      <a16:colId xmlns:a16="http://schemas.microsoft.com/office/drawing/2014/main" val="1244715452"/>
                    </a:ext>
                  </a:extLst>
                </a:gridCol>
                <a:gridCol w="2070208">
                  <a:extLst>
                    <a:ext uri="{9D8B030D-6E8A-4147-A177-3AD203B41FA5}">
                      <a16:colId xmlns:a16="http://schemas.microsoft.com/office/drawing/2014/main" val="2520125437"/>
                    </a:ext>
                  </a:extLst>
                </a:gridCol>
              </a:tblGrid>
              <a:tr h="370840">
                <a:tc>
                  <a:txBody>
                    <a:bodyPr/>
                    <a:lstStyle/>
                    <a:p>
                      <a:r>
                        <a:rPr lang="en-US" sz="1600" dirty="0">
                          <a:latin typeface="+mj-lt"/>
                        </a:rPr>
                        <a:t>#</a:t>
                      </a:r>
                    </a:p>
                  </a:txBody>
                  <a:tcPr/>
                </a:tc>
                <a:tc>
                  <a:txBody>
                    <a:bodyPr/>
                    <a:lstStyle/>
                    <a:p>
                      <a:pPr algn="ctr"/>
                      <a:r>
                        <a:rPr lang="en-US" sz="1600" dirty="0">
                          <a:latin typeface="+mj-lt"/>
                        </a:rPr>
                        <a:t>Plague (Exo)</a:t>
                      </a:r>
                    </a:p>
                  </a:txBody>
                  <a:tcPr/>
                </a:tc>
                <a:tc>
                  <a:txBody>
                    <a:bodyPr/>
                    <a:lstStyle/>
                    <a:p>
                      <a:pPr algn="ctr"/>
                      <a:r>
                        <a:rPr lang="en-US" sz="1600" dirty="0">
                          <a:latin typeface="+mj-lt"/>
                        </a:rPr>
                        <a:t>Seal (Rev 6)</a:t>
                      </a:r>
                    </a:p>
                  </a:txBody>
                  <a:tcPr/>
                </a:tc>
                <a:tc>
                  <a:txBody>
                    <a:bodyPr/>
                    <a:lstStyle/>
                    <a:p>
                      <a:pPr algn="ctr"/>
                      <a:r>
                        <a:rPr lang="en-US" sz="1600" dirty="0">
                          <a:latin typeface="+mj-lt"/>
                        </a:rPr>
                        <a:t>Trumpet (Rev 8)</a:t>
                      </a:r>
                    </a:p>
                  </a:txBody>
                  <a:tcPr/>
                </a:tc>
                <a:tc>
                  <a:txBody>
                    <a:bodyPr/>
                    <a:lstStyle/>
                    <a:p>
                      <a:pPr algn="ctr"/>
                      <a:r>
                        <a:rPr lang="en-US" sz="1600" dirty="0">
                          <a:latin typeface="+mj-lt"/>
                        </a:rPr>
                        <a:t>Vial (Rev 16)</a:t>
                      </a:r>
                    </a:p>
                  </a:txBody>
                  <a:tcPr/>
                </a:tc>
                <a:extLst>
                  <a:ext uri="{0D108BD9-81ED-4DB2-BD59-A6C34878D82A}">
                    <a16:rowId xmlns:a16="http://schemas.microsoft.com/office/drawing/2014/main" val="1830562957"/>
                  </a:ext>
                </a:extLst>
              </a:tr>
              <a:tr h="370840">
                <a:tc>
                  <a:txBody>
                    <a:bodyPr/>
                    <a:lstStyle/>
                    <a:p>
                      <a:r>
                        <a:rPr lang="en-US" sz="1600" dirty="0">
                          <a:latin typeface="+mj-lt"/>
                        </a:rPr>
                        <a:t>1</a:t>
                      </a:r>
                    </a:p>
                  </a:txBody>
                  <a:tcPr/>
                </a:tc>
                <a:tc>
                  <a:txBody>
                    <a:bodyPr/>
                    <a:lstStyle/>
                    <a:p>
                      <a:r>
                        <a:rPr lang="en-US" sz="1600" dirty="0">
                          <a:latin typeface="+mj-lt"/>
                        </a:rPr>
                        <a:t>Blood</a:t>
                      </a:r>
                    </a:p>
                  </a:txBody>
                  <a:tcPr/>
                </a:tc>
                <a:tc>
                  <a:txBody>
                    <a:bodyPr/>
                    <a:lstStyle/>
                    <a:p>
                      <a:r>
                        <a:rPr lang="en-US" sz="1600" dirty="0">
                          <a:latin typeface="+mj-lt"/>
                        </a:rPr>
                        <a:t>White Horse</a:t>
                      </a:r>
                    </a:p>
                  </a:txBody>
                  <a:tcPr/>
                </a:tc>
                <a:tc>
                  <a:txBody>
                    <a:bodyPr/>
                    <a:lstStyle/>
                    <a:p>
                      <a:r>
                        <a:rPr lang="en-US" sz="1600" dirty="0">
                          <a:latin typeface="+mj-lt"/>
                        </a:rPr>
                        <a:t>Hail, Fire, Blood</a:t>
                      </a:r>
                    </a:p>
                  </a:txBody>
                  <a:tcPr/>
                </a:tc>
                <a:tc>
                  <a:txBody>
                    <a:bodyPr/>
                    <a:lstStyle/>
                    <a:p>
                      <a:r>
                        <a:rPr lang="en-US" sz="1600" dirty="0">
                          <a:latin typeface="+mj-lt"/>
                        </a:rPr>
                        <a:t>Sores</a:t>
                      </a:r>
                    </a:p>
                  </a:txBody>
                  <a:tcPr/>
                </a:tc>
                <a:extLst>
                  <a:ext uri="{0D108BD9-81ED-4DB2-BD59-A6C34878D82A}">
                    <a16:rowId xmlns:a16="http://schemas.microsoft.com/office/drawing/2014/main" val="2185424201"/>
                  </a:ext>
                </a:extLst>
              </a:tr>
              <a:tr h="370840">
                <a:tc>
                  <a:txBody>
                    <a:bodyPr/>
                    <a:lstStyle/>
                    <a:p>
                      <a:r>
                        <a:rPr lang="en-US" sz="1600" dirty="0">
                          <a:latin typeface="+mj-lt"/>
                        </a:rPr>
                        <a:t>2</a:t>
                      </a:r>
                    </a:p>
                  </a:txBody>
                  <a:tcPr/>
                </a:tc>
                <a:tc>
                  <a:txBody>
                    <a:bodyPr/>
                    <a:lstStyle/>
                    <a:p>
                      <a:r>
                        <a:rPr lang="en-US" sz="1600" dirty="0">
                          <a:latin typeface="+mj-lt"/>
                        </a:rPr>
                        <a:t>Frogs</a:t>
                      </a:r>
                    </a:p>
                  </a:txBody>
                  <a:tcPr/>
                </a:tc>
                <a:tc>
                  <a:txBody>
                    <a:bodyPr/>
                    <a:lstStyle/>
                    <a:p>
                      <a:r>
                        <a:rPr lang="en-US" sz="1600" dirty="0">
                          <a:latin typeface="+mj-lt"/>
                        </a:rPr>
                        <a:t>Red Horse</a:t>
                      </a:r>
                    </a:p>
                  </a:txBody>
                  <a:tcPr/>
                </a:tc>
                <a:tc>
                  <a:txBody>
                    <a:bodyPr/>
                    <a:lstStyle/>
                    <a:p>
                      <a:r>
                        <a:rPr lang="en-US" sz="1600" dirty="0">
                          <a:latin typeface="+mj-lt"/>
                        </a:rPr>
                        <a:t>1/3 Seas </a:t>
                      </a:r>
                    </a:p>
                  </a:txBody>
                  <a:tcPr/>
                </a:tc>
                <a:tc>
                  <a:txBody>
                    <a:bodyPr/>
                    <a:lstStyle/>
                    <a:p>
                      <a:r>
                        <a:rPr lang="en-US" sz="1600" dirty="0">
                          <a:latin typeface="+mj-lt"/>
                        </a:rPr>
                        <a:t>Sea becomes blood</a:t>
                      </a:r>
                    </a:p>
                  </a:txBody>
                  <a:tcPr/>
                </a:tc>
                <a:extLst>
                  <a:ext uri="{0D108BD9-81ED-4DB2-BD59-A6C34878D82A}">
                    <a16:rowId xmlns:a16="http://schemas.microsoft.com/office/drawing/2014/main" val="3172807597"/>
                  </a:ext>
                </a:extLst>
              </a:tr>
              <a:tr h="370840">
                <a:tc>
                  <a:txBody>
                    <a:bodyPr/>
                    <a:lstStyle/>
                    <a:p>
                      <a:r>
                        <a:rPr lang="en-US" sz="1600" dirty="0">
                          <a:latin typeface="+mj-lt"/>
                        </a:rPr>
                        <a:t>3</a:t>
                      </a:r>
                    </a:p>
                  </a:txBody>
                  <a:tcPr/>
                </a:tc>
                <a:tc>
                  <a:txBody>
                    <a:bodyPr/>
                    <a:lstStyle/>
                    <a:p>
                      <a:r>
                        <a:rPr lang="en-US" sz="1600" dirty="0">
                          <a:latin typeface="+mj-lt"/>
                        </a:rPr>
                        <a:t>Gnats</a:t>
                      </a:r>
                    </a:p>
                  </a:txBody>
                  <a:tcPr/>
                </a:tc>
                <a:tc>
                  <a:txBody>
                    <a:bodyPr/>
                    <a:lstStyle/>
                    <a:p>
                      <a:r>
                        <a:rPr lang="en-US" sz="1600" dirty="0">
                          <a:latin typeface="+mj-lt"/>
                        </a:rPr>
                        <a:t>Black Horse</a:t>
                      </a:r>
                    </a:p>
                  </a:txBody>
                  <a:tcPr/>
                </a:tc>
                <a:tc>
                  <a:txBody>
                    <a:bodyPr/>
                    <a:lstStyle/>
                    <a:p>
                      <a:r>
                        <a:rPr lang="en-US" sz="1600" dirty="0">
                          <a:latin typeface="+mj-lt"/>
                        </a:rPr>
                        <a:t>Fresh Water</a:t>
                      </a:r>
                    </a:p>
                  </a:txBody>
                  <a:tcPr/>
                </a:tc>
                <a:tc>
                  <a:txBody>
                    <a:bodyPr/>
                    <a:lstStyle/>
                    <a:p>
                      <a:r>
                        <a:rPr lang="en-US" sz="1600" dirty="0">
                          <a:latin typeface="+mj-lt"/>
                        </a:rPr>
                        <a:t>Fresh water</a:t>
                      </a:r>
                    </a:p>
                  </a:txBody>
                  <a:tcPr/>
                </a:tc>
                <a:extLst>
                  <a:ext uri="{0D108BD9-81ED-4DB2-BD59-A6C34878D82A}">
                    <a16:rowId xmlns:a16="http://schemas.microsoft.com/office/drawing/2014/main" val="2386108796"/>
                  </a:ext>
                </a:extLst>
              </a:tr>
              <a:tr h="370840">
                <a:tc>
                  <a:txBody>
                    <a:bodyPr/>
                    <a:lstStyle/>
                    <a:p>
                      <a:r>
                        <a:rPr lang="en-US" sz="1600" dirty="0">
                          <a:latin typeface="+mj-lt"/>
                        </a:rPr>
                        <a:t>4</a:t>
                      </a:r>
                    </a:p>
                  </a:txBody>
                  <a:tcPr/>
                </a:tc>
                <a:tc>
                  <a:txBody>
                    <a:bodyPr/>
                    <a:lstStyle/>
                    <a:p>
                      <a:r>
                        <a:rPr lang="en-US" sz="1600" dirty="0">
                          <a:latin typeface="+mj-lt"/>
                        </a:rPr>
                        <a:t>Flies</a:t>
                      </a:r>
                    </a:p>
                  </a:txBody>
                  <a:tcPr/>
                </a:tc>
                <a:tc>
                  <a:txBody>
                    <a:bodyPr/>
                    <a:lstStyle/>
                    <a:p>
                      <a:r>
                        <a:rPr lang="en-US" sz="1600" dirty="0">
                          <a:latin typeface="+mj-lt"/>
                        </a:rPr>
                        <a:t>Pale Horse</a:t>
                      </a:r>
                    </a:p>
                  </a:txBody>
                  <a:tcPr/>
                </a:tc>
                <a:tc>
                  <a:txBody>
                    <a:bodyPr/>
                    <a:lstStyle/>
                    <a:p>
                      <a:r>
                        <a:rPr lang="en-US" sz="1600" dirty="0">
                          <a:latin typeface="+mj-lt"/>
                        </a:rPr>
                        <a:t>Luminaries darkened</a:t>
                      </a:r>
                    </a:p>
                  </a:txBody>
                  <a:tcPr/>
                </a:tc>
                <a:tc>
                  <a:txBody>
                    <a:bodyPr/>
                    <a:lstStyle/>
                    <a:p>
                      <a:r>
                        <a:rPr lang="en-US" sz="1600" dirty="0">
                          <a:latin typeface="+mj-lt"/>
                        </a:rPr>
                        <a:t>Scorching</a:t>
                      </a:r>
                    </a:p>
                  </a:txBody>
                  <a:tcPr/>
                </a:tc>
                <a:extLst>
                  <a:ext uri="{0D108BD9-81ED-4DB2-BD59-A6C34878D82A}">
                    <a16:rowId xmlns:a16="http://schemas.microsoft.com/office/drawing/2014/main" val="2064814267"/>
                  </a:ext>
                </a:extLst>
              </a:tr>
              <a:tr h="370840">
                <a:tc>
                  <a:txBody>
                    <a:bodyPr/>
                    <a:lstStyle/>
                    <a:p>
                      <a:r>
                        <a:rPr lang="en-US" sz="1600" dirty="0">
                          <a:latin typeface="+mj-lt"/>
                        </a:rPr>
                        <a:t>5</a:t>
                      </a:r>
                    </a:p>
                  </a:txBody>
                  <a:tcPr/>
                </a:tc>
                <a:tc>
                  <a:txBody>
                    <a:bodyPr/>
                    <a:lstStyle/>
                    <a:p>
                      <a:r>
                        <a:rPr lang="en-US" sz="1600" dirty="0">
                          <a:latin typeface="+mj-lt"/>
                        </a:rPr>
                        <a:t>Disease</a:t>
                      </a:r>
                    </a:p>
                  </a:txBody>
                  <a:tcPr/>
                </a:tc>
                <a:tc>
                  <a:txBody>
                    <a:bodyPr/>
                    <a:lstStyle/>
                    <a:p>
                      <a:r>
                        <a:rPr lang="en-US" sz="1600" dirty="0">
                          <a:latin typeface="+mj-lt"/>
                        </a:rPr>
                        <a:t>Martyrs</a:t>
                      </a:r>
                    </a:p>
                  </a:txBody>
                  <a:tcPr/>
                </a:tc>
                <a:tc>
                  <a:txBody>
                    <a:bodyPr/>
                    <a:lstStyle/>
                    <a:p>
                      <a:r>
                        <a:rPr lang="en-US" sz="1600" dirty="0">
                          <a:latin typeface="+mj-lt"/>
                        </a:rPr>
                        <a:t>5 Month War</a:t>
                      </a:r>
                    </a:p>
                  </a:txBody>
                  <a:tcPr/>
                </a:tc>
                <a:tc>
                  <a:txBody>
                    <a:bodyPr/>
                    <a:lstStyle/>
                    <a:p>
                      <a:r>
                        <a:rPr lang="en-US" sz="1600" dirty="0">
                          <a:latin typeface="+mj-lt"/>
                        </a:rPr>
                        <a:t>Darkness</a:t>
                      </a:r>
                    </a:p>
                  </a:txBody>
                  <a:tcPr/>
                </a:tc>
                <a:extLst>
                  <a:ext uri="{0D108BD9-81ED-4DB2-BD59-A6C34878D82A}">
                    <a16:rowId xmlns:a16="http://schemas.microsoft.com/office/drawing/2014/main" val="212050814"/>
                  </a:ext>
                </a:extLst>
              </a:tr>
              <a:tr h="370840">
                <a:tc>
                  <a:txBody>
                    <a:bodyPr/>
                    <a:lstStyle/>
                    <a:p>
                      <a:r>
                        <a:rPr lang="en-US" sz="1600" dirty="0">
                          <a:latin typeface="+mj-lt"/>
                        </a:rPr>
                        <a:t>6</a:t>
                      </a:r>
                    </a:p>
                  </a:txBody>
                  <a:tcPr/>
                </a:tc>
                <a:tc>
                  <a:txBody>
                    <a:bodyPr/>
                    <a:lstStyle/>
                    <a:p>
                      <a:r>
                        <a:rPr lang="en-US" sz="1600" dirty="0">
                          <a:latin typeface="+mj-lt"/>
                        </a:rPr>
                        <a:t>Boils</a:t>
                      </a:r>
                    </a:p>
                  </a:txBody>
                  <a:tcPr/>
                </a:tc>
                <a:tc>
                  <a:txBody>
                    <a:bodyPr/>
                    <a:lstStyle/>
                    <a:p>
                      <a:r>
                        <a:rPr lang="en-US" sz="1600" dirty="0">
                          <a:latin typeface="+mj-lt"/>
                        </a:rPr>
                        <a:t>Natural Judgment</a:t>
                      </a:r>
                    </a:p>
                  </a:txBody>
                  <a:tcPr/>
                </a:tc>
                <a:tc>
                  <a:txBody>
                    <a:bodyPr/>
                    <a:lstStyle/>
                    <a:p>
                      <a:r>
                        <a:rPr lang="en-US" sz="1600" dirty="0">
                          <a:latin typeface="+mj-lt"/>
                        </a:rPr>
                        <a:t>Armageddon</a:t>
                      </a:r>
                    </a:p>
                  </a:txBody>
                  <a:tcPr/>
                </a:tc>
                <a:tc>
                  <a:txBody>
                    <a:bodyPr/>
                    <a:lstStyle/>
                    <a:p>
                      <a:r>
                        <a:rPr lang="en-US" sz="1600" dirty="0">
                          <a:latin typeface="+mj-lt"/>
                        </a:rPr>
                        <a:t>Armageddon</a:t>
                      </a:r>
                    </a:p>
                  </a:txBody>
                  <a:tcPr/>
                </a:tc>
                <a:extLst>
                  <a:ext uri="{0D108BD9-81ED-4DB2-BD59-A6C34878D82A}">
                    <a16:rowId xmlns:a16="http://schemas.microsoft.com/office/drawing/2014/main" val="700821522"/>
                  </a:ext>
                </a:extLst>
              </a:tr>
              <a:tr h="370840">
                <a:tc>
                  <a:txBody>
                    <a:bodyPr/>
                    <a:lstStyle/>
                    <a:p>
                      <a:r>
                        <a:rPr lang="en-US" sz="1600" dirty="0">
                          <a:latin typeface="+mj-lt"/>
                        </a:rPr>
                        <a:t>7</a:t>
                      </a:r>
                    </a:p>
                  </a:txBody>
                  <a:tcPr/>
                </a:tc>
                <a:tc>
                  <a:txBody>
                    <a:bodyPr/>
                    <a:lstStyle/>
                    <a:p>
                      <a:r>
                        <a:rPr lang="en-US" sz="1600" dirty="0">
                          <a:latin typeface="+mj-lt"/>
                        </a:rPr>
                        <a:t>Hail</a:t>
                      </a:r>
                    </a:p>
                  </a:txBody>
                  <a:tcPr/>
                </a:tc>
                <a:tc>
                  <a:txBody>
                    <a:bodyPr/>
                    <a:lstStyle/>
                    <a:p>
                      <a:r>
                        <a:rPr lang="en-US" sz="1600" dirty="0">
                          <a:latin typeface="+mj-lt"/>
                        </a:rPr>
                        <a:t>Announcing the Trumpet</a:t>
                      </a:r>
                    </a:p>
                  </a:txBody>
                  <a:tcPr/>
                </a:tc>
                <a:tc>
                  <a:txBody>
                    <a:bodyPr/>
                    <a:lstStyle/>
                    <a:p>
                      <a:r>
                        <a:rPr lang="en-US" sz="1600" dirty="0">
                          <a:latin typeface="+mj-lt"/>
                        </a:rPr>
                        <a:t>Announces the Vials</a:t>
                      </a:r>
                    </a:p>
                  </a:txBody>
                  <a:tcPr/>
                </a:tc>
                <a:tc>
                  <a:txBody>
                    <a:bodyPr/>
                    <a:lstStyle/>
                    <a:p>
                      <a:r>
                        <a:rPr lang="en-US" sz="1600" dirty="0">
                          <a:latin typeface="+mj-lt"/>
                        </a:rPr>
                        <a:t>Great Earthquake</a:t>
                      </a:r>
                    </a:p>
                  </a:txBody>
                  <a:tcPr/>
                </a:tc>
                <a:extLst>
                  <a:ext uri="{0D108BD9-81ED-4DB2-BD59-A6C34878D82A}">
                    <a16:rowId xmlns:a16="http://schemas.microsoft.com/office/drawing/2014/main" val="2650783537"/>
                  </a:ext>
                </a:extLst>
              </a:tr>
              <a:tr h="370840">
                <a:tc>
                  <a:txBody>
                    <a:bodyPr/>
                    <a:lstStyle/>
                    <a:p>
                      <a:r>
                        <a:rPr lang="en-US" sz="1600" dirty="0">
                          <a:latin typeface="+mj-lt"/>
                        </a:rPr>
                        <a:t>8</a:t>
                      </a:r>
                    </a:p>
                  </a:txBody>
                  <a:tcPr/>
                </a:tc>
                <a:tc>
                  <a:txBody>
                    <a:bodyPr/>
                    <a:lstStyle/>
                    <a:p>
                      <a:r>
                        <a:rPr lang="en-US" sz="1600" dirty="0">
                          <a:latin typeface="+mj-lt"/>
                        </a:rPr>
                        <a:t>Locusts</a:t>
                      </a:r>
                    </a:p>
                  </a:txBody>
                  <a:tcPr/>
                </a:tc>
                <a:tc>
                  <a:txBody>
                    <a:bodyPr/>
                    <a:lstStyle/>
                    <a:p>
                      <a:endParaRPr lang="en-US" sz="1600" dirty="0">
                        <a:latin typeface="+mj-lt"/>
                      </a:endParaRPr>
                    </a:p>
                  </a:txBody>
                  <a:tcPr>
                    <a:solidFill>
                      <a:schemeClr val="accent1">
                        <a:lumMod val="20000"/>
                        <a:lumOff val="80000"/>
                      </a:schemeClr>
                    </a:solidFill>
                  </a:tcPr>
                </a:tc>
                <a:tc>
                  <a:txBody>
                    <a:bodyPr/>
                    <a:lstStyle/>
                    <a:p>
                      <a:endParaRPr lang="en-US" sz="1600" dirty="0">
                        <a:latin typeface="+mj-lt"/>
                      </a:endParaRPr>
                    </a:p>
                  </a:txBody>
                  <a:tcPr>
                    <a:solidFill>
                      <a:schemeClr val="accent1">
                        <a:lumMod val="20000"/>
                        <a:lumOff val="80000"/>
                      </a:schemeClr>
                    </a:solidFill>
                  </a:tcPr>
                </a:tc>
                <a:tc>
                  <a:txBody>
                    <a:bodyPr/>
                    <a:lstStyle/>
                    <a:p>
                      <a:endParaRPr lang="en-US" sz="1600" dirty="0">
                        <a:latin typeface="+mj-lt"/>
                      </a:endParaRPr>
                    </a:p>
                  </a:txBody>
                  <a:tcPr>
                    <a:solidFill>
                      <a:schemeClr val="accent1">
                        <a:lumMod val="20000"/>
                        <a:lumOff val="80000"/>
                      </a:schemeClr>
                    </a:solidFill>
                  </a:tcPr>
                </a:tc>
                <a:extLst>
                  <a:ext uri="{0D108BD9-81ED-4DB2-BD59-A6C34878D82A}">
                    <a16:rowId xmlns:a16="http://schemas.microsoft.com/office/drawing/2014/main" val="4123581169"/>
                  </a:ext>
                </a:extLst>
              </a:tr>
              <a:tr h="370840">
                <a:tc>
                  <a:txBody>
                    <a:bodyPr/>
                    <a:lstStyle/>
                    <a:p>
                      <a:r>
                        <a:rPr lang="en-US" sz="1600" dirty="0">
                          <a:latin typeface="+mj-lt"/>
                        </a:rPr>
                        <a:t>9</a:t>
                      </a:r>
                    </a:p>
                  </a:txBody>
                  <a:tcPr/>
                </a:tc>
                <a:tc>
                  <a:txBody>
                    <a:bodyPr/>
                    <a:lstStyle/>
                    <a:p>
                      <a:r>
                        <a:rPr lang="en-US" sz="1600" dirty="0">
                          <a:latin typeface="+mj-lt"/>
                        </a:rPr>
                        <a:t>Darkness</a:t>
                      </a:r>
                    </a:p>
                  </a:txBody>
                  <a:tcPr/>
                </a:tc>
                <a:tc>
                  <a:txBody>
                    <a:bodyPr/>
                    <a:lstStyle/>
                    <a:p>
                      <a:endParaRPr lang="en-US" sz="1600" dirty="0">
                        <a:latin typeface="+mj-lt"/>
                      </a:endParaRPr>
                    </a:p>
                  </a:txBody>
                  <a:tcPr>
                    <a:solidFill>
                      <a:schemeClr val="accent1">
                        <a:lumMod val="20000"/>
                        <a:lumOff val="80000"/>
                      </a:schemeClr>
                    </a:solidFill>
                  </a:tcPr>
                </a:tc>
                <a:tc>
                  <a:txBody>
                    <a:bodyPr/>
                    <a:lstStyle/>
                    <a:p>
                      <a:endParaRPr lang="en-US" sz="1600" dirty="0">
                        <a:latin typeface="+mj-lt"/>
                      </a:endParaRPr>
                    </a:p>
                  </a:txBody>
                  <a:tcPr>
                    <a:solidFill>
                      <a:schemeClr val="accent1">
                        <a:lumMod val="20000"/>
                        <a:lumOff val="80000"/>
                      </a:schemeClr>
                    </a:solidFill>
                  </a:tcPr>
                </a:tc>
                <a:tc>
                  <a:txBody>
                    <a:bodyPr/>
                    <a:lstStyle/>
                    <a:p>
                      <a:endParaRPr lang="en-US" sz="1600" dirty="0">
                        <a:latin typeface="+mj-lt"/>
                      </a:endParaRPr>
                    </a:p>
                  </a:txBody>
                  <a:tcPr>
                    <a:solidFill>
                      <a:schemeClr val="accent1">
                        <a:lumMod val="20000"/>
                        <a:lumOff val="80000"/>
                      </a:schemeClr>
                    </a:solidFill>
                  </a:tcPr>
                </a:tc>
                <a:extLst>
                  <a:ext uri="{0D108BD9-81ED-4DB2-BD59-A6C34878D82A}">
                    <a16:rowId xmlns:a16="http://schemas.microsoft.com/office/drawing/2014/main" val="792882498"/>
                  </a:ext>
                </a:extLst>
              </a:tr>
              <a:tr h="370840">
                <a:tc>
                  <a:txBody>
                    <a:bodyPr/>
                    <a:lstStyle/>
                    <a:p>
                      <a:r>
                        <a:rPr lang="en-US" sz="1600" dirty="0">
                          <a:latin typeface="+mj-lt"/>
                        </a:rPr>
                        <a:t>10</a:t>
                      </a:r>
                    </a:p>
                  </a:txBody>
                  <a:tcPr/>
                </a:tc>
                <a:tc>
                  <a:txBody>
                    <a:bodyPr/>
                    <a:lstStyle/>
                    <a:p>
                      <a:r>
                        <a:rPr lang="en-US" sz="1600" dirty="0">
                          <a:latin typeface="+mj-lt"/>
                        </a:rPr>
                        <a:t>Death</a:t>
                      </a:r>
                    </a:p>
                  </a:txBody>
                  <a:tcPr/>
                </a:tc>
                <a:tc>
                  <a:txBody>
                    <a:bodyPr/>
                    <a:lstStyle/>
                    <a:p>
                      <a:endParaRPr lang="en-US" sz="1600" dirty="0">
                        <a:latin typeface="+mj-lt"/>
                      </a:endParaRPr>
                    </a:p>
                  </a:txBody>
                  <a:tcPr>
                    <a:solidFill>
                      <a:schemeClr val="accent1">
                        <a:lumMod val="20000"/>
                        <a:lumOff val="80000"/>
                      </a:schemeClr>
                    </a:solidFill>
                  </a:tcPr>
                </a:tc>
                <a:tc>
                  <a:txBody>
                    <a:bodyPr/>
                    <a:lstStyle/>
                    <a:p>
                      <a:endParaRPr lang="en-US" sz="1600" dirty="0">
                        <a:latin typeface="+mj-lt"/>
                      </a:endParaRPr>
                    </a:p>
                  </a:txBody>
                  <a:tcPr>
                    <a:solidFill>
                      <a:schemeClr val="accent1">
                        <a:lumMod val="20000"/>
                        <a:lumOff val="80000"/>
                      </a:schemeClr>
                    </a:solidFill>
                  </a:tcPr>
                </a:tc>
                <a:tc>
                  <a:txBody>
                    <a:bodyPr/>
                    <a:lstStyle/>
                    <a:p>
                      <a:endParaRPr lang="en-US" sz="1600" dirty="0">
                        <a:latin typeface="+mj-lt"/>
                      </a:endParaRPr>
                    </a:p>
                  </a:txBody>
                  <a:tcPr>
                    <a:solidFill>
                      <a:schemeClr val="accent1">
                        <a:lumMod val="20000"/>
                        <a:lumOff val="80000"/>
                      </a:schemeClr>
                    </a:solidFill>
                  </a:tcPr>
                </a:tc>
                <a:extLst>
                  <a:ext uri="{0D108BD9-81ED-4DB2-BD59-A6C34878D82A}">
                    <a16:rowId xmlns:a16="http://schemas.microsoft.com/office/drawing/2014/main" val="562410020"/>
                  </a:ext>
                </a:extLst>
              </a:tr>
            </a:tbl>
          </a:graphicData>
        </a:graphic>
      </p:graphicFrame>
      <p:sp>
        <p:nvSpPr>
          <p:cNvPr id="10" name="Rectangle 2">
            <a:extLst>
              <a:ext uri="{FF2B5EF4-FFF2-40B4-BE49-F238E27FC236}">
                <a16:creationId xmlns:a16="http://schemas.microsoft.com/office/drawing/2014/main" id="{5D13A850-B151-4839-82CF-8B79D161E1F6}"/>
              </a:ext>
            </a:extLst>
          </p:cNvPr>
          <p:cNvSpPr>
            <a:spLocks noGrp="1" noChangeArrowheads="1"/>
          </p:cNvSpPr>
          <p:nvPr>
            <p:ph type="title"/>
          </p:nvPr>
        </p:nvSpPr>
        <p:spPr>
          <a:xfrm>
            <a:off x="682625" y="-150813"/>
            <a:ext cx="7764463" cy="1325563"/>
          </a:xfrm>
        </p:spPr>
        <p:txBody>
          <a:bodyPr/>
          <a:lstStyle/>
          <a:p>
            <a:pPr eaLnBrk="1" fontAlgn="auto" hangingPunct="1">
              <a:spcAft>
                <a:spcPts val="0"/>
              </a:spcAft>
              <a:defRPr/>
            </a:pPr>
            <a:r>
              <a:rPr lang="en-US" altLang="en-US" dirty="0"/>
              <a:t>Comparisons</a:t>
            </a:r>
          </a:p>
        </p:txBody>
      </p:sp>
    </p:spTree>
    <p:extLst>
      <p:ext uri="{BB962C8B-B14F-4D97-AF65-F5344CB8AC3E}">
        <p14:creationId xmlns:p14="http://schemas.microsoft.com/office/powerpoint/2010/main" val="329916666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2625" y="-150813"/>
            <a:ext cx="7764463" cy="1325563"/>
          </a:xfrm>
        </p:spPr>
        <p:txBody>
          <a:bodyPr/>
          <a:lstStyle/>
          <a:p>
            <a:pPr eaLnBrk="1" fontAlgn="auto" hangingPunct="1">
              <a:spcAft>
                <a:spcPts val="0"/>
              </a:spcAft>
              <a:defRPr/>
            </a:pPr>
            <a:r>
              <a:rPr lang="en-US" altLang="en-US" dirty="0"/>
              <a:t>The 7 vials</a:t>
            </a:r>
          </a:p>
        </p:txBody>
      </p:sp>
      <p:sp>
        <p:nvSpPr>
          <p:cNvPr id="106499" name="Rectangle 2"/>
          <p:cNvSpPr>
            <a:spLocks noChangeArrowheads="1"/>
          </p:cNvSpPr>
          <p:nvPr/>
        </p:nvSpPr>
        <p:spPr bwMode="auto">
          <a:xfrm>
            <a:off x="82550" y="839788"/>
            <a:ext cx="9067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pPr>
            <a:r>
              <a:rPr lang="en-US" altLang="en-US" sz="2400" b="1" dirty="0">
                <a:latin typeface="Bell MT" panose="02020503060305020303" pitchFamily="18" charset="0"/>
              </a:rPr>
              <a:t>1st Vial:</a:t>
            </a:r>
            <a:r>
              <a:rPr lang="en-US" altLang="en-US" sz="2400" dirty="0">
                <a:latin typeface="Bell MT" panose="02020503060305020303" pitchFamily="18" charset="0"/>
              </a:rPr>
              <a:t>  A sore on the wicked (Revelation 16:2)</a:t>
            </a:r>
          </a:p>
          <a:p>
            <a:pPr eaLnBrk="1" hangingPunct="1">
              <a:lnSpc>
                <a:spcPct val="100000"/>
              </a:lnSpc>
              <a:spcBef>
                <a:spcPct val="0"/>
              </a:spcBef>
            </a:pPr>
            <a:r>
              <a:rPr lang="en-US" altLang="en-US" sz="2400" b="1" dirty="0">
                <a:latin typeface="Bell MT" panose="02020503060305020303" pitchFamily="18" charset="0"/>
              </a:rPr>
              <a:t>2nd Vial : </a:t>
            </a:r>
            <a:r>
              <a:rPr lang="en-US" altLang="en-US" sz="2400" dirty="0">
                <a:latin typeface="Bell MT" panose="02020503060305020303" pitchFamily="18" charset="0"/>
              </a:rPr>
              <a:t>The sea becomes as blood (Revelation 16:3)</a:t>
            </a:r>
          </a:p>
          <a:p>
            <a:pPr eaLnBrk="1" hangingPunct="1">
              <a:lnSpc>
                <a:spcPct val="100000"/>
              </a:lnSpc>
              <a:spcBef>
                <a:spcPct val="0"/>
              </a:spcBef>
            </a:pPr>
            <a:r>
              <a:rPr lang="en-US" altLang="en-US" sz="2400" b="1" dirty="0">
                <a:latin typeface="Bell MT" panose="02020503060305020303" pitchFamily="18" charset="0"/>
              </a:rPr>
              <a:t>3rd Vial : </a:t>
            </a:r>
            <a:r>
              <a:rPr lang="en-US" altLang="en-US" sz="2400" dirty="0">
                <a:latin typeface="Bell MT" panose="02020503060305020303" pitchFamily="18" charset="0"/>
              </a:rPr>
              <a:t>Fresh waters become as blood (Revelation 16:4-7)</a:t>
            </a:r>
          </a:p>
          <a:p>
            <a:pPr eaLnBrk="1" hangingPunct="1">
              <a:lnSpc>
                <a:spcPct val="100000"/>
              </a:lnSpc>
              <a:spcBef>
                <a:spcPct val="0"/>
              </a:spcBef>
            </a:pPr>
            <a:r>
              <a:rPr lang="en-US" altLang="en-US" sz="2400" b="1" dirty="0">
                <a:latin typeface="Bell MT" panose="02020503060305020303" pitchFamily="18" charset="0"/>
              </a:rPr>
              <a:t>4th Vial : </a:t>
            </a:r>
            <a:r>
              <a:rPr lang="en-US" altLang="en-US" sz="2400" dirty="0">
                <a:latin typeface="Bell MT" panose="02020503060305020303" pitchFamily="18" charset="0"/>
              </a:rPr>
              <a:t>Scorching heat (Revelation 16:8-9)</a:t>
            </a:r>
          </a:p>
          <a:p>
            <a:pPr eaLnBrk="1" hangingPunct="1">
              <a:lnSpc>
                <a:spcPct val="100000"/>
              </a:lnSpc>
              <a:spcBef>
                <a:spcPct val="0"/>
              </a:spcBef>
            </a:pPr>
            <a:r>
              <a:rPr lang="en-US" altLang="en-US" sz="2400" b="1" dirty="0">
                <a:latin typeface="Bell MT" panose="02020503060305020303" pitchFamily="18" charset="0"/>
              </a:rPr>
              <a:t>5th Vial : </a:t>
            </a:r>
            <a:r>
              <a:rPr lang="en-US" altLang="en-US" sz="2400" dirty="0">
                <a:latin typeface="Bell MT" panose="02020503060305020303" pitchFamily="18" charset="0"/>
              </a:rPr>
              <a:t>Darkness (Revelation 16:10-11)</a:t>
            </a:r>
          </a:p>
          <a:p>
            <a:pPr eaLnBrk="1" hangingPunct="1">
              <a:lnSpc>
                <a:spcPct val="100000"/>
              </a:lnSpc>
              <a:spcBef>
                <a:spcPct val="0"/>
              </a:spcBef>
              <a:buNone/>
            </a:pPr>
            <a:endParaRPr lang="en-US" altLang="en-US" sz="2400" dirty="0">
              <a:latin typeface="Bell MT" panose="02020503060305020303" pitchFamily="18" charset="0"/>
            </a:endParaRPr>
          </a:p>
          <a:p>
            <a:pPr eaLnBrk="1" hangingPunct="1">
              <a:lnSpc>
                <a:spcPct val="100000"/>
              </a:lnSpc>
              <a:spcBef>
                <a:spcPct val="0"/>
              </a:spcBef>
            </a:pPr>
            <a:r>
              <a:rPr lang="en-US" altLang="en-US" sz="2400" b="1" dirty="0">
                <a:latin typeface="Bell MT" panose="02020503060305020303" pitchFamily="18" charset="0"/>
              </a:rPr>
              <a:t>6th Vial : </a:t>
            </a:r>
            <a:r>
              <a:rPr lang="en-US" altLang="en-US" sz="2400" dirty="0">
                <a:latin typeface="Bell MT" panose="02020503060305020303" pitchFamily="18" charset="0"/>
              </a:rPr>
              <a:t>Armageddon (Revelation 16:12-16) </a:t>
            </a:r>
          </a:p>
          <a:p>
            <a:pPr eaLnBrk="1" hangingPunct="1">
              <a:lnSpc>
                <a:spcPct val="100000"/>
              </a:lnSpc>
              <a:spcBef>
                <a:spcPct val="0"/>
              </a:spcBef>
              <a:spcAft>
                <a:spcPts val="1500"/>
              </a:spcAft>
            </a:pPr>
            <a:r>
              <a:rPr lang="en-US" altLang="en-US" sz="2400" b="1" dirty="0">
                <a:latin typeface="Bell MT" panose="02020503060305020303" pitchFamily="18" charset="0"/>
              </a:rPr>
              <a:t>7th Vial : </a:t>
            </a:r>
            <a:r>
              <a:rPr lang="en-US" altLang="en-US" sz="2400" dirty="0">
                <a:latin typeface="Bell MT" panose="02020503060305020303" pitchFamily="18" charset="0"/>
              </a:rPr>
              <a:t>Thunder, lightning, and the great earthquake; cities fall; islands flee, and mountains are leveled; a great plague of hail. (Revelation 16:17-21)</a:t>
            </a:r>
          </a:p>
        </p:txBody>
      </p:sp>
      <p:pic>
        <p:nvPicPr>
          <p:cNvPr id="106500" name="Picture 5" descr="http://www.eborg2.com/Revelation/Rev15/Rev%2015%20Angels%207bowls.jpg"/>
          <p:cNvPicPr>
            <a:picLocks noChangeAspect="1" noChangeArrowheads="1"/>
          </p:cNvPicPr>
          <p:nvPr/>
        </p:nvPicPr>
        <p:blipFill>
          <a:blip r:embed="rId2">
            <a:extLst>
              <a:ext uri="{28A0092B-C50C-407E-A947-70E740481C1C}">
                <a14:useLocalDpi xmlns:a14="http://schemas.microsoft.com/office/drawing/2010/main" val="0"/>
              </a:ext>
            </a:extLst>
          </a:blip>
          <a:srcRect t="18295" b="13513"/>
          <a:stretch>
            <a:fillRect/>
          </a:stretch>
        </p:blipFill>
        <p:spPr bwMode="auto">
          <a:xfrm>
            <a:off x="2520950" y="4970463"/>
            <a:ext cx="419100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F3D7C6E6-4A65-43E0-B071-E82BF6095751}"/>
              </a:ext>
            </a:extLst>
          </p:cNvPr>
          <p:cNvCxnSpPr/>
          <p:nvPr/>
        </p:nvCxnSpPr>
        <p:spPr>
          <a:xfrm>
            <a:off x="367990" y="2843561"/>
            <a:ext cx="838571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ED21213-178F-4046-82EF-4CDCC50989F8}"/>
              </a:ext>
            </a:extLst>
          </p:cNvPr>
          <p:cNvSpPr/>
          <p:nvPr/>
        </p:nvSpPr>
        <p:spPr>
          <a:xfrm>
            <a:off x="5854760" y="1872963"/>
            <a:ext cx="2591287" cy="954107"/>
          </a:xfrm>
          <a:prstGeom prst="rect">
            <a:avLst/>
          </a:prstGeom>
        </p:spPr>
        <p:txBody>
          <a:bodyPr wrap="none">
            <a:spAutoFit/>
          </a:bodyPr>
          <a:lstStyle/>
          <a:p>
            <a:r>
              <a:rPr lang="en-US" altLang="en-US" sz="3200" b="1" dirty="0">
                <a:effectLst>
                  <a:outerShdw blurRad="38100" dist="38100" dir="2700000" algn="tl">
                    <a:srgbClr val="000000">
                      <a:alpha val="43137"/>
                    </a:srgbClr>
                  </a:outerShdw>
                </a:effectLst>
                <a:latin typeface="Bell MT" panose="02020503060305020303" pitchFamily="18" charset="0"/>
              </a:rPr>
              <a:t>Exodus 7-10</a:t>
            </a:r>
          </a:p>
          <a:p>
            <a:r>
              <a:rPr lang="en-US" sz="2400" b="1" dirty="0">
                <a:effectLst>
                  <a:outerShdw blurRad="38100" dist="38100" dir="2700000" algn="tl">
                    <a:srgbClr val="000000">
                      <a:alpha val="43137"/>
                    </a:srgbClr>
                  </a:outerShdw>
                </a:effectLst>
                <a:latin typeface="Bell MT" panose="02020503060305020303" pitchFamily="18" charset="0"/>
              </a:rPr>
              <a:t>Result? Rev 16:11</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69038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1000"/>
                                        <p:tgtEl>
                                          <p:spTgt spid="106499">
                                            <p:txEl>
                                              <p:pRg st="0" end="0"/>
                                            </p:txEl>
                                          </p:spTgt>
                                        </p:tgtEl>
                                      </p:cBhvr>
                                    </p:animEffect>
                                    <p:anim calcmode="lin" valueType="num">
                                      <p:cBhvr>
                                        <p:cTn id="8"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4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6499">
                                            <p:txEl>
                                              <p:pRg st="1" end="1"/>
                                            </p:txEl>
                                          </p:spTgt>
                                        </p:tgtEl>
                                        <p:attrNameLst>
                                          <p:attrName>style.visibility</p:attrName>
                                        </p:attrNameLst>
                                      </p:cBhvr>
                                      <p:to>
                                        <p:strVal val="visible"/>
                                      </p:to>
                                    </p:set>
                                    <p:animEffect transition="in" filter="fade">
                                      <p:cBhvr>
                                        <p:cTn id="14" dur="1000"/>
                                        <p:tgtEl>
                                          <p:spTgt spid="106499">
                                            <p:txEl>
                                              <p:pRg st="1" end="1"/>
                                            </p:txEl>
                                          </p:spTgt>
                                        </p:tgtEl>
                                      </p:cBhvr>
                                    </p:animEffect>
                                    <p:anim calcmode="lin" valueType="num">
                                      <p:cBhvr>
                                        <p:cTn id="15" dur="10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64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6499">
                                            <p:txEl>
                                              <p:pRg st="2" end="2"/>
                                            </p:txEl>
                                          </p:spTgt>
                                        </p:tgtEl>
                                        <p:attrNameLst>
                                          <p:attrName>style.visibility</p:attrName>
                                        </p:attrNameLst>
                                      </p:cBhvr>
                                      <p:to>
                                        <p:strVal val="visible"/>
                                      </p:to>
                                    </p:set>
                                    <p:animEffect transition="in" filter="fade">
                                      <p:cBhvr>
                                        <p:cTn id="21" dur="1000"/>
                                        <p:tgtEl>
                                          <p:spTgt spid="106499">
                                            <p:txEl>
                                              <p:pRg st="2" end="2"/>
                                            </p:txEl>
                                          </p:spTgt>
                                        </p:tgtEl>
                                      </p:cBhvr>
                                    </p:animEffect>
                                    <p:anim calcmode="lin" valueType="num">
                                      <p:cBhvr>
                                        <p:cTn id="22" dur="10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64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6499">
                                            <p:txEl>
                                              <p:pRg st="3" end="3"/>
                                            </p:txEl>
                                          </p:spTgt>
                                        </p:tgtEl>
                                        <p:attrNameLst>
                                          <p:attrName>style.visibility</p:attrName>
                                        </p:attrNameLst>
                                      </p:cBhvr>
                                      <p:to>
                                        <p:strVal val="visible"/>
                                      </p:to>
                                    </p:set>
                                    <p:animEffect transition="in" filter="fade">
                                      <p:cBhvr>
                                        <p:cTn id="28" dur="1000"/>
                                        <p:tgtEl>
                                          <p:spTgt spid="106499">
                                            <p:txEl>
                                              <p:pRg st="3" end="3"/>
                                            </p:txEl>
                                          </p:spTgt>
                                        </p:tgtEl>
                                      </p:cBhvr>
                                    </p:animEffect>
                                    <p:anim calcmode="lin" valueType="num">
                                      <p:cBhvr>
                                        <p:cTn id="29" dur="10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64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6499">
                                            <p:txEl>
                                              <p:pRg st="4" end="4"/>
                                            </p:txEl>
                                          </p:spTgt>
                                        </p:tgtEl>
                                        <p:attrNameLst>
                                          <p:attrName>style.visibility</p:attrName>
                                        </p:attrNameLst>
                                      </p:cBhvr>
                                      <p:to>
                                        <p:strVal val="visible"/>
                                      </p:to>
                                    </p:set>
                                    <p:animEffect transition="in" filter="fade">
                                      <p:cBhvr>
                                        <p:cTn id="35" dur="1000"/>
                                        <p:tgtEl>
                                          <p:spTgt spid="106499">
                                            <p:txEl>
                                              <p:pRg st="4" end="4"/>
                                            </p:txEl>
                                          </p:spTgt>
                                        </p:tgtEl>
                                      </p:cBhvr>
                                    </p:animEffect>
                                    <p:anim calcmode="lin" valueType="num">
                                      <p:cBhvr>
                                        <p:cTn id="36" dur="10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64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1000"/>
                                        <p:tgtEl>
                                          <p:spTgt spid="4">
                                            <p:txEl>
                                              <p:pRg st="1" end="1"/>
                                            </p:txEl>
                                          </p:spTgt>
                                        </p:tgtEl>
                                      </p:cBhvr>
                                    </p:animEffect>
                                    <p:anim calcmode="lin" valueType="num">
                                      <p:cBhvr>
                                        <p:cTn id="5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6499">
                                            <p:txEl>
                                              <p:pRg st="6" end="6"/>
                                            </p:txEl>
                                          </p:spTgt>
                                        </p:tgtEl>
                                        <p:attrNameLst>
                                          <p:attrName>style.visibility</p:attrName>
                                        </p:attrNameLst>
                                      </p:cBhvr>
                                      <p:to>
                                        <p:strVal val="visible"/>
                                      </p:to>
                                    </p:set>
                                    <p:animEffect transition="in" filter="fade">
                                      <p:cBhvr>
                                        <p:cTn id="61" dur="1000"/>
                                        <p:tgtEl>
                                          <p:spTgt spid="106499">
                                            <p:txEl>
                                              <p:pRg st="6" end="6"/>
                                            </p:txEl>
                                          </p:spTgt>
                                        </p:tgtEl>
                                      </p:cBhvr>
                                    </p:animEffect>
                                    <p:anim calcmode="lin" valueType="num">
                                      <p:cBhvr>
                                        <p:cTn id="62" dur="1000" fill="hold"/>
                                        <p:tgtEl>
                                          <p:spTgt spid="106499">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1064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06499">
                                            <p:txEl>
                                              <p:pRg st="7" end="7"/>
                                            </p:txEl>
                                          </p:spTgt>
                                        </p:tgtEl>
                                        <p:attrNameLst>
                                          <p:attrName>style.visibility</p:attrName>
                                        </p:attrNameLst>
                                      </p:cBhvr>
                                      <p:to>
                                        <p:strVal val="visible"/>
                                      </p:to>
                                    </p:set>
                                    <p:animEffect transition="in" filter="fade">
                                      <p:cBhvr>
                                        <p:cTn id="68" dur="1000"/>
                                        <p:tgtEl>
                                          <p:spTgt spid="106499">
                                            <p:txEl>
                                              <p:pRg st="7" end="7"/>
                                            </p:txEl>
                                          </p:spTgt>
                                        </p:tgtEl>
                                      </p:cBhvr>
                                    </p:animEffect>
                                    <p:anim calcmode="lin" valueType="num">
                                      <p:cBhvr>
                                        <p:cTn id="69" dur="1000" fill="hold"/>
                                        <p:tgtEl>
                                          <p:spTgt spid="106499">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1064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143DCD-BD50-4450-BB0F-364E680B9A17}"/>
              </a:ext>
            </a:extLst>
          </p:cNvPr>
          <p:cNvCxnSpPr/>
          <p:nvPr/>
        </p:nvCxnSpPr>
        <p:spPr>
          <a:xfrm>
            <a:off x="563418" y="1016000"/>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Double Brace 9">
            <a:extLst>
              <a:ext uri="{FF2B5EF4-FFF2-40B4-BE49-F238E27FC236}">
                <a16:creationId xmlns:a16="http://schemas.microsoft.com/office/drawing/2014/main" id="{C0694A3C-E512-419C-9549-DFC423FC06DE}"/>
              </a:ext>
            </a:extLst>
          </p:cNvPr>
          <p:cNvSpPr/>
          <p:nvPr/>
        </p:nvSpPr>
        <p:spPr>
          <a:xfrm>
            <a:off x="457198" y="720437"/>
            <a:ext cx="8603747" cy="628072"/>
          </a:xfrm>
          <a:prstGeom prst="bracePair">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1A3022-D92A-4D61-B0FE-B38722D00307}"/>
              </a:ext>
            </a:extLst>
          </p:cNvPr>
          <p:cNvCxnSpPr/>
          <p:nvPr/>
        </p:nvCxnSpPr>
        <p:spPr>
          <a:xfrm>
            <a:off x="1717963" y="757379"/>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372811-FF01-4CE6-90E7-FA5F364D75DA}"/>
              </a:ext>
            </a:extLst>
          </p:cNvPr>
          <p:cNvCxnSpPr/>
          <p:nvPr/>
        </p:nvCxnSpPr>
        <p:spPr>
          <a:xfrm>
            <a:off x="5417127" y="757380"/>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C34AF8-53C2-4D6D-85D7-23C62A18C75E}"/>
              </a:ext>
            </a:extLst>
          </p:cNvPr>
          <p:cNvCxnSpPr/>
          <p:nvPr/>
        </p:nvCxnSpPr>
        <p:spPr>
          <a:xfrm>
            <a:off x="7806277" y="778166"/>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B42399-EF3F-4A54-B71E-184EF51409ED}"/>
              </a:ext>
            </a:extLst>
          </p:cNvPr>
          <p:cNvCxnSpPr/>
          <p:nvPr/>
        </p:nvCxnSpPr>
        <p:spPr>
          <a:xfrm>
            <a:off x="4162856" y="720437"/>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55AF33-22DA-4FC9-910C-0837331B1FD0}"/>
              </a:ext>
            </a:extLst>
          </p:cNvPr>
          <p:cNvCxnSpPr/>
          <p:nvPr/>
        </p:nvCxnSpPr>
        <p:spPr>
          <a:xfrm>
            <a:off x="2997200" y="761999"/>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265B587-D861-4062-9B5C-E15835F54124}"/>
              </a:ext>
            </a:extLst>
          </p:cNvPr>
          <p:cNvCxnSpPr/>
          <p:nvPr/>
        </p:nvCxnSpPr>
        <p:spPr>
          <a:xfrm>
            <a:off x="6608618" y="757379"/>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E75850B-FF8A-49F5-B465-469E8E757960}"/>
              </a:ext>
            </a:extLst>
          </p:cNvPr>
          <p:cNvSpPr txBox="1"/>
          <p:nvPr/>
        </p:nvSpPr>
        <p:spPr>
          <a:xfrm rot="20260393">
            <a:off x="-52096" y="1291601"/>
            <a:ext cx="1178501" cy="307777"/>
          </a:xfrm>
          <a:prstGeom prst="rect">
            <a:avLst/>
          </a:prstGeom>
          <a:noFill/>
        </p:spPr>
        <p:txBody>
          <a:bodyPr wrap="square" rtlCol="0">
            <a:spAutoFit/>
          </a:bodyPr>
          <a:lstStyle/>
          <a:p>
            <a:r>
              <a:rPr lang="en-US" sz="1400" b="1" dirty="0">
                <a:solidFill>
                  <a:srgbClr val="00B0F0"/>
                </a:solidFill>
              </a:rPr>
              <a:t>4000 BC</a:t>
            </a:r>
          </a:p>
        </p:txBody>
      </p:sp>
      <p:sp>
        <p:nvSpPr>
          <p:cNvPr id="18" name="TextBox 17">
            <a:extLst>
              <a:ext uri="{FF2B5EF4-FFF2-40B4-BE49-F238E27FC236}">
                <a16:creationId xmlns:a16="http://schemas.microsoft.com/office/drawing/2014/main" id="{B3840257-E90C-4171-8C3F-A8ED0FC718A9}"/>
              </a:ext>
            </a:extLst>
          </p:cNvPr>
          <p:cNvSpPr txBox="1"/>
          <p:nvPr/>
        </p:nvSpPr>
        <p:spPr>
          <a:xfrm rot="20260393">
            <a:off x="939087" y="1317003"/>
            <a:ext cx="1178501" cy="307777"/>
          </a:xfrm>
          <a:prstGeom prst="rect">
            <a:avLst/>
          </a:prstGeom>
          <a:noFill/>
        </p:spPr>
        <p:txBody>
          <a:bodyPr wrap="square" rtlCol="0">
            <a:spAutoFit/>
          </a:bodyPr>
          <a:lstStyle/>
          <a:p>
            <a:r>
              <a:rPr lang="en-US" sz="1400" b="1" dirty="0">
                <a:solidFill>
                  <a:srgbClr val="00B0F0"/>
                </a:solidFill>
              </a:rPr>
              <a:t>3000 BC</a:t>
            </a:r>
          </a:p>
        </p:txBody>
      </p:sp>
      <p:sp>
        <p:nvSpPr>
          <p:cNvPr id="19" name="TextBox 18">
            <a:extLst>
              <a:ext uri="{FF2B5EF4-FFF2-40B4-BE49-F238E27FC236}">
                <a16:creationId xmlns:a16="http://schemas.microsoft.com/office/drawing/2014/main" id="{F370B8BD-D6C5-4605-B3D1-D358EC5C9570}"/>
              </a:ext>
            </a:extLst>
          </p:cNvPr>
          <p:cNvSpPr txBox="1"/>
          <p:nvPr/>
        </p:nvSpPr>
        <p:spPr>
          <a:xfrm rot="20260393">
            <a:off x="2269403" y="1310073"/>
            <a:ext cx="1178501" cy="307777"/>
          </a:xfrm>
          <a:prstGeom prst="rect">
            <a:avLst/>
          </a:prstGeom>
          <a:noFill/>
        </p:spPr>
        <p:txBody>
          <a:bodyPr wrap="square" rtlCol="0">
            <a:spAutoFit/>
          </a:bodyPr>
          <a:lstStyle/>
          <a:p>
            <a:r>
              <a:rPr lang="en-US" sz="1400" b="1" dirty="0">
                <a:solidFill>
                  <a:srgbClr val="00B0F0"/>
                </a:solidFill>
              </a:rPr>
              <a:t>2000 BC</a:t>
            </a:r>
          </a:p>
        </p:txBody>
      </p:sp>
      <p:sp>
        <p:nvSpPr>
          <p:cNvPr id="20" name="TextBox 19">
            <a:extLst>
              <a:ext uri="{FF2B5EF4-FFF2-40B4-BE49-F238E27FC236}">
                <a16:creationId xmlns:a16="http://schemas.microsoft.com/office/drawing/2014/main" id="{78C547BC-9332-471B-BC33-496367813960}"/>
              </a:ext>
            </a:extLst>
          </p:cNvPr>
          <p:cNvSpPr txBox="1"/>
          <p:nvPr/>
        </p:nvSpPr>
        <p:spPr>
          <a:xfrm rot="20260393">
            <a:off x="3406922" y="1299469"/>
            <a:ext cx="1178501" cy="307777"/>
          </a:xfrm>
          <a:prstGeom prst="rect">
            <a:avLst/>
          </a:prstGeom>
          <a:noFill/>
        </p:spPr>
        <p:txBody>
          <a:bodyPr wrap="square" rtlCol="0">
            <a:spAutoFit/>
          </a:bodyPr>
          <a:lstStyle/>
          <a:p>
            <a:r>
              <a:rPr lang="en-US" sz="1400" b="1" dirty="0">
                <a:solidFill>
                  <a:srgbClr val="00B0F0"/>
                </a:solidFill>
              </a:rPr>
              <a:t>1000 BC</a:t>
            </a:r>
          </a:p>
        </p:txBody>
      </p:sp>
      <p:sp>
        <p:nvSpPr>
          <p:cNvPr id="21" name="TextBox 20">
            <a:extLst>
              <a:ext uri="{FF2B5EF4-FFF2-40B4-BE49-F238E27FC236}">
                <a16:creationId xmlns:a16="http://schemas.microsoft.com/office/drawing/2014/main" id="{801734B0-641A-4002-83B0-AC28D75E38E4}"/>
              </a:ext>
            </a:extLst>
          </p:cNvPr>
          <p:cNvSpPr txBox="1"/>
          <p:nvPr/>
        </p:nvSpPr>
        <p:spPr>
          <a:xfrm rot="20260393">
            <a:off x="5248651" y="1317002"/>
            <a:ext cx="481953" cy="307777"/>
          </a:xfrm>
          <a:prstGeom prst="rect">
            <a:avLst/>
          </a:prstGeom>
          <a:noFill/>
        </p:spPr>
        <p:txBody>
          <a:bodyPr wrap="square" rtlCol="0">
            <a:spAutoFit/>
          </a:bodyPr>
          <a:lstStyle/>
          <a:p>
            <a:r>
              <a:rPr lang="en-US" sz="1400" b="1" dirty="0">
                <a:solidFill>
                  <a:srgbClr val="00B0F0"/>
                </a:solidFill>
              </a:rPr>
              <a:t>0</a:t>
            </a:r>
          </a:p>
        </p:txBody>
      </p:sp>
      <p:sp>
        <p:nvSpPr>
          <p:cNvPr id="22" name="TextBox 21">
            <a:extLst>
              <a:ext uri="{FF2B5EF4-FFF2-40B4-BE49-F238E27FC236}">
                <a16:creationId xmlns:a16="http://schemas.microsoft.com/office/drawing/2014/main" id="{E94C2B91-1622-4094-BFBD-B1CC2A45A512}"/>
              </a:ext>
            </a:extLst>
          </p:cNvPr>
          <p:cNvSpPr txBox="1"/>
          <p:nvPr/>
        </p:nvSpPr>
        <p:spPr>
          <a:xfrm rot="20260393">
            <a:off x="5923240" y="1291601"/>
            <a:ext cx="1178501" cy="307777"/>
          </a:xfrm>
          <a:prstGeom prst="rect">
            <a:avLst/>
          </a:prstGeom>
          <a:noFill/>
        </p:spPr>
        <p:txBody>
          <a:bodyPr wrap="square" rtlCol="0">
            <a:spAutoFit/>
          </a:bodyPr>
          <a:lstStyle/>
          <a:p>
            <a:r>
              <a:rPr lang="en-US" sz="1400" b="1" dirty="0">
                <a:solidFill>
                  <a:srgbClr val="00B0F0"/>
                </a:solidFill>
              </a:rPr>
              <a:t>1000 AD</a:t>
            </a:r>
          </a:p>
        </p:txBody>
      </p:sp>
      <p:sp>
        <p:nvSpPr>
          <p:cNvPr id="23" name="TextBox 22">
            <a:extLst>
              <a:ext uri="{FF2B5EF4-FFF2-40B4-BE49-F238E27FC236}">
                <a16:creationId xmlns:a16="http://schemas.microsoft.com/office/drawing/2014/main" id="{681986B5-084B-4E01-80F3-8DF61F90D96C}"/>
              </a:ext>
            </a:extLst>
          </p:cNvPr>
          <p:cNvSpPr txBox="1"/>
          <p:nvPr/>
        </p:nvSpPr>
        <p:spPr>
          <a:xfrm rot="20260393">
            <a:off x="7155298" y="1299469"/>
            <a:ext cx="1178501" cy="307777"/>
          </a:xfrm>
          <a:prstGeom prst="rect">
            <a:avLst/>
          </a:prstGeom>
          <a:noFill/>
        </p:spPr>
        <p:txBody>
          <a:bodyPr wrap="square" rtlCol="0">
            <a:spAutoFit/>
          </a:bodyPr>
          <a:lstStyle/>
          <a:p>
            <a:r>
              <a:rPr lang="en-US" sz="1400" b="1" dirty="0">
                <a:solidFill>
                  <a:srgbClr val="00B0F0"/>
                </a:solidFill>
              </a:rPr>
              <a:t>2000 AD</a:t>
            </a:r>
          </a:p>
        </p:txBody>
      </p:sp>
      <p:sp>
        <p:nvSpPr>
          <p:cNvPr id="24" name="TextBox 23">
            <a:extLst>
              <a:ext uri="{FF2B5EF4-FFF2-40B4-BE49-F238E27FC236}">
                <a16:creationId xmlns:a16="http://schemas.microsoft.com/office/drawing/2014/main" id="{A3554FEB-6047-4E2F-A95E-E46EED1798EC}"/>
              </a:ext>
            </a:extLst>
          </p:cNvPr>
          <p:cNvSpPr txBox="1"/>
          <p:nvPr/>
        </p:nvSpPr>
        <p:spPr>
          <a:xfrm>
            <a:off x="489095" y="659722"/>
            <a:ext cx="1178501" cy="307777"/>
          </a:xfrm>
          <a:prstGeom prst="rect">
            <a:avLst/>
          </a:prstGeom>
          <a:noFill/>
        </p:spPr>
        <p:txBody>
          <a:bodyPr wrap="square" rtlCol="0">
            <a:spAutoFit/>
          </a:bodyPr>
          <a:lstStyle/>
          <a:p>
            <a:pPr algn="ctr"/>
            <a:r>
              <a:rPr lang="en-US" sz="1400" b="1" dirty="0"/>
              <a:t>ADAM</a:t>
            </a:r>
          </a:p>
        </p:txBody>
      </p:sp>
      <p:sp>
        <p:nvSpPr>
          <p:cNvPr id="25" name="TextBox 24">
            <a:extLst>
              <a:ext uri="{FF2B5EF4-FFF2-40B4-BE49-F238E27FC236}">
                <a16:creationId xmlns:a16="http://schemas.microsoft.com/office/drawing/2014/main" id="{21753308-E27D-45A2-A25F-F8E22E9A1067}"/>
              </a:ext>
            </a:extLst>
          </p:cNvPr>
          <p:cNvSpPr txBox="1"/>
          <p:nvPr/>
        </p:nvSpPr>
        <p:spPr>
          <a:xfrm>
            <a:off x="2921790" y="662704"/>
            <a:ext cx="1350032" cy="307777"/>
          </a:xfrm>
          <a:prstGeom prst="rect">
            <a:avLst/>
          </a:prstGeom>
          <a:noFill/>
        </p:spPr>
        <p:txBody>
          <a:bodyPr wrap="square" rtlCol="0">
            <a:spAutoFit/>
          </a:bodyPr>
          <a:lstStyle/>
          <a:p>
            <a:pPr algn="ctr"/>
            <a:r>
              <a:rPr lang="en-US" sz="1400" b="1" dirty="0"/>
              <a:t>AB/JOSEPH</a:t>
            </a:r>
          </a:p>
        </p:txBody>
      </p:sp>
      <p:sp>
        <p:nvSpPr>
          <p:cNvPr id="26" name="TextBox 25">
            <a:extLst>
              <a:ext uri="{FF2B5EF4-FFF2-40B4-BE49-F238E27FC236}">
                <a16:creationId xmlns:a16="http://schemas.microsoft.com/office/drawing/2014/main" id="{4E5F85FF-11E6-407E-B40E-812363A42415}"/>
              </a:ext>
            </a:extLst>
          </p:cNvPr>
          <p:cNvSpPr txBox="1"/>
          <p:nvPr/>
        </p:nvSpPr>
        <p:spPr>
          <a:xfrm>
            <a:off x="1697787" y="649638"/>
            <a:ext cx="1310094" cy="307777"/>
          </a:xfrm>
          <a:prstGeom prst="rect">
            <a:avLst/>
          </a:prstGeom>
          <a:noFill/>
        </p:spPr>
        <p:txBody>
          <a:bodyPr wrap="square" rtlCol="0">
            <a:spAutoFit/>
          </a:bodyPr>
          <a:lstStyle/>
          <a:p>
            <a:pPr algn="ctr"/>
            <a:r>
              <a:rPr lang="en-US" sz="1400" b="1" dirty="0"/>
              <a:t>NOAH</a:t>
            </a:r>
          </a:p>
        </p:txBody>
      </p:sp>
      <p:sp>
        <p:nvSpPr>
          <p:cNvPr id="27" name="TextBox 26">
            <a:extLst>
              <a:ext uri="{FF2B5EF4-FFF2-40B4-BE49-F238E27FC236}">
                <a16:creationId xmlns:a16="http://schemas.microsoft.com/office/drawing/2014/main" id="{AF2ADFB0-ED2A-4451-A5F1-59C289ABB4B0}"/>
              </a:ext>
            </a:extLst>
          </p:cNvPr>
          <p:cNvSpPr txBox="1"/>
          <p:nvPr/>
        </p:nvSpPr>
        <p:spPr>
          <a:xfrm>
            <a:off x="4100291" y="694365"/>
            <a:ext cx="1350032" cy="307777"/>
          </a:xfrm>
          <a:prstGeom prst="rect">
            <a:avLst/>
          </a:prstGeom>
          <a:noFill/>
        </p:spPr>
        <p:txBody>
          <a:bodyPr wrap="square" rtlCol="0">
            <a:spAutoFit/>
          </a:bodyPr>
          <a:lstStyle/>
          <a:p>
            <a:pPr algn="ctr"/>
            <a:r>
              <a:rPr lang="en-US" sz="1400" b="1" dirty="0"/>
              <a:t>HEROD/ALEX</a:t>
            </a:r>
          </a:p>
        </p:txBody>
      </p:sp>
      <p:sp>
        <p:nvSpPr>
          <p:cNvPr id="28" name="TextBox 27">
            <a:extLst>
              <a:ext uri="{FF2B5EF4-FFF2-40B4-BE49-F238E27FC236}">
                <a16:creationId xmlns:a16="http://schemas.microsoft.com/office/drawing/2014/main" id="{42C5E61E-D22B-4455-A9DB-585E44198BC7}"/>
              </a:ext>
            </a:extLst>
          </p:cNvPr>
          <p:cNvSpPr txBox="1"/>
          <p:nvPr/>
        </p:nvSpPr>
        <p:spPr>
          <a:xfrm>
            <a:off x="5364233" y="701294"/>
            <a:ext cx="1350032" cy="307777"/>
          </a:xfrm>
          <a:prstGeom prst="rect">
            <a:avLst/>
          </a:prstGeom>
          <a:noFill/>
        </p:spPr>
        <p:txBody>
          <a:bodyPr wrap="square" rtlCol="0">
            <a:spAutoFit/>
          </a:bodyPr>
          <a:lstStyle/>
          <a:p>
            <a:pPr algn="ctr"/>
            <a:r>
              <a:rPr lang="en-US" sz="1400" b="1" dirty="0"/>
              <a:t>MARTYRS</a:t>
            </a:r>
          </a:p>
        </p:txBody>
      </p:sp>
      <p:sp>
        <p:nvSpPr>
          <p:cNvPr id="29" name="TextBox 28">
            <a:extLst>
              <a:ext uri="{FF2B5EF4-FFF2-40B4-BE49-F238E27FC236}">
                <a16:creationId xmlns:a16="http://schemas.microsoft.com/office/drawing/2014/main" id="{96F93035-8BBF-4379-BDB5-98C409A155BD}"/>
              </a:ext>
            </a:extLst>
          </p:cNvPr>
          <p:cNvSpPr txBox="1"/>
          <p:nvPr/>
        </p:nvSpPr>
        <p:spPr>
          <a:xfrm>
            <a:off x="6570924" y="471348"/>
            <a:ext cx="1350032" cy="523220"/>
          </a:xfrm>
          <a:prstGeom prst="rect">
            <a:avLst/>
          </a:prstGeom>
          <a:noFill/>
        </p:spPr>
        <p:txBody>
          <a:bodyPr wrap="square" rtlCol="0">
            <a:spAutoFit/>
          </a:bodyPr>
          <a:lstStyle/>
          <a:p>
            <a:pPr algn="ctr"/>
            <a:r>
              <a:rPr lang="en-US" sz="1400" b="1" dirty="0"/>
              <a:t>APOSTASY/</a:t>
            </a:r>
          </a:p>
          <a:p>
            <a:pPr algn="ctr"/>
            <a:r>
              <a:rPr lang="en-US" sz="1400" b="1" dirty="0"/>
              <a:t>SIGNS</a:t>
            </a:r>
          </a:p>
        </p:txBody>
      </p:sp>
      <p:sp>
        <p:nvSpPr>
          <p:cNvPr id="30" name="TextBox 29">
            <a:extLst>
              <a:ext uri="{FF2B5EF4-FFF2-40B4-BE49-F238E27FC236}">
                <a16:creationId xmlns:a16="http://schemas.microsoft.com/office/drawing/2014/main" id="{9012D67F-F796-4FDA-A3B7-B3B07996E588}"/>
              </a:ext>
            </a:extLst>
          </p:cNvPr>
          <p:cNvSpPr txBox="1"/>
          <p:nvPr/>
        </p:nvSpPr>
        <p:spPr>
          <a:xfrm>
            <a:off x="7710914" y="660764"/>
            <a:ext cx="1350032" cy="307777"/>
          </a:xfrm>
          <a:prstGeom prst="rect">
            <a:avLst/>
          </a:prstGeom>
          <a:noFill/>
        </p:spPr>
        <p:txBody>
          <a:bodyPr wrap="square" rtlCol="0">
            <a:spAutoFit/>
          </a:bodyPr>
          <a:lstStyle/>
          <a:p>
            <a:pPr algn="ctr"/>
            <a:r>
              <a:rPr lang="en-US" sz="1400" b="1" dirty="0"/>
              <a:t>2</a:t>
            </a:r>
            <a:r>
              <a:rPr lang="en-US" sz="1400" b="1" baseline="30000" dirty="0"/>
              <a:t>nd</a:t>
            </a:r>
            <a:r>
              <a:rPr lang="en-US" sz="1400" b="1" dirty="0"/>
              <a:t> COMING</a:t>
            </a:r>
          </a:p>
        </p:txBody>
      </p:sp>
      <p:cxnSp>
        <p:nvCxnSpPr>
          <p:cNvPr id="31" name="Straight Connector 30">
            <a:extLst>
              <a:ext uri="{FF2B5EF4-FFF2-40B4-BE49-F238E27FC236}">
                <a16:creationId xmlns:a16="http://schemas.microsoft.com/office/drawing/2014/main" id="{AB4C6322-80B9-4FCF-91D7-B9CA421B485F}"/>
              </a:ext>
            </a:extLst>
          </p:cNvPr>
          <p:cNvCxnSpPr/>
          <p:nvPr/>
        </p:nvCxnSpPr>
        <p:spPr>
          <a:xfrm>
            <a:off x="563418" y="1016000"/>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471A30-3258-4ADD-A175-11803DC96493}"/>
              </a:ext>
            </a:extLst>
          </p:cNvPr>
          <p:cNvCxnSpPr/>
          <p:nvPr/>
        </p:nvCxnSpPr>
        <p:spPr>
          <a:xfrm>
            <a:off x="534116" y="1020490"/>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BDD5ADC-7600-482E-9224-B8904366685B}"/>
              </a:ext>
            </a:extLst>
          </p:cNvPr>
          <p:cNvSpPr txBox="1"/>
          <p:nvPr/>
        </p:nvSpPr>
        <p:spPr>
          <a:xfrm>
            <a:off x="533474" y="1042789"/>
            <a:ext cx="1178501" cy="307777"/>
          </a:xfrm>
          <a:prstGeom prst="rect">
            <a:avLst/>
          </a:prstGeom>
          <a:noFill/>
        </p:spPr>
        <p:txBody>
          <a:bodyPr wrap="square" rtlCol="0">
            <a:spAutoFit/>
          </a:bodyPr>
          <a:lstStyle/>
          <a:p>
            <a:pPr algn="ctr"/>
            <a:r>
              <a:rPr lang="en-US" sz="1400" dirty="0">
                <a:solidFill>
                  <a:srgbClr val="FFFF00"/>
                </a:solidFill>
              </a:rPr>
              <a:t>1</a:t>
            </a:r>
            <a:r>
              <a:rPr lang="en-US" sz="1400" baseline="30000" dirty="0">
                <a:solidFill>
                  <a:srgbClr val="FFFF00"/>
                </a:solidFill>
              </a:rPr>
              <a:t>st</a:t>
            </a:r>
            <a:r>
              <a:rPr lang="en-US" sz="1400" dirty="0">
                <a:solidFill>
                  <a:srgbClr val="FFFF00"/>
                </a:solidFill>
              </a:rPr>
              <a:t> Seal</a:t>
            </a:r>
          </a:p>
        </p:txBody>
      </p:sp>
      <p:sp>
        <p:nvSpPr>
          <p:cNvPr id="34" name="TextBox 33">
            <a:extLst>
              <a:ext uri="{FF2B5EF4-FFF2-40B4-BE49-F238E27FC236}">
                <a16:creationId xmlns:a16="http://schemas.microsoft.com/office/drawing/2014/main" id="{060AF159-2AF9-480D-BBBF-8B3C9EAAC6AB}"/>
              </a:ext>
            </a:extLst>
          </p:cNvPr>
          <p:cNvSpPr txBox="1"/>
          <p:nvPr/>
        </p:nvSpPr>
        <p:spPr>
          <a:xfrm>
            <a:off x="1806999" y="1038963"/>
            <a:ext cx="1178501" cy="307777"/>
          </a:xfrm>
          <a:prstGeom prst="rect">
            <a:avLst/>
          </a:prstGeom>
          <a:noFill/>
        </p:spPr>
        <p:txBody>
          <a:bodyPr wrap="square" rtlCol="0">
            <a:spAutoFit/>
          </a:bodyPr>
          <a:lstStyle/>
          <a:p>
            <a:pPr algn="ctr"/>
            <a:r>
              <a:rPr lang="en-US" sz="1400" dirty="0">
                <a:solidFill>
                  <a:srgbClr val="FFFF00"/>
                </a:solidFill>
              </a:rPr>
              <a:t>2</a:t>
            </a:r>
            <a:r>
              <a:rPr lang="en-US" sz="1400" baseline="30000" dirty="0">
                <a:solidFill>
                  <a:srgbClr val="FFFF00"/>
                </a:solidFill>
              </a:rPr>
              <a:t>nd</a:t>
            </a:r>
            <a:r>
              <a:rPr lang="en-US" sz="1400" dirty="0">
                <a:solidFill>
                  <a:srgbClr val="FFFF00"/>
                </a:solidFill>
              </a:rPr>
              <a:t> Seal</a:t>
            </a:r>
          </a:p>
        </p:txBody>
      </p:sp>
      <p:sp>
        <p:nvSpPr>
          <p:cNvPr id="35" name="TextBox 34">
            <a:extLst>
              <a:ext uri="{FF2B5EF4-FFF2-40B4-BE49-F238E27FC236}">
                <a16:creationId xmlns:a16="http://schemas.microsoft.com/office/drawing/2014/main" id="{D1B42FC6-F883-4A82-820B-A588C7F4542F}"/>
              </a:ext>
            </a:extLst>
          </p:cNvPr>
          <p:cNvSpPr txBox="1"/>
          <p:nvPr/>
        </p:nvSpPr>
        <p:spPr>
          <a:xfrm>
            <a:off x="4196120" y="1037314"/>
            <a:ext cx="1178501" cy="307777"/>
          </a:xfrm>
          <a:prstGeom prst="rect">
            <a:avLst/>
          </a:prstGeom>
          <a:noFill/>
        </p:spPr>
        <p:txBody>
          <a:bodyPr wrap="square" rtlCol="0">
            <a:spAutoFit/>
          </a:bodyPr>
          <a:lstStyle/>
          <a:p>
            <a:pPr algn="ctr"/>
            <a:r>
              <a:rPr lang="en-US" sz="1400" dirty="0">
                <a:solidFill>
                  <a:srgbClr val="FFFF00"/>
                </a:solidFill>
              </a:rPr>
              <a:t>4</a:t>
            </a:r>
            <a:r>
              <a:rPr lang="en-US" sz="1400" baseline="30000" dirty="0">
                <a:solidFill>
                  <a:srgbClr val="FFFF00"/>
                </a:solidFill>
              </a:rPr>
              <a:t>th</a:t>
            </a:r>
            <a:r>
              <a:rPr lang="en-US" sz="1400" dirty="0">
                <a:solidFill>
                  <a:srgbClr val="FFFF00"/>
                </a:solidFill>
              </a:rPr>
              <a:t> Seal</a:t>
            </a:r>
          </a:p>
        </p:txBody>
      </p:sp>
      <p:sp>
        <p:nvSpPr>
          <p:cNvPr id="36" name="TextBox 35">
            <a:extLst>
              <a:ext uri="{FF2B5EF4-FFF2-40B4-BE49-F238E27FC236}">
                <a16:creationId xmlns:a16="http://schemas.microsoft.com/office/drawing/2014/main" id="{08187EB4-9CF3-415B-8377-87BBD8DA06A2}"/>
              </a:ext>
            </a:extLst>
          </p:cNvPr>
          <p:cNvSpPr txBox="1"/>
          <p:nvPr/>
        </p:nvSpPr>
        <p:spPr>
          <a:xfrm>
            <a:off x="5296940" y="1037314"/>
            <a:ext cx="1178501" cy="307777"/>
          </a:xfrm>
          <a:prstGeom prst="rect">
            <a:avLst/>
          </a:prstGeom>
          <a:noFill/>
        </p:spPr>
        <p:txBody>
          <a:bodyPr wrap="square" rtlCol="0">
            <a:spAutoFit/>
          </a:bodyPr>
          <a:lstStyle/>
          <a:p>
            <a:pPr algn="ctr"/>
            <a:r>
              <a:rPr lang="en-US" sz="1400" dirty="0">
                <a:solidFill>
                  <a:srgbClr val="FFFF00"/>
                </a:solidFill>
              </a:rPr>
              <a:t>5</a:t>
            </a:r>
            <a:r>
              <a:rPr lang="en-US" sz="1400" baseline="30000" dirty="0">
                <a:solidFill>
                  <a:srgbClr val="FFFF00"/>
                </a:solidFill>
              </a:rPr>
              <a:t>th</a:t>
            </a:r>
            <a:r>
              <a:rPr lang="en-US" sz="1400" dirty="0">
                <a:solidFill>
                  <a:srgbClr val="FFFF00"/>
                </a:solidFill>
              </a:rPr>
              <a:t> Seal</a:t>
            </a:r>
          </a:p>
        </p:txBody>
      </p:sp>
      <p:sp>
        <p:nvSpPr>
          <p:cNvPr id="37" name="TextBox 36">
            <a:extLst>
              <a:ext uri="{FF2B5EF4-FFF2-40B4-BE49-F238E27FC236}">
                <a16:creationId xmlns:a16="http://schemas.microsoft.com/office/drawing/2014/main" id="{40C73EAC-E164-4344-BF12-EDF9D794642C}"/>
              </a:ext>
            </a:extLst>
          </p:cNvPr>
          <p:cNvSpPr txBox="1"/>
          <p:nvPr/>
        </p:nvSpPr>
        <p:spPr>
          <a:xfrm>
            <a:off x="6683192" y="1027941"/>
            <a:ext cx="1178501" cy="307777"/>
          </a:xfrm>
          <a:prstGeom prst="rect">
            <a:avLst/>
          </a:prstGeom>
          <a:noFill/>
        </p:spPr>
        <p:txBody>
          <a:bodyPr wrap="square" rtlCol="0">
            <a:spAutoFit/>
          </a:bodyPr>
          <a:lstStyle/>
          <a:p>
            <a:pPr algn="ctr"/>
            <a:r>
              <a:rPr lang="en-US" sz="1400" dirty="0">
                <a:solidFill>
                  <a:srgbClr val="FFFF00"/>
                </a:solidFill>
              </a:rPr>
              <a:t>6</a:t>
            </a:r>
            <a:r>
              <a:rPr lang="en-US" sz="1400" baseline="30000" dirty="0">
                <a:solidFill>
                  <a:srgbClr val="FFFF00"/>
                </a:solidFill>
              </a:rPr>
              <a:t>th</a:t>
            </a:r>
            <a:r>
              <a:rPr lang="en-US" sz="1400" dirty="0">
                <a:solidFill>
                  <a:srgbClr val="FFFF00"/>
                </a:solidFill>
              </a:rPr>
              <a:t> Seal</a:t>
            </a:r>
          </a:p>
        </p:txBody>
      </p:sp>
      <p:sp>
        <p:nvSpPr>
          <p:cNvPr id="38" name="TextBox 37">
            <a:extLst>
              <a:ext uri="{FF2B5EF4-FFF2-40B4-BE49-F238E27FC236}">
                <a16:creationId xmlns:a16="http://schemas.microsoft.com/office/drawing/2014/main" id="{264F703E-4514-4B13-BBE3-D044BF75640D}"/>
              </a:ext>
            </a:extLst>
          </p:cNvPr>
          <p:cNvSpPr txBox="1"/>
          <p:nvPr/>
        </p:nvSpPr>
        <p:spPr>
          <a:xfrm>
            <a:off x="7766914" y="1022929"/>
            <a:ext cx="1178501" cy="307777"/>
          </a:xfrm>
          <a:prstGeom prst="rect">
            <a:avLst/>
          </a:prstGeom>
          <a:noFill/>
        </p:spPr>
        <p:txBody>
          <a:bodyPr wrap="square" rtlCol="0">
            <a:spAutoFit/>
          </a:bodyPr>
          <a:lstStyle/>
          <a:p>
            <a:pPr algn="ctr"/>
            <a:r>
              <a:rPr lang="en-US" sz="1400" dirty="0">
                <a:solidFill>
                  <a:srgbClr val="FFFF00"/>
                </a:solidFill>
              </a:rPr>
              <a:t>7</a:t>
            </a:r>
            <a:r>
              <a:rPr lang="en-US" sz="1400" baseline="30000" dirty="0">
                <a:solidFill>
                  <a:srgbClr val="FFFF00"/>
                </a:solidFill>
              </a:rPr>
              <a:t>th</a:t>
            </a:r>
            <a:r>
              <a:rPr lang="en-US" sz="1400" dirty="0">
                <a:solidFill>
                  <a:srgbClr val="FFFF00"/>
                </a:solidFill>
              </a:rPr>
              <a:t> Seal</a:t>
            </a:r>
          </a:p>
        </p:txBody>
      </p:sp>
      <p:sp>
        <p:nvSpPr>
          <p:cNvPr id="39" name="TextBox 38">
            <a:extLst>
              <a:ext uri="{FF2B5EF4-FFF2-40B4-BE49-F238E27FC236}">
                <a16:creationId xmlns:a16="http://schemas.microsoft.com/office/drawing/2014/main" id="{C3E71600-34B0-4D66-B923-3DCA72523365}"/>
              </a:ext>
            </a:extLst>
          </p:cNvPr>
          <p:cNvSpPr txBox="1"/>
          <p:nvPr/>
        </p:nvSpPr>
        <p:spPr>
          <a:xfrm>
            <a:off x="2984355" y="1015999"/>
            <a:ext cx="1178501" cy="307777"/>
          </a:xfrm>
          <a:prstGeom prst="rect">
            <a:avLst/>
          </a:prstGeom>
          <a:noFill/>
        </p:spPr>
        <p:txBody>
          <a:bodyPr wrap="square" rtlCol="0">
            <a:spAutoFit/>
          </a:bodyPr>
          <a:lstStyle/>
          <a:p>
            <a:pPr algn="ctr"/>
            <a:r>
              <a:rPr lang="en-US" sz="1400" dirty="0">
                <a:solidFill>
                  <a:srgbClr val="FFFF00"/>
                </a:solidFill>
              </a:rPr>
              <a:t>3</a:t>
            </a:r>
            <a:r>
              <a:rPr lang="en-US" sz="1400" baseline="30000" dirty="0">
                <a:solidFill>
                  <a:srgbClr val="FFFF00"/>
                </a:solidFill>
              </a:rPr>
              <a:t>rd</a:t>
            </a:r>
            <a:r>
              <a:rPr lang="en-US" sz="1400" dirty="0">
                <a:solidFill>
                  <a:srgbClr val="FFFF00"/>
                </a:solidFill>
              </a:rPr>
              <a:t> Seal</a:t>
            </a:r>
          </a:p>
        </p:txBody>
      </p:sp>
      <p:sp>
        <p:nvSpPr>
          <p:cNvPr id="42" name="TextBox 41">
            <a:extLst>
              <a:ext uri="{FF2B5EF4-FFF2-40B4-BE49-F238E27FC236}">
                <a16:creationId xmlns:a16="http://schemas.microsoft.com/office/drawing/2014/main" id="{7FE70DF6-EB77-4255-B877-7CFE00D41A3D}"/>
              </a:ext>
            </a:extLst>
          </p:cNvPr>
          <p:cNvSpPr txBox="1"/>
          <p:nvPr/>
        </p:nvSpPr>
        <p:spPr>
          <a:xfrm>
            <a:off x="2328967" y="2194376"/>
            <a:ext cx="4400216" cy="461665"/>
          </a:xfrm>
          <a:prstGeom prst="rect">
            <a:avLst/>
          </a:prstGeom>
          <a:noFill/>
        </p:spPr>
        <p:txBody>
          <a:bodyPr wrap="square" rtlCol="0">
            <a:spAutoFit/>
          </a:bodyPr>
          <a:lstStyle/>
          <a:p>
            <a:pPr algn="ctr"/>
            <a:r>
              <a:rPr lang="en-US" sz="2400" b="1" dirty="0">
                <a:solidFill>
                  <a:srgbClr val="92D050"/>
                </a:solidFill>
                <a:latin typeface="+mj-lt"/>
              </a:rPr>
              <a:t>7</a:t>
            </a:r>
            <a:r>
              <a:rPr lang="en-US" sz="2400" b="1" baseline="30000" dirty="0">
                <a:solidFill>
                  <a:srgbClr val="92D050"/>
                </a:solidFill>
                <a:latin typeface="+mj-lt"/>
              </a:rPr>
              <a:t> </a:t>
            </a:r>
            <a:r>
              <a:rPr lang="en-US" sz="2400" b="1" dirty="0">
                <a:solidFill>
                  <a:srgbClr val="92D050"/>
                </a:solidFill>
                <a:latin typeface="+mj-lt"/>
              </a:rPr>
              <a:t>Trumpets </a:t>
            </a:r>
            <a:r>
              <a:rPr lang="en-US" sz="1600" b="1" dirty="0">
                <a:solidFill>
                  <a:srgbClr val="92D050"/>
                </a:solidFill>
                <a:latin typeface="+mj-lt"/>
              </a:rPr>
              <a:t>(Revelation 8:2-6)</a:t>
            </a:r>
            <a:endParaRPr lang="en-US" sz="2400" b="1" dirty="0">
              <a:solidFill>
                <a:srgbClr val="92D050"/>
              </a:solidFill>
              <a:latin typeface="+mj-lt"/>
            </a:endParaRPr>
          </a:p>
        </p:txBody>
      </p:sp>
      <p:cxnSp>
        <p:nvCxnSpPr>
          <p:cNvPr id="45" name="Straight Connector 44">
            <a:extLst>
              <a:ext uri="{FF2B5EF4-FFF2-40B4-BE49-F238E27FC236}">
                <a16:creationId xmlns:a16="http://schemas.microsoft.com/office/drawing/2014/main" id="{38D558E5-D8FE-4879-9CDB-C41EFC168E9C}"/>
              </a:ext>
            </a:extLst>
          </p:cNvPr>
          <p:cNvCxnSpPr/>
          <p:nvPr/>
        </p:nvCxnSpPr>
        <p:spPr>
          <a:xfrm>
            <a:off x="549229" y="3035545"/>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886180-8ACD-44C1-9C5E-74DA406F5AF5}"/>
              </a:ext>
            </a:extLst>
          </p:cNvPr>
          <p:cNvCxnSpPr/>
          <p:nvPr/>
        </p:nvCxnSpPr>
        <p:spPr>
          <a:xfrm>
            <a:off x="549229" y="3035545"/>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32F9418-47E7-49D1-8142-8FF62C00A8D5}"/>
              </a:ext>
            </a:extLst>
          </p:cNvPr>
          <p:cNvCxnSpPr/>
          <p:nvPr/>
        </p:nvCxnSpPr>
        <p:spPr>
          <a:xfrm>
            <a:off x="519927" y="3040035"/>
            <a:ext cx="8174182" cy="0"/>
          </a:xfrm>
          <a:prstGeom prst="line">
            <a:avLst/>
          </a:prstGeom>
          <a:ln>
            <a:solidFill>
              <a:srgbClr val="92D050"/>
            </a:solidFill>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00C4C240-3D33-46A8-85B8-105CE3F92260}"/>
              </a:ext>
            </a:extLst>
          </p:cNvPr>
          <p:cNvSpPr txBox="1"/>
          <p:nvPr/>
        </p:nvSpPr>
        <p:spPr>
          <a:xfrm>
            <a:off x="519285" y="3062334"/>
            <a:ext cx="1178501" cy="523220"/>
          </a:xfrm>
          <a:prstGeom prst="rect">
            <a:avLst/>
          </a:prstGeom>
          <a:noFill/>
        </p:spPr>
        <p:txBody>
          <a:bodyPr wrap="square" rtlCol="0">
            <a:spAutoFit/>
          </a:bodyPr>
          <a:lstStyle/>
          <a:p>
            <a:pPr algn="ctr"/>
            <a:r>
              <a:rPr lang="en-US" sz="1400" dirty="0"/>
              <a:t>Hail with Fire &amp;Blood</a:t>
            </a:r>
          </a:p>
        </p:txBody>
      </p:sp>
      <p:sp>
        <p:nvSpPr>
          <p:cNvPr id="49" name="TextBox 48">
            <a:extLst>
              <a:ext uri="{FF2B5EF4-FFF2-40B4-BE49-F238E27FC236}">
                <a16:creationId xmlns:a16="http://schemas.microsoft.com/office/drawing/2014/main" id="{1277568B-DCA8-42BC-A628-C4DD1AB18722}"/>
              </a:ext>
            </a:extLst>
          </p:cNvPr>
          <p:cNvSpPr txBox="1"/>
          <p:nvPr/>
        </p:nvSpPr>
        <p:spPr>
          <a:xfrm>
            <a:off x="1635699" y="3056983"/>
            <a:ext cx="1323503" cy="307777"/>
          </a:xfrm>
          <a:prstGeom prst="rect">
            <a:avLst/>
          </a:prstGeom>
          <a:noFill/>
        </p:spPr>
        <p:txBody>
          <a:bodyPr wrap="square" rtlCol="0">
            <a:spAutoFit/>
          </a:bodyPr>
          <a:lstStyle/>
          <a:p>
            <a:pPr algn="ctr"/>
            <a:r>
              <a:rPr lang="en-US" sz="1400" dirty="0"/>
              <a:t>Sea to Blood</a:t>
            </a:r>
          </a:p>
        </p:txBody>
      </p:sp>
      <p:sp>
        <p:nvSpPr>
          <p:cNvPr id="50" name="TextBox 49">
            <a:extLst>
              <a:ext uri="{FF2B5EF4-FFF2-40B4-BE49-F238E27FC236}">
                <a16:creationId xmlns:a16="http://schemas.microsoft.com/office/drawing/2014/main" id="{57260BF3-6C33-4D1F-A016-3FEDFD2C4F16}"/>
              </a:ext>
            </a:extLst>
          </p:cNvPr>
          <p:cNvSpPr txBox="1"/>
          <p:nvPr/>
        </p:nvSpPr>
        <p:spPr>
          <a:xfrm>
            <a:off x="4155276" y="3069832"/>
            <a:ext cx="1243123" cy="307777"/>
          </a:xfrm>
          <a:prstGeom prst="rect">
            <a:avLst/>
          </a:prstGeom>
          <a:noFill/>
        </p:spPr>
        <p:txBody>
          <a:bodyPr wrap="square" rtlCol="0">
            <a:spAutoFit/>
          </a:bodyPr>
          <a:lstStyle/>
          <a:p>
            <a:pPr algn="ctr"/>
            <a:r>
              <a:rPr lang="en-US" sz="1400" dirty="0"/>
              <a:t>Darkness</a:t>
            </a:r>
          </a:p>
        </p:txBody>
      </p:sp>
      <p:sp>
        <p:nvSpPr>
          <p:cNvPr id="51" name="TextBox 50">
            <a:extLst>
              <a:ext uri="{FF2B5EF4-FFF2-40B4-BE49-F238E27FC236}">
                <a16:creationId xmlns:a16="http://schemas.microsoft.com/office/drawing/2014/main" id="{66616F00-75BF-443D-9ACB-DEC5AC70ED22}"/>
              </a:ext>
            </a:extLst>
          </p:cNvPr>
          <p:cNvSpPr txBox="1"/>
          <p:nvPr/>
        </p:nvSpPr>
        <p:spPr>
          <a:xfrm>
            <a:off x="5398399" y="3062334"/>
            <a:ext cx="1102121" cy="311720"/>
          </a:xfrm>
          <a:prstGeom prst="rect">
            <a:avLst/>
          </a:prstGeom>
          <a:noFill/>
        </p:spPr>
        <p:txBody>
          <a:bodyPr wrap="square" rtlCol="0">
            <a:spAutoFit/>
          </a:bodyPr>
          <a:lstStyle/>
          <a:p>
            <a:pPr algn="ctr"/>
            <a:r>
              <a:rPr lang="en-US" sz="1400" dirty="0"/>
              <a:t>Wars </a:t>
            </a:r>
          </a:p>
        </p:txBody>
      </p:sp>
      <p:sp>
        <p:nvSpPr>
          <p:cNvPr id="52" name="TextBox 51">
            <a:extLst>
              <a:ext uri="{FF2B5EF4-FFF2-40B4-BE49-F238E27FC236}">
                <a16:creationId xmlns:a16="http://schemas.microsoft.com/office/drawing/2014/main" id="{C28D5504-5962-4432-A8E4-D8F759F90BFD}"/>
              </a:ext>
            </a:extLst>
          </p:cNvPr>
          <p:cNvSpPr txBox="1"/>
          <p:nvPr/>
        </p:nvSpPr>
        <p:spPr>
          <a:xfrm>
            <a:off x="6499733" y="3071794"/>
            <a:ext cx="1306544" cy="307777"/>
          </a:xfrm>
          <a:prstGeom prst="rect">
            <a:avLst/>
          </a:prstGeom>
          <a:noFill/>
        </p:spPr>
        <p:txBody>
          <a:bodyPr wrap="square" rtlCol="0">
            <a:spAutoFit/>
          </a:bodyPr>
          <a:lstStyle/>
          <a:p>
            <a:pPr algn="ctr"/>
            <a:r>
              <a:rPr lang="en-US" sz="1400" dirty="0"/>
              <a:t>Armageddon</a:t>
            </a:r>
          </a:p>
        </p:txBody>
      </p:sp>
      <p:sp>
        <p:nvSpPr>
          <p:cNvPr id="53" name="TextBox 52">
            <a:extLst>
              <a:ext uri="{FF2B5EF4-FFF2-40B4-BE49-F238E27FC236}">
                <a16:creationId xmlns:a16="http://schemas.microsoft.com/office/drawing/2014/main" id="{86A9A129-00B8-462D-BF44-BF8133B65234}"/>
              </a:ext>
            </a:extLst>
          </p:cNvPr>
          <p:cNvSpPr txBox="1"/>
          <p:nvPr/>
        </p:nvSpPr>
        <p:spPr>
          <a:xfrm>
            <a:off x="7706620" y="3069832"/>
            <a:ext cx="1397251" cy="523220"/>
          </a:xfrm>
          <a:prstGeom prst="rect">
            <a:avLst/>
          </a:prstGeom>
          <a:noFill/>
        </p:spPr>
        <p:txBody>
          <a:bodyPr wrap="square" rtlCol="0">
            <a:spAutoFit/>
          </a:bodyPr>
          <a:lstStyle/>
          <a:p>
            <a:pPr algn="ctr"/>
            <a:r>
              <a:rPr lang="en-US" sz="1400" dirty="0"/>
              <a:t>Announcing Christs Return</a:t>
            </a:r>
          </a:p>
        </p:txBody>
      </p:sp>
      <p:sp>
        <p:nvSpPr>
          <p:cNvPr id="54" name="TextBox 53">
            <a:extLst>
              <a:ext uri="{FF2B5EF4-FFF2-40B4-BE49-F238E27FC236}">
                <a16:creationId xmlns:a16="http://schemas.microsoft.com/office/drawing/2014/main" id="{A8E49EB6-AF5E-45B4-B067-CE9C15C1AF15}"/>
              </a:ext>
            </a:extLst>
          </p:cNvPr>
          <p:cNvSpPr txBox="1"/>
          <p:nvPr/>
        </p:nvSpPr>
        <p:spPr>
          <a:xfrm>
            <a:off x="2959203" y="3080883"/>
            <a:ext cx="1178501" cy="523220"/>
          </a:xfrm>
          <a:prstGeom prst="rect">
            <a:avLst/>
          </a:prstGeom>
          <a:noFill/>
        </p:spPr>
        <p:txBody>
          <a:bodyPr wrap="square" rtlCol="0">
            <a:spAutoFit/>
          </a:bodyPr>
          <a:lstStyle/>
          <a:p>
            <a:pPr algn="ctr"/>
            <a:r>
              <a:rPr lang="en-US" sz="1400" dirty="0"/>
              <a:t>Fresh Water Poisoned</a:t>
            </a:r>
          </a:p>
        </p:txBody>
      </p:sp>
      <p:sp>
        <p:nvSpPr>
          <p:cNvPr id="55" name="TextBox 54">
            <a:extLst>
              <a:ext uri="{FF2B5EF4-FFF2-40B4-BE49-F238E27FC236}">
                <a16:creationId xmlns:a16="http://schemas.microsoft.com/office/drawing/2014/main" id="{4EC29EDD-1C4A-4276-91A1-CE7A2F7DFA34}"/>
              </a:ext>
            </a:extLst>
          </p:cNvPr>
          <p:cNvSpPr txBox="1"/>
          <p:nvPr/>
        </p:nvSpPr>
        <p:spPr>
          <a:xfrm>
            <a:off x="2131875" y="138152"/>
            <a:ext cx="5635038" cy="461665"/>
          </a:xfrm>
          <a:prstGeom prst="rect">
            <a:avLst/>
          </a:prstGeom>
          <a:noFill/>
        </p:spPr>
        <p:txBody>
          <a:bodyPr wrap="square" rtlCol="0">
            <a:spAutoFit/>
          </a:bodyPr>
          <a:lstStyle/>
          <a:p>
            <a:pPr algn="ctr"/>
            <a:r>
              <a:rPr lang="en-US" sz="2400" b="1" dirty="0">
                <a:solidFill>
                  <a:srgbClr val="FFFF00"/>
                </a:solidFill>
                <a:latin typeface="+mj-lt"/>
              </a:rPr>
              <a:t>7 Seals </a:t>
            </a:r>
            <a:r>
              <a:rPr lang="en-US" sz="1600" b="1" dirty="0">
                <a:solidFill>
                  <a:srgbClr val="FFFF00"/>
                </a:solidFill>
                <a:latin typeface="+mj-lt"/>
              </a:rPr>
              <a:t>(Revelation 6:1-13)</a:t>
            </a:r>
            <a:endParaRPr lang="en-US" sz="2400" b="1" dirty="0">
              <a:solidFill>
                <a:srgbClr val="FFFF00"/>
              </a:solidFill>
              <a:latin typeface="+mj-lt"/>
            </a:endParaRPr>
          </a:p>
        </p:txBody>
      </p:sp>
      <p:sp>
        <p:nvSpPr>
          <p:cNvPr id="56" name="Double Brace 55">
            <a:extLst>
              <a:ext uri="{FF2B5EF4-FFF2-40B4-BE49-F238E27FC236}">
                <a16:creationId xmlns:a16="http://schemas.microsoft.com/office/drawing/2014/main" id="{B13F1CD1-5A28-4D11-9EE9-3274EF165856}"/>
              </a:ext>
            </a:extLst>
          </p:cNvPr>
          <p:cNvSpPr/>
          <p:nvPr/>
        </p:nvSpPr>
        <p:spPr>
          <a:xfrm>
            <a:off x="414607" y="2739605"/>
            <a:ext cx="8603747" cy="628072"/>
          </a:xfrm>
          <a:prstGeom prst="bracePair">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620" name="Arrow: Bent 111619">
            <a:extLst>
              <a:ext uri="{FF2B5EF4-FFF2-40B4-BE49-F238E27FC236}">
                <a16:creationId xmlns:a16="http://schemas.microsoft.com/office/drawing/2014/main" id="{8E23A13A-2954-4D78-BA12-AD53082C9C30}"/>
              </a:ext>
            </a:extLst>
          </p:cNvPr>
          <p:cNvSpPr/>
          <p:nvPr/>
        </p:nvSpPr>
        <p:spPr>
          <a:xfrm rot="10800000">
            <a:off x="6468230" y="1337632"/>
            <a:ext cx="1957041" cy="1509457"/>
          </a:xfrm>
          <a:prstGeom prst="bentArrow">
            <a:avLst>
              <a:gd name="adj1" fmla="val 12017"/>
              <a:gd name="adj2" fmla="val 23502"/>
              <a:gd name="adj3" fmla="val 25000"/>
              <a:gd name="adj4" fmla="val 4421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Connector 73">
            <a:extLst>
              <a:ext uri="{FF2B5EF4-FFF2-40B4-BE49-F238E27FC236}">
                <a16:creationId xmlns:a16="http://schemas.microsoft.com/office/drawing/2014/main" id="{A4EA27FE-50DC-4301-A2E4-47E7B163A0CB}"/>
              </a:ext>
            </a:extLst>
          </p:cNvPr>
          <p:cNvCxnSpPr/>
          <p:nvPr/>
        </p:nvCxnSpPr>
        <p:spPr>
          <a:xfrm>
            <a:off x="1659717" y="2783346"/>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F7CBE9A-9F20-4FC0-BBBB-8BE4EF7D989E}"/>
              </a:ext>
            </a:extLst>
          </p:cNvPr>
          <p:cNvCxnSpPr/>
          <p:nvPr/>
        </p:nvCxnSpPr>
        <p:spPr>
          <a:xfrm>
            <a:off x="2959203" y="2804402"/>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388463E-5696-4F98-BAA6-4095637FA86F}"/>
              </a:ext>
            </a:extLst>
          </p:cNvPr>
          <p:cNvCxnSpPr/>
          <p:nvPr/>
        </p:nvCxnSpPr>
        <p:spPr>
          <a:xfrm>
            <a:off x="4106267" y="2829066"/>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0EC77C8-E11C-470D-BEEF-4A8AE0766AD9}"/>
              </a:ext>
            </a:extLst>
          </p:cNvPr>
          <p:cNvCxnSpPr/>
          <p:nvPr/>
        </p:nvCxnSpPr>
        <p:spPr>
          <a:xfrm>
            <a:off x="7812253" y="2819060"/>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C82805-03CB-41DE-8CE2-AB53775C68DE}"/>
              </a:ext>
            </a:extLst>
          </p:cNvPr>
          <p:cNvCxnSpPr/>
          <p:nvPr/>
        </p:nvCxnSpPr>
        <p:spPr>
          <a:xfrm>
            <a:off x="6529761" y="2804402"/>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BF195B7-F84F-4513-8571-DF936C5D3413}"/>
              </a:ext>
            </a:extLst>
          </p:cNvPr>
          <p:cNvCxnSpPr/>
          <p:nvPr/>
        </p:nvCxnSpPr>
        <p:spPr>
          <a:xfrm>
            <a:off x="5425161" y="2835907"/>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81" name="Arrow: Bent 80">
            <a:extLst>
              <a:ext uri="{FF2B5EF4-FFF2-40B4-BE49-F238E27FC236}">
                <a16:creationId xmlns:a16="http://schemas.microsoft.com/office/drawing/2014/main" id="{54EDB98C-CF79-42E1-9F29-94C25386C39D}"/>
              </a:ext>
            </a:extLst>
          </p:cNvPr>
          <p:cNvSpPr/>
          <p:nvPr/>
        </p:nvSpPr>
        <p:spPr>
          <a:xfrm rot="10800000">
            <a:off x="6212423" y="3969947"/>
            <a:ext cx="2309675" cy="1320772"/>
          </a:xfrm>
          <a:prstGeom prst="bentArrow">
            <a:avLst>
              <a:gd name="adj1" fmla="val 13515"/>
              <a:gd name="adj2" fmla="val 23502"/>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Box 81">
            <a:extLst>
              <a:ext uri="{FF2B5EF4-FFF2-40B4-BE49-F238E27FC236}">
                <a16:creationId xmlns:a16="http://schemas.microsoft.com/office/drawing/2014/main" id="{0652080F-AB70-416F-8278-2602BAEFC072}"/>
              </a:ext>
            </a:extLst>
          </p:cNvPr>
          <p:cNvSpPr txBox="1"/>
          <p:nvPr/>
        </p:nvSpPr>
        <p:spPr>
          <a:xfrm>
            <a:off x="2585262" y="4667277"/>
            <a:ext cx="4400216" cy="461665"/>
          </a:xfrm>
          <a:prstGeom prst="rect">
            <a:avLst/>
          </a:prstGeom>
          <a:noFill/>
        </p:spPr>
        <p:txBody>
          <a:bodyPr wrap="square" rtlCol="0">
            <a:spAutoFit/>
          </a:bodyPr>
          <a:lstStyle/>
          <a:p>
            <a:pPr algn="ctr"/>
            <a:r>
              <a:rPr lang="en-US" sz="2400" b="1" dirty="0">
                <a:solidFill>
                  <a:srgbClr val="FFC000"/>
                </a:solidFill>
                <a:latin typeface="+mj-lt"/>
              </a:rPr>
              <a:t>7</a:t>
            </a:r>
            <a:r>
              <a:rPr lang="en-US" sz="2400" b="1" baseline="30000" dirty="0">
                <a:solidFill>
                  <a:srgbClr val="FFC000"/>
                </a:solidFill>
                <a:latin typeface="+mj-lt"/>
              </a:rPr>
              <a:t> </a:t>
            </a:r>
            <a:r>
              <a:rPr lang="en-US" sz="2400" b="1" dirty="0">
                <a:solidFill>
                  <a:srgbClr val="FFC000"/>
                </a:solidFill>
                <a:latin typeface="+mj-lt"/>
              </a:rPr>
              <a:t>Vials </a:t>
            </a:r>
            <a:r>
              <a:rPr lang="en-US" sz="1600" b="1" dirty="0">
                <a:solidFill>
                  <a:srgbClr val="FFC000"/>
                </a:solidFill>
                <a:latin typeface="+mj-lt"/>
              </a:rPr>
              <a:t>(Revelation 16)</a:t>
            </a:r>
            <a:endParaRPr lang="en-US" sz="2400" b="1" dirty="0">
              <a:solidFill>
                <a:srgbClr val="FFC000"/>
              </a:solidFill>
              <a:latin typeface="+mj-lt"/>
            </a:endParaRPr>
          </a:p>
        </p:txBody>
      </p:sp>
      <p:sp>
        <p:nvSpPr>
          <p:cNvPr id="83" name="TextBox 82">
            <a:extLst>
              <a:ext uri="{FF2B5EF4-FFF2-40B4-BE49-F238E27FC236}">
                <a16:creationId xmlns:a16="http://schemas.microsoft.com/office/drawing/2014/main" id="{7AFD8EE1-985A-414B-B5E9-AFAC2AF6AE5F}"/>
              </a:ext>
            </a:extLst>
          </p:cNvPr>
          <p:cNvSpPr txBox="1"/>
          <p:nvPr/>
        </p:nvSpPr>
        <p:spPr>
          <a:xfrm>
            <a:off x="457198" y="2682018"/>
            <a:ext cx="1178501" cy="307777"/>
          </a:xfrm>
          <a:prstGeom prst="rect">
            <a:avLst/>
          </a:prstGeom>
          <a:noFill/>
        </p:spPr>
        <p:txBody>
          <a:bodyPr wrap="square" rtlCol="0">
            <a:spAutoFit/>
          </a:bodyPr>
          <a:lstStyle/>
          <a:p>
            <a:pPr algn="ctr"/>
            <a:r>
              <a:rPr lang="en-US" sz="1400" dirty="0">
                <a:solidFill>
                  <a:srgbClr val="92D050"/>
                </a:solidFill>
              </a:rPr>
              <a:t>1</a:t>
            </a:r>
            <a:r>
              <a:rPr lang="en-US" sz="1400" baseline="30000" dirty="0">
                <a:solidFill>
                  <a:srgbClr val="92D050"/>
                </a:solidFill>
              </a:rPr>
              <a:t>st</a:t>
            </a:r>
            <a:r>
              <a:rPr lang="en-US" sz="1400" dirty="0">
                <a:solidFill>
                  <a:srgbClr val="92D050"/>
                </a:solidFill>
              </a:rPr>
              <a:t> Angel</a:t>
            </a:r>
          </a:p>
        </p:txBody>
      </p:sp>
      <p:sp>
        <p:nvSpPr>
          <p:cNvPr id="84" name="TextBox 83">
            <a:extLst>
              <a:ext uri="{FF2B5EF4-FFF2-40B4-BE49-F238E27FC236}">
                <a16:creationId xmlns:a16="http://schemas.microsoft.com/office/drawing/2014/main" id="{1D0A2AEE-C4A0-4E89-8FC0-CA67C03500FC}"/>
              </a:ext>
            </a:extLst>
          </p:cNvPr>
          <p:cNvSpPr txBox="1"/>
          <p:nvPr/>
        </p:nvSpPr>
        <p:spPr>
          <a:xfrm>
            <a:off x="1682238" y="2680144"/>
            <a:ext cx="1178501" cy="307777"/>
          </a:xfrm>
          <a:prstGeom prst="rect">
            <a:avLst/>
          </a:prstGeom>
          <a:noFill/>
        </p:spPr>
        <p:txBody>
          <a:bodyPr wrap="square" rtlCol="0">
            <a:spAutoFit/>
          </a:bodyPr>
          <a:lstStyle/>
          <a:p>
            <a:pPr algn="ctr"/>
            <a:r>
              <a:rPr lang="en-US" sz="1400" dirty="0">
                <a:solidFill>
                  <a:srgbClr val="92D050"/>
                </a:solidFill>
              </a:rPr>
              <a:t>2</a:t>
            </a:r>
            <a:r>
              <a:rPr lang="en-US" sz="1400" baseline="30000" dirty="0">
                <a:solidFill>
                  <a:srgbClr val="92D050"/>
                </a:solidFill>
              </a:rPr>
              <a:t>nd</a:t>
            </a:r>
            <a:r>
              <a:rPr lang="en-US" sz="1400" dirty="0">
                <a:solidFill>
                  <a:srgbClr val="92D050"/>
                </a:solidFill>
              </a:rPr>
              <a:t> Angel</a:t>
            </a:r>
          </a:p>
        </p:txBody>
      </p:sp>
      <p:sp>
        <p:nvSpPr>
          <p:cNvPr id="85" name="TextBox 84">
            <a:extLst>
              <a:ext uri="{FF2B5EF4-FFF2-40B4-BE49-F238E27FC236}">
                <a16:creationId xmlns:a16="http://schemas.microsoft.com/office/drawing/2014/main" id="{18EF94EE-5A6A-42D9-81CB-42D5E49E2B12}"/>
              </a:ext>
            </a:extLst>
          </p:cNvPr>
          <p:cNvSpPr txBox="1"/>
          <p:nvPr/>
        </p:nvSpPr>
        <p:spPr>
          <a:xfrm>
            <a:off x="2973003" y="2705634"/>
            <a:ext cx="1178501" cy="307777"/>
          </a:xfrm>
          <a:prstGeom prst="rect">
            <a:avLst/>
          </a:prstGeom>
          <a:noFill/>
        </p:spPr>
        <p:txBody>
          <a:bodyPr wrap="square" rtlCol="0">
            <a:spAutoFit/>
          </a:bodyPr>
          <a:lstStyle/>
          <a:p>
            <a:pPr algn="ctr"/>
            <a:r>
              <a:rPr lang="en-US" sz="1400" dirty="0">
                <a:solidFill>
                  <a:srgbClr val="92D050"/>
                </a:solidFill>
              </a:rPr>
              <a:t>3</a:t>
            </a:r>
            <a:r>
              <a:rPr lang="en-US" sz="1400" baseline="30000" dirty="0">
                <a:solidFill>
                  <a:srgbClr val="92D050"/>
                </a:solidFill>
              </a:rPr>
              <a:t>rd</a:t>
            </a:r>
            <a:r>
              <a:rPr lang="en-US" sz="1400" dirty="0">
                <a:solidFill>
                  <a:srgbClr val="92D050"/>
                </a:solidFill>
              </a:rPr>
              <a:t> Angel</a:t>
            </a:r>
          </a:p>
        </p:txBody>
      </p:sp>
      <p:sp>
        <p:nvSpPr>
          <p:cNvPr id="86" name="TextBox 85">
            <a:extLst>
              <a:ext uri="{FF2B5EF4-FFF2-40B4-BE49-F238E27FC236}">
                <a16:creationId xmlns:a16="http://schemas.microsoft.com/office/drawing/2014/main" id="{7F0A5D84-B2E1-4EC2-ADAE-1823FC0115F9}"/>
              </a:ext>
            </a:extLst>
          </p:cNvPr>
          <p:cNvSpPr txBox="1"/>
          <p:nvPr/>
        </p:nvSpPr>
        <p:spPr>
          <a:xfrm>
            <a:off x="4155276" y="2714383"/>
            <a:ext cx="1178501" cy="307777"/>
          </a:xfrm>
          <a:prstGeom prst="rect">
            <a:avLst/>
          </a:prstGeom>
          <a:noFill/>
        </p:spPr>
        <p:txBody>
          <a:bodyPr wrap="square" rtlCol="0">
            <a:spAutoFit/>
          </a:bodyPr>
          <a:lstStyle/>
          <a:p>
            <a:pPr algn="ctr"/>
            <a:r>
              <a:rPr lang="en-US" sz="1400" dirty="0">
                <a:solidFill>
                  <a:srgbClr val="92D050"/>
                </a:solidFill>
              </a:rPr>
              <a:t>4</a:t>
            </a:r>
            <a:r>
              <a:rPr lang="en-US" sz="1400" baseline="30000" dirty="0">
                <a:solidFill>
                  <a:srgbClr val="92D050"/>
                </a:solidFill>
              </a:rPr>
              <a:t>th</a:t>
            </a:r>
            <a:r>
              <a:rPr lang="en-US" sz="1400" dirty="0">
                <a:solidFill>
                  <a:srgbClr val="92D050"/>
                </a:solidFill>
              </a:rPr>
              <a:t> Angel</a:t>
            </a:r>
          </a:p>
        </p:txBody>
      </p:sp>
      <p:sp>
        <p:nvSpPr>
          <p:cNvPr id="87" name="TextBox 86">
            <a:extLst>
              <a:ext uri="{FF2B5EF4-FFF2-40B4-BE49-F238E27FC236}">
                <a16:creationId xmlns:a16="http://schemas.microsoft.com/office/drawing/2014/main" id="{58B2212B-8F16-4720-B87F-B5A286B8F53B}"/>
              </a:ext>
            </a:extLst>
          </p:cNvPr>
          <p:cNvSpPr txBox="1"/>
          <p:nvPr/>
        </p:nvSpPr>
        <p:spPr>
          <a:xfrm>
            <a:off x="5327492" y="2733228"/>
            <a:ext cx="1178501" cy="307777"/>
          </a:xfrm>
          <a:prstGeom prst="rect">
            <a:avLst/>
          </a:prstGeom>
          <a:noFill/>
        </p:spPr>
        <p:txBody>
          <a:bodyPr wrap="square" rtlCol="0">
            <a:spAutoFit/>
          </a:bodyPr>
          <a:lstStyle/>
          <a:p>
            <a:pPr algn="ctr"/>
            <a:r>
              <a:rPr lang="en-US" sz="1400" dirty="0">
                <a:solidFill>
                  <a:srgbClr val="92D050"/>
                </a:solidFill>
              </a:rPr>
              <a:t>5</a:t>
            </a:r>
            <a:r>
              <a:rPr lang="en-US" sz="1400" baseline="30000" dirty="0">
                <a:solidFill>
                  <a:srgbClr val="92D050"/>
                </a:solidFill>
              </a:rPr>
              <a:t>th</a:t>
            </a:r>
            <a:r>
              <a:rPr lang="en-US" sz="1400" dirty="0">
                <a:solidFill>
                  <a:srgbClr val="92D050"/>
                </a:solidFill>
              </a:rPr>
              <a:t> Angel</a:t>
            </a:r>
          </a:p>
        </p:txBody>
      </p:sp>
      <p:sp>
        <p:nvSpPr>
          <p:cNvPr id="88" name="TextBox 87">
            <a:extLst>
              <a:ext uri="{FF2B5EF4-FFF2-40B4-BE49-F238E27FC236}">
                <a16:creationId xmlns:a16="http://schemas.microsoft.com/office/drawing/2014/main" id="{C4936244-BD62-4633-8ED8-0EC57FCDC45E}"/>
              </a:ext>
            </a:extLst>
          </p:cNvPr>
          <p:cNvSpPr txBox="1"/>
          <p:nvPr/>
        </p:nvSpPr>
        <p:spPr>
          <a:xfrm>
            <a:off x="6614884" y="2732600"/>
            <a:ext cx="1178501" cy="307777"/>
          </a:xfrm>
          <a:prstGeom prst="rect">
            <a:avLst/>
          </a:prstGeom>
          <a:noFill/>
        </p:spPr>
        <p:txBody>
          <a:bodyPr wrap="square" rtlCol="0">
            <a:spAutoFit/>
          </a:bodyPr>
          <a:lstStyle/>
          <a:p>
            <a:pPr algn="ctr"/>
            <a:r>
              <a:rPr lang="en-US" sz="1400" dirty="0">
                <a:solidFill>
                  <a:srgbClr val="92D050"/>
                </a:solidFill>
              </a:rPr>
              <a:t>6</a:t>
            </a:r>
            <a:r>
              <a:rPr lang="en-US" sz="1400" baseline="30000" dirty="0">
                <a:solidFill>
                  <a:srgbClr val="92D050"/>
                </a:solidFill>
              </a:rPr>
              <a:t>th</a:t>
            </a:r>
            <a:r>
              <a:rPr lang="en-US" sz="1400" dirty="0">
                <a:solidFill>
                  <a:srgbClr val="92D050"/>
                </a:solidFill>
              </a:rPr>
              <a:t> Angel</a:t>
            </a:r>
          </a:p>
        </p:txBody>
      </p:sp>
      <p:sp>
        <p:nvSpPr>
          <p:cNvPr id="89" name="TextBox 88">
            <a:extLst>
              <a:ext uri="{FF2B5EF4-FFF2-40B4-BE49-F238E27FC236}">
                <a16:creationId xmlns:a16="http://schemas.microsoft.com/office/drawing/2014/main" id="{66665306-1423-41A4-8D82-A9B2D9648BE4}"/>
              </a:ext>
            </a:extLst>
          </p:cNvPr>
          <p:cNvSpPr txBox="1"/>
          <p:nvPr/>
        </p:nvSpPr>
        <p:spPr>
          <a:xfrm>
            <a:off x="7787888" y="2704424"/>
            <a:ext cx="1178501" cy="307777"/>
          </a:xfrm>
          <a:prstGeom prst="rect">
            <a:avLst/>
          </a:prstGeom>
          <a:noFill/>
        </p:spPr>
        <p:txBody>
          <a:bodyPr wrap="square" rtlCol="0">
            <a:spAutoFit/>
          </a:bodyPr>
          <a:lstStyle/>
          <a:p>
            <a:pPr algn="ctr"/>
            <a:r>
              <a:rPr lang="en-US" sz="1400" dirty="0">
                <a:solidFill>
                  <a:srgbClr val="92D050"/>
                </a:solidFill>
              </a:rPr>
              <a:t>7</a:t>
            </a:r>
            <a:r>
              <a:rPr lang="en-US" sz="1400" baseline="30000" dirty="0">
                <a:solidFill>
                  <a:srgbClr val="92D050"/>
                </a:solidFill>
              </a:rPr>
              <a:t>th</a:t>
            </a:r>
            <a:r>
              <a:rPr lang="en-US" sz="1400" dirty="0">
                <a:solidFill>
                  <a:srgbClr val="92D050"/>
                </a:solidFill>
              </a:rPr>
              <a:t> Angel</a:t>
            </a:r>
          </a:p>
        </p:txBody>
      </p:sp>
      <p:cxnSp>
        <p:nvCxnSpPr>
          <p:cNvPr id="62" name="Straight Connector 61">
            <a:extLst>
              <a:ext uri="{FF2B5EF4-FFF2-40B4-BE49-F238E27FC236}">
                <a16:creationId xmlns:a16="http://schemas.microsoft.com/office/drawing/2014/main" id="{E1301823-A0A3-489A-A28B-3FD1969F93D6}"/>
              </a:ext>
            </a:extLst>
          </p:cNvPr>
          <p:cNvCxnSpPr/>
          <p:nvPr/>
        </p:nvCxnSpPr>
        <p:spPr>
          <a:xfrm>
            <a:off x="476290" y="5805431"/>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B67A588-7773-4FFE-A470-CB069CA11F63}"/>
              </a:ext>
            </a:extLst>
          </p:cNvPr>
          <p:cNvCxnSpPr/>
          <p:nvPr/>
        </p:nvCxnSpPr>
        <p:spPr>
          <a:xfrm>
            <a:off x="476290" y="5805431"/>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1F9BA6-58D6-4A46-9E47-8F0829E6A6C2}"/>
              </a:ext>
            </a:extLst>
          </p:cNvPr>
          <p:cNvCxnSpPr/>
          <p:nvPr/>
        </p:nvCxnSpPr>
        <p:spPr>
          <a:xfrm>
            <a:off x="446988" y="5809921"/>
            <a:ext cx="8174182" cy="0"/>
          </a:xfrm>
          <a:prstGeom prst="line">
            <a:avLst/>
          </a:prstGeom>
          <a:ln>
            <a:solidFill>
              <a:srgbClr val="92D050"/>
            </a:solidFill>
          </a:ln>
        </p:spPr>
        <p:style>
          <a:lnRef idx="1">
            <a:schemeClr val="accent2"/>
          </a:lnRef>
          <a:fillRef idx="0">
            <a:schemeClr val="accent2"/>
          </a:fillRef>
          <a:effectRef idx="0">
            <a:schemeClr val="accent2"/>
          </a:effectRef>
          <a:fontRef idx="minor">
            <a:schemeClr val="tx1"/>
          </a:fontRef>
        </p:style>
      </p:cxnSp>
      <p:sp>
        <p:nvSpPr>
          <p:cNvPr id="65" name="TextBox 64">
            <a:extLst>
              <a:ext uri="{FF2B5EF4-FFF2-40B4-BE49-F238E27FC236}">
                <a16:creationId xmlns:a16="http://schemas.microsoft.com/office/drawing/2014/main" id="{5595FEA2-074A-40C4-A8A2-40C3D4D3CECF}"/>
              </a:ext>
            </a:extLst>
          </p:cNvPr>
          <p:cNvSpPr txBox="1"/>
          <p:nvPr/>
        </p:nvSpPr>
        <p:spPr>
          <a:xfrm>
            <a:off x="446346" y="5832220"/>
            <a:ext cx="1178501" cy="307777"/>
          </a:xfrm>
          <a:prstGeom prst="rect">
            <a:avLst/>
          </a:prstGeom>
          <a:noFill/>
        </p:spPr>
        <p:txBody>
          <a:bodyPr wrap="square" rtlCol="0">
            <a:spAutoFit/>
          </a:bodyPr>
          <a:lstStyle/>
          <a:p>
            <a:pPr algn="ctr"/>
            <a:r>
              <a:rPr lang="en-US" sz="1400" dirty="0"/>
              <a:t>Sores</a:t>
            </a:r>
          </a:p>
        </p:txBody>
      </p:sp>
      <p:sp>
        <p:nvSpPr>
          <p:cNvPr id="66" name="TextBox 65">
            <a:extLst>
              <a:ext uri="{FF2B5EF4-FFF2-40B4-BE49-F238E27FC236}">
                <a16:creationId xmlns:a16="http://schemas.microsoft.com/office/drawing/2014/main" id="{0B8975D6-6DD7-44A1-B87B-7727D036FE37}"/>
              </a:ext>
            </a:extLst>
          </p:cNvPr>
          <p:cNvSpPr txBox="1"/>
          <p:nvPr/>
        </p:nvSpPr>
        <p:spPr>
          <a:xfrm>
            <a:off x="1562760" y="5826869"/>
            <a:ext cx="1323503" cy="307777"/>
          </a:xfrm>
          <a:prstGeom prst="rect">
            <a:avLst/>
          </a:prstGeom>
          <a:noFill/>
        </p:spPr>
        <p:txBody>
          <a:bodyPr wrap="square" rtlCol="0">
            <a:spAutoFit/>
          </a:bodyPr>
          <a:lstStyle/>
          <a:p>
            <a:pPr algn="ctr"/>
            <a:r>
              <a:rPr lang="en-US" sz="1400" dirty="0"/>
              <a:t>Sea to Blood</a:t>
            </a:r>
          </a:p>
        </p:txBody>
      </p:sp>
      <p:sp>
        <p:nvSpPr>
          <p:cNvPr id="67" name="TextBox 66">
            <a:extLst>
              <a:ext uri="{FF2B5EF4-FFF2-40B4-BE49-F238E27FC236}">
                <a16:creationId xmlns:a16="http://schemas.microsoft.com/office/drawing/2014/main" id="{C8532973-DD57-4DCF-BECA-67B400D70FE6}"/>
              </a:ext>
            </a:extLst>
          </p:cNvPr>
          <p:cNvSpPr txBox="1"/>
          <p:nvPr/>
        </p:nvSpPr>
        <p:spPr>
          <a:xfrm>
            <a:off x="4082337" y="5839718"/>
            <a:ext cx="1243123" cy="307777"/>
          </a:xfrm>
          <a:prstGeom prst="rect">
            <a:avLst/>
          </a:prstGeom>
          <a:noFill/>
        </p:spPr>
        <p:txBody>
          <a:bodyPr wrap="square" rtlCol="0">
            <a:spAutoFit/>
          </a:bodyPr>
          <a:lstStyle/>
          <a:p>
            <a:pPr algn="ctr"/>
            <a:r>
              <a:rPr lang="en-US" sz="1400" dirty="0"/>
              <a:t>Heat</a:t>
            </a:r>
          </a:p>
        </p:txBody>
      </p:sp>
      <p:sp>
        <p:nvSpPr>
          <p:cNvPr id="68" name="TextBox 67">
            <a:extLst>
              <a:ext uri="{FF2B5EF4-FFF2-40B4-BE49-F238E27FC236}">
                <a16:creationId xmlns:a16="http://schemas.microsoft.com/office/drawing/2014/main" id="{F08DDF27-314F-43BA-8C08-E6BA3E363996}"/>
              </a:ext>
            </a:extLst>
          </p:cNvPr>
          <p:cNvSpPr txBox="1"/>
          <p:nvPr/>
        </p:nvSpPr>
        <p:spPr>
          <a:xfrm>
            <a:off x="5325460" y="5832220"/>
            <a:ext cx="1102121" cy="311720"/>
          </a:xfrm>
          <a:prstGeom prst="rect">
            <a:avLst/>
          </a:prstGeom>
          <a:noFill/>
        </p:spPr>
        <p:txBody>
          <a:bodyPr wrap="square" rtlCol="0">
            <a:spAutoFit/>
          </a:bodyPr>
          <a:lstStyle/>
          <a:p>
            <a:pPr algn="ctr"/>
            <a:r>
              <a:rPr lang="en-US" sz="1400" dirty="0"/>
              <a:t>Darkens </a:t>
            </a:r>
          </a:p>
        </p:txBody>
      </p:sp>
      <p:sp>
        <p:nvSpPr>
          <p:cNvPr id="69" name="TextBox 68">
            <a:extLst>
              <a:ext uri="{FF2B5EF4-FFF2-40B4-BE49-F238E27FC236}">
                <a16:creationId xmlns:a16="http://schemas.microsoft.com/office/drawing/2014/main" id="{00D05EF1-51AE-4ADD-B556-F535DFF3E655}"/>
              </a:ext>
            </a:extLst>
          </p:cNvPr>
          <p:cNvSpPr txBox="1"/>
          <p:nvPr/>
        </p:nvSpPr>
        <p:spPr>
          <a:xfrm>
            <a:off x="6426794" y="5841680"/>
            <a:ext cx="1306544" cy="307777"/>
          </a:xfrm>
          <a:prstGeom prst="rect">
            <a:avLst/>
          </a:prstGeom>
          <a:noFill/>
        </p:spPr>
        <p:txBody>
          <a:bodyPr wrap="square" rtlCol="0">
            <a:spAutoFit/>
          </a:bodyPr>
          <a:lstStyle/>
          <a:p>
            <a:pPr algn="ctr"/>
            <a:r>
              <a:rPr lang="en-US" sz="1400" dirty="0"/>
              <a:t>Armageddon</a:t>
            </a:r>
          </a:p>
        </p:txBody>
      </p:sp>
      <p:sp>
        <p:nvSpPr>
          <p:cNvPr id="70" name="TextBox 69">
            <a:extLst>
              <a:ext uri="{FF2B5EF4-FFF2-40B4-BE49-F238E27FC236}">
                <a16:creationId xmlns:a16="http://schemas.microsoft.com/office/drawing/2014/main" id="{D81FEB90-282C-47CF-98DE-929230DC6102}"/>
              </a:ext>
            </a:extLst>
          </p:cNvPr>
          <p:cNvSpPr txBox="1"/>
          <p:nvPr/>
        </p:nvSpPr>
        <p:spPr>
          <a:xfrm>
            <a:off x="7633681" y="5839718"/>
            <a:ext cx="1397251" cy="523220"/>
          </a:xfrm>
          <a:prstGeom prst="rect">
            <a:avLst/>
          </a:prstGeom>
          <a:noFill/>
        </p:spPr>
        <p:txBody>
          <a:bodyPr wrap="square" rtlCol="0">
            <a:spAutoFit/>
          </a:bodyPr>
          <a:lstStyle/>
          <a:p>
            <a:pPr algn="ctr"/>
            <a:r>
              <a:rPr lang="en-US" sz="1400" dirty="0"/>
              <a:t>Hail, Thunder, Lightning</a:t>
            </a:r>
          </a:p>
        </p:txBody>
      </p:sp>
      <p:sp>
        <p:nvSpPr>
          <p:cNvPr id="71" name="TextBox 70">
            <a:extLst>
              <a:ext uri="{FF2B5EF4-FFF2-40B4-BE49-F238E27FC236}">
                <a16:creationId xmlns:a16="http://schemas.microsoft.com/office/drawing/2014/main" id="{48543000-09B9-44F9-B282-3428F0D89031}"/>
              </a:ext>
            </a:extLst>
          </p:cNvPr>
          <p:cNvSpPr txBox="1"/>
          <p:nvPr/>
        </p:nvSpPr>
        <p:spPr>
          <a:xfrm>
            <a:off x="2886264" y="5850769"/>
            <a:ext cx="1178501" cy="523220"/>
          </a:xfrm>
          <a:prstGeom prst="rect">
            <a:avLst/>
          </a:prstGeom>
          <a:noFill/>
        </p:spPr>
        <p:txBody>
          <a:bodyPr wrap="square" rtlCol="0">
            <a:spAutoFit/>
          </a:bodyPr>
          <a:lstStyle/>
          <a:p>
            <a:pPr algn="ctr"/>
            <a:r>
              <a:rPr lang="en-US" sz="1400" dirty="0"/>
              <a:t>Fresh Water to Blood</a:t>
            </a:r>
          </a:p>
        </p:txBody>
      </p:sp>
      <p:sp>
        <p:nvSpPr>
          <p:cNvPr id="72" name="Double Brace 71">
            <a:extLst>
              <a:ext uri="{FF2B5EF4-FFF2-40B4-BE49-F238E27FC236}">
                <a16:creationId xmlns:a16="http://schemas.microsoft.com/office/drawing/2014/main" id="{27638143-E872-4928-8B79-C5D3E7F9E361}"/>
              </a:ext>
            </a:extLst>
          </p:cNvPr>
          <p:cNvSpPr/>
          <p:nvPr/>
        </p:nvSpPr>
        <p:spPr>
          <a:xfrm>
            <a:off x="341668" y="5509491"/>
            <a:ext cx="8603747" cy="628072"/>
          </a:xfrm>
          <a:prstGeom prst="bracePair">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AFDBDA0-24C3-4460-BE2F-19D575E6B706}"/>
              </a:ext>
            </a:extLst>
          </p:cNvPr>
          <p:cNvCxnSpPr/>
          <p:nvPr/>
        </p:nvCxnSpPr>
        <p:spPr>
          <a:xfrm>
            <a:off x="1586778" y="5553232"/>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AE71F7C-BFE3-4271-ADA7-1E4BBA5DAD7C}"/>
              </a:ext>
            </a:extLst>
          </p:cNvPr>
          <p:cNvCxnSpPr/>
          <p:nvPr/>
        </p:nvCxnSpPr>
        <p:spPr>
          <a:xfrm>
            <a:off x="2886264" y="5574288"/>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4D6ED44-F1AF-433D-B4C2-833A84D4B6FD}"/>
              </a:ext>
            </a:extLst>
          </p:cNvPr>
          <p:cNvCxnSpPr/>
          <p:nvPr/>
        </p:nvCxnSpPr>
        <p:spPr>
          <a:xfrm>
            <a:off x="4033328" y="5598952"/>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3ADEC7D-31FC-43C1-99B2-66C883CA484C}"/>
              </a:ext>
            </a:extLst>
          </p:cNvPr>
          <p:cNvCxnSpPr/>
          <p:nvPr/>
        </p:nvCxnSpPr>
        <p:spPr>
          <a:xfrm>
            <a:off x="7739314" y="5588946"/>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5D0092F-8B66-489F-8148-8938A46479E3}"/>
              </a:ext>
            </a:extLst>
          </p:cNvPr>
          <p:cNvCxnSpPr/>
          <p:nvPr/>
        </p:nvCxnSpPr>
        <p:spPr>
          <a:xfrm>
            <a:off x="6456822" y="5574288"/>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2D92C88-222E-4D35-A889-D8E67F801D17}"/>
              </a:ext>
            </a:extLst>
          </p:cNvPr>
          <p:cNvCxnSpPr/>
          <p:nvPr/>
        </p:nvCxnSpPr>
        <p:spPr>
          <a:xfrm>
            <a:off x="5352222" y="5605793"/>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6298EDFA-4B39-4BC6-81BC-1BCFC797F6F6}"/>
              </a:ext>
            </a:extLst>
          </p:cNvPr>
          <p:cNvSpPr txBox="1"/>
          <p:nvPr/>
        </p:nvSpPr>
        <p:spPr>
          <a:xfrm>
            <a:off x="384259" y="5451904"/>
            <a:ext cx="1178501" cy="307777"/>
          </a:xfrm>
          <a:prstGeom prst="rect">
            <a:avLst/>
          </a:prstGeom>
          <a:noFill/>
        </p:spPr>
        <p:txBody>
          <a:bodyPr wrap="square" rtlCol="0">
            <a:spAutoFit/>
          </a:bodyPr>
          <a:lstStyle/>
          <a:p>
            <a:pPr algn="ctr"/>
            <a:r>
              <a:rPr lang="en-US" sz="1400" dirty="0">
                <a:solidFill>
                  <a:srgbClr val="FFC000"/>
                </a:solidFill>
              </a:rPr>
              <a:t>1</a:t>
            </a:r>
            <a:r>
              <a:rPr lang="en-US" sz="1400" baseline="30000" dirty="0">
                <a:solidFill>
                  <a:srgbClr val="FFC000"/>
                </a:solidFill>
              </a:rPr>
              <a:t>st</a:t>
            </a:r>
            <a:r>
              <a:rPr lang="en-US" sz="1400" dirty="0">
                <a:solidFill>
                  <a:srgbClr val="FFC000"/>
                </a:solidFill>
              </a:rPr>
              <a:t> Angel</a:t>
            </a:r>
          </a:p>
        </p:txBody>
      </p:sp>
      <p:sp>
        <p:nvSpPr>
          <p:cNvPr id="95" name="TextBox 94">
            <a:extLst>
              <a:ext uri="{FF2B5EF4-FFF2-40B4-BE49-F238E27FC236}">
                <a16:creationId xmlns:a16="http://schemas.microsoft.com/office/drawing/2014/main" id="{495292C0-2B0E-4844-8C1A-91E027D9A13C}"/>
              </a:ext>
            </a:extLst>
          </p:cNvPr>
          <p:cNvSpPr txBox="1"/>
          <p:nvPr/>
        </p:nvSpPr>
        <p:spPr>
          <a:xfrm>
            <a:off x="1609299" y="5450030"/>
            <a:ext cx="1178501" cy="307777"/>
          </a:xfrm>
          <a:prstGeom prst="rect">
            <a:avLst/>
          </a:prstGeom>
          <a:noFill/>
        </p:spPr>
        <p:txBody>
          <a:bodyPr wrap="square" rtlCol="0">
            <a:spAutoFit/>
          </a:bodyPr>
          <a:lstStyle/>
          <a:p>
            <a:pPr algn="ctr"/>
            <a:r>
              <a:rPr lang="en-US" sz="1400" dirty="0">
                <a:solidFill>
                  <a:srgbClr val="FFC000"/>
                </a:solidFill>
              </a:rPr>
              <a:t>2</a:t>
            </a:r>
            <a:r>
              <a:rPr lang="en-US" sz="1400" baseline="30000" dirty="0">
                <a:solidFill>
                  <a:srgbClr val="FFC000"/>
                </a:solidFill>
              </a:rPr>
              <a:t>nd</a:t>
            </a:r>
            <a:r>
              <a:rPr lang="en-US" sz="1400" dirty="0">
                <a:solidFill>
                  <a:srgbClr val="FFC000"/>
                </a:solidFill>
              </a:rPr>
              <a:t> Angel</a:t>
            </a:r>
          </a:p>
        </p:txBody>
      </p:sp>
      <p:sp>
        <p:nvSpPr>
          <p:cNvPr id="96" name="TextBox 95">
            <a:extLst>
              <a:ext uri="{FF2B5EF4-FFF2-40B4-BE49-F238E27FC236}">
                <a16:creationId xmlns:a16="http://schemas.microsoft.com/office/drawing/2014/main" id="{3ADCA0F0-4441-4150-BF74-FAB25FE4C75C}"/>
              </a:ext>
            </a:extLst>
          </p:cNvPr>
          <p:cNvSpPr txBox="1"/>
          <p:nvPr/>
        </p:nvSpPr>
        <p:spPr>
          <a:xfrm>
            <a:off x="2900064" y="5475520"/>
            <a:ext cx="1178501" cy="307777"/>
          </a:xfrm>
          <a:prstGeom prst="rect">
            <a:avLst/>
          </a:prstGeom>
          <a:noFill/>
        </p:spPr>
        <p:txBody>
          <a:bodyPr wrap="square" rtlCol="0">
            <a:spAutoFit/>
          </a:bodyPr>
          <a:lstStyle/>
          <a:p>
            <a:pPr algn="ctr"/>
            <a:r>
              <a:rPr lang="en-US" sz="1400" dirty="0">
                <a:solidFill>
                  <a:srgbClr val="FFC000"/>
                </a:solidFill>
              </a:rPr>
              <a:t>3</a:t>
            </a:r>
            <a:r>
              <a:rPr lang="en-US" sz="1400" baseline="30000" dirty="0">
                <a:solidFill>
                  <a:srgbClr val="FFC000"/>
                </a:solidFill>
              </a:rPr>
              <a:t>rd</a:t>
            </a:r>
            <a:r>
              <a:rPr lang="en-US" sz="1400" dirty="0">
                <a:solidFill>
                  <a:srgbClr val="FFC000"/>
                </a:solidFill>
              </a:rPr>
              <a:t> Angel</a:t>
            </a:r>
          </a:p>
        </p:txBody>
      </p:sp>
      <p:sp>
        <p:nvSpPr>
          <p:cNvPr id="97" name="TextBox 96">
            <a:extLst>
              <a:ext uri="{FF2B5EF4-FFF2-40B4-BE49-F238E27FC236}">
                <a16:creationId xmlns:a16="http://schemas.microsoft.com/office/drawing/2014/main" id="{25CE81DF-6D6B-4909-820A-44F1F5108C10}"/>
              </a:ext>
            </a:extLst>
          </p:cNvPr>
          <p:cNvSpPr txBox="1"/>
          <p:nvPr/>
        </p:nvSpPr>
        <p:spPr>
          <a:xfrm>
            <a:off x="4082337" y="5484269"/>
            <a:ext cx="1178501" cy="307777"/>
          </a:xfrm>
          <a:prstGeom prst="rect">
            <a:avLst/>
          </a:prstGeom>
          <a:noFill/>
        </p:spPr>
        <p:txBody>
          <a:bodyPr wrap="square" rtlCol="0">
            <a:spAutoFit/>
          </a:bodyPr>
          <a:lstStyle/>
          <a:p>
            <a:pPr algn="ctr"/>
            <a:r>
              <a:rPr lang="en-US" sz="1400" dirty="0">
                <a:solidFill>
                  <a:srgbClr val="FFC000"/>
                </a:solidFill>
              </a:rPr>
              <a:t>4</a:t>
            </a:r>
            <a:r>
              <a:rPr lang="en-US" sz="1400" baseline="30000" dirty="0">
                <a:solidFill>
                  <a:srgbClr val="FFC000"/>
                </a:solidFill>
              </a:rPr>
              <a:t>th</a:t>
            </a:r>
            <a:r>
              <a:rPr lang="en-US" sz="1400" dirty="0">
                <a:solidFill>
                  <a:srgbClr val="FFC000"/>
                </a:solidFill>
              </a:rPr>
              <a:t> Angel</a:t>
            </a:r>
          </a:p>
        </p:txBody>
      </p:sp>
      <p:sp>
        <p:nvSpPr>
          <p:cNvPr id="98" name="TextBox 97">
            <a:extLst>
              <a:ext uri="{FF2B5EF4-FFF2-40B4-BE49-F238E27FC236}">
                <a16:creationId xmlns:a16="http://schemas.microsoft.com/office/drawing/2014/main" id="{457953EF-C09E-4640-ABD4-E075D06502F5}"/>
              </a:ext>
            </a:extLst>
          </p:cNvPr>
          <p:cNvSpPr txBox="1"/>
          <p:nvPr/>
        </p:nvSpPr>
        <p:spPr>
          <a:xfrm>
            <a:off x="5254553" y="5503114"/>
            <a:ext cx="1178501" cy="307777"/>
          </a:xfrm>
          <a:prstGeom prst="rect">
            <a:avLst/>
          </a:prstGeom>
          <a:noFill/>
        </p:spPr>
        <p:txBody>
          <a:bodyPr wrap="square" rtlCol="0">
            <a:spAutoFit/>
          </a:bodyPr>
          <a:lstStyle/>
          <a:p>
            <a:pPr algn="ctr"/>
            <a:r>
              <a:rPr lang="en-US" sz="1400" dirty="0">
                <a:solidFill>
                  <a:srgbClr val="FFC000"/>
                </a:solidFill>
              </a:rPr>
              <a:t>5</a:t>
            </a:r>
            <a:r>
              <a:rPr lang="en-US" sz="1400" baseline="30000" dirty="0">
                <a:solidFill>
                  <a:srgbClr val="FFC000"/>
                </a:solidFill>
              </a:rPr>
              <a:t>th</a:t>
            </a:r>
            <a:r>
              <a:rPr lang="en-US" sz="1400" dirty="0">
                <a:solidFill>
                  <a:srgbClr val="FFC000"/>
                </a:solidFill>
              </a:rPr>
              <a:t> Angel</a:t>
            </a:r>
          </a:p>
        </p:txBody>
      </p:sp>
      <p:sp>
        <p:nvSpPr>
          <p:cNvPr id="99" name="TextBox 98">
            <a:extLst>
              <a:ext uri="{FF2B5EF4-FFF2-40B4-BE49-F238E27FC236}">
                <a16:creationId xmlns:a16="http://schemas.microsoft.com/office/drawing/2014/main" id="{A7A3C3E7-3E48-451A-9353-3FEFCCE12F2D}"/>
              </a:ext>
            </a:extLst>
          </p:cNvPr>
          <p:cNvSpPr txBox="1"/>
          <p:nvPr/>
        </p:nvSpPr>
        <p:spPr>
          <a:xfrm>
            <a:off x="6541945" y="5502486"/>
            <a:ext cx="1178501" cy="307777"/>
          </a:xfrm>
          <a:prstGeom prst="rect">
            <a:avLst/>
          </a:prstGeom>
          <a:noFill/>
        </p:spPr>
        <p:txBody>
          <a:bodyPr wrap="square" rtlCol="0">
            <a:spAutoFit/>
          </a:bodyPr>
          <a:lstStyle/>
          <a:p>
            <a:pPr algn="ctr"/>
            <a:r>
              <a:rPr lang="en-US" sz="1400" dirty="0">
                <a:solidFill>
                  <a:srgbClr val="FFC000"/>
                </a:solidFill>
              </a:rPr>
              <a:t>6</a:t>
            </a:r>
            <a:r>
              <a:rPr lang="en-US" sz="1400" baseline="30000" dirty="0">
                <a:solidFill>
                  <a:srgbClr val="FFC000"/>
                </a:solidFill>
              </a:rPr>
              <a:t>th</a:t>
            </a:r>
            <a:r>
              <a:rPr lang="en-US" sz="1400" dirty="0">
                <a:solidFill>
                  <a:srgbClr val="FFC000"/>
                </a:solidFill>
              </a:rPr>
              <a:t> Angel</a:t>
            </a:r>
          </a:p>
        </p:txBody>
      </p:sp>
      <p:sp>
        <p:nvSpPr>
          <p:cNvPr id="100" name="TextBox 99">
            <a:extLst>
              <a:ext uri="{FF2B5EF4-FFF2-40B4-BE49-F238E27FC236}">
                <a16:creationId xmlns:a16="http://schemas.microsoft.com/office/drawing/2014/main" id="{C42FFEA0-0D52-4891-A90F-327D143FBC0D}"/>
              </a:ext>
            </a:extLst>
          </p:cNvPr>
          <p:cNvSpPr txBox="1"/>
          <p:nvPr/>
        </p:nvSpPr>
        <p:spPr>
          <a:xfrm>
            <a:off x="7714949" y="5474310"/>
            <a:ext cx="1178501" cy="307777"/>
          </a:xfrm>
          <a:prstGeom prst="rect">
            <a:avLst/>
          </a:prstGeom>
          <a:noFill/>
        </p:spPr>
        <p:txBody>
          <a:bodyPr wrap="square" rtlCol="0">
            <a:spAutoFit/>
          </a:bodyPr>
          <a:lstStyle/>
          <a:p>
            <a:pPr algn="ctr"/>
            <a:r>
              <a:rPr lang="en-US" sz="1400" dirty="0">
                <a:solidFill>
                  <a:srgbClr val="FFC000"/>
                </a:solidFill>
              </a:rPr>
              <a:t>7</a:t>
            </a:r>
            <a:r>
              <a:rPr lang="en-US" sz="1400" baseline="30000" dirty="0">
                <a:solidFill>
                  <a:srgbClr val="FFC000"/>
                </a:solidFill>
              </a:rPr>
              <a:t>th</a:t>
            </a:r>
            <a:r>
              <a:rPr lang="en-US" sz="1400" dirty="0">
                <a:solidFill>
                  <a:srgbClr val="FFC000"/>
                </a:solidFill>
              </a:rPr>
              <a:t> Angel</a:t>
            </a:r>
          </a:p>
        </p:txBody>
      </p:sp>
    </p:spTree>
    <p:extLst>
      <p:ext uri="{BB962C8B-B14F-4D97-AF65-F5344CB8AC3E}">
        <p14:creationId xmlns:p14="http://schemas.microsoft.com/office/powerpoint/2010/main" val="40143085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 calcmode="lin" valueType="num">
                                      <p:cBhvr additive="base">
                                        <p:cTn id="7" dur="500" fill="hold"/>
                                        <p:tgtEl>
                                          <p:spTgt spid="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1000"/>
                                        <p:tgtEl>
                                          <p:spTgt spid="73"/>
                                        </p:tgtEl>
                                      </p:cBhvr>
                                    </p:animEffect>
                                    <p:anim calcmode="lin" valueType="num">
                                      <p:cBhvr>
                                        <p:cTn id="14" dur="1000" fill="hold"/>
                                        <p:tgtEl>
                                          <p:spTgt spid="73"/>
                                        </p:tgtEl>
                                        <p:attrNameLst>
                                          <p:attrName>ppt_x</p:attrName>
                                        </p:attrNameLst>
                                      </p:cBhvr>
                                      <p:tavLst>
                                        <p:tav tm="0">
                                          <p:val>
                                            <p:strVal val="#ppt_x"/>
                                          </p:val>
                                        </p:tav>
                                        <p:tav tm="100000">
                                          <p:val>
                                            <p:strVal val="#ppt_x"/>
                                          </p:val>
                                        </p:tav>
                                      </p:tavLst>
                                    </p:anim>
                                    <p:anim calcmode="lin" valueType="num">
                                      <p:cBhvr>
                                        <p:cTn id="15" dur="1000" fill="hold"/>
                                        <p:tgtEl>
                                          <p:spTgt spid="7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1000"/>
                                        <p:tgtEl>
                                          <p:spTgt spid="72"/>
                                        </p:tgtEl>
                                      </p:cBhvr>
                                    </p:animEffect>
                                    <p:anim calcmode="lin" valueType="num">
                                      <p:cBhvr>
                                        <p:cTn id="19" dur="1000" fill="hold"/>
                                        <p:tgtEl>
                                          <p:spTgt spid="72"/>
                                        </p:tgtEl>
                                        <p:attrNameLst>
                                          <p:attrName>ppt_x</p:attrName>
                                        </p:attrNameLst>
                                      </p:cBhvr>
                                      <p:tavLst>
                                        <p:tav tm="0">
                                          <p:val>
                                            <p:strVal val="#ppt_x"/>
                                          </p:val>
                                        </p:tav>
                                        <p:tav tm="100000">
                                          <p:val>
                                            <p:strVal val="#ppt_x"/>
                                          </p:val>
                                        </p:tav>
                                      </p:tavLst>
                                    </p:anim>
                                    <p:anim calcmode="lin" valueType="num">
                                      <p:cBhvr>
                                        <p:cTn id="20" dur="1000" fill="hold"/>
                                        <p:tgtEl>
                                          <p:spTgt spid="7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anim calcmode="lin" valueType="num">
                                      <p:cBhvr>
                                        <p:cTn id="24" dur="1000" fill="hold"/>
                                        <p:tgtEl>
                                          <p:spTgt spid="80"/>
                                        </p:tgtEl>
                                        <p:attrNameLst>
                                          <p:attrName>ppt_x</p:attrName>
                                        </p:attrNameLst>
                                      </p:cBhvr>
                                      <p:tavLst>
                                        <p:tav tm="0">
                                          <p:val>
                                            <p:strVal val="#ppt_x"/>
                                          </p:val>
                                        </p:tav>
                                        <p:tav tm="100000">
                                          <p:val>
                                            <p:strVal val="#ppt_x"/>
                                          </p:val>
                                        </p:tav>
                                      </p:tavLst>
                                    </p:anim>
                                    <p:anim calcmode="lin" valueType="num">
                                      <p:cBhvr>
                                        <p:cTn id="25" dur="1000" fill="hold"/>
                                        <p:tgtEl>
                                          <p:spTgt spid="8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1000"/>
                                        <p:tgtEl>
                                          <p:spTgt spid="90"/>
                                        </p:tgtEl>
                                      </p:cBhvr>
                                    </p:animEffect>
                                    <p:anim calcmode="lin" valueType="num">
                                      <p:cBhvr>
                                        <p:cTn id="29" dur="1000" fill="hold"/>
                                        <p:tgtEl>
                                          <p:spTgt spid="90"/>
                                        </p:tgtEl>
                                        <p:attrNameLst>
                                          <p:attrName>ppt_x</p:attrName>
                                        </p:attrNameLst>
                                      </p:cBhvr>
                                      <p:tavLst>
                                        <p:tav tm="0">
                                          <p:val>
                                            <p:strVal val="#ppt_x"/>
                                          </p:val>
                                        </p:tav>
                                        <p:tav tm="100000">
                                          <p:val>
                                            <p:strVal val="#ppt_x"/>
                                          </p:val>
                                        </p:tav>
                                      </p:tavLst>
                                    </p:anim>
                                    <p:anim calcmode="lin" valueType="num">
                                      <p:cBhvr>
                                        <p:cTn id="30" dur="1000" fill="hold"/>
                                        <p:tgtEl>
                                          <p:spTgt spid="9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1000"/>
                                        <p:tgtEl>
                                          <p:spTgt spid="93"/>
                                        </p:tgtEl>
                                      </p:cBhvr>
                                    </p:animEffect>
                                    <p:anim calcmode="lin" valueType="num">
                                      <p:cBhvr>
                                        <p:cTn id="34" dur="1000" fill="hold"/>
                                        <p:tgtEl>
                                          <p:spTgt spid="93"/>
                                        </p:tgtEl>
                                        <p:attrNameLst>
                                          <p:attrName>ppt_x</p:attrName>
                                        </p:attrNameLst>
                                      </p:cBhvr>
                                      <p:tavLst>
                                        <p:tav tm="0">
                                          <p:val>
                                            <p:strVal val="#ppt_x"/>
                                          </p:val>
                                        </p:tav>
                                        <p:tav tm="100000">
                                          <p:val>
                                            <p:strVal val="#ppt_x"/>
                                          </p:val>
                                        </p:tav>
                                      </p:tavLst>
                                    </p:anim>
                                    <p:anim calcmode="lin" valueType="num">
                                      <p:cBhvr>
                                        <p:cTn id="35" dur="1000" fill="hold"/>
                                        <p:tgtEl>
                                          <p:spTgt spid="9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1000"/>
                                        <p:tgtEl>
                                          <p:spTgt spid="92"/>
                                        </p:tgtEl>
                                      </p:cBhvr>
                                    </p:animEffect>
                                    <p:anim calcmode="lin" valueType="num">
                                      <p:cBhvr>
                                        <p:cTn id="39" dur="1000" fill="hold"/>
                                        <p:tgtEl>
                                          <p:spTgt spid="92"/>
                                        </p:tgtEl>
                                        <p:attrNameLst>
                                          <p:attrName>ppt_x</p:attrName>
                                        </p:attrNameLst>
                                      </p:cBhvr>
                                      <p:tavLst>
                                        <p:tav tm="0">
                                          <p:val>
                                            <p:strVal val="#ppt_x"/>
                                          </p:val>
                                        </p:tav>
                                        <p:tav tm="100000">
                                          <p:val>
                                            <p:strVal val="#ppt_x"/>
                                          </p:val>
                                        </p:tav>
                                      </p:tavLst>
                                    </p:anim>
                                    <p:anim calcmode="lin" valueType="num">
                                      <p:cBhvr>
                                        <p:cTn id="40" dur="1000" fill="hold"/>
                                        <p:tgtEl>
                                          <p:spTgt spid="9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1000"/>
                                        <p:tgtEl>
                                          <p:spTgt spid="91"/>
                                        </p:tgtEl>
                                      </p:cBhvr>
                                    </p:animEffect>
                                    <p:anim calcmode="lin" valueType="num">
                                      <p:cBhvr>
                                        <p:cTn id="44" dur="1000" fill="hold"/>
                                        <p:tgtEl>
                                          <p:spTgt spid="91"/>
                                        </p:tgtEl>
                                        <p:attrNameLst>
                                          <p:attrName>ppt_x</p:attrName>
                                        </p:attrNameLst>
                                      </p:cBhvr>
                                      <p:tavLst>
                                        <p:tav tm="0">
                                          <p:val>
                                            <p:strVal val="#ppt_x"/>
                                          </p:val>
                                        </p:tav>
                                        <p:tav tm="100000">
                                          <p:val>
                                            <p:strVal val="#ppt_x"/>
                                          </p:val>
                                        </p:tav>
                                      </p:tavLst>
                                    </p:anim>
                                    <p:anim calcmode="lin" valueType="num">
                                      <p:cBhvr>
                                        <p:cTn id="45" dur="1000" fill="hold"/>
                                        <p:tgtEl>
                                          <p:spTgt spid="9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1000"/>
                                        <p:tgtEl>
                                          <p:spTgt spid="62"/>
                                        </p:tgtEl>
                                      </p:cBhvr>
                                    </p:animEffect>
                                    <p:anim calcmode="lin" valueType="num">
                                      <p:cBhvr>
                                        <p:cTn id="49" dur="1000" fill="hold"/>
                                        <p:tgtEl>
                                          <p:spTgt spid="62"/>
                                        </p:tgtEl>
                                        <p:attrNameLst>
                                          <p:attrName>ppt_x</p:attrName>
                                        </p:attrNameLst>
                                      </p:cBhvr>
                                      <p:tavLst>
                                        <p:tav tm="0">
                                          <p:val>
                                            <p:strVal val="#ppt_x"/>
                                          </p:val>
                                        </p:tav>
                                        <p:tav tm="100000">
                                          <p:val>
                                            <p:strVal val="#ppt_x"/>
                                          </p:val>
                                        </p:tav>
                                      </p:tavLst>
                                    </p:anim>
                                    <p:anim calcmode="lin" valueType="num">
                                      <p:cBhvr>
                                        <p:cTn id="50" dur="1000" fill="hold"/>
                                        <p:tgtEl>
                                          <p:spTgt spid="6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1000"/>
                                        <p:tgtEl>
                                          <p:spTgt spid="63"/>
                                        </p:tgtEl>
                                      </p:cBhvr>
                                    </p:animEffect>
                                    <p:anim calcmode="lin" valueType="num">
                                      <p:cBhvr>
                                        <p:cTn id="54" dur="1000" fill="hold"/>
                                        <p:tgtEl>
                                          <p:spTgt spid="63"/>
                                        </p:tgtEl>
                                        <p:attrNameLst>
                                          <p:attrName>ppt_x</p:attrName>
                                        </p:attrNameLst>
                                      </p:cBhvr>
                                      <p:tavLst>
                                        <p:tav tm="0">
                                          <p:val>
                                            <p:strVal val="#ppt_x"/>
                                          </p:val>
                                        </p:tav>
                                        <p:tav tm="100000">
                                          <p:val>
                                            <p:strVal val="#ppt_x"/>
                                          </p:val>
                                        </p:tav>
                                      </p:tavLst>
                                    </p:anim>
                                    <p:anim calcmode="lin" valueType="num">
                                      <p:cBhvr>
                                        <p:cTn id="55" dur="1000" fill="hold"/>
                                        <p:tgtEl>
                                          <p:spTgt spid="6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fade">
                                      <p:cBhvr>
                                        <p:cTn id="68" dur="1000"/>
                                        <p:tgtEl>
                                          <p:spTgt spid="95"/>
                                        </p:tgtEl>
                                      </p:cBhvr>
                                    </p:animEffect>
                                    <p:anim calcmode="lin" valueType="num">
                                      <p:cBhvr>
                                        <p:cTn id="69" dur="1000" fill="hold"/>
                                        <p:tgtEl>
                                          <p:spTgt spid="95"/>
                                        </p:tgtEl>
                                        <p:attrNameLst>
                                          <p:attrName>ppt_x</p:attrName>
                                        </p:attrNameLst>
                                      </p:cBhvr>
                                      <p:tavLst>
                                        <p:tav tm="0">
                                          <p:val>
                                            <p:strVal val="#ppt_x"/>
                                          </p:val>
                                        </p:tav>
                                        <p:tav tm="100000">
                                          <p:val>
                                            <p:strVal val="#ppt_x"/>
                                          </p:val>
                                        </p:tav>
                                      </p:tavLst>
                                    </p:anim>
                                    <p:anim calcmode="lin" valueType="num">
                                      <p:cBhvr>
                                        <p:cTn id="70" dur="1000" fill="hold"/>
                                        <p:tgtEl>
                                          <p:spTgt spid="9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1000"/>
                                        <p:tgtEl>
                                          <p:spTgt spid="97"/>
                                        </p:tgtEl>
                                      </p:cBhvr>
                                    </p:animEffect>
                                    <p:anim calcmode="lin" valueType="num">
                                      <p:cBhvr>
                                        <p:cTn id="79" dur="1000" fill="hold"/>
                                        <p:tgtEl>
                                          <p:spTgt spid="97"/>
                                        </p:tgtEl>
                                        <p:attrNameLst>
                                          <p:attrName>ppt_x</p:attrName>
                                        </p:attrNameLst>
                                      </p:cBhvr>
                                      <p:tavLst>
                                        <p:tav tm="0">
                                          <p:val>
                                            <p:strVal val="#ppt_x"/>
                                          </p:val>
                                        </p:tav>
                                        <p:tav tm="100000">
                                          <p:val>
                                            <p:strVal val="#ppt_x"/>
                                          </p:val>
                                        </p:tav>
                                      </p:tavLst>
                                    </p:anim>
                                    <p:anim calcmode="lin" valueType="num">
                                      <p:cBhvr>
                                        <p:cTn id="80" dur="1000" fill="hold"/>
                                        <p:tgtEl>
                                          <p:spTgt spid="9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98"/>
                                        </p:tgtEl>
                                        <p:attrNameLst>
                                          <p:attrName>style.visibility</p:attrName>
                                        </p:attrNameLst>
                                      </p:cBhvr>
                                      <p:to>
                                        <p:strVal val="visible"/>
                                      </p:to>
                                    </p:set>
                                    <p:animEffect transition="in" filter="fade">
                                      <p:cBhvr>
                                        <p:cTn id="83" dur="1000"/>
                                        <p:tgtEl>
                                          <p:spTgt spid="98"/>
                                        </p:tgtEl>
                                      </p:cBhvr>
                                    </p:animEffect>
                                    <p:anim calcmode="lin" valueType="num">
                                      <p:cBhvr>
                                        <p:cTn id="84" dur="1000" fill="hold"/>
                                        <p:tgtEl>
                                          <p:spTgt spid="98"/>
                                        </p:tgtEl>
                                        <p:attrNameLst>
                                          <p:attrName>ppt_x</p:attrName>
                                        </p:attrNameLst>
                                      </p:cBhvr>
                                      <p:tavLst>
                                        <p:tav tm="0">
                                          <p:val>
                                            <p:strVal val="#ppt_x"/>
                                          </p:val>
                                        </p:tav>
                                        <p:tav tm="100000">
                                          <p:val>
                                            <p:strVal val="#ppt_x"/>
                                          </p:val>
                                        </p:tav>
                                      </p:tavLst>
                                    </p:anim>
                                    <p:anim calcmode="lin" valueType="num">
                                      <p:cBhvr>
                                        <p:cTn id="85" dur="1000" fill="hold"/>
                                        <p:tgtEl>
                                          <p:spTgt spid="9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fade">
                                      <p:cBhvr>
                                        <p:cTn id="88" dur="1000"/>
                                        <p:tgtEl>
                                          <p:spTgt spid="99"/>
                                        </p:tgtEl>
                                      </p:cBhvr>
                                    </p:animEffect>
                                    <p:anim calcmode="lin" valueType="num">
                                      <p:cBhvr>
                                        <p:cTn id="89" dur="1000" fill="hold"/>
                                        <p:tgtEl>
                                          <p:spTgt spid="99"/>
                                        </p:tgtEl>
                                        <p:attrNameLst>
                                          <p:attrName>ppt_x</p:attrName>
                                        </p:attrNameLst>
                                      </p:cBhvr>
                                      <p:tavLst>
                                        <p:tav tm="0">
                                          <p:val>
                                            <p:strVal val="#ppt_x"/>
                                          </p:val>
                                        </p:tav>
                                        <p:tav tm="100000">
                                          <p:val>
                                            <p:strVal val="#ppt_x"/>
                                          </p:val>
                                        </p:tav>
                                      </p:tavLst>
                                    </p:anim>
                                    <p:anim calcmode="lin" valueType="num">
                                      <p:cBhvr>
                                        <p:cTn id="90" dur="1000" fill="hold"/>
                                        <p:tgtEl>
                                          <p:spTgt spid="9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00"/>
                                        </p:tgtEl>
                                        <p:attrNameLst>
                                          <p:attrName>style.visibility</p:attrName>
                                        </p:attrNameLst>
                                      </p:cBhvr>
                                      <p:to>
                                        <p:strVal val="visible"/>
                                      </p:to>
                                    </p:set>
                                    <p:animEffect transition="in" filter="fade">
                                      <p:cBhvr>
                                        <p:cTn id="93" dur="1000"/>
                                        <p:tgtEl>
                                          <p:spTgt spid="100"/>
                                        </p:tgtEl>
                                      </p:cBhvr>
                                    </p:animEffect>
                                    <p:anim calcmode="lin" valueType="num">
                                      <p:cBhvr>
                                        <p:cTn id="94" dur="1000" fill="hold"/>
                                        <p:tgtEl>
                                          <p:spTgt spid="100"/>
                                        </p:tgtEl>
                                        <p:attrNameLst>
                                          <p:attrName>ppt_x</p:attrName>
                                        </p:attrNameLst>
                                      </p:cBhvr>
                                      <p:tavLst>
                                        <p:tav tm="0">
                                          <p:val>
                                            <p:strVal val="#ppt_x"/>
                                          </p:val>
                                        </p:tav>
                                        <p:tav tm="100000">
                                          <p:val>
                                            <p:strVal val="#ppt_x"/>
                                          </p:val>
                                        </p:tav>
                                      </p:tavLst>
                                    </p:anim>
                                    <p:anim calcmode="lin" valueType="num">
                                      <p:cBhvr>
                                        <p:cTn id="95"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fade">
                                      <p:cBhvr>
                                        <p:cTn id="100" dur="1000"/>
                                        <p:tgtEl>
                                          <p:spTgt spid="65"/>
                                        </p:tgtEl>
                                      </p:cBhvr>
                                    </p:animEffect>
                                    <p:anim calcmode="lin" valueType="num">
                                      <p:cBhvr>
                                        <p:cTn id="101" dur="1000" fill="hold"/>
                                        <p:tgtEl>
                                          <p:spTgt spid="65"/>
                                        </p:tgtEl>
                                        <p:attrNameLst>
                                          <p:attrName>ppt_x</p:attrName>
                                        </p:attrNameLst>
                                      </p:cBhvr>
                                      <p:tavLst>
                                        <p:tav tm="0">
                                          <p:val>
                                            <p:strVal val="#ppt_x"/>
                                          </p:val>
                                        </p:tav>
                                        <p:tav tm="100000">
                                          <p:val>
                                            <p:strVal val="#ppt_x"/>
                                          </p:val>
                                        </p:tav>
                                      </p:tavLst>
                                    </p:anim>
                                    <p:anim calcmode="lin" valueType="num">
                                      <p:cBhvr>
                                        <p:cTn id="102" dur="1000" fill="hold"/>
                                        <p:tgtEl>
                                          <p:spTgt spid="6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1000"/>
                                        <p:tgtEl>
                                          <p:spTgt spid="66"/>
                                        </p:tgtEl>
                                      </p:cBhvr>
                                    </p:animEffect>
                                    <p:anim calcmode="lin" valueType="num">
                                      <p:cBhvr>
                                        <p:cTn id="106" dur="1000" fill="hold"/>
                                        <p:tgtEl>
                                          <p:spTgt spid="66"/>
                                        </p:tgtEl>
                                        <p:attrNameLst>
                                          <p:attrName>ppt_x</p:attrName>
                                        </p:attrNameLst>
                                      </p:cBhvr>
                                      <p:tavLst>
                                        <p:tav tm="0">
                                          <p:val>
                                            <p:strVal val="#ppt_x"/>
                                          </p:val>
                                        </p:tav>
                                        <p:tav tm="100000">
                                          <p:val>
                                            <p:strVal val="#ppt_x"/>
                                          </p:val>
                                        </p:tav>
                                      </p:tavLst>
                                    </p:anim>
                                    <p:anim calcmode="lin" valueType="num">
                                      <p:cBhvr>
                                        <p:cTn id="107" dur="1000" fill="hold"/>
                                        <p:tgtEl>
                                          <p:spTgt spid="6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fade">
                                      <p:cBhvr>
                                        <p:cTn id="110" dur="1000"/>
                                        <p:tgtEl>
                                          <p:spTgt spid="71"/>
                                        </p:tgtEl>
                                      </p:cBhvr>
                                    </p:animEffect>
                                    <p:anim calcmode="lin" valueType="num">
                                      <p:cBhvr>
                                        <p:cTn id="111" dur="1000" fill="hold"/>
                                        <p:tgtEl>
                                          <p:spTgt spid="71"/>
                                        </p:tgtEl>
                                        <p:attrNameLst>
                                          <p:attrName>ppt_x</p:attrName>
                                        </p:attrNameLst>
                                      </p:cBhvr>
                                      <p:tavLst>
                                        <p:tav tm="0">
                                          <p:val>
                                            <p:strVal val="#ppt_x"/>
                                          </p:val>
                                        </p:tav>
                                        <p:tav tm="100000">
                                          <p:val>
                                            <p:strVal val="#ppt_x"/>
                                          </p:val>
                                        </p:tav>
                                      </p:tavLst>
                                    </p:anim>
                                    <p:anim calcmode="lin" valueType="num">
                                      <p:cBhvr>
                                        <p:cTn id="112" dur="1000" fill="hold"/>
                                        <p:tgtEl>
                                          <p:spTgt spid="7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1000"/>
                                        <p:tgtEl>
                                          <p:spTgt spid="67"/>
                                        </p:tgtEl>
                                      </p:cBhvr>
                                    </p:animEffect>
                                    <p:anim calcmode="lin" valueType="num">
                                      <p:cBhvr>
                                        <p:cTn id="116" dur="1000" fill="hold"/>
                                        <p:tgtEl>
                                          <p:spTgt spid="67"/>
                                        </p:tgtEl>
                                        <p:attrNameLst>
                                          <p:attrName>ppt_x</p:attrName>
                                        </p:attrNameLst>
                                      </p:cBhvr>
                                      <p:tavLst>
                                        <p:tav tm="0">
                                          <p:val>
                                            <p:strVal val="#ppt_x"/>
                                          </p:val>
                                        </p:tav>
                                        <p:tav tm="100000">
                                          <p:val>
                                            <p:strVal val="#ppt_x"/>
                                          </p:val>
                                        </p:tav>
                                      </p:tavLst>
                                    </p:anim>
                                    <p:anim calcmode="lin" valueType="num">
                                      <p:cBhvr>
                                        <p:cTn id="117" dur="1000" fill="hold"/>
                                        <p:tgtEl>
                                          <p:spTgt spid="67"/>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fade">
                                      <p:cBhvr>
                                        <p:cTn id="120" dur="1000"/>
                                        <p:tgtEl>
                                          <p:spTgt spid="68"/>
                                        </p:tgtEl>
                                      </p:cBhvr>
                                    </p:animEffect>
                                    <p:anim calcmode="lin" valueType="num">
                                      <p:cBhvr>
                                        <p:cTn id="121" dur="1000" fill="hold"/>
                                        <p:tgtEl>
                                          <p:spTgt spid="68"/>
                                        </p:tgtEl>
                                        <p:attrNameLst>
                                          <p:attrName>ppt_x</p:attrName>
                                        </p:attrNameLst>
                                      </p:cBhvr>
                                      <p:tavLst>
                                        <p:tav tm="0">
                                          <p:val>
                                            <p:strVal val="#ppt_x"/>
                                          </p:val>
                                        </p:tav>
                                        <p:tav tm="100000">
                                          <p:val>
                                            <p:strVal val="#ppt_x"/>
                                          </p:val>
                                        </p:tav>
                                      </p:tavLst>
                                    </p:anim>
                                    <p:anim calcmode="lin" valueType="num">
                                      <p:cBhvr>
                                        <p:cTn id="122" dur="1000" fill="hold"/>
                                        <p:tgtEl>
                                          <p:spTgt spid="68"/>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1000"/>
                                        <p:tgtEl>
                                          <p:spTgt spid="69"/>
                                        </p:tgtEl>
                                      </p:cBhvr>
                                    </p:animEffect>
                                    <p:anim calcmode="lin" valueType="num">
                                      <p:cBhvr>
                                        <p:cTn id="126" dur="1000" fill="hold"/>
                                        <p:tgtEl>
                                          <p:spTgt spid="69"/>
                                        </p:tgtEl>
                                        <p:attrNameLst>
                                          <p:attrName>ppt_x</p:attrName>
                                        </p:attrNameLst>
                                      </p:cBhvr>
                                      <p:tavLst>
                                        <p:tav tm="0">
                                          <p:val>
                                            <p:strVal val="#ppt_x"/>
                                          </p:val>
                                        </p:tav>
                                        <p:tav tm="100000">
                                          <p:val>
                                            <p:strVal val="#ppt_x"/>
                                          </p:val>
                                        </p:tav>
                                      </p:tavLst>
                                    </p:anim>
                                    <p:anim calcmode="lin" valueType="num">
                                      <p:cBhvr>
                                        <p:cTn id="127" dur="1000" fill="hold"/>
                                        <p:tgtEl>
                                          <p:spTgt spid="69"/>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70"/>
                                        </p:tgtEl>
                                        <p:attrNameLst>
                                          <p:attrName>style.visibility</p:attrName>
                                        </p:attrNameLst>
                                      </p:cBhvr>
                                      <p:to>
                                        <p:strVal val="visible"/>
                                      </p:to>
                                    </p:set>
                                    <p:animEffect transition="in" filter="fade">
                                      <p:cBhvr>
                                        <p:cTn id="130" dur="1000"/>
                                        <p:tgtEl>
                                          <p:spTgt spid="70"/>
                                        </p:tgtEl>
                                      </p:cBhvr>
                                    </p:animEffect>
                                    <p:anim calcmode="lin" valueType="num">
                                      <p:cBhvr>
                                        <p:cTn id="131" dur="1000" fill="hold"/>
                                        <p:tgtEl>
                                          <p:spTgt spid="70"/>
                                        </p:tgtEl>
                                        <p:attrNameLst>
                                          <p:attrName>ppt_x</p:attrName>
                                        </p:attrNameLst>
                                      </p:cBhvr>
                                      <p:tavLst>
                                        <p:tav tm="0">
                                          <p:val>
                                            <p:strVal val="#ppt_x"/>
                                          </p:val>
                                        </p:tav>
                                        <p:tav tm="100000">
                                          <p:val>
                                            <p:strVal val="#ppt_x"/>
                                          </p:val>
                                        </p:tav>
                                      </p:tavLst>
                                    </p:anim>
                                    <p:anim calcmode="lin" valueType="num">
                                      <p:cBhvr>
                                        <p:cTn id="13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animBg="1"/>
      <p:bldP spid="94" grpId="0"/>
      <p:bldP spid="95" grpId="0"/>
      <p:bldP spid="96" grpId="0"/>
      <p:bldP spid="97" grpId="0"/>
      <p:bldP spid="98" grpId="0"/>
      <p:bldP spid="99" grpId="0"/>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81C7DB-ED9E-4D10-8B2A-BA8E7D2BB65D}"/>
              </a:ext>
            </a:extLst>
          </p:cNvPr>
          <p:cNvGraphicFramePr>
            <a:graphicFrameLocks noGrp="1"/>
          </p:cNvGraphicFramePr>
          <p:nvPr>
            <p:extLst>
              <p:ext uri="{D42A27DB-BD31-4B8C-83A1-F6EECF244321}">
                <p14:modId xmlns:p14="http://schemas.microsoft.com/office/powerpoint/2010/main" val="1978993469"/>
              </p:ext>
            </p:extLst>
          </p:nvPr>
        </p:nvGraphicFramePr>
        <p:xfrm>
          <a:off x="563417" y="556489"/>
          <a:ext cx="8285020" cy="3997223"/>
        </p:xfrm>
        <a:graphic>
          <a:graphicData uri="http://schemas.openxmlformats.org/drawingml/2006/table">
            <a:tbl>
              <a:tblPr firstRow="1" bandRow="1">
                <a:tableStyleId>{5C22544A-7EE6-4342-B048-85BDC9FD1C3A}</a:tableStyleId>
              </a:tblPr>
              <a:tblGrid>
                <a:gridCol w="4142510">
                  <a:extLst>
                    <a:ext uri="{9D8B030D-6E8A-4147-A177-3AD203B41FA5}">
                      <a16:colId xmlns:a16="http://schemas.microsoft.com/office/drawing/2014/main" val="983407646"/>
                    </a:ext>
                  </a:extLst>
                </a:gridCol>
                <a:gridCol w="4142510">
                  <a:extLst>
                    <a:ext uri="{9D8B030D-6E8A-4147-A177-3AD203B41FA5}">
                      <a16:colId xmlns:a16="http://schemas.microsoft.com/office/drawing/2014/main" val="2382953375"/>
                    </a:ext>
                  </a:extLst>
                </a:gridCol>
              </a:tblGrid>
              <a:tr h="508344">
                <a:tc>
                  <a:txBody>
                    <a:bodyPr/>
                    <a:lstStyle/>
                    <a:p>
                      <a:pPr algn="ctr"/>
                      <a:r>
                        <a:rPr lang="en-US" sz="2800" dirty="0">
                          <a:latin typeface="+mj-lt"/>
                        </a:rPr>
                        <a:t>7 Trumpets</a:t>
                      </a:r>
                    </a:p>
                  </a:txBody>
                  <a:tcPr/>
                </a:tc>
                <a:tc>
                  <a:txBody>
                    <a:bodyPr/>
                    <a:lstStyle/>
                    <a:p>
                      <a:pPr algn="ctr"/>
                      <a:r>
                        <a:rPr lang="en-US" sz="2800" dirty="0">
                          <a:latin typeface="+mj-lt"/>
                        </a:rPr>
                        <a:t>7 Vials</a:t>
                      </a:r>
                    </a:p>
                  </a:txBody>
                  <a:tcPr/>
                </a:tc>
                <a:extLst>
                  <a:ext uri="{0D108BD9-81ED-4DB2-BD59-A6C34878D82A}">
                    <a16:rowId xmlns:a16="http://schemas.microsoft.com/office/drawing/2014/main" val="3905177575"/>
                  </a:ext>
                </a:extLst>
              </a:tr>
              <a:tr h="508344">
                <a:tc>
                  <a:txBody>
                    <a:bodyPr/>
                    <a:lstStyle/>
                    <a:p>
                      <a:r>
                        <a:rPr lang="en-US" sz="2000" dirty="0">
                          <a:latin typeface="+mj-lt"/>
                        </a:rPr>
                        <a:t>1 Hail, fire, blood (8:7)</a:t>
                      </a:r>
                    </a:p>
                  </a:txBody>
                  <a:tcPr/>
                </a:tc>
                <a:tc>
                  <a:txBody>
                    <a:bodyPr/>
                    <a:lstStyle/>
                    <a:p>
                      <a:r>
                        <a:rPr lang="en-US" sz="2000" dirty="0">
                          <a:latin typeface="+mj-lt"/>
                        </a:rPr>
                        <a:t>1 Sores (16:2)</a:t>
                      </a:r>
                    </a:p>
                  </a:txBody>
                  <a:tcPr/>
                </a:tc>
                <a:extLst>
                  <a:ext uri="{0D108BD9-81ED-4DB2-BD59-A6C34878D82A}">
                    <a16:rowId xmlns:a16="http://schemas.microsoft.com/office/drawing/2014/main" val="2672800782"/>
                  </a:ext>
                </a:extLst>
              </a:tr>
              <a:tr h="338612">
                <a:tc>
                  <a:txBody>
                    <a:bodyPr/>
                    <a:lstStyle/>
                    <a:p>
                      <a:r>
                        <a:rPr lang="en-US" sz="2000" dirty="0">
                          <a:latin typeface="+mj-lt"/>
                        </a:rPr>
                        <a:t>2 Mountain; sea to blood (8:8)</a:t>
                      </a:r>
                    </a:p>
                  </a:txBody>
                  <a:tcPr/>
                </a:tc>
                <a:tc>
                  <a:txBody>
                    <a:bodyPr/>
                    <a:lstStyle/>
                    <a:p>
                      <a:r>
                        <a:rPr lang="en-US" sz="2000" dirty="0">
                          <a:latin typeface="+mj-lt"/>
                        </a:rPr>
                        <a:t>2 Sea to blood (16:3)</a:t>
                      </a:r>
                    </a:p>
                  </a:txBody>
                  <a:tcPr/>
                </a:tc>
                <a:extLst>
                  <a:ext uri="{0D108BD9-81ED-4DB2-BD59-A6C34878D82A}">
                    <a16:rowId xmlns:a16="http://schemas.microsoft.com/office/drawing/2014/main" val="2070958015"/>
                  </a:ext>
                </a:extLst>
              </a:tr>
              <a:tr h="508344">
                <a:tc>
                  <a:txBody>
                    <a:bodyPr/>
                    <a:lstStyle/>
                    <a:p>
                      <a:r>
                        <a:rPr lang="en-US" sz="2000" dirty="0">
                          <a:latin typeface="+mj-lt"/>
                        </a:rPr>
                        <a:t>3 Fresh water bitter (8:10)</a:t>
                      </a:r>
                    </a:p>
                  </a:txBody>
                  <a:tcPr/>
                </a:tc>
                <a:tc>
                  <a:txBody>
                    <a:bodyPr/>
                    <a:lstStyle/>
                    <a:p>
                      <a:r>
                        <a:rPr lang="en-US" sz="2000" dirty="0">
                          <a:latin typeface="+mj-lt"/>
                        </a:rPr>
                        <a:t>3 Rives to blood (16:4)</a:t>
                      </a:r>
                    </a:p>
                  </a:txBody>
                  <a:tcPr/>
                </a:tc>
                <a:extLst>
                  <a:ext uri="{0D108BD9-81ED-4DB2-BD59-A6C34878D82A}">
                    <a16:rowId xmlns:a16="http://schemas.microsoft.com/office/drawing/2014/main" val="2110624490"/>
                  </a:ext>
                </a:extLst>
              </a:tr>
              <a:tr h="338612">
                <a:tc>
                  <a:txBody>
                    <a:bodyPr/>
                    <a:lstStyle/>
                    <a:p>
                      <a:r>
                        <a:rPr lang="en-US" sz="2000" dirty="0">
                          <a:latin typeface="+mj-lt"/>
                        </a:rPr>
                        <a:t>4 Sun, Moon, Stars (8:12)</a:t>
                      </a:r>
                    </a:p>
                  </a:txBody>
                  <a:tcPr/>
                </a:tc>
                <a:tc>
                  <a:txBody>
                    <a:bodyPr/>
                    <a:lstStyle/>
                    <a:p>
                      <a:r>
                        <a:rPr lang="en-US" sz="2000" dirty="0">
                          <a:latin typeface="+mj-lt"/>
                        </a:rPr>
                        <a:t>4 Scorching heat (16:8-9)</a:t>
                      </a:r>
                    </a:p>
                  </a:txBody>
                  <a:tcPr/>
                </a:tc>
                <a:extLst>
                  <a:ext uri="{0D108BD9-81ED-4DB2-BD59-A6C34878D82A}">
                    <a16:rowId xmlns:a16="http://schemas.microsoft.com/office/drawing/2014/main" val="1664024088"/>
                  </a:ext>
                </a:extLst>
              </a:tr>
              <a:tr h="338612">
                <a:tc>
                  <a:txBody>
                    <a:bodyPr/>
                    <a:lstStyle/>
                    <a:p>
                      <a:r>
                        <a:rPr lang="en-US" sz="2000" dirty="0">
                          <a:latin typeface="+mj-lt"/>
                        </a:rPr>
                        <a:t>5 Wars (9:1)</a:t>
                      </a:r>
                    </a:p>
                  </a:txBody>
                  <a:tcPr/>
                </a:tc>
                <a:tc>
                  <a:txBody>
                    <a:bodyPr/>
                    <a:lstStyle/>
                    <a:p>
                      <a:r>
                        <a:rPr lang="en-US" sz="2000" dirty="0">
                          <a:latin typeface="+mj-lt"/>
                        </a:rPr>
                        <a:t>5 Darkness &amp; pain (16:10-11)</a:t>
                      </a:r>
                    </a:p>
                  </a:txBody>
                  <a:tcPr/>
                </a:tc>
                <a:extLst>
                  <a:ext uri="{0D108BD9-81ED-4DB2-BD59-A6C34878D82A}">
                    <a16:rowId xmlns:a16="http://schemas.microsoft.com/office/drawing/2014/main" val="1284086777"/>
                  </a:ext>
                </a:extLst>
              </a:tr>
              <a:tr h="338612">
                <a:tc>
                  <a:txBody>
                    <a:bodyPr/>
                    <a:lstStyle/>
                    <a:p>
                      <a:r>
                        <a:rPr lang="en-US" sz="2000" dirty="0">
                          <a:latin typeface="+mj-lt"/>
                        </a:rPr>
                        <a:t>6 Armageddon (9:13)</a:t>
                      </a:r>
                    </a:p>
                  </a:txBody>
                  <a:tcPr/>
                </a:tc>
                <a:tc>
                  <a:txBody>
                    <a:bodyPr/>
                    <a:lstStyle/>
                    <a:p>
                      <a:r>
                        <a:rPr lang="en-US" sz="2000" dirty="0">
                          <a:latin typeface="+mj-lt"/>
                        </a:rPr>
                        <a:t>6 Armageddon (16:12)</a:t>
                      </a:r>
                    </a:p>
                  </a:txBody>
                  <a:tcPr/>
                </a:tc>
                <a:extLst>
                  <a:ext uri="{0D108BD9-81ED-4DB2-BD59-A6C34878D82A}">
                    <a16:rowId xmlns:a16="http://schemas.microsoft.com/office/drawing/2014/main" val="1600908810"/>
                  </a:ext>
                </a:extLst>
              </a:tr>
              <a:tr h="877415">
                <a:tc>
                  <a:txBody>
                    <a:bodyPr/>
                    <a:lstStyle/>
                    <a:p>
                      <a:r>
                        <a:rPr lang="en-US" sz="2000" dirty="0">
                          <a:latin typeface="+mj-lt"/>
                        </a:rPr>
                        <a:t>7 Thunder, earthquakes, hail (11:15-19)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j-lt"/>
                        </a:rPr>
                        <a:t>7 Thunder, earthquakes, hail (16:17-21)</a:t>
                      </a:r>
                    </a:p>
                  </a:txBody>
                  <a:tcPr/>
                </a:tc>
                <a:extLst>
                  <a:ext uri="{0D108BD9-81ED-4DB2-BD59-A6C34878D82A}">
                    <a16:rowId xmlns:a16="http://schemas.microsoft.com/office/drawing/2014/main" val="1608014077"/>
                  </a:ext>
                </a:extLst>
              </a:tr>
            </a:tbl>
          </a:graphicData>
        </a:graphic>
      </p:graphicFrame>
    </p:spTree>
    <p:extLst>
      <p:ext uri="{BB962C8B-B14F-4D97-AF65-F5344CB8AC3E}">
        <p14:creationId xmlns:p14="http://schemas.microsoft.com/office/powerpoint/2010/main" val="360411548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2625" y="-150813"/>
            <a:ext cx="7764463" cy="1325563"/>
          </a:xfrm>
        </p:spPr>
        <p:txBody>
          <a:bodyPr/>
          <a:lstStyle/>
          <a:p>
            <a:pPr eaLnBrk="1" fontAlgn="auto" hangingPunct="1">
              <a:spcAft>
                <a:spcPts val="0"/>
              </a:spcAft>
              <a:defRPr/>
            </a:pPr>
            <a:r>
              <a:rPr lang="en-US" altLang="en-US"/>
              <a:t>7 angels and 7 vials</a:t>
            </a:r>
          </a:p>
        </p:txBody>
      </p:sp>
      <p:sp>
        <p:nvSpPr>
          <p:cNvPr id="106499" name="Rectangle 2"/>
          <p:cNvSpPr>
            <a:spLocks noChangeArrowheads="1"/>
          </p:cNvSpPr>
          <p:nvPr/>
        </p:nvSpPr>
        <p:spPr bwMode="auto">
          <a:xfrm>
            <a:off x="82550" y="839788"/>
            <a:ext cx="9067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pPr>
            <a:r>
              <a:rPr lang="en-US" altLang="en-US" sz="2400" b="1" dirty="0">
                <a:latin typeface="Bell MT" panose="02020503060305020303" pitchFamily="18" charset="0"/>
              </a:rPr>
              <a:t>1st Vial:</a:t>
            </a:r>
            <a:r>
              <a:rPr lang="en-US" altLang="en-US" sz="2400" dirty="0">
                <a:latin typeface="Bell MT" panose="02020503060305020303" pitchFamily="18" charset="0"/>
              </a:rPr>
              <a:t>  A sore on the wicked (Revelation 16:2)</a:t>
            </a:r>
          </a:p>
          <a:p>
            <a:pPr eaLnBrk="1" hangingPunct="1">
              <a:lnSpc>
                <a:spcPct val="100000"/>
              </a:lnSpc>
              <a:spcBef>
                <a:spcPct val="0"/>
              </a:spcBef>
            </a:pPr>
            <a:r>
              <a:rPr lang="en-US" altLang="en-US" sz="2400" b="1" dirty="0">
                <a:latin typeface="Bell MT" panose="02020503060305020303" pitchFamily="18" charset="0"/>
              </a:rPr>
              <a:t>2nd Vial : </a:t>
            </a:r>
            <a:r>
              <a:rPr lang="en-US" altLang="en-US" sz="2400" dirty="0">
                <a:latin typeface="Bell MT" panose="02020503060305020303" pitchFamily="18" charset="0"/>
              </a:rPr>
              <a:t>The sea becomes as blood (Revelation 16:3)</a:t>
            </a:r>
          </a:p>
          <a:p>
            <a:pPr eaLnBrk="1" hangingPunct="1">
              <a:lnSpc>
                <a:spcPct val="100000"/>
              </a:lnSpc>
              <a:spcBef>
                <a:spcPct val="0"/>
              </a:spcBef>
            </a:pPr>
            <a:r>
              <a:rPr lang="en-US" altLang="en-US" sz="2400" b="1" dirty="0">
                <a:latin typeface="Bell MT" panose="02020503060305020303" pitchFamily="18" charset="0"/>
              </a:rPr>
              <a:t>3rd Vial : </a:t>
            </a:r>
            <a:r>
              <a:rPr lang="en-US" altLang="en-US" sz="2400" dirty="0">
                <a:latin typeface="Bell MT" panose="02020503060305020303" pitchFamily="18" charset="0"/>
              </a:rPr>
              <a:t>Fresh waters become as blood (Revelation 16:4-7)</a:t>
            </a:r>
          </a:p>
          <a:p>
            <a:pPr eaLnBrk="1" hangingPunct="1">
              <a:lnSpc>
                <a:spcPct val="100000"/>
              </a:lnSpc>
              <a:spcBef>
                <a:spcPct val="0"/>
              </a:spcBef>
            </a:pPr>
            <a:r>
              <a:rPr lang="en-US" altLang="en-US" sz="2400" b="1" dirty="0">
                <a:latin typeface="Bell MT" panose="02020503060305020303" pitchFamily="18" charset="0"/>
              </a:rPr>
              <a:t>4th Vial : </a:t>
            </a:r>
            <a:r>
              <a:rPr lang="en-US" altLang="en-US" sz="2400" dirty="0">
                <a:latin typeface="Bell MT" panose="02020503060305020303" pitchFamily="18" charset="0"/>
              </a:rPr>
              <a:t>Scorching heat (Revelation 16:8-9)</a:t>
            </a:r>
          </a:p>
          <a:p>
            <a:pPr eaLnBrk="1" hangingPunct="1">
              <a:lnSpc>
                <a:spcPct val="100000"/>
              </a:lnSpc>
              <a:spcBef>
                <a:spcPct val="0"/>
              </a:spcBef>
            </a:pPr>
            <a:r>
              <a:rPr lang="en-US" altLang="en-US" sz="2400" b="1" dirty="0">
                <a:latin typeface="Bell MT" panose="02020503060305020303" pitchFamily="18" charset="0"/>
              </a:rPr>
              <a:t>5th Vial : </a:t>
            </a:r>
            <a:r>
              <a:rPr lang="en-US" altLang="en-US" sz="2400" dirty="0">
                <a:latin typeface="Bell MT" panose="02020503060305020303" pitchFamily="18" charset="0"/>
              </a:rPr>
              <a:t>Darkness (Revelation 16:10-11)</a:t>
            </a:r>
          </a:p>
          <a:p>
            <a:pPr eaLnBrk="1" hangingPunct="1">
              <a:lnSpc>
                <a:spcPct val="100000"/>
              </a:lnSpc>
              <a:spcBef>
                <a:spcPct val="0"/>
              </a:spcBef>
              <a:buNone/>
            </a:pPr>
            <a:endParaRPr lang="en-US" altLang="en-US" sz="2400" dirty="0">
              <a:latin typeface="Bell MT" panose="02020503060305020303" pitchFamily="18" charset="0"/>
            </a:endParaRPr>
          </a:p>
          <a:p>
            <a:pPr eaLnBrk="1" hangingPunct="1">
              <a:lnSpc>
                <a:spcPct val="100000"/>
              </a:lnSpc>
              <a:spcBef>
                <a:spcPct val="0"/>
              </a:spcBef>
            </a:pPr>
            <a:r>
              <a:rPr lang="en-US" altLang="en-US" sz="2400" b="1" dirty="0">
                <a:solidFill>
                  <a:srgbClr val="FFFF00"/>
                </a:solidFill>
                <a:latin typeface="Bell MT" panose="02020503060305020303" pitchFamily="18" charset="0"/>
              </a:rPr>
              <a:t>6th </a:t>
            </a:r>
            <a:r>
              <a:rPr lang="en-US" altLang="en-US" sz="2400" b="1" dirty="0">
                <a:latin typeface="Bell MT" panose="02020503060305020303" pitchFamily="18" charset="0"/>
              </a:rPr>
              <a:t>Vial </a:t>
            </a:r>
            <a:r>
              <a:rPr lang="en-US" altLang="en-US" sz="2400" b="1" dirty="0">
                <a:solidFill>
                  <a:srgbClr val="FFFF00"/>
                </a:solidFill>
                <a:latin typeface="Bell MT" panose="02020503060305020303" pitchFamily="18" charset="0"/>
              </a:rPr>
              <a:t>: </a:t>
            </a:r>
            <a:r>
              <a:rPr lang="en-US" altLang="en-US" sz="2400" dirty="0">
                <a:solidFill>
                  <a:srgbClr val="FFFF00"/>
                </a:solidFill>
                <a:latin typeface="Bell MT" panose="02020503060305020303" pitchFamily="18" charset="0"/>
              </a:rPr>
              <a:t>Armageddon (Revelation 16:12-16)</a:t>
            </a:r>
          </a:p>
          <a:p>
            <a:pPr eaLnBrk="1" hangingPunct="1">
              <a:lnSpc>
                <a:spcPct val="100000"/>
              </a:lnSpc>
              <a:spcBef>
                <a:spcPct val="0"/>
              </a:spcBef>
              <a:spcAft>
                <a:spcPts val="1500"/>
              </a:spcAft>
            </a:pPr>
            <a:r>
              <a:rPr lang="en-US" altLang="en-US" sz="2400" b="1" dirty="0">
                <a:latin typeface="Bell MT" panose="02020503060305020303" pitchFamily="18" charset="0"/>
              </a:rPr>
              <a:t>7th Vial : </a:t>
            </a:r>
            <a:r>
              <a:rPr lang="en-US" altLang="en-US" sz="2400" dirty="0">
                <a:latin typeface="Bell MT" panose="02020503060305020303" pitchFamily="18" charset="0"/>
              </a:rPr>
              <a:t> Thunder, lightning, and the great earthquake; cities fall; islands flee, and mountains are leveled; a great plague of hail. (Revelation 16:17-21)</a:t>
            </a:r>
          </a:p>
        </p:txBody>
      </p:sp>
      <p:pic>
        <p:nvPicPr>
          <p:cNvPr id="106500" name="Picture 5" descr="http://www.eborg2.com/Revelation/Rev15/Rev%2015%20Angels%207bowls.jpg"/>
          <p:cNvPicPr>
            <a:picLocks noChangeAspect="1" noChangeArrowheads="1"/>
          </p:cNvPicPr>
          <p:nvPr/>
        </p:nvPicPr>
        <p:blipFill>
          <a:blip r:embed="rId2">
            <a:extLst>
              <a:ext uri="{28A0092B-C50C-407E-A947-70E740481C1C}">
                <a14:useLocalDpi xmlns:a14="http://schemas.microsoft.com/office/drawing/2010/main" val="0"/>
              </a:ext>
            </a:extLst>
          </a:blip>
          <a:srcRect t="18295" b="13513"/>
          <a:stretch>
            <a:fillRect/>
          </a:stretch>
        </p:blipFill>
        <p:spPr bwMode="auto">
          <a:xfrm>
            <a:off x="2520950" y="4970463"/>
            <a:ext cx="419100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F3D7C6E6-4A65-43E0-B071-E82BF6095751}"/>
              </a:ext>
            </a:extLst>
          </p:cNvPr>
          <p:cNvCxnSpPr/>
          <p:nvPr/>
        </p:nvCxnSpPr>
        <p:spPr>
          <a:xfrm>
            <a:off x="367990" y="2843561"/>
            <a:ext cx="838571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ED21213-178F-4046-82EF-4CDCC50989F8}"/>
              </a:ext>
            </a:extLst>
          </p:cNvPr>
          <p:cNvSpPr/>
          <p:nvPr/>
        </p:nvSpPr>
        <p:spPr>
          <a:xfrm>
            <a:off x="5854760" y="1872963"/>
            <a:ext cx="2591287" cy="954107"/>
          </a:xfrm>
          <a:prstGeom prst="rect">
            <a:avLst/>
          </a:prstGeom>
        </p:spPr>
        <p:txBody>
          <a:bodyPr wrap="none">
            <a:spAutoFit/>
          </a:bodyPr>
          <a:lstStyle/>
          <a:p>
            <a:r>
              <a:rPr lang="en-US" altLang="en-US" sz="3200" b="1" dirty="0">
                <a:effectLst>
                  <a:outerShdw blurRad="38100" dist="38100" dir="2700000" algn="tl">
                    <a:srgbClr val="000000">
                      <a:alpha val="43137"/>
                    </a:srgbClr>
                  </a:outerShdw>
                </a:effectLst>
                <a:latin typeface="Bell MT" panose="02020503060305020303" pitchFamily="18" charset="0"/>
              </a:rPr>
              <a:t>Exodus 7-10</a:t>
            </a:r>
          </a:p>
          <a:p>
            <a:r>
              <a:rPr lang="en-US" sz="2400" b="1" dirty="0">
                <a:effectLst>
                  <a:outerShdw blurRad="38100" dist="38100" dir="2700000" algn="tl">
                    <a:srgbClr val="000000">
                      <a:alpha val="43137"/>
                    </a:srgbClr>
                  </a:outerShdw>
                </a:effectLst>
                <a:latin typeface="Bell MT" panose="02020503060305020303" pitchFamily="18" charset="0"/>
              </a:rPr>
              <a:t>Result? Rev 16:11</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183666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2625" y="-150813"/>
            <a:ext cx="7764463" cy="1325563"/>
          </a:xfrm>
        </p:spPr>
        <p:txBody>
          <a:bodyPr/>
          <a:lstStyle/>
          <a:p>
            <a:pPr eaLnBrk="1" fontAlgn="auto" hangingPunct="1">
              <a:spcAft>
                <a:spcPts val="0"/>
              </a:spcAft>
              <a:defRPr/>
            </a:pPr>
            <a:r>
              <a:rPr lang="en-US" altLang="en-US" dirty="0"/>
              <a:t>Armageddon</a:t>
            </a:r>
          </a:p>
        </p:txBody>
      </p:sp>
      <p:sp>
        <p:nvSpPr>
          <p:cNvPr id="106499" name="Rectangle 2"/>
          <p:cNvSpPr>
            <a:spLocks noChangeArrowheads="1"/>
          </p:cNvSpPr>
          <p:nvPr/>
        </p:nvSpPr>
        <p:spPr bwMode="auto">
          <a:xfrm>
            <a:off x="82550" y="839788"/>
            <a:ext cx="8793595"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None/>
            </a:pPr>
            <a:r>
              <a:rPr lang="en-US" sz="2400" dirty="0">
                <a:latin typeface="+mj-lt"/>
              </a:rPr>
              <a:t>“Armageddon is the final great battle in a war that covers the earth and involves all nations. No nation in any land will be neutral. This coming conflict will be universal, and out of it will come the final day of destruction and burning. It will exceed in horror, intensity, and scope all prior wars… During this time, two prophets- valiant, mighty witnesses of the Lord Jesus Christ- will teach and testify and prophesy for three and a half years, at which time they will be slain, resurrected, and caught up to heaven. In the midst of Armageddon, Jerusalem will fall, the Lord will come, and Judah will accept the Nazarene as their King.” </a:t>
            </a:r>
            <a:r>
              <a:rPr lang="en-US" sz="1600" dirty="0">
                <a:latin typeface="+mj-lt"/>
              </a:rPr>
              <a:t>(Bruce R. McConkie, The Millennial Messiah: The Second Coming of the Son of Man, p.492)  </a:t>
            </a:r>
            <a:endParaRPr lang="en-US" altLang="en-US" sz="2800" dirty="0">
              <a:latin typeface="+mj-lt"/>
            </a:endParaRPr>
          </a:p>
        </p:txBody>
      </p:sp>
    </p:spTree>
    <p:extLst>
      <p:ext uri="{BB962C8B-B14F-4D97-AF65-F5344CB8AC3E}">
        <p14:creationId xmlns:p14="http://schemas.microsoft.com/office/powerpoint/2010/main" val="217975794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AA575-1E26-4F3C-9170-54D3D915EC65}"/>
              </a:ext>
            </a:extLst>
          </p:cNvPr>
          <p:cNvSpPr/>
          <p:nvPr/>
        </p:nvSpPr>
        <p:spPr>
          <a:xfrm>
            <a:off x="277091" y="437122"/>
            <a:ext cx="8488218" cy="1938992"/>
          </a:xfrm>
          <a:prstGeom prst="rect">
            <a:avLst/>
          </a:prstGeom>
        </p:spPr>
        <p:txBody>
          <a:bodyPr wrap="square">
            <a:spAutoFit/>
          </a:bodyPr>
          <a:lstStyle/>
          <a:p>
            <a:r>
              <a:rPr lang="en-US" sz="2400" dirty="0">
                <a:latin typeface="+mj-lt"/>
              </a:rPr>
              <a:t>Where might the armies organize? Revelation 9:14</a:t>
            </a:r>
          </a:p>
          <a:p>
            <a:r>
              <a:rPr lang="en-US" sz="2400" dirty="0">
                <a:latin typeface="+mj-lt"/>
              </a:rPr>
              <a:t>Army size: Revelation 9:16</a:t>
            </a:r>
          </a:p>
          <a:p>
            <a:r>
              <a:rPr lang="en-US" sz="2400" dirty="0">
                <a:latin typeface="+mj-lt"/>
              </a:rPr>
              <a:t>War description: Revelation 9:17-18</a:t>
            </a:r>
          </a:p>
          <a:p>
            <a:r>
              <a:rPr lang="en-US" sz="2400" dirty="0">
                <a:latin typeface="+mj-lt"/>
              </a:rPr>
              <a:t>Who is fighting?</a:t>
            </a:r>
          </a:p>
          <a:p>
            <a:endParaRPr lang="en-US" sz="2400" dirty="0">
              <a:latin typeface="+mj-lt"/>
            </a:endParaRPr>
          </a:p>
        </p:txBody>
      </p:sp>
      <p:pic>
        <p:nvPicPr>
          <p:cNvPr id="1026" name="Picture 2" descr="Image result for angels euphrates river">
            <a:extLst>
              <a:ext uri="{FF2B5EF4-FFF2-40B4-BE49-F238E27FC236}">
                <a16:creationId xmlns:a16="http://schemas.microsoft.com/office/drawing/2014/main" id="{5FC69499-A326-4102-81FA-AD0160FC8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900" y="1893454"/>
            <a:ext cx="5140009" cy="46472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2971B97-2A24-48C8-8F37-A1DB6297BBEB}"/>
              </a:ext>
            </a:extLst>
          </p:cNvPr>
          <p:cNvSpPr/>
          <p:nvPr/>
        </p:nvSpPr>
        <p:spPr>
          <a:xfrm>
            <a:off x="-193964" y="2376114"/>
            <a:ext cx="3920864" cy="2154436"/>
          </a:xfrm>
          <a:prstGeom prst="rect">
            <a:avLst/>
          </a:prstGeom>
        </p:spPr>
        <p:txBody>
          <a:bodyPr wrap="square">
            <a:spAutoFit/>
          </a:bodyPr>
          <a:lstStyle/>
          <a:p>
            <a:pPr marL="457200" indent="-457200"/>
            <a:r>
              <a:rPr lang="en-US" sz="2000" dirty="0">
                <a:latin typeface="+mj-lt"/>
              </a:rPr>
              <a:t>		And in that day will I make Jerusalem a burdensome stone for all people: all the people of the earth be gathered together against it </a:t>
            </a:r>
            <a:r>
              <a:rPr lang="en-US" sz="1400" dirty="0">
                <a:latin typeface="+mj-lt"/>
              </a:rPr>
              <a:t>(</a:t>
            </a:r>
            <a:r>
              <a:rPr lang="en-US" sz="1400" dirty="0" err="1">
                <a:latin typeface="+mj-lt"/>
              </a:rPr>
              <a:t>Zech</a:t>
            </a:r>
            <a:r>
              <a:rPr lang="en-US" sz="1400" dirty="0">
                <a:latin typeface="+mj-lt"/>
              </a:rPr>
              <a:t> 12:3)</a:t>
            </a:r>
            <a:endParaRPr lang="en-US" sz="2000" b="0" i="0" dirty="0">
              <a:effectLst/>
              <a:latin typeface="+mj-lt"/>
            </a:endParaRPr>
          </a:p>
        </p:txBody>
      </p:sp>
    </p:spTree>
    <p:extLst>
      <p:ext uri="{BB962C8B-B14F-4D97-AF65-F5344CB8AC3E}">
        <p14:creationId xmlns:p14="http://schemas.microsoft.com/office/powerpoint/2010/main" val="14463738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586485" y="4088502"/>
            <a:ext cx="2169089" cy="213585"/>
          </a:xfrm>
          <a:prstGeom prst="rect">
            <a:avLst/>
          </a:prstGeom>
        </p:spPr>
        <p:txBody>
          <a:bodyPr wrap="square">
            <a:spAutoFit/>
          </a:bodyPr>
          <a:lstStyle/>
          <a:p>
            <a:pPr algn="ctr"/>
            <a:r>
              <a:rPr lang="en-US" sz="788" dirty="0">
                <a:solidFill>
                  <a:schemeClr val="bg1"/>
                </a:solidFill>
                <a:latin typeface="Tw Cen MT" panose="020B0602020104020603" pitchFamily="34" charset="0"/>
              </a:rPr>
              <a:t>The Dragon, The Beast, and the Victory</a:t>
            </a:r>
          </a:p>
        </p:txBody>
      </p:sp>
      <p:sp>
        <p:nvSpPr>
          <p:cNvPr id="7" name="Rectangle 6"/>
          <p:cNvSpPr/>
          <p:nvPr/>
        </p:nvSpPr>
        <p:spPr>
          <a:xfrm>
            <a:off x="4945194" y="4227450"/>
            <a:ext cx="1312331"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12-14</a:t>
            </a:r>
          </a:p>
        </p:txBody>
      </p:sp>
      <p:sp>
        <p:nvSpPr>
          <p:cNvPr id="15" name="Cloud"/>
          <p:cNvSpPr>
            <a:spLocks noChangeAspect="1" noEditPoints="1" noChangeArrowheads="1"/>
          </p:cNvSpPr>
          <p:nvPr/>
        </p:nvSpPr>
        <p:spPr bwMode="auto">
          <a:xfrm>
            <a:off x="4762670" y="3405367"/>
            <a:ext cx="937587" cy="66880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a:solidFill>
                <a:schemeClr val="bg1"/>
              </a:solidFill>
            </a:endParaRPr>
          </a:p>
        </p:txBody>
      </p:sp>
      <p:pic>
        <p:nvPicPr>
          <p:cNvPr id="16" name="Picture 12" descr="https://encrypted-tbn3.gstatic.com/images?q=tbn:ANd9GcTlQVgfanFf3k4ruDEPK3WR5iruPT8n-wKO8DLlZF9FKxZKrxFA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755" y="1672373"/>
            <a:ext cx="1723477" cy="89032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2756139" y="4058649"/>
            <a:ext cx="1143262" cy="213585"/>
          </a:xfrm>
          <a:prstGeom prst="rect">
            <a:avLst/>
          </a:prstGeom>
        </p:spPr>
        <p:txBody>
          <a:bodyPr wrap="none">
            <a:spAutoFit/>
          </a:bodyPr>
          <a:lstStyle/>
          <a:p>
            <a:r>
              <a:rPr lang="en-US" sz="788">
                <a:solidFill>
                  <a:schemeClr val="bg1"/>
                </a:solidFill>
                <a:latin typeface="Tw Cen MT" panose="020B0602020104020603" pitchFamily="34" charset="0"/>
              </a:rPr>
              <a:t>2 </a:t>
            </a:r>
            <a:r>
              <a:rPr lang="en-US" sz="788" dirty="0">
                <a:solidFill>
                  <a:schemeClr val="bg1"/>
                </a:solidFill>
                <a:latin typeface="Tw Cen MT" panose="020B0602020104020603" pitchFamily="34" charset="0"/>
              </a:rPr>
              <a:t>prophets in Jerusalem</a:t>
            </a:r>
          </a:p>
        </p:txBody>
      </p:sp>
      <p:sp>
        <p:nvSpPr>
          <p:cNvPr id="36" name="Rectangle 35"/>
          <p:cNvSpPr/>
          <p:nvPr/>
        </p:nvSpPr>
        <p:spPr>
          <a:xfrm>
            <a:off x="2661972" y="4209508"/>
            <a:ext cx="1262947"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11</a:t>
            </a:r>
          </a:p>
        </p:txBody>
      </p:sp>
      <p:sp>
        <p:nvSpPr>
          <p:cNvPr id="38" name="Rectangle 37"/>
          <p:cNvSpPr/>
          <p:nvPr/>
        </p:nvSpPr>
        <p:spPr>
          <a:xfrm>
            <a:off x="7467209" y="4129966"/>
            <a:ext cx="1018227" cy="213585"/>
          </a:xfrm>
          <a:prstGeom prst="rect">
            <a:avLst/>
          </a:prstGeom>
        </p:spPr>
        <p:txBody>
          <a:bodyPr wrap="none">
            <a:spAutoFit/>
          </a:bodyPr>
          <a:lstStyle/>
          <a:p>
            <a:r>
              <a:rPr lang="en-US" sz="788" dirty="0">
                <a:solidFill>
                  <a:schemeClr val="bg1"/>
                </a:solidFill>
                <a:latin typeface="Tw Cen MT" panose="020B0602020104020603" pitchFamily="34" charset="0"/>
              </a:rPr>
              <a:t>Righteous Rewarded</a:t>
            </a:r>
          </a:p>
        </p:txBody>
      </p:sp>
      <p:pic>
        <p:nvPicPr>
          <p:cNvPr id="40" name="Picture 14" descr="http://www.allthingsclipart.com/06/jesus.with.apostles.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288" y="3285587"/>
            <a:ext cx="1049450" cy="65267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C:\Users\RichardsED\Desktop\ur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5022" y="1662543"/>
            <a:ext cx="689541" cy="982963"/>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3114" y="185483"/>
            <a:ext cx="9002229" cy="923330"/>
          </a:xfrm>
          <a:prstGeom prst="rect">
            <a:avLst/>
          </a:prstGeom>
          <a:noFill/>
        </p:spPr>
        <p:txBody>
          <a:bodyPr wrap="square" rtlCol="0" anchor="b">
            <a:spAutoFit/>
          </a:bodyPr>
          <a:lstStyle/>
          <a:p>
            <a:pPr algn="ctr"/>
            <a:r>
              <a:rPr lang="en-US" sz="5400" b="1" dirty="0">
                <a:solidFill>
                  <a:schemeClr val="bg1"/>
                </a:solidFill>
                <a:latin typeface="Papyrus" panose="03070502060502030205" pitchFamily="66" charset="0"/>
              </a:rPr>
              <a:t>The Book of Revelation</a:t>
            </a:r>
          </a:p>
        </p:txBody>
      </p:sp>
      <p:sp>
        <p:nvSpPr>
          <p:cNvPr id="54" name="Cloud"/>
          <p:cNvSpPr>
            <a:spLocks noChangeAspect="1" noEditPoints="1" noChangeArrowheads="1"/>
          </p:cNvSpPr>
          <p:nvPr/>
        </p:nvSpPr>
        <p:spPr bwMode="auto">
          <a:xfrm>
            <a:off x="5152228" y="3357226"/>
            <a:ext cx="1075811" cy="66880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a:solidFill>
                <a:schemeClr val="bg1"/>
              </a:solidFill>
            </a:endParaRPr>
          </a:p>
        </p:txBody>
      </p:sp>
      <p:sp>
        <p:nvSpPr>
          <p:cNvPr id="58" name="Rectangle 57"/>
          <p:cNvSpPr/>
          <p:nvPr/>
        </p:nvSpPr>
        <p:spPr>
          <a:xfrm>
            <a:off x="1018355" y="5813656"/>
            <a:ext cx="6854888" cy="17369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9" name="Rectangle 38"/>
          <p:cNvSpPr/>
          <p:nvPr/>
        </p:nvSpPr>
        <p:spPr>
          <a:xfrm>
            <a:off x="7351883" y="4257079"/>
            <a:ext cx="1163215"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15</a:t>
            </a:r>
          </a:p>
        </p:txBody>
      </p:sp>
      <p:sp>
        <p:nvSpPr>
          <p:cNvPr id="60" name="Rectangle 59"/>
          <p:cNvSpPr/>
          <p:nvPr/>
        </p:nvSpPr>
        <p:spPr>
          <a:xfrm>
            <a:off x="2758861" y="2676036"/>
            <a:ext cx="1170573"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2-3</a:t>
            </a:r>
          </a:p>
        </p:txBody>
      </p:sp>
      <p:sp>
        <p:nvSpPr>
          <p:cNvPr id="61" name="Rectangle 60"/>
          <p:cNvSpPr/>
          <p:nvPr/>
        </p:nvSpPr>
        <p:spPr>
          <a:xfrm>
            <a:off x="2700723" y="2504495"/>
            <a:ext cx="1362874" cy="213585"/>
          </a:xfrm>
          <a:prstGeom prst="rect">
            <a:avLst/>
          </a:prstGeom>
        </p:spPr>
        <p:txBody>
          <a:bodyPr wrap="none">
            <a:spAutoFit/>
          </a:bodyPr>
          <a:lstStyle/>
          <a:p>
            <a:r>
              <a:rPr lang="en-US" sz="788" dirty="0">
                <a:solidFill>
                  <a:schemeClr val="bg1"/>
                </a:solidFill>
                <a:latin typeface="Tw Cen MT" panose="020B0602020104020603" pitchFamily="34" charset="0"/>
              </a:rPr>
              <a:t>John’s 7 Letters to 7 Churches</a:t>
            </a:r>
          </a:p>
        </p:txBody>
      </p:sp>
      <p:sp>
        <p:nvSpPr>
          <p:cNvPr id="62" name="Cloud"/>
          <p:cNvSpPr>
            <a:spLocks noChangeAspect="1" noEditPoints="1" noChangeArrowheads="1"/>
          </p:cNvSpPr>
          <p:nvPr/>
        </p:nvSpPr>
        <p:spPr bwMode="auto">
          <a:xfrm>
            <a:off x="7435874" y="3831240"/>
            <a:ext cx="542471" cy="2471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dirty="0">
              <a:solidFill>
                <a:schemeClr val="bg1"/>
              </a:solidFill>
            </a:endParaRPr>
          </a:p>
        </p:txBody>
      </p:sp>
      <p:sp>
        <p:nvSpPr>
          <p:cNvPr id="63" name="Cloud"/>
          <p:cNvSpPr>
            <a:spLocks noChangeAspect="1" noEditPoints="1" noChangeArrowheads="1"/>
          </p:cNvSpPr>
          <p:nvPr/>
        </p:nvSpPr>
        <p:spPr bwMode="auto">
          <a:xfrm>
            <a:off x="7772478" y="3834388"/>
            <a:ext cx="542471" cy="2471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dirty="0">
              <a:solidFill>
                <a:schemeClr val="bg1"/>
              </a:solidFill>
            </a:endParaRPr>
          </a:p>
        </p:txBody>
      </p:sp>
      <p:pic>
        <p:nvPicPr>
          <p:cNvPr id="1028" name="Picture 4" descr="Image result for prophets silhouett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4232" y="3155125"/>
            <a:ext cx="418474" cy="9519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Image result for prophets silhouette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316144" y="3287829"/>
            <a:ext cx="418475" cy="808211"/>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3B29CF43-3B3E-4F64-A5FF-E19941E645C2}"/>
              </a:ext>
            </a:extLst>
          </p:cNvPr>
          <p:cNvSpPr/>
          <p:nvPr/>
        </p:nvSpPr>
        <p:spPr>
          <a:xfrm>
            <a:off x="886648" y="2509312"/>
            <a:ext cx="636713" cy="213585"/>
          </a:xfrm>
          <a:prstGeom prst="rect">
            <a:avLst/>
          </a:prstGeom>
        </p:spPr>
        <p:txBody>
          <a:bodyPr wrap="none">
            <a:spAutoFit/>
          </a:bodyPr>
          <a:lstStyle/>
          <a:p>
            <a:r>
              <a:rPr lang="en-US" sz="788" dirty="0">
                <a:solidFill>
                  <a:schemeClr val="bg1"/>
                </a:solidFill>
                <a:latin typeface="Tw Cen MT" panose="020B0602020104020603" pitchFamily="34" charset="0"/>
              </a:rPr>
              <a:t>Jesus Christ</a:t>
            </a:r>
          </a:p>
        </p:txBody>
      </p:sp>
      <p:sp>
        <p:nvSpPr>
          <p:cNvPr id="67" name="Rectangle 66">
            <a:extLst>
              <a:ext uri="{FF2B5EF4-FFF2-40B4-BE49-F238E27FC236}">
                <a16:creationId xmlns:a16="http://schemas.microsoft.com/office/drawing/2014/main" id="{72005ACB-45C2-4578-B2EC-B767032DD30B}"/>
              </a:ext>
            </a:extLst>
          </p:cNvPr>
          <p:cNvSpPr/>
          <p:nvPr/>
        </p:nvSpPr>
        <p:spPr>
          <a:xfrm>
            <a:off x="697385" y="2676868"/>
            <a:ext cx="112810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a:t>
            </a:r>
          </a:p>
        </p:txBody>
      </p:sp>
      <p:pic>
        <p:nvPicPr>
          <p:cNvPr id="68" name="Picture 30" descr="C:\Users\RichardsED\Desktop\url.jpg">
            <a:extLst>
              <a:ext uri="{FF2B5EF4-FFF2-40B4-BE49-F238E27FC236}">
                <a16:creationId xmlns:a16="http://schemas.microsoft.com/office/drawing/2014/main" id="{D925FC5E-C159-4E3D-A34B-61F1C76A638E}"/>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val="0"/>
              </a:ext>
            </a:extLst>
          </a:blip>
          <a:srcRect b="10654"/>
          <a:stretch/>
        </p:blipFill>
        <p:spPr bwMode="auto">
          <a:xfrm>
            <a:off x="698908" y="1505429"/>
            <a:ext cx="939704" cy="1044272"/>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BBF72BDC-98CA-4C45-8A19-29CB5CBFCCA5}"/>
              </a:ext>
            </a:extLst>
          </p:cNvPr>
          <p:cNvSpPr/>
          <p:nvPr/>
        </p:nvSpPr>
        <p:spPr>
          <a:xfrm>
            <a:off x="6815936" y="2534783"/>
            <a:ext cx="2050738" cy="213585"/>
          </a:xfrm>
          <a:prstGeom prst="rect">
            <a:avLst/>
          </a:prstGeom>
        </p:spPr>
        <p:txBody>
          <a:bodyPr wrap="square">
            <a:spAutoFit/>
          </a:bodyPr>
          <a:lstStyle/>
          <a:p>
            <a:pPr algn="ctr"/>
            <a:r>
              <a:rPr lang="en-US" sz="788" dirty="0">
                <a:solidFill>
                  <a:schemeClr val="bg1"/>
                </a:solidFill>
                <a:latin typeface="Tw Cen MT" panose="020B0602020104020603" pitchFamily="34" charset="0"/>
              </a:rPr>
              <a:t>Seven Seals Overview</a:t>
            </a:r>
          </a:p>
        </p:txBody>
      </p:sp>
      <p:pic>
        <p:nvPicPr>
          <p:cNvPr id="70" name="Picture 56" descr="http://www.graffitikids.net/wp-content/uploads/2013/12/Apple-Tree-Many-Fruit-Coloring-Page.jpg">
            <a:extLst>
              <a:ext uri="{FF2B5EF4-FFF2-40B4-BE49-F238E27FC236}">
                <a16:creationId xmlns:a16="http://schemas.microsoft.com/office/drawing/2014/main" id="{C4D6CDBB-9DDB-4EFA-89AE-6EF5F30E53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92020" y="2026791"/>
            <a:ext cx="329825" cy="51427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http://www.coloringbooks.net/assets/images/thumbs/adameve.png">
            <a:extLst>
              <a:ext uri="{FF2B5EF4-FFF2-40B4-BE49-F238E27FC236}">
                <a16:creationId xmlns:a16="http://schemas.microsoft.com/office/drawing/2014/main" id="{605B05B8-4D30-4101-9FA4-A0F236D938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954895" y="1732007"/>
            <a:ext cx="644027" cy="97046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A36C4FBE-5DCE-4460-8F50-65F58C27FCAE}"/>
              </a:ext>
            </a:extLst>
          </p:cNvPr>
          <p:cNvSpPr/>
          <p:nvPr/>
        </p:nvSpPr>
        <p:spPr>
          <a:xfrm>
            <a:off x="7268456" y="2660297"/>
            <a:ext cx="112810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6-9</a:t>
            </a:r>
          </a:p>
        </p:txBody>
      </p:sp>
      <p:pic>
        <p:nvPicPr>
          <p:cNvPr id="73" name="Picture 2" descr="http://www.netart.us/wp-content/uploads/2014/03/Isaac-Give-His-Blessing-to-Jacob-in-Jacob-and-Esau-Coloring-Page.jpg">
            <a:extLst>
              <a:ext uri="{FF2B5EF4-FFF2-40B4-BE49-F238E27FC236}">
                <a16:creationId xmlns:a16="http://schemas.microsoft.com/office/drawing/2014/main" id="{0BFB8667-5E95-487F-8414-9F90972D20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81502" y="1773582"/>
            <a:ext cx="646894" cy="79136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4" name="Picture 30" descr="http://www.thedisciplinedinvestor.com/blog/wp-content/uploads/2007/08/bushredsea.jpg">
            <a:extLst>
              <a:ext uri="{FF2B5EF4-FFF2-40B4-BE49-F238E27FC236}">
                <a16:creationId xmlns:a16="http://schemas.microsoft.com/office/drawing/2014/main" id="{268F861D-EBEF-42BD-A7FD-BE7FE906696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32084" y="1783744"/>
            <a:ext cx="754289" cy="74432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E86AE6C-3CE0-4DD1-8A1F-83CC320206C7}"/>
              </a:ext>
            </a:extLst>
          </p:cNvPr>
          <p:cNvSpPr/>
          <p:nvPr/>
        </p:nvSpPr>
        <p:spPr>
          <a:xfrm>
            <a:off x="4946029" y="2683714"/>
            <a:ext cx="112810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4-5</a:t>
            </a:r>
          </a:p>
        </p:txBody>
      </p:sp>
      <p:sp>
        <p:nvSpPr>
          <p:cNvPr id="76" name="Rectangle 75">
            <a:extLst>
              <a:ext uri="{FF2B5EF4-FFF2-40B4-BE49-F238E27FC236}">
                <a16:creationId xmlns:a16="http://schemas.microsoft.com/office/drawing/2014/main" id="{2D315256-0F27-40DF-A74C-E546B5DDA1CE}"/>
              </a:ext>
            </a:extLst>
          </p:cNvPr>
          <p:cNvSpPr/>
          <p:nvPr/>
        </p:nvSpPr>
        <p:spPr>
          <a:xfrm>
            <a:off x="5093774" y="2536031"/>
            <a:ext cx="928459" cy="213585"/>
          </a:xfrm>
          <a:prstGeom prst="rect">
            <a:avLst/>
          </a:prstGeom>
        </p:spPr>
        <p:txBody>
          <a:bodyPr wrap="none">
            <a:spAutoFit/>
          </a:bodyPr>
          <a:lstStyle/>
          <a:p>
            <a:r>
              <a:rPr lang="en-US" sz="788" dirty="0">
                <a:solidFill>
                  <a:schemeClr val="bg1"/>
                </a:solidFill>
                <a:latin typeface="Tw Cen MT" panose="020B0602020104020603" pitchFamily="34" charset="0"/>
              </a:rPr>
              <a:t>Throne Theophany</a:t>
            </a:r>
          </a:p>
        </p:txBody>
      </p:sp>
      <p:sp>
        <p:nvSpPr>
          <p:cNvPr id="77" name="Rectangle 76">
            <a:extLst>
              <a:ext uri="{FF2B5EF4-FFF2-40B4-BE49-F238E27FC236}">
                <a16:creationId xmlns:a16="http://schemas.microsoft.com/office/drawing/2014/main" id="{D4A255BC-5B44-47C0-92BC-CEDE06BF19DD}"/>
              </a:ext>
            </a:extLst>
          </p:cNvPr>
          <p:cNvSpPr/>
          <p:nvPr/>
        </p:nvSpPr>
        <p:spPr>
          <a:xfrm>
            <a:off x="746282" y="4045376"/>
            <a:ext cx="768159" cy="213585"/>
          </a:xfrm>
          <a:prstGeom prst="rect">
            <a:avLst/>
          </a:prstGeom>
        </p:spPr>
        <p:txBody>
          <a:bodyPr wrap="none">
            <a:spAutoFit/>
          </a:bodyPr>
          <a:lstStyle/>
          <a:p>
            <a:r>
              <a:rPr lang="en-US" sz="788" dirty="0">
                <a:solidFill>
                  <a:schemeClr val="bg1"/>
                </a:solidFill>
                <a:latin typeface="Tw Cen MT" panose="020B0602020104020603" pitchFamily="34" charset="0"/>
              </a:rPr>
              <a:t>The Little Book</a:t>
            </a:r>
          </a:p>
        </p:txBody>
      </p:sp>
      <p:sp>
        <p:nvSpPr>
          <p:cNvPr id="78" name="Rectangle 77">
            <a:extLst>
              <a:ext uri="{FF2B5EF4-FFF2-40B4-BE49-F238E27FC236}">
                <a16:creationId xmlns:a16="http://schemas.microsoft.com/office/drawing/2014/main" id="{B99A96E4-6DB7-4A34-AD9C-C676196FDAD7}"/>
              </a:ext>
            </a:extLst>
          </p:cNvPr>
          <p:cNvSpPr/>
          <p:nvPr/>
        </p:nvSpPr>
        <p:spPr>
          <a:xfrm>
            <a:off x="499229" y="4196236"/>
            <a:ext cx="1262947"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10</a:t>
            </a:r>
          </a:p>
        </p:txBody>
      </p:sp>
      <p:pic>
        <p:nvPicPr>
          <p:cNvPr id="3" name="Picture 2" descr="Image result for scriptures clipart">
            <a:extLst>
              <a:ext uri="{FF2B5EF4-FFF2-40B4-BE49-F238E27FC236}">
                <a16:creationId xmlns:a16="http://schemas.microsoft.com/office/drawing/2014/main" id="{EAB3361D-B6E0-4009-A8C6-7172375F0DD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7129" y="3416300"/>
            <a:ext cx="1198922" cy="68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43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1000"/>
                                        <p:tgtEl>
                                          <p:spTgt spid="70"/>
                                        </p:tgtEl>
                                      </p:cBhvr>
                                    </p:animEffect>
                                    <p:anim calcmode="lin" valueType="num">
                                      <p:cBhvr>
                                        <p:cTn id="47" dur="1000" fill="hold"/>
                                        <p:tgtEl>
                                          <p:spTgt spid="70"/>
                                        </p:tgtEl>
                                        <p:attrNameLst>
                                          <p:attrName>ppt_x</p:attrName>
                                        </p:attrNameLst>
                                      </p:cBhvr>
                                      <p:tavLst>
                                        <p:tav tm="0">
                                          <p:val>
                                            <p:strVal val="#ppt_x"/>
                                          </p:val>
                                        </p:tav>
                                        <p:tav tm="100000">
                                          <p:val>
                                            <p:strVal val="#ppt_x"/>
                                          </p:val>
                                        </p:tav>
                                      </p:tavLst>
                                    </p:anim>
                                    <p:anim calcmode="lin" valueType="num">
                                      <p:cBhvr>
                                        <p:cTn id="48" dur="1000" fill="hold"/>
                                        <p:tgtEl>
                                          <p:spTgt spid="7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ppt_x</p:attrName>
                                        </p:attrNameLst>
                                      </p:cBhvr>
                                      <p:tavLst>
                                        <p:tav tm="0">
                                          <p:val>
                                            <p:strVal val="#ppt_x"/>
                                          </p:val>
                                        </p:tav>
                                        <p:tav tm="100000">
                                          <p:val>
                                            <p:strVal val="#ppt_x"/>
                                          </p:val>
                                        </p:tav>
                                      </p:tavLst>
                                    </p:anim>
                                    <p:anim calcmode="lin" valueType="num">
                                      <p:cBhvr>
                                        <p:cTn id="53" dur="1000" fill="hold"/>
                                        <p:tgtEl>
                                          <p:spTgt spid="7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1000"/>
                                        <p:tgtEl>
                                          <p:spTgt spid="72"/>
                                        </p:tgtEl>
                                      </p:cBhvr>
                                    </p:animEffect>
                                    <p:anim calcmode="lin" valueType="num">
                                      <p:cBhvr>
                                        <p:cTn id="57" dur="1000" fill="hold"/>
                                        <p:tgtEl>
                                          <p:spTgt spid="72"/>
                                        </p:tgtEl>
                                        <p:attrNameLst>
                                          <p:attrName>ppt_x</p:attrName>
                                        </p:attrNameLst>
                                      </p:cBhvr>
                                      <p:tavLst>
                                        <p:tav tm="0">
                                          <p:val>
                                            <p:strVal val="#ppt_x"/>
                                          </p:val>
                                        </p:tav>
                                        <p:tav tm="100000">
                                          <p:val>
                                            <p:strVal val="#ppt_x"/>
                                          </p:val>
                                        </p:tav>
                                      </p:tavLst>
                                    </p:anim>
                                    <p:anim calcmode="lin" valueType="num">
                                      <p:cBhvr>
                                        <p:cTn id="58" dur="1000" fill="hold"/>
                                        <p:tgtEl>
                                          <p:spTgt spid="7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1000"/>
                                        <p:tgtEl>
                                          <p:spTgt spid="74"/>
                                        </p:tgtEl>
                                      </p:cBhvr>
                                    </p:animEffect>
                                    <p:anim calcmode="lin" valueType="num">
                                      <p:cBhvr>
                                        <p:cTn id="67" dur="1000" fill="hold"/>
                                        <p:tgtEl>
                                          <p:spTgt spid="74"/>
                                        </p:tgtEl>
                                        <p:attrNameLst>
                                          <p:attrName>ppt_x</p:attrName>
                                        </p:attrNameLst>
                                      </p:cBhvr>
                                      <p:tavLst>
                                        <p:tav tm="0">
                                          <p:val>
                                            <p:strVal val="#ppt_x"/>
                                          </p:val>
                                        </p:tav>
                                        <p:tav tm="100000">
                                          <p:val>
                                            <p:strVal val="#ppt_x"/>
                                          </p:val>
                                        </p:tav>
                                      </p:tavLst>
                                    </p:anim>
                                    <p:anim calcmode="lin" valueType="num">
                                      <p:cBhvr>
                                        <p:cTn id="6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1000"/>
                                        <p:tgtEl>
                                          <p:spTgt spid="77"/>
                                        </p:tgtEl>
                                      </p:cBhvr>
                                    </p:animEffect>
                                    <p:anim calcmode="lin" valueType="num">
                                      <p:cBhvr>
                                        <p:cTn id="74" dur="1000" fill="hold"/>
                                        <p:tgtEl>
                                          <p:spTgt spid="77"/>
                                        </p:tgtEl>
                                        <p:attrNameLst>
                                          <p:attrName>ppt_x</p:attrName>
                                        </p:attrNameLst>
                                      </p:cBhvr>
                                      <p:tavLst>
                                        <p:tav tm="0">
                                          <p:val>
                                            <p:strVal val="#ppt_x"/>
                                          </p:val>
                                        </p:tav>
                                        <p:tav tm="100000">
                                          <p:val>
                                            <p:strVal val="#ppt_x"/>
                                          </p:val>
                                        </p:tav>
                                      </p:tavLst>
                                    </p:anim>
                                    <p:anim calcmode="lin" valueType="num">
                                      <p:cBhvr>
                                        <p:cTn id="75" dur="1000" fill="hold"/>
                                        <p:tgtEl>
                                          <p:spTgt spid="7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1000"/>
                                        <p:tgtEl>
                                          <p:spTgt spid="78"/>
                                        </p:tgtEl>
                                      </p:cBhvr>
                                    </p:animEffect>
                                    <p:anim calcmode="lin" valueType="num">
                                      <p:cBhvr>
                                        <p:cTn id="79" dur="1000" fill="hold"/>
                                        <p:tgtEl>
                                          <p:spTgt spid="78"/>
                                        </p:tgtEl>
                                        <p:attrNameLst>
                                          <p:attrName>ppt_x</p:attrName>
                                        </p:attrNameLst>
                                      </p:cBhvr>
                                      <p:tavLst>
                                        <p:tav tm="0">
                                          <p:val>
                                            <p:strVal val="#ppt_x"/>
                                          </p:val>
                                        </p:tav>
                                        <p:tav tm="100000">
                                          <p:val>
                                            <p:strVal val="#ppt_x"/>
                                          </p:val>
                                        </p:tav>
                                      </p:tavLst>
                                    </p:anim>
                                    <p:anim calcmode="lin" valueType="num">
                                      <p:cBhvr>
                                        <p:cTn id="80" dur="1000" fill="hold"/>
                                        <p:tgtEl>
                                          <p:spTgt spid="7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1000"/>
                                        <p:tgtEl>
                                          <p:spTgt spid="3"/>
                                        </p:tgtEl>
                                      </p:cBhvr>
                                    </p:animEffect>
                                    <p:anim calcmode="lin" valueType="num">
                                      <p:cBhvr>
                                        <p:cTn id="84" dur="1000" fill="hold"/>
                                        <p:tgtEl>
                                          <p:spTgt spid="3"/>
                                        </p:tgtEl>
                                        <p:attrNameLst>
                                          <p:attrName>ppt_x</p:attrName>
                                        </p:attrNameLst>
                                      </p:cBhvr>
                                      <p:tavLst>
                                        <p:tav tm="0">
                                          <p:val>
                                            <p:strVal val="#ppt_x"/>
                                          </p:val>
                                        </p:tav>
                                        <p:tav tm="100000">
                                          <p:val>
                                            <p:strVal val="#ppt_x"/>
                                          </p:val>
                                        </p:tav>
                                      </p:tavLst>
                                    </p:anim>
                                    <p:anim calcmode="lin" valueType="num">
                                      <p:cBhvr>
                                        <p:cTn id="8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028"/>
                                        </p:tgtEl>
                                        <p:attrNameLst>
                                          <p:attrName>style.visibility</p:attrName>
                                        </p:attrNameLst>
                                      </p:cBhvr>
                                      <p:to>
                                        <p:strVal val="visible"/>
                                      </p:to>
                                    </p:set>
                                    <p:animEffect transition="in" filter="fade">
                                      <p:cBhvr>
                                        <p:cTn id="90" dur="1000"/>
                                        <p:tgtEl>
                                          <p:spTgt spid="1028"/>
                                        </p:tgtEl>
                                      </p:cBhvr>
                                    </p:animEffect>
                                    <p:anim calcmode="lin" valueType="num">
                                      <p:cBhvr>
                                        <p:cTn id="91" dur="1000" fill="hold"/>
                                        <p:tgtEl>
                                          <p:spTgt spid="1028"/>
                                        </p:tgtEl>
                                        <p:attrNameLst>
                                          <p:attrName>ppt_x</p:attrName>
                                        </p:attrNameLst>
                                      </p:cBhvr>
                                      <p:tavLst>
                                        <p:tav tm="0">
                                          <p:val>
                                            <p:strVal val="#ppt_x"/>
                                          </p:val>
                                        </p:tav>
                                        <p:tav tm="100000">
                                          <p:val>
                                            <p:strVal val="#ppt_x"/>
                                          </p:val>
                                        </p:tav>
                                      </p:tavLst>
                                    </p:anim>
                                    <p:anim calcmode="lin" valueType="num">
                                      <p:cBhvr>
                                        <p:cTn id="92" dur="1000" fill="hold"/>
                                        <p:tgtEl>
                                          <p:spTgt spid="10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1000"/>
                                        <p:tgtEl>
                                          <p:spTgt spid="35"/>
                                        </p:tgtEl>
                                      </p:cBhvr>
                                    </p:animEffect>
                                    <p:anim calcmode="lin" valueType="num">
                                      <p:cBhvr>
                                        <p:cTn id="101" dur="1000" fill="hold"/>
                                        <p:tgtEl>
                                          <p:spTgt spid="35"/>
                                        </p:tgtEl>
                                        <p:attrNameLst>
                                          <p:attrName>ppt_x</p:attrName>
                                        </p:attrNameLst>
                                      </p:cBhvr>
                                      <p:tavLst>
                                        <p:tav tm="0">
                                          <p:val>
                                            <p:strVal val="#ppt_x"/>
                                          </p:val>
                                        </p:tav>
                                        <p:tav tm="100000">
                                          <p:val>
                                            <p:strVal val="#ppt_x"/>
                                          </p:val>
                                        </p:tav>
                                      </p:tavLst>
                                    </p:anim>
                                    <p:anim calcmode="lin" valueType="num">
                                      <p:cBhvr>
                                        <p:cTn id="102" dur="1000" fill="hold"/>
                                        <p:tgtEl>
                                          <p:spTgt spid="3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1000"/>
                                        <p:tgtEl>
                                          <p:spTgt spid="2"/>
                                        </p:tgtEl>
                                      </p:cBhvr>
                                    </p:animEffect>
                                    <p:anim calcmode="lin" valueType="num">
                                      <p:cBhvr>
                                        <p:cTn id="106" dur="1000" fill="hold"/>
                                        <p:tgtEl>
                                          <p:spTgt spid="2"/>
                                        </p:tgtEl>
                                        <p:attrNameLst>
                                          <p:attrName>ppt_x</p:attrName>
                                        </p:attrNameLst>
                                      </p:cBhvr>
                                      <p:tavLst>
                                        <p:tav tm="0">
                                          <p:val>
                                            <p:strVal val="#ppt_x"/>
                                          </p:val>
                                        </p:tav>
                                        <p:tav tm="100000">
                                          <p:val>
                                            <p:strVal val="#ppt_x"/>
                                          </p:val>
                                        </p:tav>
                                      </p:tavLst>
                                    </p:anim>
                                    <p:anim calcmode="lin" valueType="num">
                                      <p:cBhvr>
                                        <p:cTn id="10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1000"/>
                                        <p:tgtEl>
                                          <p:spTgt spid="54"/>
                                        </p:tgtEl>
                                      </p:cBhvr>
                                    </p:animEffect>
                                    <p:anim calcmode="lin" valueType="num">
                                      <p:cBhvr>
                                        <p:cTn id="113" dur="1000" fill="hold"/>
                                        <p:tgtEl>
                                          <p:spTgt spid="54"/>
                                        </p:tgtEl>
                                        <p:attrNameLst>
                                          <p:attrName>ppt_x</p:attrName>
                                        </p:attrNameLst>
                                      </p:cBhvr>
                                      <p:tavLst>
                                        <p:tav tm="0">
                                          <p:val>
                                            <p:strVal val="#ppt_x"/>
                                          </p:val>
                                        </p:tav>
                                        <p:tav tm="100000">
                                          <p:val>
                                            <p:strVal val="#ppt_x"/>
                                          </p:val>
                                        </p:tav>
                                      </p:tavLst>
                                    </p:anim>
                                    <p:anim calcmode="lin" valueType="num">
                                      <p:cBhvr>
                                        <p:cTn id="114" dur="1000" fill="hold"/>
                                        <p:tgtEl>
                                          <p:spTgt spid="5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1000"/>
                                        <p:tgtEl>
                                          <p:spTgt spid="15"/>
                                        </p:tgtEl>
                                      </p:cBhvr>
                                    </p:animEffect>
                                    <p:anim calcmode="lin" valueType="num">
                                      <p:cBhvr>
                                        <p:cTn id="118" dur="1000" fill="hold"/>
                                        <p:tgtEl>
                                          <p:spTgt spid="15"/>
                                        </p:tgtEl>
                                        <p:attrNameLst>
                                          <p:attrName>ppt_x</p:attrName>
                                        </p:attrNameLst>
                                      </p:cBhvr>
                                      <p:tavLst>
                                        <p:tav tm="0">
                                          <p:val>
                                            <p:strVal val="#ppt_x"/>
                                          </p:val>
                                        </p:tav>
                                        <p:tav tm="100000">
                                          <p:val>
                                            <p:strVal val="#ppt_x"/>
                                          </p:val>
                                        </p:tav>
                                      </p:tavLst>
                                    </p:anim>
                                    <p:anim calcmode="lin" valueType="num">
                                      <p:cBhvr>
                                        <p:cTn id="119" dur="1000" fill="hold"/>
                                        <p:tgtEl>
                                          <p:spTgt spid="1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
                                        </p:tgtEl>
                                        <p:attrNameLst>
                                          <p:attrName>style.visibility</p:attrName>
                                        </p:attrNameLst>
                                      </p:cBhvr>
                                      <p:to>
                                        <p:strVal val="visible"/>
                                      </p:to>
                                    </p:set>
                                    <p:animEffect transition="in" filter="fade">
                                      <p:cBhvr>
                                        <p:cTn id="122" dur="1000"/>
                                        <p:tgtEl>
                                          <p:spTgt spid="4"/>
                                        </p:tgtEl>
                                      </p:cBhvr>
                                    </p:animEffect>
                                    <p:anim calcmode="lin" valueType="num">
                                      <p:cBhvr>
                                        <p:cTn id="123" dur="1000" fill="hold"/>
                                        <p:tgtEl>
                                          <p:spTgt spid="4"/>
                                        </p:tgtEl>
                                        <p:attrNameLst>
                                          <p:attrName>ppt_x</p:attrName>
                                        </p:attrNameLst>
                                      </p:cBhvr>
                                      <p:tavLst>
                                        <p:tav tm="0">
                                          <p:val>
                                            <p:strVal val="#ppt_x"/>
                                          </p:val>
                                        </p:tav>
                                        <p:tav tm="100000">
                                          <p:val>
                                            <p:strVal val="#ppt_x"/>
                                          </p:val>
                                        </p:tav>
                                      </p:tavLst>
                                    </p:anim>
                                    <p:anim calcmode="lin" valueType="num">
                                      <p:cBhvr>
                                        <p:cTn id="124" dur="1000" fill="hold"/>
                                        <p:tgtEl>
                                          <p:spTgt spid="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1000"/>
                                        <p:tgtEl>
                                          <p:spTgt spid="7"/>
                                        </p:tgtEl>
                                      </p:cBhvr>
                                    </p:animEffect>
                                    <p:anim calcmode="lin" valueType="num">
                                      <p:cBhvr>
                                        <p:cTn id="128" dur="1000" fill="hold"/>
                                        <p:tgtEl>
                                          <p:spTgt spid="7"/>
                                        </p:tgtEl>
                                        <p:attrNameLst>
                                          <p:attrName>ppt_x</p:attrName>
                                        </p:attrNameLst>
                                      </p:cBhvr>
                                      <p:tavLst>
                                        <p:tav tm="0">
                                          <p:val>
                                            <p:strVal val="#ppt_x"/>
                                          </p:val>
                                        </p:tav>
                                        <p:tav tm="100000">
                                          <p:val>
                                            <p:strVal val="#ppt_x"/>
                                          </p:val>
                                        </p:tav>
                                      </p:tavLst>
                                    </p:anim>
                                    <p:anim calcmode="lin" valueType="num">
                                      <p:cBhvr>
                                        <p:cTn id="1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1000"/>
                                        <p:tgtEl>
                                          <p:spTgt spid="38"/>
                                        </p:tgtEl>
                                      </p:cBhvr>
                                    </p:animEffect>
                                    <p:anim calcmode="lin" valueType="num">
                                      <p:cBhvr>
                                        <p:cTn id="135" dur="1000" fill="hold"/>
                                        <p:tgtEl>
                                          <p:spTgt spid="38"/>
                                        </p:tgtEl>
                                        <p:attrNameLst>
                                          <p:attrName>ppt_x</p:attrName>
                                        </p:attrNameLst>
                                      </p:cBhvr>
                                      <p:tavLst>
                                        <p:tav tm="0">
                                          <p:val>
                                            <p:strVal val="#ppt_x"/>
                                          </p:val>
                                        </p:tav>
                                        <p:tav tm="100000">
                                          <p:val>
                                            <p:strVal val="#ppt_x"/>
                                          </p:val>
                                        </p:tav>
                                      </p:tavLst>
                                    </p:anim>
                                    <p:anim calcmode="lin" valueType="num">
                                      <p:cBhvr>
                                        <p:cTn id="136" dur="1000" fill="hold"/>
                                        <p:tgtEl>
                                          <p:spTgt spid="38"/>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1000"/>
                                        <p:tgtEl>
                                          <p:spTgt spid="39"/>
                                        </p:tgtEl>
                                      </p:cBhvr>
                                    </p:animEffect>
                                    <p:anim calcmode="lin" valueType="num">
                                      <p:cBhvr>
                                        <p:cTn id="145" dur="1000" fill="hold"/>
                                        <p:tgtEl>
                                          <p:spTgt spid="39"/>
                                        </p:tgtEl>
                                        <p:attrNameLst>
                                          <p:attrName>ppt_x</p:attrName>
                                        </p:attrNameLst>
                                      </p:cBhvr>
                                      <p:tavLst>
                                        <p:tav tm="0">
                                          <p:val>
                                            <p:strVal val="#ppt_x"/>
                                          </p:val>
                                        </p:tav>
                                        <p:tav tm="100000">
                                          <p:val>
                                            <p:strVal val="#ppt_x"/>
                                          </p:val>
                                        </p:tav>
                                      </p:tavLst>
                                    </p:anim>
                                    <p:anim calcmode="lin" valueType="num">
                                      <p:cBhvr>
                                        <p:cTn id="146" dur="1000" fill="hold"/>
                                        <p:tgtEl>
                                          <p:spTgt spid="3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fade">
                                      <p:cBhvr>
                                        <p:cTn id="149" dur="1000"/>
                                        <p:tgtEl>
                                          <p:spTgt spid="62"/>
                                        </p:tgtEl>
                                      </p:cBhvr>
                                    </p:animEffect>
                                    <p:anim calcmode="lin" valueType="num">
                                      <p:cBhvr>
                                        <p:cTn id="150" dur="1000" fill="hold"/>
                                        <p:tgtEl>
                                          <p:spTgt spid="62"/>
                                        </p:tgtEl>
                                        <p:attrNameLst>
                                          <p:attrName>ppt_x</p:attrName>
                                        </p:attrNameLst>
                                      </p:cBhvr>
                                      <p:tavLst>
                                        <p:tav tm="0">
                                          <p:val>
                                            <p:strVal val="#ppt_x"/>
                                          </p:val>
                                        </p:tav>
                                        <p:tav tm="100000">
                                          <p:val>
                                            <p:strVal val="#ppt_x"/>
                                          </p:val>
                                        </p:tav>
                                      </p:tavLst>
                                    </p:anim>
                                    <p:anim calcmode="lin" valueType="num">
                                      <p:cBhvr>
                                        <p:cTn id="151" dur="1000" fill="hold"/>
                                        <p:tgtEl>
                                          <p:spTgt spid="62"/>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1000"/>
                                        <p:tgtEl>
                                          <p:spTgt spid="63"/>
                                        </p:tgtEl>
                                      </p:cBhvr>
                                    </p:animEffect>
                                    <p:anim calcmode="lin" valueType="num">
                                      <p:cBhvr>
                                        <p:cTn id="155" dur="1000" fill="hold"/>
                                        <p:tgtEl>
                                          <p:spTgt spid="63"/>
                                        </p:tgtEl>
                                        <p:attrNameLst>
                                          <p:attrName>ppt_x</p:attrName>
                                        </p:attrNameLst>
                                      </p:cBhvr>
                                      <p:tavLst>
                                        <p:tav tm="0">
                                          <p:val>
                                            <p:strVal val="#ppt_x"/>
                                          </p:val>
                                        </p:tav>
                                        <p:tav tm="100000">
                                          <p:val>
                                            <p:strVal val="#ppt_x"/>
                                          </p:val>
                                        </p:tav>
                                      </p:tavLst>
                                    </p:anim>
                                    <p:anim calcmode="lin" valueType="num">
                                      <p:cBhvr>
                                        <p:cTn id="15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animBg="1"/>
      <p:bldP spid="35" grpId="0"/>
      <p:bldP spid="36" grpId="0"/>
      <p:bldP spid="38" grpId="0"/>
      <p:bldP spid="54" grpId="0" animBg="1"/>
      <p:bldP spid="39" grpId="0"/>
      <p:bldP spid="60" grpId="0"/>
      <p:bldP spid="61" grpId="0"/>
      <p:bldP spid="62" grpId="0" animBg="1"/>
      <p:bldP spid="63" grpId="0" animBg="1"/>
      <p:bldP spid="69" grpId="0"/>
      <p:bldP spid="72"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64463" cy="1325563"/>
          </a:xfrm>
        </p:spPr>
        <p:txBody>
          <a:bodyPr/>
          <a:lstStyle/>
          <a:p>
            <a:pPr eaLnBrk="1" fontAlgn="auto" hangingPunct="1">
              <a:spcAft>
                <a:spcPts val="0"/>
              </a:spcAft>
              <a:defRPr/>
            </a:pPr>
            <a:r>
              <a:rPr lang="en-US" altLang="en-US" dirty="0"/>
              <a:t>About The Armies</a:t>
            </a:r>
          </a:p>
        </p:txBody>
      </p:sp>
      <p:sp>
        <p:nvSpPr>
          <p:cNvPr id="28675" name="Title 1"/>
          <p:cNvSpPr txBox="1">
            <a:spLocks/>
          </p:cNvSpPr>
          <p:nvPr/>
        </p:nvSpPr>
        <p:spPr bwMode="auto">
          <a:xfrm>
            <a:off x="386629" y="1203036"/>
            <a:ext cx="858188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indent="0">
              <a:buNone/>
            </a:pPr>
            <a:r>
              <a:rPr lang="en-US" b="1" dirty="0">
                <a:latin typeface="+mj-lt"/>
              </a:rPr>
              <a:t>Ezekiel 38: </a:t>
            </a:r>
            <a:r>
              <a:rPr lang="en-US" dirty="0">
                <a:latin typeface="+mj-lt"/>
              </a:rPr>
              <a:t>“Clothed with armor” (Ezekiel 38:4) coming like “a storm” and “a cloud to cover the land” (v. 9), “a mighty army” (v. 15).</a:t>
            </a:r>
          </a:p>
          <a:p>
            <a:pPr marL="0" indent="0">
              <a:buNone/>
            </a:pPr>
            <a:r>
              <a:rPr lang="en-US" b="1" dirty="0">
                <a:latin typeface="+mj-lt"/>
              </a:rPr>
              <a:t>Daniel 11: </a:t>
            </a:r>
            <a:r>
              <a:rPr lang="en-US" dirty="0">
                <a:latin typeface="+mj-lt"/>
              </a:rPr>
              <a:t>A “great army” which others have no “strength to withstand” (vs 13, 15) coming “like a whirlwind, with chariots, and with horsemen, and with many ships” (v. 40). </a:t>
            </a:r>
          </a:p>
          <a:p>
            <a:pPr marL="0" indent="0">
              <a:buNone/>
            </a:pPr>
            <a:r>
              <a:rPr lang="en-US" b="1" dirty="0">
                <a:latin typeface="+mj-lt"/>
              </a:rPr>
              <a:t>Joel 2: </a:t>
            </a:r>
            <a:r>
              <a:rPr lang="en-US" dirty="0">
                <a:latin typeface="+mj-lt"/>
              </a:rPr>
              <a:t>The greatest army in the history of the world (Joel 2:2). Like a “fire” that devours the land, leaving “a desolate wilderness” (Joel 2:3-5). Virtually invincible: “When they fall upon the sword, they shall not be wounded” (Joel 2:7-9).</a:t>
            </a:r>
            <a:endParaRPr lang="en-US" altLang="en-US" dirty="0">
              <a:latin typeface="+mj-lt"/>
            </a:endParaRPr>
          </a:p>
        </p:txBody>
      </p:sp>
    </p:spTree>
    <p:extLst>
      <p:ext uri="{BB962C8B-B14F-4D97-AF65-F5344CB8AC3E}">
        <p14:creationId xmlns:p14="http://schemas.microsoft.com/office/powerpoint/2010/main" val="190118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Effect transition="in" filter="fade">
                                      <p:cBhvr>
                                        <p:cTn id="14" dur="1000"/>
                                        <p:tgtEl>
                                          <p:spTgt spid="28675">
                                            <p:txEl>
                                              <p:pRg st="1" end="1"/>
                                            </p:txEl>
                                          </p:spTgt>
                                        </p:tgtEl>
                                      </p:cBhvr>
                                    </p:animEffect>
                                    <p:anim calcmode="lin" valueType="num">
                                      <p:cBhvr>
                                        <p:cTn id="15"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1000"/>
                                        <p:tgtEl>
                                          <p:spTgt spid="28675">
                                            <p:txEl>
                                              <p:pRg st="2" end="2"/>
                                            </p:txEl>
                                          </p:spTgt>
                                        </p:tgtEl>
                                      </p:cBhvr>
                                    </p:animEffect>
                                    <p:anim calcmode="lin" valueType="num">
                                      <p:cBhvr>
                                        <p:cTn id="22"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Valley of Meggido">
            <a:extLst>
              <a:ext uri="{FF2B5EF4-FFF2-40B4-BE49-F238E27FC236}">
                <a16:creationId xmlns:a16="http://schemas.microsoft.com/office/drawing/2014/main" id="{39109E46-C019-4369-9CEA-506DE900E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20" y="267566"/>
            <a:ext cx="7486650" cy="5048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a:extLst>
              <a:ext uri="{FF2B5EF4-FFF2-40B4-BE49-F238E27FC236}">
                <a16:creationId xmlns:a16="http://schemas.microsoft.com/office/drawing/2014/main" id="{6075B4A5-B66F-4D1C-BF43-A661A21AE949}"/>
              </a:ext>
            </a:extLst>
          </p:cNvPr>
          <p:cNvSpPr/>
          <p:nvPr/>
        </p:nvSpPr>
        <p:spPr>
          <a:xfrm>
            <a:off x="865620" y="5525854"/>
            <a:ext cx="7486650" cy="646331"/>
          </a:xfrm>
          <a:prstGeom prst="rect">
            <a:avLst/>
          </a:prstGeom>
        </p:spPr>
        <p:txBody>
          <a:bodyPr wrap="square">
            <a:spAutoFit/>
          </a:bodyPr>
          <a:lstStyle/>
          <a:p>
            <a:r>
              <a:rPr lang="en-US" b="1" dirty="0">
                <a:latin typeface="Georgia" panose="02040502050405020303" pitchFamily="18" charset="0"/>
              </a:rPr>
              <a:t>Bible Picture 21. </a:t>
            </a:r>
            <a:r>
              <a:rPr lang="en-US" dirty="0">
                <a:latin typeface="Georgia" panose="02040502050405020303" pitchFamily="18" charset="0"/>
              </a:rPr>
              <a:t> All nations will gather here as part of the battle of Armageddon (see Zech. 11–14; Rev. 16:14–21).</a:t>
            </a:r>
            <a:endParaRPr lang="en-US" dirty="0"/>
          </a:p>
        </p:txBody>
      </p:sp>
    </p:spTree>
    <p:extLst>
      <p:ext uri="{BB962C8B-B14F-4D97-AF65-F5344CB8AC3E}">
        <p14:creationId xmlns:p14="http://schemas.microsoft.com/office/powerpoint/2010/main" val="213803895"/>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9699" name="Picture 2" descr="C:\Users\RichardsED\Desktop\03990_000_bible-map-10.jpg"/>
          <p:cNvPicPr>
            <a:picLocks noChangeAspect="1" noChangeArrowheads="1"/>
          </p:cNvPicPr>
          <p:nvPr/>
        </p:nvPicPr>
        <p:blipFill>
          <a:blip r:embed="rId2">
            <a:extLst>
              <a:ext uri="{28A0092B-C50C-407E-A947-70E740481C1C}">
                <a14:useLocalDpi xmlns:a14="http://schemas.microsoft.com/office/drawing/2010/main" val="0"/>
              </a:ext>
            </a:extLst>
          </a:blip>
          <a:srcRect l="3529" t="20581" r="4706" b="26747"/>
          <a:stretch>
            <a:fillRect/>
          </a:stretch>
        </p:blipFill>
        <p:spPr bwMode="auto">
          <a:xfrm>
            <a:off x="838200" y="15875"/>
            <a:ext cx="7620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048000" y="1752600"/>
            <a:ext cx="1066800"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a:off x="4038600" y="5410200"/>
            <a:ext cx="1066800"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8337707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5968" y="-203200"/>
            <a:ext cx="7764463" cy="1325563"/>
          </a:xfrm>
        </p:spPr>
        <p:txBody>
          <a:bodyPr/>
          <a:lstStyle/>
          <a:p>
            <a:pPr eaLnBrk="1" fontAlgn="auto" hangingPunct="1">
              <a:spcAft>
                <a:spcPts val="0"/>
              </a:spcAft>
              <a:defRPr/>
            </a:pPr>
            <a:r>
              <a:rPr lang="en-US" altLang="en-US" dirty="0"/>
              <a:t>2</a:t>
            </a:r>
            <a:r>
              <a:rPr lang="en-US" altLang="en-US" baseline="30000" dirty="0"/>
              <a:t>ND</a:t>
            </a:r>
            <a:r>
              <a:rPr lang="en-US" altLang="en-US" dirty="0"/>
              <a:t> Woe – 2</a:t>
            </a:r>
            <a:r>
              <a:rPr lang="en-US" altLang="en-US" baseline="30000" dirty="0"/>
              <a:t>ND</a:t>
            </a:r>
            <a:r>
              <a:rPr lang="en-US" altLang="en-US" dirty="0"/>
              <a:t> Appearance</a:t>
            </a:r>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399" y="752764"/>
            <a:ext cx="8229600" cy="1773238"/>
          </a:xfrm>
        </p:spPr>
      </p:pic>
      <p:sp>
        <p:nvSpPr>
          <p:cNvPr id="5" name="Title 1"/>
          <p:cNvSpPr txBox="1">
            <a:spLocks/>
          </p:cNvSpPr>
          <p:nvPr/>
        </p:nvSpPr>
        <p:spPr>
          <a:xfrm>
            <a:off x="436418" y="2743200"/>
            <a:ext cx="8229600" cy="1625600"/>
          </a:xfrm>
          <a:prstGeom prst="rect">
            <a:avLst/>
          </a:prstGeom>
        </p:spPr>
        <p:txBody>
          <a:bodyPr anchor="ctr"/>
          <a:lstStyle/>
          <a:p>
            <a:pPr eaLnBrk="1" hangingPunct="1">
              <a:buFont typeface="Wingdings" pitchFamily="2" charset="2"/>
              <a:buNone/>
              <a:defRPr/>
            </a:pPr>
            <a:r>
              <a:rPr lang="en-US" sz="2200" dirty="0">
                <a:latin typeface="+mj-lt"/>
              </a:rPr>
              <a:t>Zechariah 14:4-5</a:t>
            </a:r>
            <a:br>
              <a:rPr lang="en-US" sz="2200" dirty="0">
                <a:latin typeface="+mj-lt"/>
              </a:rPr>
            </a:br>
            <a:r>
              <a:rPr lang="en-US" sz="2200" dirty="0">
                <a:latin typeface="+mj-lt"/>
              </a:rPr>
              <a:t>4 And his feet shall stand and the mount of Olives shall cleave in the midst thereof toward the east and toward the west, and there shall be a very great valley; </a:t>
            </a:r>
          </a:p>
          <a:p>
            <a:pPr eaLnBrk="1" hangingPunct="1">
              <a:buFont typeface="Wingdings" pitchFamily="2" charset="2"/>
              <a:buNone/>
              <a:defRPr/>
            </a:pPr>
            <a:r>
              <a:rPr lang="en-US" sz="2200" dirty="0">
                <a:latin typeface="+mj-lt"/>
              </a:rPr>
              <a:t>5 And ye shall flee to the valley…</a:t>
            </a:r>
          </a:p>
        </p:txBody>
      </p:sp>
      <p:sp>
        <p:nvSpPr>
          <p:cNvPr id="6" name="Title 1">
            <a:extLst>
              <a:ext uri="{FF2B5EF4-FFF2-40B4-BE49-F238E27FC236}">
                <a16:creationId xmlns:a16="http://schemas.microsoft.com/office/drawing/2014/main" id="{E75B1D3C-F061-4272-9F63-9B32AEC344C5}"/>
              </a:ext>
            </a:extLst>
          </p:cNvPr>
          <p:cNvSpPr txBox="1">
            <a:spLocks/>
          </p:cNvSpPr>
          <p:nvPr/>
        </p:nvSpPr>
        <p:spPr>
          <a:xfrm>
            <a:off x="436418" y="4585998"/>
            <a:ext cx="8229600" cy="1865746"/>
          </a:xfrm>
          <a:prstGeom prst="rect">
            <a:avLst/>
          </a:prstGeom>
        </p:spPr>
        <p:txBody>
          <a:bodyPr anchor="ctr"/>
          <a:lstStyle/>
          <a:p>
            <a:pPr eaLnBrk="1" hangingPunct="1">
              <a:lnSpc>
                <a:spcPct val="80000"/>
              </a:lnSpc>
              <a:buFont typeface="Wingdings" pitchFamily="2" charset="2"/>
              <a:buNone/>
              <a:defRPr/>
            </a:pPr>
            <a:r>
              <a:rPr lang="en-US" sz="2200" dirty="0">
                <a:latin typeface="+mj-lt"/>
              </a:rPr>
              <a:t>D&amp;C 45:51-53</a:t>
            </a:r>
            <a:br>
              <a:rPr lang="en-US" sz="2200" dirty="0">
                <a:latin typeface="+mj-lt"/>
              </a:rPr>
            </a:br>
            <a:r>
              <a:rPr lang="en-US" sz="2200" dirty="0">
                <a:latin typeface="+mj-lt"/>
              </a:rPr>
              <a:t>51 And then shall the Jews look upon me and say: What are these wounds in </a:t>
            </a:r>
            <a:r>
              <a:rPr lang="en-US" sz="2200" dirty="0" err="1">
                <a:latin typeface="+mj-lt"/>
              </a:rPr>
              <a:t>thine</a:t>
            </a:r>
            <a:r>
              <a:rPr lang="en-US" sz="2200" dirty="0">
                <a:latin typeface="+mj-lt"/>
              </a:rPr>
              <a:t> hands and in thy feet?</a:t>
            </a:r>
          </a:p>
          <a:p>
            <a:pPr eaLnBrk="1" hangingPunct="1">
              <a:lnSpc>
                <a:spcPct val="80000"/>
              </a:lnSpc>
              <a:buFont typeface="Wingdings" pitchFamily="2" charset="2"/>
              <a:buNone/>
              <a:defRPr/>
            </a:pPr>
            <a:r>
              <a:rPr lang="en-US" sz="2200" dirty="0">
                <a:latin typeface="+mj-lt"/>
              </a:rPr>
              <a:t>52 I will say unto them: These wounds are the wounds with which I was wounded in the house of my friends. I am he who was lifted up, I am Jesus that was crucified. I am the Son of God.</a:t>
            </a:r>
          </a:p>
        </p:txBody>
      </p:sp>
    </p:spTree>
    <p:extLst>
      <p:ext uri="{BB962C8B-B14F-4D97-AF65-F5344CB8AC3E}">
        <p14:creationId xmlns:p14="http://schemas.microsoft.com/office/powerpoint/2010/main" val="29416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5968" y="-203200"/>
            <a:ext cx="7764463" cy="1325563"/>
          </a:xfrm>
        </p:spPr>
        <p:txBody>
          <a:bodyPr/>
          <a:lstStyle/>
          <a:p>
            <a:pPr eaLnBrk="1" fontAlgn="auto" hangingPunct="1">
              <a:spcAft>
                <a:spcPts val="0"/>
              </a:spcAft>
              <a:defRPr/>
            </a:pPr>
            <a:r>
              <a:rPr lang="en-US" altLang="en-US" dirty="0"/>
              <a:t>2</a:t>
            </a:r>
            <a:r>
              <a:rPr lang="en-US" altLang="en-US" baseline="30000" dirty="0"/>
              <a:t>ND</a:t>
            </a:r>
            <a:r>
              <a:rPr lang="en-US" altLang="en-US" dirty="0"/>
              <a:t> Woe – 2</a:t>
            </a:r>
            <a:r>
              <a:rPr lang="en-US" altLang="en-US" baseline="30000" dirty="0"/>
              <a:t>ND</a:t>
            </a:r>
            <a:r>
              <a:rPr lang="en-US" altLang="en-US" dirty="0"/>
              <a:t> Appearance</a:t>
            </a:r>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399" y="752764"/>
            <a:ext cx="8229600" cy="1773238"/>
          </a:xfrm>
        </p:spPr>
      </p:pic>
      <p:sp>
        <p:nvSpPr>
          <p:cNvPr id="7" name="Title 1">
            <a:extLst>
              <a:ext uri="{FF2B5EF4-FFF2-40B4-BE49-F238E27FC236}">
                <a16:creationId xmlns:a16="http://schemas.microsoft.com/office/drawing/2014/main" id="{B31CD121-76B9-476F-88ED-74C2361CF87C}"/>
              </a:ext>
            </a:extLst>
          </p:cNvPr>
          <p:cNvSpPr txBox="1">
            <a:spLocks/>
          </p:cNvSpPr>
          <p:nvPr/>
        </p:nvSpPr>
        <p:spPr>
          <a:xfrm>
            <a:off x="457199" y="2078327"/>
            <a:ext cx="8382000" cy="1860550"/>
          </a:xfrm>
          <a:prstGeom prst="rect">
            <a:avLst/>
          </a:prstGeom>
        </p:spPr>
        <p:txBody>
          <a:bodyPr anchor="ctr"/>
          <a:lstStyle/>
          <a:p>
            <a:pPr eaLnBrk="1" hangingPunct="1">
              <a:buFont typeface="Wingdings" pitchFamily="2" charset="2"/>
              <a:buNone/>
              <a:defRPr/>
            </a:pPr>
            <a:endParaRPr lang="en-US" sz="2000" dirty="0">
              <a:latin typeface="+mj-lt"/>
            </a:endParaRPr>
          </a:p>
          <a:p>
            <a:pPr eaLnBrk="1" hangingPunct="1">
              <a:defRPr/>
            </a:pPr>
            <a:r>
              <a:rPr lang="en-US" sz="2000" dirty="0">
                <a:latin typeface="+mj-lt"/>
              </a:rPr>
              <a:t>Ezekiel 39:22 “The house of Israel shall know that I am the LORD their God from that day and forward.”</a:t>
            </a:r>
          </a:p>
        </p:txBody>
      </p:sp>
      <p:sp>
        <p:nvSpPr>
          <p:cNvPr id="8" name="Title 1">
            <a:extLst>
              <a:ext uri="{FF2B5EF4-FFF2-40B4-BE49-F238E27FC236}">
                <a16:creationId xmlns:a16="http://schemas.microsoft.com/office/drawing/2014/main" id="{B2899FBA-F4F7-4FB1-9BE2-81C9EADCB71F}"/>
              </a:ext>
            </a:extLst>
          </p:cNvPr>
          <p:cNvSpPr txBox="1">
            <a:spLocks/>
          </p:cNvSpPr>
          <p:nvPr/>
        </p:nvSpPr>
        <p:spPr>
          <a:xfrm>
            <a:off x="457199" y="3151912"/>
            <a:ext cx="8229600" cy="1544207"/>
          </a:xfrm>
          <a:prstGeom prst="rect">
            <a:avLst/>
          </a:prstGeom>
        </p:spPr>
        <p:txBody>
          <a:bodyPr anchor="ctr"/>
          <a:lstStyle/>
          <a:p>
            <a:pPr eaLnBrk="1" hangingPunct="1">
              <a:defRPr/>
            </a:pPr>
            <a:r>
              <a:rPr lang="en-US" sz="2000" dirty="0">
                <a:latin typeface="+mj-lt"/>
              </a:rPr>
              <a:t>Ezekiel 38:21 - The armies will turn upon each other, perhaps in the panic and confusion of the Mt of Olives splitting.</a:t>
            </a:r>
          </a:p>
        </p:txBody>
      </p:sp>
      <p:sp>
        <p:nvSpPr>
          <p:cNvPr id="2" name="Rectangle 1">
            <a:extLst>
              <a:ext uri="{FF2B5EF4-FFF2-40B4-BE49-F238E27FC236}">
                <a16:creationId xmlns:a16="http://schemas.microsoft.com/office/drawing/2014/main" id="{E16E4E17-B40D-4A4E-8487-A58671E745C9}"/>
              </a:ext>
            </a:extLst>
          </p:cNvPr>
          <p:cNvSpPr/>
          <p:nvPr/>
        </p:nvSpPr>
        <p:spPr>
          <a:xfrm>
            <a:off x="457199" y="4372851"/>
            <a:ext cx="8305800" cy="400110"/>
          </a:xfrm>
          <a:prstGeom prst="rect">
            <a:avLst/>
          </a:prstGeom>
        </p:spPr>
        <p:txBody>
          <a:bodyPr wrap="square">
            <a:spAutoFit/>
          </a:bodyPr>
          <a:lstStyle/>
          <a:p>
            <a:pPr eaLnBrk="1" hangingPunct="1">
              <a:defRPr/>
            </a:pPr>
            <a:r>
              <a:rPr lang="en-US" altLang="en-US" sz="2000" dirty="0">
                <a:latin typeface="+mj-lt"/>
              </a:rPr>
              <a:t>Ezekiel 39:2 </a:t>
            </a:r>
            <a:r>
              <a:rPr lang="en-US" altLang="en-US" sz="2000" b="1" dirty="0">
                <a:latin typeface="+mj-lt"/>
              </a:rPr>
              <a:t>Only one-sixth of the invading army will survive.</a:t>
            </a:r>
            <a:endParaRPr lang="en-US" altLang="en-US" sz="2000" dirty="0">
              <a:latin typeface="+mj-lt"/>
            </a:endParaRPr>
          </a:p>
        </p:txBody>
      </p:sp>
      <p:sp>
        <p:nvSpPr>
          <p:cNvPr id="3" name="Rectangle 2">
            <a:extLst>
              <a:ext uri="{FF2B5EF4-FFF2-40B4-BE49-F238E27FC236}">
                <a16:creationId xmlns:a16="http://schemas.microsoft.com/office/drawing/2014/main" id="{2FE4F331-B571-4912-A262-FA56FBC966B4}"/>
              </a:ext>
            </a:extLst>
          </p:cNvPr>
          <p:cNvSpPr/>
          <p:nvPr/>
        </p:nvSpPr>
        <p:spPr>
          <a:xfrm>
            <a:off x="457199" y="4806927"/>
            <a:ext cx="8229600" cy="646331"/>
          </a:xfrm>
          <a:prstGeom prst="rect">
            <a:avLst/>
          </a:prstGeom>
        </p:spPr>
        <p:txBody>
          <a:bodyPr wrap="square">
            <a:spAutoFit/>
          </a:bodyPr>
          <a:lstStyle/>
          <a:p>
            <a:pPr eaLnBrk="1" hangingPunct="1">
              <a:defRPr/>
            </a:pPr>
            <a:r>
              <a:rPr lang="en-US" dirty="0">
                <a:latin typeface="+mj-lt"/>
              </a:rPr>
              <a:t>Ezekiel 39:9,12 - </a:t>
            </a:r>
            <a:r>
              <a:rPr lang="en-US" b="1" dirty="0">
                <a:latin typeface="+mj-lt"/>
              </a:rPr>
              <a:t>Seven years to destroy the weapons and seven months to bury the dead</a:t>
            </a:r>
          </a:p>
        </p:txBody>
      </p:sp>
    </p:spTree>
    <p:extLst>
      <p:ext uri="{BB962C8B-B14F-4D97-AF65-F5344CB8AC3E}">
        <p14:creationId xmlns:p14="http://schemas.microsoft.com/office/powerpoint/2010/main" val="225180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2625" y="-150813"/>
            <a:ext cx="7764463" cy="1325563"/>
          </a:xfrm>
        </p:spPr>
        <p:txBody>
          <a:bodyPr/>
          <a:lstStyle/>
          <a:p>
            <a:pPr eaLnBrk="1" fontAlgn="auto" hangingPunct="1">
              <a:spcAft>
                <a:spcPts val="0"/>
              </a:spcAft>
              <a:defRPr/>
            </a:pPr>
            <a:r>
              <a:rPr lang="en-US" altLang="en-US"/>
              <a:t>7 angels and 7 vials</a:t>
            </a:r>
          </a:p>
        </p:txBody>
      </p:sp>
      <p:sp>
        <p:nvSpPr>
          <p:cNvPr id="106499" name="Rectangle 2"/>
          <p:cNvSpPr>
            <a:spLocks noChangeArrowheads="1"/>
          </p:cNvSpPr>
          <p:nvPr/>
        </p:nvSpPr>
        <p:spPr bwMode="auto">
          <a:xfrm>
            <a:off x="82550" y="839788"/>
            <a:ext cx="9067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pPr>
            <a:r>
              <a:rPr lang="en-US" altLang="en-US" sz="2400" b="1" dirty="0">
                <a:latin typeface="Bell MT" panose="02020503060305020303" pitchFamily="18" charset="0"/>
              </a:rPr>
              <a:t>1st Vial:</a:t>
            </a:r>
            <a:r>
              <a:rPr lang="en-US" altLang="en-US" sz="2400" dirty="0">
                <a:latin typeface="Bell MT" panose="02020503060305020303" pitchFamily="18" charset="0"/>
              </a:rPr>
              <a:t>  A sore on the wicked (Revelation 16:2)</a:t>
            </a:r>
          </a:p>
          <a:p>
            <a:pPr eaLnBrk="1" hangingPunct="1">
              <a:lnSpc>
                <a:spcPct val="100000"/>
              </a:lnSpc>
              <a:spcBef>
                <a:spcPct val="0"/>
              </a:spcBef>
            </a:pPr>
            <a:r>
              <a:rPr lang="en-US" altLang="en-US" sz="2400" b="1" dirty="0">
                <a:latin typeface="Bell MT" panose="02020503060305020303" pitchFamily="18" charset="0"/>
              </a:rPr>
              <a:t>2nd Vial : </a:t>
            </a:r>
            <a:r>
              <a:rPr lang="en-US" altLang="en-US" sz="2400" dirty="0">
                <a:latin typeface="Bell MT" panose="02020503060305020303" pitchFamily="18" charset="0"/>
              </a:rPr>
              <a:t>The sea becomes as blood (Revelation 16:3)</a:t>
            </a:r>
          </a:p>
          <a:p>
            <a:pPr eaLnBrk="1" hangingPunct="1">
              <a:lnSpc>
                <a:spcPct val="100000"/>
              </a:lnSpc>
              <a:spcBef>
                <a:spcPct val="0"/>
              </a:spcBef>
            </a:pPr>
            <a:r>
              <a:rPr lang="en-US" altLang="en-US" sz="2400" b="1" dirty="0">
                <a:latin typeface="Bell MT" panose="02020503060305020303" pitchFamily="18" charset="0"/>
              </a:rPr>
              <a:t>3rd Vial : </a:t>
            </a:r>
            <a:r>
              <a:rPr lang="en-US" altLang="en-US" sz="2400" dirty="0">
                <a:latin typeface="Bell MT" panose="02020503060305020303" pitchFamily="18" charset="0"/>
              </a:rPr>
              <a:t>Fresh waters become as blood (Revelation 16:4-7)</a:t>
            </a:r>
          </a:p>
          <a:p>
            <a:pPr eaLnBrk="1" hangingPunct="1">
              <a:lnSpc>
                <a:spcPct val="100000"/>
              </a:lnSpc>
              <a:spcBef>
                <a:spcPct val="0"/>
              </a:spcBef>
            </a:pPr>
            <a:r>
              <a:rPr lang="en-US" altLang="en-US" sz="2400" b="1" dirty="0">
                <a:latin typeface="Bell MT" panose="02020503060305020303" pitchFamily="18" charset="0"/>
              </a:rPr>
              <a:t>4th Vial : </a:t>
            </a:r>
            <a:r>
              <a:rPr lang="en-US" altLang="en-US" sz="2400" dirty="0">
                <a:latin typeface="Bell MT" panose="02020503060305020303" pitchFamily="18" charset="0"/>
              </a:rPr>
              <a:t>Scorching heat (Revelation 16:8-9)</a:t>
            </a:r>
          </a:p>
          <a:p>
            <a:pPr eaLnBrk="1" hangingPunct="1">
              <a:lnSpc>
                <a:spcPct val="100000"/>
              </a:lnSpc>
              <a:spcBef>
                <a:spcPct val="0"/>
              </a:spcBef>
            </a:pPr>
            <a:r>
              <a:rPr lang="en-US" altLang="en-US" sz="2400" b="1" dirty="0">
                <a:latin typeface="Bell MT" panose="02020503060305020303" pitchFamily="18" charset="0"/>
              </a:rPr>
              <a:t>5th Vial : </a:t>
            </a:r>
            <a:r>
              <a:rPr lang="en-US" altLang="en-US" sz="2400" dirty="0">
                <a:latin typeface="Bell MT" panose="02020503060305020303" pitchFamily="18" charset="0"/>
              </a:rPr>
              <a:t>Darkness (Revelation 16:10-11)</a:t>
            </a:r>
          </a:p>
          <a:p>
            <a:pPr eaLnBrk="1" hangingPunct="1">
              <a:lnSpc>
                <a:spcPct val="100000"/>
              </a:lnSpc>
              <a:spcBef>
                <a:spcPct val="0"/>
              </a:spcBef>
              <a:buNone/>
            </a:pPr>
            <a:endParaRPr lang="en-US" altLang="en-US" sz="2400" dirty="0">
              <a:latin typeface="Bell MT" panose="02020503060305020303" pitchFamily="18" charset="0"/>
            </a:endParaRPr>
          </a:p>
          <a:p>
            <a:pPr eaLnBrk="1" hangingPunct="1">
              <a:lnSpc>
                <a:spcPct val="100000"/>
              </a:lnSpc>
              <a:spcBef>
                <a:spcPct val="0"/>
              </a:spcBef>
            </a:pPr>
            <a:r>
              <a:rPr lang="en-US" altLang="en-US" sz="2400" b="1" dirty="0">
                <a:solidFill>
                  <a:srgbClr val="FFFF00"/>
                </a:solidFill>
                <a:latin typeface="Bell MT" panose="02020503060305020303" pitchFamily="18" charset="0"/>
              </a:rPr>
              <a:t>6th </a:t>
            </a:r>
            <a:r>
              <a:rPr lang="en-US" altLang="en-US" sz="2400" b="1" dirty="0">
                <a:latin typeface="Bell MT" panose="02020503060305020303" pitchFamily="18" charset="0"/>
              </a:rPr>
              <a:t>Vial </a:t>
            </a:r>
            <a:r>
              <a:rPr lang="en-US" altLang="en-US" sz="2400" b="1" dirty="0">
                <a:solidFill>
                  <a:srgbClr val="FFFF00"/>
                </a:solidFill>
                <a:latin typeface="Bell MT" panose="02020503060305020303" pitchFamily="18" charset="0"/>
              </a:rPr>
              <a:t>: </a:t>
            </a:r>
            <a:r>
              <a:rPr lang="en-US" altLang="en-US" sz="2400" dirty="0">
                <a:solidFill>
                  <a:srgbClr val="FFFF00"/>
                </a:solidFill>
                <a:latin typeface="Bell MT" panose="02020503060305020303" pitchFamily="18" charset="0"/>
              </a:rPr>
              <a:t>Armageddon (Revelation 16:12-16)</a:t>
            </a:r>
          </a:p>
          <a:p>
            <a:pPr eaLnBrk="1" hangingPunct="1">
              <a:lnSpc>
                <a:spcPct val="100000"/>
              </a:lnSpc>
              <a:spcBef>
                <a:spcPct val="0"/>
              </a:spcBef>
              <a:spcAft>
                <a:spcPts val="1500"/>
              </a:spcAft>
            </a:pPr>
            <a:r>
              <a:rPr lang="en-US" altLang="en-US" sz="2400" b="1" dirty="0">
                <a:latin typeface="Bell MT" panose="02020503060305020303" pitchFamily="18" charset="0"/>
              </a:rPr>
              <a:t>7th Vial : </a:t>
            </a:r>
            <a:r>
              <a:rPr lang="en-US" altLang="en-US" sz="2400" dirty="0">
                <a:latin typeface="Bell MT" panose="02020503060305020303" pitchFamily="18" charset="0"/>
              </a:rPr>
              <a:t> Thunder, lightning, and the great earthquake; cities fall; islands flee, and mountains are leveled; a great plague of hail. (Revelation 16:17-21)</a:t>
            </a:r>
          </a:p>
        </p:txBody>
      </p:sp>
      <p:pic>
        <p:nvPicPr>
          <p:cNvPr id="106500" name="Picture 5" descr="http://www.eborg2.com/Revelation/Rev15/Rev%2015%20Angels%207bowls.jpg"/>
          <p:cNvPicPr>
            <a:picLocks noChangeAspect="1" noChangeArrowheads="1"/>
          </p:cNvPicPr>
          <p:nvPr/>
        </p:nvPicPr>
        <p:blipFill>
          <a:blip r:embed="rId2">
            <a:extLst>
              <a:ext uri="{28A0092B-C50C-407E-A947-70E740481C1C}">
                <a14:useLocalDpi xmlns:a14="http://schemas.microsoft.com/office/drawing/2010/main" val="0"/>
              </a:ext>
            </a:extLst>
          </a:blip>
          <a:srcRect t="18295" b="13513"/>
          <a:stretch>
            <a:fillRect/>
          </a:stretch>
        </p:blipFill>
        <p:spPr bwMode="auto">
          <a:xfrm>
            <a:off x="2520950" y="4970463"/>
            <a:ext cx="419100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F3D7C6E6-4A65-43E0-B071-E82BF6095751}"/>
              </a:ext>
            </a:extLst>
          </p:cNvPr>
          <p:cNvCxnSpPr/>
          <p:nvPr/>
        </p:nvCxnSpPr>
        <p:spPr>
          <a:xfrm>
            <a:off x="367990" y="2843561"/>
            <a:ext cx="8385717" cy="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descr="Image result for any questions png">
            <a:extLst>
              <a:ext uri="{FF2B5EF4-FFF2-40B4-BE49-F238E27FC236}">
                <a16:creationId xmlns:a16="http://schemas.microsoft.com/office/drawing/2014/main" id="{76159442-626C-4A65-A9BB-EB5E507BFA9C}"/>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007823" y="1332099"/>
            <a:ext cx="2864848" cy="220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4402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2625" y="-150813"/>
            <a:ext cx="7764463" cy="1325563"/>
          </a:xfrm>
        </p:spPr>
        <p:txBody>
          <a:bodyPr/>
          <a:lstStyle/>
          <a:p>
            <a:pPr eaLnBrk="1" fontAlgn="auto" hangingPunct="1">
              <a:spcAft>
                <a:spcPts val="0"/>
              </a:spcAft>
              <a:defRPr/>
            </a:pPr>
            <a:r>
              <a:rPr lang="en-US" altLang="en-US"/>
              <a:t>7 angels and 7 vials</a:t>
            </a:r>
          </a:p>
        </p:txBody>
      </p:sp>
      <p:sp>
        <p:nvSpPr>
          <p:cNvPr id="106499" name="Rectangle 2"/>
          <p:cNvSpPr>
            <a:spLocks noChangeArrowheads="1"/>
          </p:cNvSpPr>
          <p:nvPr/>
        </p:nvSpPr>
        <p:spPr bwMode="auto">
          <a:xfrm>
            <a:off x="82550" y="839788"/>
            <a:ext cx="9067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pPr>
            <a:r>
              <a:rPr lang="en-US" altLang="en-US" sz="2400" b="1" dirty="0">
                <a:latin typeface="Bell MT" panose="02020503060305020303" pitchFamily="18" charset="0"/>
              </a:rPr>
              <a:t>1st Vial:</a:t>
            </a:r>
            <a:r>
              <a:rPr lang="en-US" altLang="en-US" sz="2400" dirty="0">
                <a:latin typeface="Bell MT" panose="02020503060305020303" pitchFamily="18" charset="0"/>
              </a:rPr>
              <a:t>  A sore on the wicked (Revelation 16:2)</a:t>
            </a:r>
          </a:p>
          <a:p>
            <a:pPr eaLnBrk="1" hangingPunct="1">
              <a:lnSpc>
                <a:spcPct val="100000"/>
              </a:lnSpc>
              <a:spcBef>
                <a:spcPct val="0"/>
              </a:spcBef>
            </a:pPr>
            <a:r>
              <a:rPr lang="en-US" altLang="en-US" sz="2400" b="1" dirty="0">
                <a:latin typeface="Bell MT" panose="02020503060305020303" pitchFamily="18" charset="0"/>
              </a:rPr>
              <a:t>2nd Vial : </a:t>
            </a:r>
            <a:r>
              <a:rPr lang="en-US" altLang="en-US" sz="2400" dirty="0">
                <a:latin typeface="Bell MT" panose="02020503060305020303" pitchFamily="18" charset="0"/>
              </a:rPr>
              <a:t>The sea becomes as blood (Revelation 16:3)</a:t>
            </a:r>
          </a:p>
          <a:p>
            <a:pPr eaLnBrk="1" hangingPunct="1">
              <a:lnSpc>
                <a:spcPct val="100000"/>
              </a:lnSpc>
              <a:spcBef>
                <a:spcPct val="0"/>
              </a:spcBef>
            </a:pPr>
            <a:r>
              <a:rPr lang="en-US" altLang="en-US" sz="2400" b="1" dirty="0">
                <a:latin typeface="Bell MT" panose="02020503060305020303" pitchFamily="18" charset="0"/>
              </a:rPr>
              <a:t>3rd Vial : </a:t>
            </a:r>
            <a:r>
              <a:rPr lang="en-US" altLang="en-US" sz="2400" dirty="0">
                <a:latin typeface="Bell MT" panose="02020503060305020303" pitchFamily="18" charset="0"/>
              </a:rPr>
              <a:t>Fresh waters become as blood (Revelation 16:4-7)</a:t>
            </a:r>
          </a:p>
          <a:p>
            <a:pPr eaLnBrk="1" hangingPunct="1">
              <a:lnSpc>
                <a:spcPct val="100000"/>
              </a:lnSpc>
              <a:spcBef>
                <a:spcPct val="0"/>
              </a:spcBef>
            </a:pPr>
            <a:r>
              <a:rPr lang="en-US" altLang="en-US" sz="2400" b="1" dirty="0">
                <a:latin typeface="Bell MT" panose="02020503060305020303" pitchFamily="18" charset="0"/>
              </a:rPr>
              <a:t>4th Vial : </a:t>
            </a:r>
            <a:r>
              <a:rPr lang="en-US" altLang="en-US" sz="2400" dirty="0">
                <a:latin typeface="Bell MT" panose="02020503060305020303" pitchFamily="18" charset="0"/>
              </a:rPr>
              <a:t>Scorching heat (Revelation 16:8-9)</a:t>
            </a:r>
          </a:p>
          <a:p>
            <a:pPr eaLnBrk="1" hangingPunct="1">
              <a:lnSpc>
                <a:spcPct val="100000"/>
              </a:lnSpc>
              <a:spcBef>
                <a:spcPct val="0"/>
              </a:spcBef>
            </a:pPr>
            <a:r>
              <a:rPr lang="en-US" altLang="en-US" sz="2400" b="1" dirty="0">
                <a:latin typeface="Bell MT" panose="02020503060305020303" pitchFamily="18" charset="0"/>
              </a:rPr>
              <a:t>5th Vial : </a:t>
            </a:r>
            <a:r>
              <a:rPr lang="en-US" altLang="en-US" sz="2400" dirty="0">
                <a:latin typeface="Bell MT" panose="02020503060305020303" pitchFamily="18" charset="0"/>
              </a:rPr>
              <a:t>Darkness (Revelation 16:10-11)</a:t>
            </a:r>
          </a:p>
          <a:p>
            <a:pPr eaLnBrk="1" hangingPunct="1">
              <a:lnSpc>
                <a:spcPct val="100000"/>
              </a:lnSpc>
              <a:spcBef>
                <a:spcPct val="0"/>
              </a:spcBef>
              <a:buNone/>
            </a:pPr>
            <a:endParaRPr lang="en-US" altLang="en-US" sz="2400" dirty="0">
              <a:latin typeface="Bell MT" panose="02020503060305020303" pitchFamily="18" charset="0"/>
            </a:endParaRPr>
          </a:p>
          <a:p>
            <a:pPr eaLnBrk="1" hangingPunct="1">
              <a:lnSpc>
                <a:spcPct val="100000"/>
              </a:lnSpc>
              <a:spcBef>
                <a:spcPct val="0"/>
              </a:spcBef>
            </a:pPr>
            <a:r>
              <a:rPr lang="en-US" altLang="en-US" sz="2400" b="1" dirty="0">
                <a:latin typeface="Bell MT" panose="02020503060305020303" pitchFamily="18" charset="0"/>
              </a:rPr>
              <a:t>6th Vial : </a:t>
            </a:r>
            <a:r>
              <a:rPr lang="en-US" altLang="en-US" sz="2400" dirty="0">
                <a:latin typeface="Bell MT" panose="02020503060305020303" pitchFamily="18" charset="0"/>
              </a:rPr>
              <a:t>Armageddon (Revelation 16:12-16)</a:t>
            </a:r>
          </a:p>
          <a:p>
            <a:pPr eaLnBrk="1" hangingPunct="1">
              <a:lnSpc>
                <a:spcPct val="100000"/>
              </a:lnSpc>
              <a:spcBef>
                <a:spcPct val="0"/>
              </a:spcBef>
              <a:spcAft>
                <a:spcPts val="1500"/>
              </a:spcAft>
            </a:pPr>
            <a:r>
              <a:rPr lang="en-US" altLang="en-US" sz="2400" b="1" dirty="0">
                <a:solidFill>
                  <a:srgbClr val="FFFF00"/>
                </a:solidFill>
                <a:latin typeface="Bell MT" panose="02020503060305020303" pitchFamily="18" charset="0"/>
              </a:rPr>
              <a:t>7th Vial : </a:t>
            </a:r>
            <a:r>
              <a:rPr lang="en-US" altLang="en-US" sz="2400" dirty="0">
                <a:solidFill>
                  <a:srgbClr val="FFFF00"/>
                </a:solidFill>
                <a:latin typeface="Bell MT" panose="02020503060305020303" pitchFamily="18" charset="0"/>
              </a:rPr>
              <a:t> Thunder, lightning, and the great earthquake; cities fall; islands flee, and mountains are leveled; a great plague of hail. (Revelation 16:17-21)</a:t>
            </a:r>
          </a:p>
        </p:txBody>
      </p:sp>
      <p:pic>
        <p:nvPicPr>
          <p:cNvPr id="106500" name="Picture 5" descr="http://www.eborg2.com/Revelation/Rev15/Rev%2015%20Angels%207bowls.jpg"/>
          <p:cNvPicPr>
            <a:picLocks noChangeAspect="1" noChangeArrowheads="1"/>
          </p:cNvPicPr>
          <p:nvPr/>
        </p:nvPicPr>
        <p:blipFill>
          <a:blip r:embed="rId2">
            <a:extLst>
              <a:ext uri="{28A0092B-C50C-407E-A947-70E740481C1C}">
                <a14:useLocalDpi xmlns:a14="http://schemas.microsoft.com/office/drawing/2010/main" val="0"/>
              </a:ext>
            </a:extLst>
          </a:blip>
          <a:srcRect t="18295" b="13513"/>
          <a:stretch>
            <a:fillRect/>
          </a:stretch>
        </p:blipFill>
        <p:spPr bwMode="auto">
          <a:xfrm>
            <a:off x="2520950" y="4970463"/>
            <a:ext cx="419100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F3D7C6E6-4A65-43E0-B071-E82BF6095751}"/>
              </a:ext>
            </a:extLst>
          </p:cNvPr>
          <p:cNvCxnSpPr/>
          <p:nvPr/>
        </p:nvCxnSpPr>
        <p:spPr>
          <a:xfrm>
            <a:off x="367990" y="2843561"/>
            <a:ext cx="838571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39100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711200" y="152400"/>
            <a:ext cx="7766050" cy="1325563"/>
          </a:xfrm>
        </p:spPr>
        <p:txBody>
          <a:bodyPr>
            <a:normAutofit fontScale="90000"/>
          </a:bodyPr>
          <a:lstStyle/>
          <a:p>
            <a:pPr eaLnBrk="1" fontAlgn="auto" hangingPunct="1">
              <a:spcAft>
                <a:spcPts val="0"/>
              </a:spcAft>
              <a:defRPr/>
            </a:pPr>
            <a:r>
              <a:rPr lang="en-US" altLang="en-US" dirty="0"/>
              <a:t>The Hailstorm</a:t>
            </a:r>
            <a:br>
              <a:rPr lang="en-US" altLang="en-US" dirty="0"/>
            </a:br>
            <a:r>
              <a:rPr lang="en-US" altLang="en-US" dirty="0"/>
              <a:t>Revelation 16:21</a:t>
            </a:r>
            <a:br>
              <a:rPr lang="en-US" altLang="en-US" dirty="0"/>
            </a:br>
            <a:r>
              <a:rPr lang="en-US" altLang="en-US" sz="2200" b="0" dirty="0"/>
              <a:t>(Cross Reference D&amp;C 29:16</a:t>
            </a:r>
            <a:endParaRPr lang="en-US" altLang="en-US" b="0" dirty="0"/>
          </a:p>
        </p:txBody>
      </p:sp>
      <p:pic>
        <p:nvPicPr>
          <p:cNvPr id="141314" name="Picture 2" descr="http://news.bbcimg.co.uk/media/images/66530000/jpg/_66530806_acarwindshieldbatteredbyhailstones.jpg"/>
          <p:cNvPicPr>
            <a:picLocks noChangeAspect="1" noChangeArrowheads="1"/>
          </p:cNvPicPr>
          <p:nvPr/>
        </p:nvPicPr>
        <p:blipFill>
          <a:blip r:embed="rId2"/>
          <a:srcRect/>
          <a:stretch>
            <a:fillRect/>
          </a:stretch>
        </p:blipFill>
        <p:spPr bwMode="auto">
          <a:xfrm>
            <a:off x="231775" y="1873250"/>
            <a:ext cx="4111625" cy="2312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1316" name="Picture 4" descr="http://i2.mirror.co.uk/incoming/article944135.ece/ALTERNATES/s615/A%20general%20view%20of%20hail%20stones%20which%20fell%20in%20Belton,%20Nottinghamshire,%20as%20heavy%20rain%20and%20thunderstorms%20battered%20parts%20of%20central%20and%20Northern%20-944135"/>
          <p:cNvPicPr>
            <a:picLocks noChangeAspect="1" noChangeArrowheads="1"/>
          </p:cNvPicPr>
          <p:nvPr/>
        </p:nvPicPr>
        <p:blipFill>
          <a:blip r:embed="rId3"/>
          <a:srcRect/>
          <a:stretch>
            <a:fillRect/>
          </a:stretch>
        </p:blipFill>
        <p:spPr bwMode="auto">
          <a:xfrm>
            <a:off x="5486400" y="1600200"/>
            <a:ext cx="3386138" cy="2252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1318" name="Picture 6" descr="http://media3.washingtonpost.com/wp-srv/photo/gallery/090724/GAL-09Jul24-2357/media/PHO-09Jul24-171255.jpg"/>
          <p:cNvPicPr>
            <a:picLocks noChangeAspect="1" noChangeArrowheads="1"/>
          </p:cNvPicPr>
          <p:nvPr/>
        </p:nvPicPr>
        <p:blipFill>
          <a:blip r:embed="rId4"/>
          <a:srcRect/>
          <a:stretch>
            <a:fillRect/>
          </a:stretch>
        </p:blipFill>
        <p:spPr bwMode="auto">
          <a:xfrm>
            <a:off x="3913188" y="3717925"/>
            <a:ext cx="4060825" cy="2782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5043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0"/>
            <a:ext cx="9144000" cy="1325563"/>
          </a:xfrm>
        </p:spPr>
        <p:txBody>
          <a:bodyPr/>
          <a:lstStyle/>
          <a:p>
            <a:pPr eaLnBrk="1" fontAlgn="auto" hangingPunct="1">
              <a:spcAft>
                <a:spcPts val="0"/>
              </a:spcAft>
              <a:defRPr/>
            </a:pPr>
            <a:r>
              <a:rPr lang="en-US" altLang="en-US" sz="2800" dirty="0"/>
              <a:t>Why would the Lord Allow this? </a:t>
            </a:r>
            <a:r>
              <a:rPr lang="en-US" altLang="en-US" sz="2800" b="0" dirty="0"/>
              <a:t>REVELATION 9:20-21</a:t>
            </a:r>
          </a:p>
        </p:txBody>
      </p:sp>
      <p:sp>
        <p:nvSpPr>
          <p:cNvPr id="2" name="Rectangle 1"/>
          <p:cNvSpPr>
            <a:spLocks noChangeArrowheads="1"/>
          </p:cNvSpPr>
          <p:nvPr/>
        </p:nvSpPr>
        <p:spPr bwMode="auto">
          <a:xfrm>
            <a:off x="433748" y="1325563"/>
            <a:ext cx="827650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defRPr/>
            </a:pPr>
            <a:r>
              <a:rPr lang="en-US" sz="2800" b="1" u="sng" dirty="0">
                <a:latin typeface="Bell MT" panose="02020503060305020303" pitchFamily="18" charset="0"/>
              </a:rPr>
              <a:t>Murder </a:t>
            </a:r>
          </a:p>
          <a:p>
            <a:pPr marL="914400" lvl="1" indent="-457200">
              <a:buFont typeface="Arial" panose="020B0604020202020204" pitchFamily="34" charset="0"/>
              <a:buChar char="•"/>
              <a:defRPr/>
            </a:pPr>
            <a:r>
              <a:rPr lang="en-US" sz="2800" dirty="0">
                <a:latin typeface="Bell MT" panose="02020503060305020303" pitchFamily="18" charset="0"/>
              </a:rPr>
              <a:t>In what manners are murders being committed (or depicted) today?</a:t>
            </a:r>
          </a:p>
          <a:p>
            <a:pPr marL="0" indent="0">
              <a:defRPr/>
            </a:pPr>
            <a:r>
              <a:rPr lang="en-US" sz="2800" b="1" u="sng" dirty="0">
                <a:latin typeface="Bell MT" panose="02020503060305020303" pitchFamily="18" charset="0"/>
              </a:rPr>
              <a:t>Theft </a:t>
            </a:r>
          </a:p>
          <a:p>
            <a:pPr marL="914400" lvl="1" indent="-457200">
              <a:buFont typeface="Arial" panose="020B0604020202020204" pitchFamily="34" charset="0"/>
              <a:buChar char="•"/>
              <a:defRPr/>
            </a:pPr>
            <a:r>
              <a:rPr lang="en-US" sz="2800" dirty="0">
                <a:latin typeface="Bell MT" panose="02020503060305020303" pitchFamily="18" charset="0"/>
              </a:rPr>
              <a:t>In what ways do thefts occur today?</a:t>
            </a:r>
          </a:p>
          <a:p>
            <a:pPr marL="0" indent="0">
              <a:defRPr/>
            </a:pPr>
            <a:r>
              <a:rPr lang="en-US" sz="2800" b="1" u="sng" dirty="0">
                <a:latin typeface="Bell MT" panose="02020503060305020303" pitchFamily="18" charset="0"/>
              </a:rPr>
              <a:t>Sorceries </a:t>
            </a:r>
          </a:p>
          <a:p>
            <a:pPr marL="914400" lvl="1" indent="-457200">
              <a:buFont typeface="Arial" panose="020B0604020202020204" pitchFamily="34" charset="0"/>
              <a:buChar char="•"/>
              <a:defRPr/>
            </a:pPr>
            <a:r>
              <a:rPr lang="en-US" sz="2800" dirty="0">
                <a:latin typeface="Bell MT" panose="02020503060305020303" pitchFamily="18" charset="0"/>
              </a:rPr>
              <a:t>In what ways do sorceries occur today?</a:t>
            </a:r>
          </a:p>
          <a:p>
            <a:pPr marL="1314450" lvl="2" indent="-457200">
              <a:buFont typeface="Arial" panose="020B0604020202020204" pitchFamily="34" charset="0"/>
              <a:buChar char="•"/>
              <a:defRPr/>
            </a:pPr>
            <a:r>
              <a:rPr lang="en-US" altLang="en-US" sz="2400" i="1" dirty="0" err="1">
                <a:latin typeface="Bell MT" panose="02020503060305020303" pitchFamily="18" charset="0"/>
              </a:rPr>
              <a:t>Pharmakeia</a:t>
            </a:r>
            <a:r>
              <a:rPr lang="en-US" altLang="en-US" sz="2400" dirty="0">
                <a:latin typeface="Bell MT" panose="02020503060305020303" pitchFamily="18" charset="0"/>
              </a:rPr>
              <a:t> (Gr)</a:t>
            </a:r>
            <a:r>
              <a:rPr lang="en-US" altLang="en-US" sz="2400" b="1" dirty="0">
                <a:latin typeface="Bell MT" panose="02020503060305020303" pitchFamily="18" charset="0"/>
              </a:rPr>
              <a:t>.</a:t>
            </a:r>
            <a:r>
              <a:rPr lang="en-US" altLang="en-US" sz="2400" dirty="0">
                <a:latin typeface="Bell MT" panose="02020503060305020303" pitchFamily="18" charset="0"/>
              </a:rPr>
              <a:t> “Pharmacy”</a:t>
            </a:r>
            <a:endParaRPr lang="en-US" sz="2400" dirty="0">
              <a:latin typeface="Bell MT" panose="02020503060305020303" pitchFamily="18" charset="0"/>
            </a:endParaRPr>
          </a:p>
          <a:p>
            <a:pPr marL="0" indent="0">
              <a:defRPr/>
            </a:pPr>
            <a:r>
              <a:rPr lang="en-US" sz="2800" b="1" u="sng" dirty="0">
                <a:latin typeface="Bell MT" panose="02020503060305020303" pitchFamily="18" charset="0"/>
              </a:rPr>
              <a:t>Fornication</a:t>
            </a:r>
          </a:p>
          <a:p>
            <a:pPr marL="1314450" lvl="2" indent="-457200">
              <a:buFont typeface="Arial" panose="020B0604020202020204" pitchFamily="34" charset="0"/>
              <a:buChar char="•"/>
              <a:defRPr/>
            </a:pPr>
            <a:r>
              <a:rPr lang="en-US" sz="2400" i="1" dirty="0" err="1">
                <a:latin typeface="Bell MT" panose="02020503060305020303" pitchFamily="18" charset="0"/>
              </a:rPr>
              <a:t>Porneia</a:t>
            </a:r>
            <a:r>
              <a:rPr lang="en-US" sz="2400" dirty="0">
                <a:latin typeface="Bell MT" panose="02020503060305020303" pitchFamily="18" charset="0"/>
              </a:rPr>
              <a:t> (Gr).  “Pornographic”</a:t>
            </a:r>
          </a:p>
        </p:txBody>
      </p:sp>
    </p:spTree>
    <p:extLst>
      <p:ext uri="{BB962C8B-B14F-4D97-AF65-F5344CB8AC3E}">
        <p14:creationId xmlns:p14="http://schemas.microsoft.com/office/powerpoint/2010/main" val="1888314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1828800" y="228600"/>
            <a:ext cx="7162800" cy="6181725"/>
          </a:xfrm>
        </p:spPr>
        <p:txBody>
          <a:bodyPr>
            <a:noAutofit/>
          </a:bodyPr>
          <a:lstStyle/>
          <a:p>
            <a:pPr marL="0" indent="0" eaLnBrk="1" fontAlgn="auto" hangingPunct="1">
              <a:spcAft>
                <a:spcPts val="0"/>
              </a:spcAft>
              <a:buFont typeface="Wingdings" panose="05000000000000000000" pitchFamily="2" charset="2"/>
              <a:buNone/>
              <a:defRPr/>
            </a:pPr>
            <a:r>
              <a:rPr lang="en-US" altLang="en-US" sz="2800" dirty="0">
                <a:latin typeface="+mj-lt"/>
              </a:rPr>
              <a:t>“It is a false idea that the Saints will escape all the judgments, whilst the wicked suffer; for all flesh is subject to suffer, and “the righteous shall hardly escape” [see D&amp;C 63:34]; still many of the Saints will escape, for the just shall live by faith; yet many of the righteous shall fall a prey to disease, to pestilence, etc., by reason of the weakness of the flesh, and yet be saved in the Kingdom of God’ </a:t>
            </a:r>
            <a:r>
              <a:rPr lang="en-US" altLang="en-US" sz="1800" dirty="0">
                <a:latin typeface="+mj-lt"/>
              </a:rPr>
              <a:t>(Teachings of Presidents of the Church: Joseph Smith [2007], 253)” (New Testament Student Manual [Church Educational System manual,2014], 547).</a:t>
            </a:r>
          </a:p>
        </p:txBody>
      </p:sp>
      <p:pic>
        <p:nvPicPr>
          <p:cNvPr id="109571" name="Picture 2" descr="Prophet Joseph Sm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8288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0175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fontAlgn="auto" hangingPunct="1">
              <a:spcAft>
                <a:spcPts val="0"/>
              </a:spcAft>
              <a:defRPr/>
            </a:pPr>
            <a:r>
              <a:rPr lang="en-US" altLang="en-US"/>
              <a:t>Chapter 15</a:t>
            </a:r>
          </a:p>
        </p:txBody>
      </p:sp>
      <p:sp>
        <p:nvSpPr>
          <p:cNvPr id="11267" name="Rectangle 3"/>
          <p:cNvSpPr>
            <a:spLocks noGrp="1" noChangeArrowheads="1"/>
          </p:cNvSpPr>
          <p:nvPr>
            <p:ph idx="1"/>
          </p:nvPr>
        </p:nvSpPr>
        <p:spPr>
          <a:xfrm>
            <a:off x="730724" y="1814945"/>
            <a:ext cx="7772400" cy="1752600"/>
          </a:xfrm>
        </p:spPr>
        <p:txBody>
          <a:bodyPr>
            <a:normAutofit fontScale="92500"/>
          </a:bodyPr>
          <a:lstStyle/>
          <a:p>
            <a:pPr marL="0" indent="0" algn="ctr" eaLnBrk="1" fontAlgn="auto" hangingPunct="1">
              <a:spcAft>
                <a:spcPts val="0"/>
              </a:spcAft>
              <a:buFont typeface="Wingdings" panose="05000000000000000000" pitchFamily="2" charset="2"/>
              <a:buNone/>
              <a:defRPr/>
            </a:pPr>
            <a:r>
              <a:rPr lang="en-US" altLang="en-US" sz="10000" dirty="0">
                <a:latin typeface="Freestyle Script" panose="030804020302050B0404" pitchFamily="66" charset="0"/>
              </a:rPr>
              <a:t>Righteous Rewards</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38974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270395"/>
            <a:ext cx="7764463" cy="1325563"/>
          </a:xfrm>
        </p:spPr>
        <p:txBody>
          <a:bodyPr/>
          <a:lstStyle/>
          <a:p>
            <a:pPr eaLnBrk="1" fontAlgn="auto" hangingPunct="1">
              <a:spcAft>
                <a:spcPts val="0"/>
              </a:spcAft>
              <a:defRPr/>
            </a:pPr>
            <a:r>
              <a:rPr lang="en-US" altLang="en-US" dirty="0"/>
              <a:t>7 vials</a:t>
            </a:r>
          </a:p>
        </p:txBody>
      </p:sp>
      <p:sp>
        <p:nvSpPr>
          <p:cNvPr id="5" name="Title 1"/>
          <p:cNvSpPr txBox="1">
            <a:spLocks/>
          </p:cNvSpPr>
          <p:nvPr/>
        </p:nvSpPr>
        <p:spPr bwMode="auto">
          <a:xfrm>
            <a:off x="152400" y="1260995"/>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2400" i="1" dirty="0">
                <a:latin typeface="+mj-lt"/>
              </a:rPr>
              <a:t>		</a:t>
            </a:r>
            <a:r>
              <a:rPr lang="en-US" sz="2800" i="1" dirty="0">
                <a:effectLst>
                  <a:outerShdw blurRad="38100" dist="38100" dir="2700000" algn="tl">
                    <a:srgbClr val="000000">
                      <a:alpha val="43137"/>
                    </a:srgbClr>
                  </a:outerShdw>
                </a:effectLst>
                <a:latin typeface="+mj-lt"/>
              </a:rPr>
              <a:t>“The sun shall be turned into darkness, and the moon into blood, before the great and the terrible day of the LORD come” (Joel 2:28-31)</a:t>
            </a:r>
          </a:p>
          <a:p>
            <a:pPr>
              <a:defRPr/>
            </a:pPr>
            <a:endParaRPr lang="en-US" sz="2400" dirty="0">
              <a:latin typeface="+mj-lt"/>
            </a:endParaRPr>
          </a:p>
          <a:p>
            <a:pPr>
              <a:defRPr/>
            </a:pPr>
            <a:r>
              <a:rPr lang="en-US" sz="2400" dirty="0">
                <a:latin typeface="+mj-lt"/>
              </a:rPr>
              <a:t>	 JS-H 1:41 – “The Angel Moroni quoted the second chapter of Joel, from the twenty-eighth verse to the last. He also said that </a:t>
            </a:r>
            <a:r>
              <a:rPr lang="en-US" sz="2400" u="sng" dirty="0">
                <a:latin typeface="+mj-lt"/>
              </a:rPr>
              <a:t>this was not yet fulfilled, but was soon to be</a:t>
            </a:r>
            <a:r>
              <a:rPr lang="en-US" sz="2400" dirty="0">
                <a:latin typeface="+mj-lt"/>
              </a:rPr>
              <a:t>.”</a:t>
            </a:r>
          </a:p>
          <a:p>
            <a:pPr>
              <a:defRPr/>
            </a:pPr>
            <a:r>
              <a:rPr lang="en-US" sz="2400" dirty="0">
                <a:latin typeface="+mj-lt"/>
              </a:rPr>
              <a:t>	President Gordon B. Hinckley (October 2001 General Conference): "The vision of Joel has been fulfilled wherein he declared [Joel 2:28–32]."</a:t>
            </a:r>
          </a:p>
        </p:txBody>
      </p:sp>
    </p:spTree>
    <p:extLst>
      <p:ext uri="{BB962C8B-B14F-4D97-AF65-F5344CB8AC3E}">
        <p14:creationId xmlns:p14="http://schemas.microsoft.com/office/powerpoint/2010/main" val="72540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138545" y="228600"/>
            <a:ext cx="8853055" cy="6181725"/>
          </a:xfrm>
        </p:spPr>
        <p:txBody>
          <a:bodyPr>
            <a:noAutofit/>
          </a:bodyPr>
          <a:lstStyle/>
          <a:p>
            <a:pPr marL="0" indent="0" eaLnBrk="1" fontAlgn="auto" hangingPunct="1">
              <a:spcAft>
                <a:spcPts val="0"/>
              </a:spcAft>
              <a:buFont typeface="Wingdings" panose="05000000000000000000" pitchFamily="2" charset="2"/>
              <a:buNone/>
              <a:defRPr/>
            </a:pPr>
            <a:r>
              <a:rPr lang="en-US" altLang="en-US" sz="2800" b="1" dirty="0">
                <a:latin typeface="+mj-lt"/>
              </a:rPr>
              <a:t>AFTER ARMAGEDDON</a:t>
            </a:r>
          </a:p>
          <a:p>
            <a:pPr marL="457200" indent="-457200" eaLnBrk="1" fontAlgn="auto" hangingPunct="1">
              <a:spcAft>
                <a:spcPts val="0"/>
              </a:spcAft>
              <a:buFont typeface="Wingdings" panose="05000000000000000000" pitchFamily="2" charset="2"/>
              <a:buAutoNum type="arabicPeriod"/>
              <a:defRPr/>
            </a:pPr>
            <a:r>
              <a:rPr lang="en-US" dirty="0">
                <a:effectLst/>
                <a:latin typeface="+mj-lt"/>
              </a:rPr>
              <a:t>Earth’s land masses shall unite; islands and continents shall become one land.</a:t>
            </a:r>
          </a:p>
          <a:p>
            <a:pPr lvl="1" eaLnBrk="1" fontAlgn="auto" hangingPunct="1">
              <a:spcAft>
                <a:spcPts val="0"/>
              </a:spcAft>
              <a:defRPr/>
            </a:pPr>
            <a:r>
              <a:rPr lang="en-US" dirty="0">
                <a:effectLst/>
                <a:latin typeface="+mj-lt"/>
              </a:rPr>
              <a:t>The great deep—presumably the Atlantic ocean—shall return to its place in the north, ‘and the earth shall be like as it was in the days before it was divided.’ (D. &amp; C. 133:21–24) </a:t>
            </a:r>
            <a:r>
              <a:rPr lang="en-US" sz="1200" dirty="0">
                <a:effectLst/>
                <a:latin typeface="+mj-lt"/>
              </a:rPr>
              <a:t>(</a:t>
            </a:r>
            <a:r>
              <a:rPr lang="en-US" sz="1200" i="1" dirty="0">
                <a:effectLst/>
                <a:latin typeface="+mj-lt"/>
              </a:rPr>
              <a:t>Doctrinal New Testament Commentary,</a:t>
            </a:r>
            <a:r>
              <a:rPr lang="en-US" sz="1200" dirty="0">
                <a:effectLst/>
                <a:latin typeface="+mj-lt"/>
              </a:rPr>
              <a:t>3:543.)</a:t>
            </a:r>
            <a:endParaRPr lang="en-US" dirty="0">
              <a:effectLst/>
              <a:latin typeface="+mj-lt"/>
            </a:endParaRPr>
          </a:p>
          <a:p>
            <a:pPr marL="342900" indent="-342900" eaLnBrk="1" fontAlgn="auto" hangingPunct="1">
              <a:spcAft>
                <a:spcPts val="0"/>
              </a:spcAft>
              <a:buFont typeface="Wingdings" panose="05000000000000000000" pitchFamily="2" charset="2"/>
              <a:buAutoNum type="arabicPeriod"/>
              <a:defRPr/>
            </a:pPr>
            <a:r>
              <a:rPr lang="en-US" dirty="0">
                <a:effectLst/>
                <a:latin typeface="+mj-lt"/>
              </a:rPr>
              <a:t> Every valley shall be exalted and every mountain shall be made low. Jerusalem will be smoothed out and become like “a plain” </a:t>
            </a:r>
            <a:r>
              <a:rPr lang="en-US" sz="1600" dirty="0">
                <a:effectLst/>
                <a:latin typeface="+mj-lt"/>
              </a:rPr>
              <a:t>(Zechariah 14:10).</a:t>
            </a:r>
          </a:p>
          <a:p>
            <a:pPr marL="342900" indent="-342900" eaLnBrk="1" fontAlgn="auto" hangingPunct="1">
              <a:spcAft>
                <a:spcPts val="0"/>
              </a:spcAft>
              <a:buFont typeface="Wingdings" panose="05000000000000000000" pitchFamily="2" charset="2"/>
              <a:buAutoNum type="arabicPeriod"/>
              <a:defRPr/>
            </a:pPr>
            <a:r>
              <a:rPr lang="en-US" altLang="en-US" dirty="0">
                <a:latin typeface="+mj-lt"/>
              </a:rPr>
              <a:t>Earthquake</a:t>
            </a:r>
            <a:endParaRPr lang="en-US" altLang="en-US" sz="1800" dirty="0">
              <a:latin typeface="+mj-lt"/>
            </a:endParaRPr>
          </a:p>
          <a:p>
            <a:pPr lvl="1" eaLnBrk="1" fontAlgn="auto" hangingPunct="1">
              <a:spcAft>
                <a:spcPts val="0"/>
              </a:spcAft>
              <a:defRPr/>
            </a:pPr>
            <a:r>
              <a:rPr lang="en-US" dirty="0">
                <a:effectLst/>
                <a:latin typeface="+mj-lt"/>
              </a:rPr>
              <a:t>Creates a spring in Jerusalem which will form a new river, flowing to the Dead Sea healing its waters. </a:t>
            </a:r>
            <a:r>
              <a:rPr lang="en-US" sz="1400" dirty="0">
                <a:effectLst/>
                <a:latin typeface="+mj-lt"/>
              </a:rPr>
              <a:t>(see Zechariah 14:8–9; Joel 3:18; Ezekiel 47:1–5).  Ezekiel 47:6–12; Joseph Smith, </a:t>
            </a:r>
            <a:r>
              <a:rPr lang="en-US" sz="1400" i="1" dirty="0">
                <a:effectLst/>
                <a:latin typeface="+mj-lt"/>
              </a:rPr>
              <a:t>Teachings of the Prophet Joseph Smith,</a:t>
            </a:r>
            <a:r>
              <a:rPr lang="en-US" sz="1400" dirty="0">
                <a:effectLst/>
                <a:latin typeface="+mj-lt"/>
              </a:rPr>
              <a:t> p. 286).</a:t>
            </a:r>
            <a:endParaRPr lang="en-US" altLang="en-US" sz="1600" dirty="0">
              <a:latin typeface="+mj-lt"/>
            </a:endParaRPr>
          </a:p>
        </p:txBody>
      </p:sp>
    </p:spTree>
    <p:extLst>
      <p:ext uri="{BB962C8B-B14F-4D97-AF65-F5344CB8AC3E}">
        <p14:creationId xmlns:p14="http://schemas.microsoft.com/office/powerpoint/2010/main" val="21608605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22">
                                            <p:txEl>
                                              <p:pRg st="1" end="1"/>
                                            </p:txEl>
                                          </p:spTgt>
                                        </p:tgtEl>
                                        <p:attrNameLst>
                                          <p:attrName>style.visibility</p:attrName>
                                        </p:attrNameLst>
                                      </p:cBhvr>
                                      <p:to>
                                        <p:strVal val="visible"/>
                                      </p:to>
                                    </p:set>
                                    <p:animEffect transition="in" filter="fade">
                                      <p:cBhvr>
                                        <p:cTn id="7" dur="1000"/>
                                        <p:tgtEl>
                                          <p:spTgt spid="81922">
                                            <p:txEl>
                                              <p:pRg st="1" end="1"/>
                                            </p:txEl>
                                          </p:spTgt>
                                        </p:tgtEl>
                                      </p:cBhvr>
                                    </p:animEffect>
                                    <p:anim calcmode="lin" valueType="num">
                                      <p:cBhvr>
                                        <p:cTn id="8" dur="1000" fill="hold"/>
                                        <p:tgtEl>
                                          <p:spTgt spid="819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2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1922">
                                            <p:txEl>
                                              <p:pRg st="2" end="2"/>
                                            </p:txEl>
                                          </p:spTgt>
                                        </p:tgtEl>
                                        <p:attrNameLst>
                                          <p:attrName>style.visibility</p:attrName>
                                        </p:attrNameLst>
                                      </p:cBhvr>
                                      <p:to>
                                        <p:strVal val="visible"/>
                                      </p:to>
                                    </p:set>
                                    <p:animEffect transition="in" filter="fade">
                                      <p:cBhvr>
                                        <p:cTn id="13" dur="1000"/>
                                        <p:tgtEl>
                                          <p:spTgt spid="81922">
                                            <p:txEl>
                                              <p:pRg st="2" end="2"/>
                                            </p:txEl>
                                          </p:spTgt>
                                        </p:tgtEl>
                                      </p:cBhvr>
                                    </p:animEffect>
                                    <p:anim calcmode="lin" valueType="num">
                                      <p:cBhvr>
                                        <p:cTn id="14" dur="1000" fill="hold"/>
                                        <p:tgtEl>
                                          <p:spTgt spid="8192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19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1922">
                                            <p:txEl>
                                              <p:pRg st="3" end="3"/>
                                            </p:txEl>
                                          </p:spTgt>
                                        </p:tgtEl>
                                        <p:attrNameLst>
                                          <p:attrName>style.visibility</p:attrName>
                                        </p:attrNameLst>
                                      </p:cBhvr>
                                      <p:to>
                                        <p:strVal val="visible"/>
                                      </p:to>
                                    </p:set>
                                    <p:animEffect transition="in" filter="fade">
                                      <p:cBhvr>
                                        <p:cTn id="20" dur="1000"/>
                                        <p:tgtEl>
                                          <p:spTgt spid="81922">
                                            <p:txEl>
                                              <p:pRg st="3" end="3"/>
                                            </p:txEl>
                                          </p:spTgt>
                                        </p:tgtEl>
                                      </p:cBhvr>
                                    </p:animEffect>
                                    <p:anim calcmode="lin" valueType="num">
                                      <p:cBhvr>
                                        <p:cTn id="21" dur="1000" fill="hold"/>
                                        <p:tgtEl>
                                          <p:spTgt spid="8192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819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1922">
                                            <p:txEl>
                                              <p:pRg st="4" end="4"/>
                                            </p:txEl>
                                          </p:spTgt>
                                        </p:tgtEl>
                                        <p:attrNameLst>
                                          <p:attrName>style.visibility</p:attrName>
                                        </p:attrNameLst>
                                      </p:cBhvr>
                                      <p:to>
                                        <p:strVal val="visible"/>
                                      </p:to>
                                    </p:set>
                                    <p:animEffect transition="in" filter="fade">
                                      <p:cBhvr>
                                        <p:cTn id="27" dur="1000"/>
                                        <p:tgtEl>
                                          <p:spTgt spid="81922">
                                            <p:txEl>
                                              <p:pRg st="4" end="4"/>
                                            </p:txEl>
                                          </p:spTgt>
                                        </p:tgtEl>
                                      </p:cBhvr>
                                    </p:animEffect>
                                    <p:anim calcmode="lin" valueType="num">
                                      <p:cBhvr>
                                        <p:cTn id="28" dur="1000" fill="hold"/>
                                        <p:tgtEl>
                                          <p:spTgt spid="8192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1922">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81922">
                                            <p:txEl>
                                              <p:pRg st="5" end="5"/>
                                            </p:txEl>
                                          </p:spTgt>
                                        </p:tgtEl>
                                        <p:attrNameLst>
                                          <p:attrName>style.visibility</p:attrName>
                                        </p:attrNameLst>
                                      </p:cBhvr>
                                      <p:to>
                                        <p:strVal val="visible"/>
                                      </p:to>
                                    </p:set>
                                    <p:animEffect transition="in" filter="fade">
                                      <p:cBhvr>
                                        <p:cTn id="33" dur="1000"/>
                                        <p:tgtEl>
                                          <p:spTgt spid="81922">
                                            <p:txEl>
                                              <p:pRg st="5" end="5"/>
                                            </p:txEl>
                                          </p:spTgt>
                                        </p:tgtEl>
                                      </p:cBhvr>
                                    </p:animEffect>
                                    <p:anim calcmode="lin" valueType="num">
                                      <p:cBhvr>
                                        <p:cTn id="34" dur="1000" fill="hold"/>
                                        <p:tgtEl>
                                          <p:spTgt spid="8192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819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36600" y="274638"/>
            <a:ext cx="7766050" cy="1325562"/>
          </a:xfrm>
        </p:spPr>
        <p:txBody>
          <a:bodyPr/>
          <a:lstStyle/>
          <a:p>
            <a:pPr eaLnBrk="1" fontAlgn="auto" hangingPunct="1">
              <a:spcAft>
                <a:spcPts val="0"/>
              </a:spcAft>
              <a:defRPr/>
            </a:pPr>
            <a:r>
              <a:rPr lang="en-US" altLang="en-US" sz="3600" dirty="0"/>
              <a:t>Revelation 16:15</a:t>
            </a:r>
            <a:endParaRPr lang="en-US" altLang="en-US" dirty="0"/>
          </a:p>
        </p:txBody>
      </p:sp>
      <p:sp>
        <p:nvSpPr>
          <p:cNvPr id="3" name="Rectangle 2"/>
          <p:cNvSpPr/>
          <p:nvPr/>
        </p:nvSpPr>
        <p:spPr>
          <a:xfrm>
            <a:off x="85725" y="1378527"/>
            <a:ext cx="9067800" cy="1938992"/>
          </a:xfrm>
          <a:prstGeom prst="rect">
            <a:avLst/>
          </a:prstGeom>
        </p:spPr>
        <p:txBody>
          <a:bodyPr>
            <a:spAutoFit/>
          </a:bodyPr>
          <a:lstStyle/>
          <a:p>
            <a:pPr marL="342900" indent="-342900" eaLnBrk="1" hangingPunct="1">
              <a:buFont typeface="Arial" panose="020B0604020202020204" pitchFamily="34" charset="0"/>
              <a:buChar char="•"/>
              <a:defRPr/>
            </a:pPr>
            <a:r>
              <a:rPr lang="en-US" sz="2400" dirty="0">
                <a:latin typeface="+mj-lt"/>
              </a:rPr>
              <a:t>“Tarry ye in Jerusalem, until ye be </a:t>
            </a:r>
            <a:r>
              <a:rPr lang="en-US" sz="2400" b="1" u="sng" dirty="0">
                <a:latin typeface="+mj-lt"/>
              </a:rPr>
              <a:t>endued</a:t>
            </a:r>
            <a:r>
              <a:rPr lang="en-US" sz="2400" dirty="0">
                <a:latin typeface="+mj-lt"/>
              </a:rPr>
              <a:t> with power from on high” (Luke 24:49).  </a:t>
            </a:r>
          </a:p>
          <a:p>
            <a:pPr marL="342900" indent="-342900" eaLnBrk="1" hangingPunct="1">
              <a:buFont typeface="Arial" panose="020B0604020202020204" pitchFamily="34" charset="0"/>
              <a:buChar char="•"/>
              <a:defRPr/>
            </a:pPr>
            <a:r>
              <a:rPr lang="en-US" sz="2400" dirty="0">
                <a:latin typeface="+mj-lt"/>
              </a:rPr>
              <a:t>Endued (Greek): “To sink into a garment” or “To take on characteristics and virtues of another.”</a:t>
            </a:r>
          </a:p>
          <a:p>
            <a:pPr marL="342900" indent="-342900" eaLnBrk="1" hangingPunct="1">
              <a:buFont typeface="Arial" panose="020B0604020202020204" pitchFamily="34" charset="0"/>
              <a:buChar char="•"/>
              <a:defRPr/>
            </a:pPr>
            <a:r>
              <a:rPr lang="en-US" sz="2400" dirty="0">
                <a:latin typeface="+mj-lt"/>
              </a:rPr>
              <a:t>lds.org/topics/endowment</a:t>
            </a:r>
          </a:p>
        </p:txBody>
      </p:sp>
      <p:pic>
        <p:nvPicPr>
          <p:cNvPr id="2050" name="Picture 2" descr="Image result for lds endowment">
            <a:extLst>
              <a:ext uri="{FF2B5EF4-FFF2-40B4-BE49-F238E27FC236}">
                <a16:creationId xmlns:a16="http://schemas.microsoft.com/office/drawing/2014/main" id="{7727F508-3284-416A-B401-0CE677DE7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429" y="3860800"/>
            <a:ext cx="3789096" cy="2747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ds endowment">
            <a:extLst>
              <a:ext uri="{FF2B5EF4-FFF2-40B4-BE49-F238E27FC236}">
                <a16:creationId xmlns:a16="http://schemas.microsoft.com/office/drawing/2014/main" id="{ABBF828E-D8E1-4AB9-AEEA-ADC8C90CE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570" y="3860801"/>
            <a:ext cx="1862859" cy="27478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ds endowment">
            <a:extLst>
              <a:ext uri="{FF2B5EF4-FFF2-40B4-BE49-F238E27FC236}">
                <a16:creationId xmlns:a16="http://schemas.microsoft.com/office/drawing/2014/main" id="{92165030-75A2-4C09-B1DF-1F2177E28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60801"/>
            <a:ext cx="3501570" cy="274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921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2678113" y="304800"/>
            <a:ext cx="644842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2800" dirty="0">
                <a:latin typeface="Bell MT" panose="02020503060305020303" pitchFamily="18" charset="0"/>
              </a:rPr>
              <a:t>Elder James E. Faust was asked only one question by President Harold B. Lee: “Do you wear the garment properly?” He answered in the affirmative. He then asked if President Lee wasn’t going to ask him about his worthiness. President Lee replied that he didn’t need to, for he had learned from experience that how one wears the garment is the expression of how the individual feels about the Church and everything that relates to it. It is a measure of one’s worthiness and devotion to the gospel.</a:t>
            </a:r>
          </a:p>
          <a:p>
            <a:pPr eaLnBrk="1" hangingPunct="1">
              <a:lnSpc>
                <a:spcPct val="100000"/>
              </a:lnSpc>
              <a:spcBef>
                <a:spcPct val="0"/>
              </a:spcBef>
              <a:buFontTx/>
              <a:buNone/>
            </a:pPr>
            <a:br>
              <a:rPr lang="en-US" altLang="en-US" sz="2800" dirty="0">
                <a:latin typeface="Bell MT" panose="02020503060305020303" pitchFamily="18" charset="0"/>
              </a:rPr>
            </a:br>
            <a:endParaRPr lang="en-US" altLang="en-US" sz="2800" dirty="0">
              <a:latin typeface="Bell MT" panose="02020503060305020303" pitchFamily="18" charset="0"/>
            </a:endParaRPr>
          </a:p>
        </p:txBody>
      </p:sp>
      <p:pic>
        <p:nvPicPr>
          <p:cNvPr id="111619" name="Picture 5" descr="https://rsc.byu.edu/sites/default/files/image/fa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2476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19207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0" y="1600200"/>
            <a:ext cx="9144000" cy="2286000"/>
          </a:xfrm>
        </p:spPr>
        <p:txBody>
          <a:bodyPr>
            <a:noAutofit/>
          </a:bodyPr>
          <a:lstStyle/>
          <a:p>
            <a:pPr marL="0" indent="0" algn="ctr" eaLnBrk="1" fontAlgn="auto" hangingPunct="1">
              <a:spcAft>
                <a:spcPts val="0"/>
              </a:spcAft>
              <a:buFont typeface="Arial" panose="020B0604020202020204" pitchFamily="34" charset="0"/>
              <a:buNone/>
              <a:defRPr/>
            </a:pPr>
            <a:r>
              <a:rPr lang="en-US" altLang="en-US" sz="3200" b="1" dirty="0">
                <a:latin typeface="Californian FB" panose="0207040306080B030204" pitchFamily="18" charset="0"/>
              </a:rPr>
              <a:t>If you have been endowed, do you properly wear your Temple garment?  </a:t>
            </a:r>
          </a:p>
          <a:p>
            <a:pPr marL="0" indent="0" algn="ctr" eaLnBrk="1" fontAlgn="auto" hangingPunct="1">
              <a:spcAft>
                <a:spcPts val="0"/>
              </a:spcAft>
              <a:buFont typeface="Arial" panose="020B0604020202020204" pitchFamily="34" charset="0"/>
              <a:buNone/>
              <a:defRPr/>
            </a:pPr>
            <a:r>
              <a:rPr lang="en-US" altLang="en-US" sz="3200" b="1" dirty="0">
                <a:latin typeface="Californian FB" panose="0207040306080B030204" pitchFamily="18" charset="0"/>
              </a:rPr>
              <a:t>If you have not yet been endowed, is your wardrobe ‘temple-ready’?  </a:t>
            </a:r>
            <a:endParaRPr lang="en-US" altLang="en-US" sz="3200" dirty="0">
              <a:latin typeface="Californian FB" panose="0207040306080B030204" pitchFamily="18" charset="0"/>
            </a:endParaRPr>
          </a:p>
          <a:p>
            <a:pPr marL="0" indent="0" algn="ctr" eaLnBrk="1" fontAlgn="auto" hangingPunct="1">
              <a:spcAft>
                <a:spcPts val="0"/>
              </a:spcAft>
              <a:buFont typeface="Arial" panose="020B0604020202020204" pitchFamily="34" charset="0"/>
              <a:buNone/>
              <a:defRPr/>
            </a:pPr>
            <a:br>
              <a:rPr lang="en-US" altLang="en-US" sz="3200" dirty="0">
                <a:latin typeface="Californian FB" panose="0207040306080B030204" pitchFamily="18" charset="0"/>
              </a:rPr>
            </a:br>
            <a:endParaRPr lang="en-US" altLang="en-US" sz="3200" dirty="0">
              <a:latin typeface="Californian FB" panose="0207040306080B030204" pitchFamily="18" charset="0"/>
            </a:endParaRPr>
          </a:p>
        </p:txBody>
      </p:sp>
      <p:sp>
        <p:nvSpPr>
          <p:cNvPr id="112643" name="AutoShape 2" descr="data:image/jpeg;base64,/9j/4AAQSkZJRgABAQAAAQABAAD/2wCEAAkGBhQSEBUSEBQVFBUUFhUXFBQUFBQUFBUUFBQVFRQVFhQXHCYeFxojGRUWHy8gIycpLCwsFR4xNTAqNSYrLCkBCQoKDgwOFw8PGikkHBwpKSwsKSkpKSwpKSksLCwpKSwsLCksLCwpKSwpLCksKSkpKSkpKSksLCksLCksKSkpLP/AABEIAPwAyAMBIgACEQEDEQH/xAAcAAAABwEBAAAAAAAAAAAAAAAAAQIDBAUGBwj/xAA/EAABAwIEAwYCBwcEAgMAAAABAAIRAwQFEiExQVFhBhMicYGRMqEHFCNSscHRQmJygqLh8AhDkvFTwhUkM//EABkBAAIDAQAAAAAAAAAAAAAAAAABAgMEBf/EACgRAAICAgICAgEDBQAAAAAAAAABAhEDIRIxBEFRYSITcfAFFDKRsf/aAAwDAQACEQMRAD8A5dlTZapAYliigpsjZE2+mVOLEfdICypc1JhWVW3UVzEE1IZDUfdpwNSoQFjYYgGp5idyhAWRCERepX1cuMN35c1IodnarjGgmdSdNNx5pDsrmuTgatVa9hXuynLwl2+u+ykXP0fVQAYmRyj0lR5IfFmNLUAxXlXsxXZJdSMDqPyKrK9u5hhzC0+R/NNNEdkctSC1LBSimIZyIu7ToCMtQOxlzEUJ9zUkslA7GwE5TS20E8KSCLY3KCeLAggQ+1qXCJKCCIhzUAUpybcUAJrnRQnBSHOTFQJjQloTjmpNJsmFfWWGgtknyHE8/RJsb+Cko2r3fA0mNyASB5lW2G9nX1DB/wCI33A16arR2OGta0DgZ6gkCZjiFYWxFMF52JECT+9A8tAqZZC6GPk6G7Dswxg/Z02jfSZOY6yr6yoUGDxFjRrGkkxtoNlQ+Jzp4Tp6qbRtP8/NY5Z96Onj8NJWzQHHKTYy5ieBjKJ4qXSx9gbqyPWeCoW2UjmlttTH+eSis0i7+2iWr7mlUEuZvx30jj0VZdYBReMrANNfQ+e3BOPpOiJOp4cU5RoRMk9Z4wpLK0Vy8ZMxeLdjIk0xs0EjiXEnQczoPdZCtYuaSCDoYjkeXVdbr2pEkb7hUDrJlYlrhlqaHTSdxv1laMeZMwZvHcP2Oe92kvCv8VwcsJn4gNY1bpOoKpHtWlOzH0xprU9TYkwgKiYDhCGZMmohmQIW9yCafU0QQSRYhqACUEYaggxBCQ9ifyonMQIgvaotZ6l11BqNkoJossDtA6oM4MHYCZ5g+3BbWxw6m74SBGkFoI13Co8EDQ0SMrju4zJ4QAYgQNvdbHDbJp3dm8mDWdwWEQfRUSdstSGLmgabPtQANmkEkTrv57a+igBxe4E8NPJWuN2rA4AOO2o4hoG0EbeeqhWdOPJZc8q0dTxILtky3pqyo0eQUe1oqztm6rIkb2x63t43UkUOQTluwKQ1qtSKnIhm1GnRH9XHJT2UEHUVPiLmVtW3VNf4SHeIaOGxGnoVpXMUO5tzEqD1tD1JUzO4lYCvQ1HjZ90adD1WExPBcznGk0hwMlugBGnw6rrQYJmBp8UmBGyp8XwsjxQP3S06Ab6rfCTatHGzY+EqOP1iQYdoQmyVfY9hUMJDQS0gz+0WuLt+e0rPAq9OzPQRcja9E4JtwTGG6ogkNRoA0TQl5UlqcCRSwsqbcU84qO8piIdy2UeF2XeVmN4k9fPgnXhWXZW3mq4y4Q3dolwBOpCTdInHejU3VvVEA0yNjrkA9yCdQr3AbdwdL515Pc6BylZ/uWOI+1zEzAOeYHQ7f5qrzB3sYJGY6c5k+6oXZfRCx9/2ugA01Ue1br0ScSrl7yXbz8k9ajYdJWLLtnYwaiixtzw/yFZWlHUT8lFw+nqJ8pVjYTKrSsvsn02GFKtLadUKIkaqZRGghaYQM05h06EBEbZPMISiVdxRn5OyBUoAcFBrUVbvCjVGKmUC6MyjYyHEc1I+rCoyIII4bg+fVHXowU/b1PijTn0nip+PrRT5atJnPe1GCtJykEHxEaabbzuAI+a5au2Y7VDc0gmdwHH5DXX2XJ8cpDv3wIkyW8i7Uj5rTHujnMrAUTmpQppLwrBCIQTlNqCBNl2EZqIJDmoKrCdUREogltQAw9bDsc3/AOrUI1+04NBd8I4nX0Cyb1rex1CaNQETrMEaxptqOKhLosh2WtNvLqS0xM8JHH8UdBznHnwnYeUQlULeAAXSCdHDcDkTx5Qn766DGADTrGvsFQaY9kG4t40OvM6KVbsjVRXXOc6jf/PdTreI9SfTksc3b0dXGmoqyZaujUc9VcW34qltWkGFbWTtYd/nVRiWst2nRS6B0UWiOHsnWM/wLTEzSH2vQ7zoUzl1KcYNFOyLSD7xJqu0hBzdUy526iwojXe0+SRmDaTiU5XEhU9ziMfZnXaeBE/ijG6kQzq4FRieUulxn7oB4nQSOU6+i5niNMGq8jUZjB56ldMxOxgOcDwmOM67Qua1WalaonLkyIaQTFS2lTHNSFYRI1O2hBSQEECHsyBRkogEEQOYkSn0l1NIBNGkXPa0ftODfcwt7h9JrKYAIfEieB67a+SxFkIeHfcBd6t2+cLQYPioyjMfDMR15rPlnUkjo+Pg543KvZpKLZ0gjWdYb6xuR5KJjhBygcNPl89FMtmzqIdr4SDuDz8oVTiLvtI5SPPmVCb/ABJYY/nXwMsfCtcPdO/9tOKqw3RFc3DgAxm53PTyWM6ZoHYo1uo18t1MoY7SI8Ry9Tw/MKipYtQoNDqpmBq1rDUfPUDb1Kt7LtTaXNPMKFY03Zh3ncDLDCA74XEgDTWOKtjG1ZTKVOi+p4g3KHNcCNt+CsKd0CPNYy4wMBpqWNUOH3CZ9Oh81MwfFc2VrvC4SCD97klzaZPgpKzUGvqD6IG7a3cgeemiZrMIp5hrGsf3Wccx1aXVH5W8m7+p2Cm50RUUy7rdo6Q0DgSeSFrijXnceSzLrqyoGag4/EfFr011VlQuLS4A7kgO3Ah1OppxDXb+ko5NqxONMt61Th7HzWZxumZBb1HtqNPdXFF5c0g6uB35qtxB+mnFw0/JRi/yRHJ/gyDid8WMz7jKREDfkfMfgudv3PDXZbLtdmp0AzcPOvMRqPkFjGhb4bVnHypp0xFRqj5VLcE05isKrI7kE7kQQOxTggEMyDQgiLJRBySUAEgJNo7xR94Ob7jT5wpVnQDaDZOpzE/8jHyCr21IIPIg+yViF2aYaQNBLSOoJ/KFmzRbar2djwJ1CSfrf8/0ajsf2kaajqNQQGNJYfx9f1UysyXOdG50Wd7P2odUDmiMzMx5667+S2N5ShsD35qt7VfBbJKM7+Sto0swImI2P5IW9jnOUmCeI+QB4KRYuglTfqf7TfPfjwWQ1oZtMGY1jqJaWTuQJl0RmI4yr3sZ2foWQLmaudI0bDRO+/EqLQObQzI5zI8irm1thEeI+Z0V8Jsqy4ovbIjcDZ3rnsOUEk5RsJkuAMaeRWdw2gG3Ty1xcM8gnmeC1OKHu6c7E6ADqszbNy1AOsqudLotxtu2b7R1OHbEQfLiqHEOz4awhryd40Bjlurln/5hOvt84npqr3FSM8ZOD+jB9oOyBuRSNFwa5hYZa4NcHMIIcM2+vNXv/wAE36l3FY56hJf3g+Km8mZY7gfLmrY2bRzB8pCSWAba+SdtKiPBOXLZS4dnZLakF40L+fAO8yE3VZmIA5/2VvUoDU8dZPJUTquWpmJhtMOe8/utjQdSYHqs/TRbJck2ZPtgT9YLC4uygZiTu4gE/p6KjyKZd3JqPdUdu9xcfUymYXTguKSOBllzk5EfIkupp9ybKmVjBaglPKCAGhTlOBicFNL7tIQyKSJ9NP5YSXIAiOYn6tAPDQ7aqAJ5VG+H5oZVKtagBDTA8Qcxx2a8ERPQwFXkja16NviZVDJT6eiy7HOyVxScDDTkBPFrwYE9HD5rUt1Bby09tFkG1iKwd8PjBLeRnb3WmZUIeep18zqssZWdPNCmiIHw/wBVbMupgdFS1AfiHCE9a3ZJCyy7NeNWkaW0aeHRX1EQFR4W5WFzfZGk9NlbBpKyOVW6IPaCvsTtwVRhjO8qyNhxVe3tEHudVqOHHQmAI2HRWvZao1ziQQQTIgyIOshR7ZNrgjXsZDAnrerySxQBZ6KtFZucsDhnHWSOIkLU9UY1UrLUmVFrM5pu3xIO30IMEdQir3E+fkk2mhxg0yJc18o9P+lz/tLiJzOpj9ogu8h8I99fQLb3FUEwVzfGta7/AOLT0UMS5ZP2IeZJwxa96IMpSMMRlq3nCGnBMPCkFNkJgRnNRp0tQQA5lSmtTzSlhqREjVAmIUt7VHe1AxCN7JCNrE73WiBgta5JDXGYiDx04dVtadCQ13MD8FiqIhw8wttglfNRA+7IWeUUpa9nTw5JSx79EG3PiLUtlLXN8oTNwMr3ef6qdhzg4AE8lzpdnXxv8UTbW9y7/opFa5zj0ICr8Q+zhxEgg7cNdlEssRadjP5pxQpSKnFsEDiSG77qPYXFW1eDTaS37oERzj9FtbegHiNOin22GU+IB8ldGL6IPN9CcHxmrWEinlAjM5xiPTirVlq2m4ua0ZnaudxcepTlOiGgxAmOCYuboD8FbWjOp2yJf+F2ccYB5dCkVa5iCUbrmToZ6c0mqMuoBPTl/ZZ26Zri9IacIaTz49Vz6+dNZ/8AEflot9iFcBk7aT7SucMqSSTxJPuZWjxlts5/9Rl+MV9jpCSQnmslE6nC3HGGDTTTmqQ8phyAEEIksIIAW1PcFHpvTu6QhCQ9qktopDqSQxtrUTnaJUKDi2IiiyTq4/COZ5+QQAuyLq13StqZhzjmqO3yU2jM71gfNanCapYXtOkHZZP6Kqk3tWo4y7uz/U8By2+K0ctVzhtUH9Q3VOZdP4Oh4rq4v2R76pL5+9qhY1sp1UJtyHAji3UeSl2tPMOsLnZPk7GPSovjVzUwd4P/AGqWv2UZmL6TnU51OU+HX906J+0uSDl4Srm3pyNNuSUZMUlWzO2+CVWn43uH3mwR7FXljhlUeJlxpvlqMIM7bjQqVRtiD4THTgrS3a7SVfFoJZXRXXdjUYA43ME8GNn89Exa2dWqfG94b94saPYFaMB0RA8/7Jt07ndOVEFltVX/AAq22eSGk5tdyADA5wnqlaBA47I7pvPgo0jc+ipbJR6KrtLXyUHbSRlHm7T9VjKVNXPam/7yoGDZmp/iP6KrpBb/AB48YX8nG83JzyUvWh1jYR1CnGMSa1JaTEV9Y6pipVS7nRQ3uQIdFVBRS5BIdFi0KTThV5qJ6lUKQEwvRDVNjVM3l8yi3NUMDgOJPIDimBIvKjadNz36Bon9AOq55iN+6s8ud6DgBwAUvGcefX0+FgMho+RceJVUpJFsVRouwOI9zf05MCpNM/z7f1ALreM0CaRLRJb4gOOm49lwNjyCCNCDIPUahd67O4sLm1p1hu5sOHJ40cPfX1Vc42WRlxaaMdXuMrw9u34gq2wy7AdHDceRTPabCDTOdg+zcdR9wn/1Kqba4j02XOnD0d3FNTXJGgvq4ZUkcYV5ht714fNYq7u5glTsOxXKNSquLSLG0b1tYHUcfyVna1QQJ2WNtMXbpB+aubXFh6KcZUVSiaQlNPqhVb8VEaHVV9/igA31PAKUpogoE65qtJiVU41iYY05YkyAPzVRiPaVlCkXvMD+px5NHFYt/b9r3zUY8coIMDknixPI7fRX5Gb9KNLsvAznx3SmsVbb9qrd27y3+JpHzVpQrsfrTc1w/dIP4LpUcJ37H2JNUpzKm6phMRWXTVAqBWFcyoVVqQiM5EjqIIJD7Wyn2MgSdh6R6quusTZS+Iy77o3/ALLP4jjL62hMN4MG3rzQkNRsu8R7VNZLaPiP3j8I8uazF1dOqOLnuLieJ/LkkBEQpUWJJCUISgEITGJW6+i3HclZ1s4+Grqzo8bj1H4LDEJ2zunUqjajDDmODh5gyk1YHoG5ohzS1wkEQQeIWDxjCXUH6asPwn8j1XQsFuW3dtTr09ntk9Ds5voZSrvAhUaWOEg/5IPArPPHyL8Gd4n9HLgeB9EnLGyv8V7OuoPhwlp+F35Hqq+pZHhqsT06Z2FU1yj0MUKh4bqZTrVeDtvNQqIyvjgtLh1sHHTWdVCToKGLahXMFzoHzU6lbc/EVYd1sFNw3DO9qtpt/aPiPJvE+yik26FKSSs5b9KNNzKlu06NdSc9vWXlhJ/46LELq3+oO1DLq1yiALdzQOjamn4rlIK7EI8YpHEyT5ybDRsqFplpIPMGD7hEiUyBcWXay4p6Z845PGb57hXdr21Y/Sq0sPMeJv6rGIIoi4pnR23LKgmm4OHQymazVgaNZzDLCWnmDCurLtS4aVRmH3hofbYpUQcPgt6oQTdK9ZU+B09Nj7IkhGQJRwiSgpFwERCMBApgJCEIwhCQBJKWihAHTvoS7S5K7rKofDVl1GeFUDxNH8TR7t6rt5sgV5Itbh1N7alM5XscHNcNw5pkH3C9XdjO0Lb6ypXLYBe2KjR+zVbo9vvr5EJMBy5wVtRpY9oc07grCY72VdbHMJdSnR3FvIO/VdUDEVSgHAtcAQRBBEgjkQqcmJTX2X4srxvXR5/xi0yEOGxVng1WYWz7WfRznY51pvv3TjoeYY47eRWMw61fSqZKjXNcBq0gh3LYrn5McodnVhljkWi/fqVrOxNoIqVeMlgPlv8APT0WDxHE+5p5m+Ko6G0mcXVHaNHuQupdn8MNva06R1c1oznm86uPurfGjcr+DP5T4wr2zjn+oil9taHmysPZzD+a47C7f/qHo/Z2j+VSq33a1w/BcSqLpHLCQRI0wAggggAIIIIAMGDI0PREggkAYRhBHKYgIQjRIATxSiEkpZCAEIJUIQgAgun/AEJ9r/q119VqH7K5IAJOjK4EMP8AN8J/lXMmBSGPgggwRqCNCCNj6bpMD2OEYKzf0f8AakX9hTrE/aD7OsOVVgGY/wAwh38y0YUSY4FEv8Hp1h9o0EjY/tDyP5KSExiuJNt6FSs/amxztwJgaDXiTA9Umk1TGm07RhsO7QYWzEfq5pltam/IyvVDTT7zMWhrHSchJBAMCYPSehPXl2+b3pc90uLyXkwZPenNI0cM9QbcixdS+iDt665a6yuXZqtJs0nzPeU2wHNzScxZp4p1B6IUVHSI/qOe2MfT3a5sPY//AMdww+j2vb+MLgTtl6S+mS3zYRcfumk72qt/VebVNCGwjQRoAJBKSZTACCNEgQEESCQxaEokExCgggEEAJenCkPTgGiAEoQjISmt4oEBmiTnSnJDggDpn0HdqO4vjbPMU7oBok6Cs3WmfUS31C9CBeNLa4cxzXsMOaQ5pHBwMg+4XrTsl2gbe2VG5b/uMGcfdqN8NRvo4H5KLJouAuO/T32vy93h7D8UVbiCPhBmkwyDGoznoAuxBebfpg7I1re+fXqPNRty8ua46EfuRwyiAOgSGUNtjbCQHSCY8Ya1xDnfG+G5TIdGQDYEqd2evXWmJUK7RGV4zAEkZC0zTni7KSXZtRAWUpVCBpwkgRMafEBw+H4gtngtn397asGUGo9zWuJzN/3NG1N60mJedW6JvaIJVJHavpGpirhN1l1DqQcDzGZjgfZeXY1jlK9Ota6pg9ajUBD6VKpSeDv4Gy3+mPZeabxmWs8dSffVJPZJkVyUET0ApEQykpUoi1MASiRwiKACQRokhho0QRoEGEaTKNMA0QEbI0cIAAqc9OvBON2TLk8BACACJSSEpJlAhIXYfoB7VZatSwqHSpNWj/G0faNHm0B38pXHyFMwXEX29xSrUjD6b2OaeEg7HmCJHqkySPYFK4a4uDSCWHK7o6A6POCFyD6dcTa91Og3U0w57yBOVphuvLTieYXTbdoZUuS3TN3dQjhmcxwJ9coXmvH799StWuXOJqF9Zs8AGBkQPJxUe9DbpGeaWueS0ANk5c8ZQ2dM8dOI4rVYLfNtbuhVY1o7l9F7g8faNaXAPJ1EklxIAEhsHmslSflkgAxwOoIMaEcRxWjubYd8QZMirJJOaaLfs3ZhrIzc40GikumQfaPTt5atcyrEeNjgTz8JDT7Lyf2ntslwev4tJBXprsHeOrYXa1KhlzqDcx55ZYCesNC8/fSPRArmOFSoPSVH2iTMkUQQRNUxCkEEHIANqQlNSSgAIkEEhn//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5"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pic>
        <p:nvPicPr>
          <p:cNvPr id="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194302"/>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915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6EC31672-2B9C-4D71-958F-67BC8093BB3B}"/>
              </a:ext>
            </a:extLst>
          </p:cNvPr>
          <p:cNvSpPr/>
          <p:nvPr/>
        </p:nvSpPr>
        <p:spPr>
          <a:xfrm>
            <a:off x="2623127" y="683491"/>
            <a:ext cx="812800" cy="378691"/>
          </a:xfrm>
          <a:prstGeom prst="ellipse">
            <a:avLst/>
          </a:prstGeom>
          <a:solidFill>
            <a:srgbClr val="211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344227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descr="data:image/jpeg;base64,/9j/4AAQSkZJRgABAQAAAQABAAD/2wCEAAkGBhQSEBUSEBQVFBUUFhUXFBQUFBQUFBUUFBQVFRQVFhQXHCYeFxojGRUWHy8gIycpLCwsFR4xNTAqNSYrLCkBCQoKDgwOFw8PGikkHBwpKSwsKSkpKSwpKSksLCwpKSwsLCksLCwpKSwpLCksKSkpKSkpKSksLCksLCksKSkpLP/AABEIAPwAyAMBIgACEQEDEQH/xAAcAAAABwEBAAAAAAAAAAAAAAAAAQIDBAUGBwj/xAA/EAABAwIEAwYCBwcEAgMAAAABAAIRAwQFEiExQVFhBhMicYGRMqEHFCNSscHRQmJygqLh8AhDkvFTwhUkM//EABkBAAIDAQAAAAAAAAAAAAAAAAABAgMEBf/EACgRAAICAgICAgEDBQAAAAAAAAABAhEDIRIxBEFRYSITcfAFFDKRsf/aAAwDAQACEQMRAD8A5dlTZapAYliigpsjZE2+mVOLEfdICypc1JhWVW3UVzEE1IZDUfdpwNSoQFjYYgGp5idyhAWRCERepX1cuMN35c1IodnarjGgmdSdNNx5pDsrmuTgatVa9hXuynLwl2+u+ykXP0fVQAYmRyj0lR5IfFmNLUAxXlXsxXZJdSMDqPyKrK9u5hhzC0+R/NNNEdkctSC1LBSimIZyIu7ToCMtQOxlzEUJ9zUkslA7GwE5TS20E8KSCLY3KCeLAggQ+1qXCJKCCIhzUAUpybcUAJrnRQnBSHOTFQJjQloTjmpNJsmFfWWGgtknyHE8/RJsb+Cko2r3fA0mNyASB5lW2G9nX1DB/wCI33A16arR2OGta0DgZ6gkCZjiFYWxFMF52JECT+9A8tAqZZC6GPk6G7Dswxg/Z02jfSZOY6yr6yoUGDxFjRrGkkxtoNlQ+Jzp4Tp6qbRtP8/NY5Z96Onj8NJWzQHHKTYy5ieBjKJ4qXSx9gbqyPWeCoW2UjmlttTH+eSis0i7+2iWr7mlUEuZvx30jj0VZdYBReMrANNfQ+e3BOPpOiJOp4cU5RoRMk9Z4wpLK0Vy8ZMxeLdjIk0xs0EjiXEnQczoPdZCtYuaSCDoYjkeXVdbr2pEkb7hUDrJlYlrhlqaHTSdxv1laMeZMwZvHcP2Oe92kvCv8VwcsJn4gNY1bpOoKpHtWlOzH0xprU9TYkwgKiYDhCGZMmohmQIW9yCafU0QQSRYhqACUEYaggxBCQ9ifyonMQIgvaotZ6l11BqNkoJossDtA6oM4MHYCZ5g+3BbWxw6m74SBGkFoI13Co8EDQ0SMrju4zJ4QAYgQNvdbHDbJp3dm8mDWdwWEQfRUSdstSGLmgabPtQANmkEkTrv57a+igBxe4E8NPJWuN2rA4AOO2o4hoG0EbeeqhWdOPJZc8q0dTxILtky3pqyo0eQUe1oqztm6rIkb2x63t43UkUOQTluwKQ1qtSKnIhm1GnRH9XHJT2UEHUVPiLmVtW3VNf4SHeIaOGxGnoVpXMUO5tzEqD1tD1JUzO4lYCvQ1HjZ90adD1WExPBcznGk0hwMlugBGnw6rrQYJmBp8UmBGyp8XwsjxQP3S06Ab6rfCTatHGzY+EqOP1iQYdoQmyVfY9hUMJDQS0gz+0WuLt+e0rPAq9OzPQRcja9E4JtwTGG6ogkNRoA0TQl5UlqcCRSwsqbcU84qO8piIdy2UeF2XeVmN4k9fPgnXhWXZW3mq4y4Q3dolwBOpCTdInHejU3VvVEA0yNjrkA9yCdQr3AbdwdL515Pc6BylZ/uWOI+1zEzAOeYHQ7f5qrzB3sYJGY6c5k+6oXZfRCx9/2ugA01Ue1br0ScSrl7yXbz8k9ajYdJWLLtnYwaiixtzw/yFZWlHUT8lFw+nqJ8pVjYTKrSsvsn02GFKtLadUKIkaqZRGghaYQM05h06EBEbZPMISiVdxRn5OyBUoAcFBrUVbvCjVGKmUC6MyjYyHEc1I+rCoyIII4bg+fVHXowU/b1PijTn0nip+PrRT5atJnPe1GCtJykEHxEaabbzuAI+a5au2Y7VDc0gmdwHH5DXX2XJ8cpDv3wIkyW8i7Uj5rTHujnMrAUTmpQppLwrBCIQTlNqCBNl2EZqIJDmoKrCdUREogltQAw9bDsc3/AOrUI1+04NBd8I4nX0Cyb1rex1CaNQETrMEaxptqOKhLosh2WtNvLqS0xM8JHH8UdBznHnwnYeUQlULeAAXSCdHDcDkTx5Qn766DGADTrGvsFQaY9kG4t40OvM6KVbsjVRXXOc6jf/PdTreI9SfTksc3b0dXGmoqyZaujUc9VcW34qltWkGFbWTtYd/nVRiWst2nRS6B0UWiOHsnWM/wLTEzSH2vQ7zoUzl1KcYNFOyLSD7xJqu0hBzdUy526iwojXe0+SRmDaTiU5XEhU9ziMfZnXaeBE/ijG6kQzq4FRieUulxn7oB4nQSOU6+i5niNMGq8jUZjB56ldMxOxgOcDwmOM67Qua1WalaonLkyIaQTFS2lTHNSFYRI1O2hBSQEECHsyBRkogEEQOYkSn0l1NIBNGkXPa0ftODfcwt7h9JrKYAIfEieB67a+SxFkIeHfcBd6t2+cLQYPioyjMfDMR15rPlnUkjo+Pg543KvZpKLZ0gjWdYb6xuR5KJjhBygcNPl89FMtmzqIdr4SDuDz8oVTiLvtI5SPPmVCb/ABJYY/nXwMsfCtcPdO/9tOKqw3RFc3DgAxm53PTyWM6ZoHYo1uo18t1MoY7SI8Ry9Tw/MKipYtQoNDqpmBq1rDUfPUDb1Kt7LtTaXNPMKFY03Zh3ncDLDCA74XEgDTWOKtjG1ZTKVOi+p4g3KHNcCNt+CsKd0CPNYy4wMBpqWNUOH3CZ9Oh81MwfFc2VrvC4SCD97klzaZPgpKzUGvqD6IG7a3cgeemiZrMIp5hrGsf3Wccx1aXVH5W8m7+p2Cm50RUUy7rdo6Q0DgSeSFrijXnceSzLrqyoGag4/EfFr011VlQuLS4A7kgO3Ah1OppxDXb+ko5NqxONMt61Th7HzWZxumZBb1HtqNPdXFF5c0g6uB35qtxB+mnFw0/JRi/yRHJ/gyDid8WMz7jKREDfkfMfgudv3PDXZbLtdmp0AzcPOvMRqPkFjGhb4bVnHypp0xFRqj5VLcE05isKrI7kE7kQQOxTggEMyDQgiLJRBySUAEgJNo7xR94Ob7jT5wpVnQDaDZOpzE/8jHyCr21IIPIg+yViF2aYaQNBLSOoJ/KFmzRbar2djwJ1CSfrf8/0ajsf2kaajqNQQGNJYfx9f1UysyXOdG50Wd7P2odUDmiMzMx5667+S2N5ShsD35qt7VfBbJKM7+Sto0swImI2P5IW9jnOUmCeI+QB4KRYuglTfqf7TfPfjwWQ1oZtMGY1jqJaWTuQJl0RmI4yr3sZ2foWQLmaudI0bDRO+/EqLQObQzI5zI8irm1thEeI+Z0V8Jsqy4ovbIjcDZ3rnsOUEk5RsJkuAMaeRWdw2gG3Ty1xcM8gnmeC1OKHu6c7E6ADqszbNy1AOsqudLotxtu2b7R1OHbEQfLiqHEOz4awhryd40Bjlurln/5hOvt84npqr3FSM8ZOD+jB9oOyBuRSNFwa5hYZa4NcHMIIcM2+vNXv/wAE36l3FY56hJf3g+Km8mZY7gfLmrY2bRzB8pCSWAba+SdtKiPBOXLZS4dnZLakF40L+fAO8yE3VZmIA5/2VvUoDU8dZPJUTquWpmJhtMOe8/utjQdSYHqs/TRbJck2ZPtgT9YLC4uygZiTu4gE/p6KjyKZd3JqPdUdu9xcfUymYXTguKSOBllzk5EfIkupp9ybKmVjBaglPKCAGhTlOBicFNL7tIQyKSJ9NP5YSXIAiOYn6tAPDQ7aqAJ5VG+H5oZVKtagBDTA8Qcxx2a8ERPQwFXkja16NviZVDJT6eiy7HOyVxScDDTkBPFrwYE9HD5rUt1Bby09tFkG1iKwd8PjBLeRnb3WmZUIeep18zqssZWdPNCmiIHw/wBVbMupgdFS1AfiHCE9a3ZJCyy7NeNWkaW0aeHRX1EQFR4W5WFzfZGk9NlbBpKyOVW6IPaCvsTtwVRhjO8qyNhxVe3tEHudVqOHHQmAI2HRWvZao1ziQQQTIgyIOshR7ZNrgjXsZDAnrerySxQBZ6KtFZucsDhnHWSOIkLU9UY1UrLUmVFrM5pu3xIO30IMEdQir3E+fkk2mhxg0yJc18o9P+lz/tLiJzOpj9ogu8h8I99fQLb3FUEwVzfGta7/AOLT0UMS5ZP2IeZJwxa96IMpSMMRlq3nCGnBMPCkFNkJgRnNRp0tQQA5lSmtTzSlhqREjVAmIUt7VHe1AxCN7JCNrE73WiBgta5JDXGYiDx04dVtadCQ13MD8FiqIhw8wttglfNRA+7IWeUUpa9nTw5JSx79EG3PiLUtlLXN8oTNwMr3ef6qdhzg4AE8lzpdnXxv8UTbW9y7/opFa5zj0ICr8Q+zhxEgg7cNdlEssRadjP5pxQpSKnFsEDiSG77qPYXFW1eDTaS37oERzj9FtbegHiNOin22GU+IB8ldGL6IPN9CcHxmrWEinlAjM5xiPTirVlq2m4ua0ZnaudxcepTlOiGgxAmOCYuboD8FbWjOp2yJf+F2ccYB5dCkVa5iCUbrmToZ6c0mqMuoBPTl/ZZ26Zri9IacIaTz49Vz6+dNZ/8AEflot9iFcBk7aT7SucMqSSTxJPuZWjxlts5/9Rl+MV9jpCSQnmslE6nC3HGGDTTTmqQ8phyAEEIksIIAW1PcFHpvTu6QhCQ9qktopDqSQxtrUTnaJUKDi2IiiyTq4/COZ5+QQAuyLq13StqZhzjmqO3yU2jM71gfNanCapYXtOkHZZP6Kqk3tWo4y7uz/U8By2+K0ctVzhtUH9Q3VOZdP4Oh4rq4v2R76pL5+9qhY1sp1UJtyHAji3UeSl2tPMOsLnZPk7GPSovjVzUwd4P/AGqWv2UZmL6TnU51OU+HX906J+0uSDl4Srm3pyNNuSUZMUlWzO2+CVWn43uH3mwR7FXljhlUeJlxpvlqMIM7bjQqVRtiD4THTgrS3a7SVfFoJZXRXXdjUYA43ME8GNn89Exa2dWqfG94b94saPYFaMB0RA8/7Jt07ndOVEFltVX/AAq22eSGk5tdyADA5wnqlaBA47I7pvPgo0jc+ipbJR6KrtLXyUHbSRlHm7T9VjKVNXPam/7yoGDZmp/iP6KrpBb/AB48YX8nG83JzyUvWh1jYR1CnGMSa1JaTEV9Y6pipVS7nRQ3uQIdFVBRS5BIdFi0KTThV5qJ6lUKQEwvRDVNjVM3l8yi3NUMDgOJPIDimBIvKjadNz36Bon9AOq55iN+6s8ud6DgBwAUvGcefX0+FgMho+RceJVUpJFsVRouwOI9zf05MCpNM/z7f1ALreM0CaRLRJb4gOOm49lwNjyCCNCDIPUahd67O4sLm1p1hu5sOHJ40cPfX1Vc42WRlxaaMdXuMrw9u34gq2wy7AdHDceRTPabCDTOdg+zcdR9wn/1Kqba4j02XOnD0d3FNTXJGgvq4ZUkcYV5ht714fNYq7u5glTsOxXKNSquLSLG0b1tYHUcfyVna1QQJ2WNtMXbpB+aubXFh6KcZUVSiaQlNPqhVb8VEaHVV9/igA31PAKUpogoE65qtJiVU41iYY05YkyAPzVRiPaVlCkXvMD+px5NHFYt/b9r3zUY8coIMDknixPI7fRX5Gb9KNLsvAznx3SmsVbb9qrd27y3+JpHzVpQrsfrTc1w/dIP4LpUcJ37H2JNUpzKm6phMRWXTVAqBWFcyoVVqQiM5EjqIIJD7Wyn2MgSdh6R6quusTZS+Iy77o3/ALLP4jjL62hMN4MG3rzQkNRsu8R7VNZLaPiP3j8I8uazF1dOqOLnuLieJ/LkkBEQpUWJJCUISgEITGJW6+i3HclZ1s4+Grqzo8bj1H4LDEJ2zunUqjajDDmODh5gyk1YHoG5ohzS1wkEQQeIWDxjCXUH6asPwn8j1XQsFuW3dtTr09ntk9Ds5voZSrvAhUaWOEg/5IPArPPHyL8Gd4n9HLgeB9EnLGyv8V7OuoPhwlp+F35Hqq+pZHhqsT06Z2FU1yj0MUKh4bqZTrVeDtvNQqIyvjgtLh1sHHTWdVCToKGLahXMFzoHzU6lbc/EVYd1sFNw3DO9qtpt/aPiPJvE+yik26FKSSs5b9KNNzKlu06NdSc9vWXlhJ/46LELq3+oO1DLq1yiALdzQOjamn4rlIK7EI8YpHEyT5ybDRsqFplpIPMGD7hEiUyBcWXay4p6Z845PGb57hXdr21Y/Sq0sPMeJv6rGIIoi4pnR23LKgmm4OHQymazVgaNZzDLCWnmDCurLtS4aVRmH3hofbYpUQcPgt6oQTdK9ZU+B09Nj7IkhGQJRwiSgpFwERCMBApgJCEIwhCQBJKWihAHTvoS7S5K7rKofDVl1GeFUDxNH8TR7t6rt5sgV5Itbh1N7alM5XscHNcNw5pkH3C9XdjO0Lb6ypXLYBe2KjR+zVbo9vvr5EJMBy5wVtRpY9oc07grCY72VdbHMJdSnR3FvIO/VdUDEVSgHAtcAQRBBEgjkQqcmJTX2X4srxvXR5/xi0yEOGxVng1WYWz7WfRznY51pvv3TjoeYY47eRWMw61fSqZKjXNcBq0gh3LYrn5McodnVhljkWi/fqVrOxNoIqVeMlgPlv8APT0WDxHE+5p5m+Ko6G0mcXVHaNHuQupdn8MNva06R1c1oznm86uPurfGjcr+DP5T4wr2zjn+oil9taHmysPZzD+a47C7f/qHo/Z2j+VSq33a1w/BcSqLpHLCQRI0wAggggAIIIIAMGDI0PREggkAYRhBHKYgIQjRIATxSiEkpZCAEIJUIQgAgun/AEJ9r/q119VqH7K5IAJOjK4EMP8AN8J/lXMmBSGPgggwRqCNCCNj6bpMD2OEYKzf0f8AakX9hTrE/aD7OsOVVgGY/wAwh38y0YUSY4FEv8Hp1h9o0EjY/tDyP5KSExiuJNt6FSs/amxztwJgaDXiTA9Umk1TGm07RhsO7QYWzEfq5pltam/IyvVDTT7zMWhrHSchJBAMCYPSehPXl2+b3pc90uLyXkwZPenNI0cM9QbcixdS+iDt665a6yuXZqtJs0nzPeU2wHNzScxZp4p1B6IUVHSI/qOe2MfT3a5sPY//AMdww+j2vb+MLgTtl6S+mS3zYRcfumk72qt/VebVNCGwjQRoAJBKSZTACCNEgQEESCQxaEokExCgggEEAJenCkPTgGiAEoQjISmt4oEBmiTnSnJDggDpn0HdqO4vjbPMU7oBok6Cs3WmfUS31C9CBeNLa4cxzXsMOaQ5pHBwMg+4XrTsl2gbe2VG5b/uMGcfdqN8NRvo4H5KLJouAuO/T32vy93h7D8UVbiCPhBmkwyDGoznoAuxBebfpg7I1re+fXqPNRty8ua46EfuRwyiAOgSGUNtjbCQHSCY8Ya1xDnfG+G5TIdGQDYEqd2evXWmJUK7RGV4zAEkZC0zTni7KSXZtRAWUpVCBpwkgRMafEBw+H4gtngtn397asGUGo9zWuJzN/3NG1N60mJedW6JvaIJVJHavpGpirhN1l1DqQcDzGZjgfZeXY1jlK9Ota6pg9ajUBD6VKpSeDv4Gy3+mPZeabxmWs8dSffVJPZJkVyUET0ApEQykpUoi1MASiRwiKACQRokhho0QRoEGEaTKNMA0QEbI0cIAAqc9OvBON2TLk8BACACJSSEpJlAhIXYfoB7VZatSwqHSpNWj/G0faNHm0B38pXHyFMwXEX29xSrUjD6b2OaeEg7HmCJHqkySPYFK4a4uDSCWHK7o6A6POCFyD6dcTa91Og3U0w57yBOVphuvLTieYXTbdoZUuS3TN3dQjhmcxwJ9coXmvH799StWuXOJqF9Zs8AGBkQPJxUe9DbpGeaWueS0ANk5c8ZQ2dM8dOI4rVYLfNtbuhVY1o7l9F7g8faNaXAPJ1EklxIAEhsHmslSflkgAxwOoIMaEcRxWjubYd8QZMirJJOaaLfs3ZhrIzc40GikumQfaPTt5atcyrEeNjgTz8JDT7Lyf2ntslwev4tJBXprsHeOrYXa1KhlzqDcx55ZYCesNC8/fSPRArmOFSoPSVH2iTMkUQQRNUxCkEEHIANqQlNSSgAIkEEhn//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pic>
        <p:nvPicPr>
          <p:cNvPr id="8" name="Picture 8" descr="http://www.carolinanature.com/trees/ruoc85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2667000"/>
            <a:ext cx="48736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94328" y="667327"/>
            <a:ext cx="7764463" cy="1752599"/>
          </a:xfrm>
        </p:spPr>
        <p:txBody>
          <a:bodyPr>
            <a:normAutofit/>
          </a:bodyPr>
          <a:lstStyle/>
          <a:p>
            <a:pPr marL="0" indent="0" algn="ctr" eaLnBrk="1" hangingPunct="1">
              <a:buNone/>
              <a:defRPr/>
            </a:pPr>
            <a:r>
              <a:rPr lang="en-US" sz="3600" b="1" dirty="0">
                <a:latin typeface="+mj-lt"/>
              </a:rPr>
              <a:t>Define “ripe”</a:t>
            </a:r>
          </a:p>
          <a:p>
            <a:pPr marL="0" indent="0" algn="ctr" eaLnBrk="1" hangingPunct="1">
              <a:buFont typeface="Arial" panose="020B0604020202020204" pitchFamily="34" charset="0"/>
              <a:buNone/>
              <a:defRPr/>
            </a:pPr>
            <a:r>
              <a:rPr lang="en-US" sz="2400" b="1" dirty="0">
                <a:latin typeface="+mj-lt"/>
              </a:rPr>
              <a:t>Revelation 14:18</a:t>
            </a:r>
          </a:p>
        </p:txBody>
      </p:sp>
    </p:spTree>
    <p:extLst>
      <p:ext uri="{BB962C8B-B14F-4D97-AF65-F5344CB8AC3E}">
        <p14:creationId xmlns:p14="http://schemas.microsoft.com/office/powerpoint/2010/main" val="423401305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5175" y="76200"/>
            <a:ext cx="7764463" cy="1325563"/>
          </a:xfrm>
        </p:spPr>
        <p:txBody>
          <a:bodyPr/>
          <a:lstStyle/>
          <a:p>
            <a:pPr eaLnBrk="1" fontAlgn="auto" hangingPunct="1">
              <a:spcAft>
                <a:spcPts val="0"/>
              </a:spcAft>
              <a:defRPr/>
            </a:pPr>
            <a:r>
              <a:rPr lang="en-US" altLang="en-US" sz="3600" dirty="0"/>
              <a:t>The Rewards</a:t>
            </a:r>
          </a:p>
        </p:txBody>
      </p:sp>
      <p:pic>
        <p:nvPicPr>
          <p:cNvPr id="1013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813" y="993775"/>
            <a:ext cx="8229600" cy="1773238"/>
          </a:xfrm>
        </p:spPr>
      </p:pic>
      <p:sp>
        <p:nvSpPr>
          <p:cNvPr id="5" name="Title 1"/>
          <p:cNvSpPr txBox="1">
            <a:spLocks/>
          </p:cNvSpPr>
          <p:nvPr/>
        </p:nvSpPr>
        <p:spPr bwMode="auto">
          <a:xfrm>
            <a:off x="531813" y="3048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defRPr/>
            </a:pPr>
            <a:r>
              <a:rPr lang="en-US" altLang="en-US" sz="3600" dirty="0">
                <a:latin typeface="+mj-lt"/>
              </a:rPr>
              <a:t>Revelation 15:1-4</a:t>
            </a:r>
          </a:p>
        </p:txBody>
      </p:sp>
      <p:sp>
        <p:nvSpPr>
          <p:cNvPr id="6" name="Title 1">
            <a:extLst>
              <a:ext uri="{FF2B5EF4-FFF2-40B4-BE49-F238E27FC236}">
                <a16:creationId xmlns:a16="http://schemas.microsoft.com/office/drawing/2014/main" id="{38EC94F7-5AED-4362-9138-AC2A9AAE2B95}"/>
              </a:ext>
            </a:extLst>
          </p:cNvPr>
          <p:cNvSpPr txBox="1">
            <a:spLocks/>
          </p:cNvSpPr>
          <p:nvPr/>
        </p:nvSpPr>
        <p:spPr>
          <a:xfrm>
            <a:off x="83849" y="4439226"/>
            <a:ext cx="9144000" cy="582757"/>
          </a:xfrm>
          <a:prstGeom prst="rect">
            <a:avLst/>
          </a:prstGeom>
        </p:spPr>
        <p:txBody>
          <a:bodyPr vert="horz" lIns="91440" tIns="45720" rIns="91440" bIns="45720" rtlCol="0" anchor="ctr">
            <a:no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b="0" dirty="0">
                <a:solidFill>
                  <a:srgbClr val="FFFF00"/>
                </a:solidFill>
              </a:rPr>
              <a:t>Cross Reference </a:t>
            </a:r>
            <a:r>
              <a:rPr lang="en-US" altLang="en-US" sz="2800" dirty="0">
                <a:solidFill>
                  <a:srgbClr val="FFFF00"/>
                </a:solidFill>
              </a:rPr>
              <a:t>D&amp;C 25:12</a:t>
            </a:r>
          </a:p>
        </p:txBody>
      </p:sp>
      <p:sp>
        <p:nvSpPr>
          <p:cNvPr id="7" name="Content Placeholder 2">
            <a:extLst>
              <a:ext uri="{FF2B5EF4-FFF2-40B4-BE49-F238E27FC236}">
                <a16:creationId xmlns:a16="http://schemas.microsoft.com/office/drawing/2014/main" id="{2DFE7FF2-5588-4954-A535-076804974ACB}"/>
              </a:ext>
            </a:extLst>
          </p:cNvPr>
          <p:cNvSpPr txBox="1">
            <a:spLocks/>
          </p:cNvSpPr>
          <p:nvPr/>
        </p:nvSpPr>
        <p:spPr>
          <a:xfrm>
            <a:off x="772824" y="4868718"/>
            <a:ext cx="7766050" cy="876300"/>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n-US" altLang="en-US" sz="3600" dirty="0">
                <a:latin typeface="Bell MT" panose="02020503060305020303" pitchFamily="18" charset="0"/>
              </a:rPr>
              <a:t>Is the opposite also true?</a:t>
            </a:r>
          </a:p>
        </p:txBody>
      </p:sp>
      <p:sp>
        <p:nvSpPr>
          <p:cNvPr id="8" name="Content Placeholder 2">
            <a:extLst>
              <a:ext uri="{FF2B5EF4-FFF2-40B4-BE49-F238E27FC236}">
                <a16:creationId xmlns:a16="http://schemas.microsoft.com/office/drawing/2014/main" id="{9F5912BF-C749-4BD7-BCAD-84E4BF34DFD2}"/>
              </a:ext>
            </a:extLst>
          </p:cNvPr>
          <p:cNvSpPr txBox="1">
            <a:spLocks/>
          </p:cNvSpPr>
          <p:nvPr/>
        </p:nvSpPr>
        <p:spPr>
          <a:xfrm>
            <a:off x="763588" y="5482213"/>
            <a:ext cx="7766050" cy="876300"/>
          </a:xfrm>
          <a:prstGeom prst="rect">
            <a:avLst/>
          </a:prstGeom>
        </p:spPr>
        <p:txBody>
          <a:bodyPr vert="horz" lIns="91440" tIns="45720" rIns="91440" bIns="45720" rtlCol="0">
            <a:normAutofit fontScale="92500"/>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n-US" altLang="en-US" sz="3600" dirty="0">
                <a:latin typeface="Bell MT" panose="02020503060305020303" pitchFamily="18" charset="0"/>
              </a:rPr>
              <a:t>What testimony can you share of music?</a:t>
            </a:r>
          </a:p>
        </p:txBody>
      </p:sp>
    </p:spTree>
    <p:extLst>
      <p:ext uri="{BB962C8B-B14F-4D97-AF65-F5344CB8AC3E}">
        <p14:creationId xmlns:p14="http://schemas.microsoft.com/office/powerpoint/2010/main" val="11685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autoUpdateAnimBg="0"/>
      <p:bldP spid="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5" name="Rectangle 1116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sp>
        <p:nvSpPr>
          <p:cNvPr id="111626"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40080"/>
            <a:ext cx="7873117" cy="3281991"/>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revelation 15 seven angels">
            <a:extLst>
              <a:ext uri="{FF2B5EF4-FFF2-40B4-BE49-F238E27FC236}">
                <a16:creationId xmlns:a16="http://schemas.microsoft.com/office/drawing/2014/main" id="{68D50506-30B9-4765-8AD7-498B548AA1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74875" y="886080"/>
            <a:ext cx="6603526" cy="2789990"/>
          </a:xfrm>
          <a:prstGeom prst="rect">
            <a:avLst/>
          </a:prstGeom>
          <a:noFill/>
          <a:extLst>
            <a:ext uri="{909E8E84-426E-40DD-AFC4-6F175D3DCCD1}">
              <a14:hiddenFill xmlns:a14="http://schemas.microsoft.com/office/drawing/2010/main">
                <a:solidFill>
                  <a:srgbClr val="FFFFFF"/>
                </a:solidFill>
              </a14:hiddenFill>
            </a:ext>
          </a:extLst>
        </p:spPr>
      </p:pic>
      <p:sp>
        <p:nvSpPr>
          <p:cNvPr id="111627"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40080"/>
            <a:ext cx="7873117" cy="328199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11618" name="Rectangle 2"/>
          <p:cNvSpPr>
            <a:spLocks noGrp="1" noChangeArrowheads="1"/>
          </p:cNvSpPr>
          <p:nvPr>
            <p:ph type="title"/>
          </p:nvPr>
        </p:nvSpPr>
        <p:spPr>
          <a:xfrm>
            <a:off x="640079" y="4408959"/>
            <a:ext cx="7873117" cy="1191742"/>
          </a:xfrm>
        </p:spPr>
        <p:txBody>
          <a:bodyPr vert="horz" lIns="91440" tIns="45720" rIns="91440" bIns="45720" rtlCol="0" anchor="b">
            <a:normAutofit/>
          </a:bodyPr>
          <a:lstStyle/>
          <a:p>
            <a:pPr eaLnBrk="1" fontAlgn="auto" hangingPunct="1">
              <a:spcAft>
                <a:spcPts val="0"/>
              </a:spcAft>
              <a:defRPr/>
            </a:pPr>
            <a:r>
              <a:rPr lang="en-US" altLang="en-US" sz="4000" dirty="0"/>
              <a:t>Revelation 15:5-8</a:t>
            </a:r>
          </a:p>
        </p:txBody>
      </p:sp>
    </p:spTree>
    <p:extLst>
      <p:ext uri="{BB962C8B-B14F-4D97-AF65-F5344CB8AC3E}">
        <p14:creationId xmlns:p14="http://schemas.microsoft.com/office/powerpoint/2010/main" val="204695286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fontAlgn="auto" hangingPunct="1">
              <a:spcAft>
                <a:spcPts val="0"/>
              </a:spcAft>
              <a:defRPr/>
            </a:pPr>
            <a:r>
              <a:rPr lang="en-US" altLang="en-US" dirty="0"/>
              <a:t>Chapter 16</a:t>
            </a:r>
          </a:p>
        </p:txBody>
      </p:sp>
      <p:sp>
        <p:nvSpPr>
          <p:cNvPr id="11267" name="Rectangle 3"/>
          <p:cNvSpPr>
            <a:spLocks noGrp="1" noChangeArrowheads="1"/>
          </p:cNvSpPr>
          <p:nvPr>
            <p:ph idx="1"/>
          </p:nvPr>
        </p:nvSpPr>
        <p:spPr>
          <a:xfrm>
            <a:off x="730724" y="1565564"/>
            <a:ext cx="7772400" cy="1616944"/>
          </a:xfrm>
        </p:spPr>
        <p:txBody>
          <a:bodyPr>
            <a:normAutofit fontScale="92500" lnSpcReduction="20000"/>
          </a:bodyPr>
          <a:lstStyle/>
          <a:p>
            <a:pPr marL="0" indent="0" algn="ctr" eaLnBrk="1" fontAlgn="auto" hangingPunct="1">
              <a:spcAft>
                <a:spcPts val="0"/>
              </a:spcAft>
              <a:buFont typeface="Wingdings" panose="05000000000000000000" pitchFamily="2" charset="2"/>
              <a:buNone/>
              <a:defRPr/>
            </a:pPr>
            <a:r>
              <a:rPr lang="en-US" altLang="en-US" sz="10000" dirty="0">
                <a:latin typeface="Freestyle Script" panose="030804020302050B0404" pitchFamily="66" charset="0"/>
              </a:rPr>
              <a:t>7 Vials</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48D0660B-0121-4AFF-A5CF-5DCEC58ACDD5}"/>
              </a:ext>
            </a:extLst>
          </p:cNvPr>
          <p:cNvSpPr txBox="1">
            <a:spLocks noChangeArrowheads="1"/>
          </p:cNvSpPr>
          <p:nvPr/>
        </p:nvSpPr>
        <p:spPr>
          <a:xfrm>
            <a:off x="184728" y="3090148"/>
            <a:ext cx="1382235" cy="471272"/>
          </a:xfrm>
          <a:prstGeom prst="rect">
            <a:avLst/>
          </a:prstGeom>
          <a:noFill/>
        </p:spPr>
        <p:txBody>
          <a:bodyPr vert="horz" lIns="91440" tIns="45720" rIns="91440" bIns="45720" rtlCol="0" anchor="ctr">
            <a:normAutofit lnSpcReduction="1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cap="none" dirty="0">
                <a:solidFill>
                  <a:srgbClr val="FFFF00"/>
                </a:solidFill>
                <a:effectLst/>
                <a:latin typeface="Times New Roman" panose="02020603050405020304" pitchFamily="18" charset="0"/>
                <a:cs typeface="Times New Roman" panose="02020603050405020304" pitchFamily="18" charset="0"/>
              </a:rPr>
              <a:t>7 Seals</a:t>
            </a:r>
          </a:p>
        </p:txBody>
      </p:sp>
      <p:sp>
        <p:nvSpPr>
          <p:cNvPr id="12" name="Rectangle 2">
            <a:extLst>
              <a:ext uri="{FF2B5EF4-FFF2-40B4-BE49-F238E27FC236}">
                <a16:creationId xmlns:a16="http://schemas.microsoft.com/office/drawing/2014/main" id="{FE77CC48-CE13-4B94-BCD6-A7AFB7EF593A}"/>
              </a:ext>
            </a:extLst>
          </p:cNvPr>
          <p:cNvSpPr txBox="1">
            <a:spLocks noChangeArrowheads="1"/>
          </p:cNvSpPr>
          <p:nvPr/>
        </p:nvSpPr>
        <p:spPr>
          <a:xfrm>
            <a:off x="1026656" y="3090148"/>
            <a:ext cx="3315854" cy="471272"/>
          </a:xfrm>
          <a:prstGeom prst="rect">
            <a:avLst/>
          </a:prstGeom>
          <a:noFill/>
        </p:spPr>
        <p:txBody>
          <a:bodyPr vert="horz" lIns="91440" tIns="45720" rIns="91440" bIns="45720" rtlCol="0" anchor="ctr">
            <a:normAutofit lnSpcReduction="1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b="0" cap="none" dirty="0">
                <a:solidFill>
                  <a:srgbClr val="FFFF00"/>
                </a:solidFill>
                <a:effectLst/>
                <a:latin typeface="Times New Roman" panose="02020603050405020304" pitchFamily="18" charset="0"/>
                <a:cs typeface="Times New Roman" panose="02020603050405020304" pitchFamily="18" charset="0"/>
              </a:rPr>
              <a:t>1  2  3  4  5  6  7 </a:t>
            </a:r>
          </a:p>
        </p:txBody>
      </p:sp>
      <p:sp>
        <p:nvSpPr>
          <p:cNvPr id="13" name="Rectangle 2">
            <a:extLst>
              <a:ext uri="{FF2B5EF4-FFF2-40B4-BE49-F238E27FC236}">
                <a16:creationId xmlns:a16="http://schemas.microsoft.com/office/drawing/2014/main" id="{58AE0826-E1B2-4855-B01A-B00C2F829413}"/>
              </a:ext>
            </a:extLst>
          </p:cNvPr>
          <p:cNvSpPr txBox="1">
            <a:spLocks noChangeArrowheads="1"/>
          </p:cNvSpPr>
          <p:nvPr/>
        </p:nvSpPr>
        <p:spPr>
          <a:xfrm>
            <a:off x="1731405" y="4202107"/>
            <a:ext cx="2059709" cy="471272"/>
          </a:xfrm>
          <a:prstGeom prst="rect">
            <a:avLst/>
          </a:prstGeom>
          <a:noFill/>
        </p:spPr>
        <p:txBody>
          <a:bodyPr vert="horz" lIns="91440" tIns="45720" rIns="91440" bIns="45720" rtlCol="0" anchor="ctr">
            <a:normAutofit lnSpcReduction="1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cap="none" dirty="0">
                <a:effectLst/>
                <a:latin typeface="Times New Roman" panose="02020603050405020304" pitchFamily="18" charset="0"/>
                <a:cs typeface="Times New Roman" panose="02020603050405020304" pitchFamily="18" charset="0"/>
              </a:rPr>
              <a:t>7 Trumpets</a:t>
            </a:r>
          </a:p>
        </p:txBody>
      </p:sp>
      <p:sp>
        <p:nvSpPr>
          <p:cNvPr id="14" name="Rectangle 2">
            <a:extLst>
              <a:ext uri="{FF2B5EF4-FFF2-40B4-BE49-F238E27FC236}">
                <a16:creationId xmlns:a16="http://schemas.microsoft.com/office/drawing/2014/main" id="{E39A0DA0-EF43-40DE-AAD0-A95E6EC15862}"/>
              </a:ext>
            </a:extLst>
          </p:cNvPr>
          <p:cNvSpPr txBox="1">
            <a:spLocks noChangeArrowheads="1"/>
          </p:cNvSpPr>
          <p:nvPr/>
        </p:nvSpPr>
        <p:spPr>
          <a:xfrm>
            <a:off x="3126305" y="4235887"/>
            <a:ext cx="3315854" cy="471272"/>
          </a:xfrm>
          <a:prstGeom prst="rect">
            <a:avLst/>
          </a:prstGeom>
          <a:noFill/>
        </p:spPr>
        <p:txBody>
          <a:bodyPr vert="horz" lIns="91440" tIns="45720" rIns="91440" bIns="45720" rtlCol="0" anchor="ctr">
            <a:normAutofit lnSpcReduction="1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b="0" cap="none" dirty="0">
                <a:effectLst/>
                <a:latin typeface="Times New Roman" panose="02020603050405020304" pitchFamily="18" charset="0"/>
                <a:cs typeface="Times New Roman" panose="02020603050405020304" pitchFamily="18" charset="0"/>
              </a:rPr>
              <a:t>1  2  3  4  5  6  7 </a:t>
            </a:r>
          </a:p>
        </p:txBody>
      </p:sp>
      <p:sp>
        <p:nvSpPr>
          <p:cNvPr id="15" name="Rectangle 2">
            <a:extLst>
              <a:ext uri="{FF2B5EF4-FFF2-40B4-BE49-F238E27FC236}">
                <a16:creationId xmlns:a16="http://schemas.microsoft.com/office/drawing/2014/main" id="{85FF1568-42DC-45A0-ABC5-B0A1D15146F3}"/>
              </a:ext>
            </a:extLst>
          </p:cNvPr>
          <p:cNvSpPr txBox="1">
            <a:spLocks noChangeArrowheads="1"/>
          </p:cNvSpPr>
          <p:nvPr/>
        </p:nvSpPr>
        <p:spPr>
          <a:xfrm>
            <a:off x="4342510" y="5381626"/>
            <a:ext cx="1513137" cy="471272"/>
          </a:xfrm>
          <a:prstGeom prst="rect">
            <a:avLst/>
          </a:prstGeom>
          <a:noFill/>
        </p:spPr>
        <p:txBody>
          <a:bodyPr vert="horz" lIns="91440" tIns="45720" rIns="91440" bIns="45720" rtlCol="0" anchor="ctr">
            <a:normAutofit lnSpcReduction="1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cap="none" dirty="0">
                <a:solidFill>
                  <a:srgbClr val="92D050"/>
                </a:solidFill>
                <a:effectLst/>
                <a:latin typeface="Times New Roman" panose="02020603050405020304" pitchFamily="18" charset="0"/>
                <a:cs typeface="Times New Roman" panose="02020603050405020304" pitchFamily="18" charset="0"/>
              </a:rPr>
              <a:t>7 Vials</a:t>
            </a:r>
          </a:p>
        </p:txBody>
      </p:sp>
      <p:sp>
        <p:nvSpPr>
          <p:cNvPr id="16" name="Rectangle 2">
            <a:extLst>
              <a:ext uri="{FF2B5EF4-FFF2-40B4-BE49-F238E27FC236}">
                <a16:creationId xmlns:a16="http://schemas.microsoft.com/office/drawing/2014/main" id="{2F4BA28E-F58C-43E4-849A-F22A9CBBB001}"/>
              </a:ext>
            </a:extLst>
          </p:cNvPr>
          <p:cNvSpPr txBox="1">
            <a:spLocks noChangeArrowheads="1"/>
          </p:cNvSpPr>
          <p:nvPr/>
        </p:nvSpPr>
        <p:spPr>
          <a:xfrm>
            <a:off x="5269160" y="5381187"/>
            <a:ext cx="3315854" cy="471272"/>
          </a:xfrm>
          <a:prstGeom prst="rect">
            <a:avLst/>
          </a:prstGeom>
          <a:noFill/>
        </p:spPr>
        <p:txBody>
          <a:bodyPr vert="horz" lIns="91440" tIns="45720" rIns="91440" bIns="45720" rtlCol="0" anchor="ctr">
            <a:normAutofit lnSpcReduction="1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b="0" cap="none" dirty="0">
                <a:solidFill>
                  <a:srgbClr val="92D050"/>
                </a:solidFill>
                <a:effectLst/>
                <a:latin typeface="Times New Roman" panose="02020603050405020304" pitchFamily="18" charset="0"/>
                <a:cs typeface="Times New Roman" panose="02020603050405020304" pitchFamily="18" charset="0"/>
              </a:rPr>
              <a:t>1  2  3  4  5  6  7 </a:t>
            </a:r>
          </a:p>
        </p:txBody>
      </p:sp>
      <p:cxnSp>
        <p:nvCxnSpPr>
          <p:cNvPr id="3" name="Straight Arrow Connector 2">
            <a:extLst>
              <a:ext uri="{FF2B5EF4-FFF2-40B4-BE49-F238E27FC236}">
                <a16:creationId xmlns:a16="http://schemas.microsoft.com/office/drawing/2014/main" id="{E92CAA6C-76EE-4023-A3DD-EF4E6333C6CD}"/>
              </a:ext>
            </a:extLst>
          </p:cNvPr>
          <p:cNvCxnSpPr>
            <a:cxnSpLocks/>
          </p:cNvCxnSpPr>
          <p:nvPr/>
        </p:nvCxnSpPr>
        <p:spPr>
          <a:xfrm>
            <a:off x="3731284" y="3561420"/>
            <a:ext cx="0" cy="6614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C5D21E-076C-45E2-86AD-33F9988BF120}"/>
              </a:ext>
            </a:extLst>
          </p:cNvPr>
          <p:cNvCxnSpPr>
            <a:cxnSpLocks/>
          </p:cNvCxnSpPr>
          <p:nvPr/>
        </p:nvCxnSpPr>
        <p:spPr>
          <a:xfrm>
            <a:off x="5855647" y="4673379"/>
            <a:ext cx="0" cy="66141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4899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strVal val="#ppt_x"/>
                                          </p:val>
                                        </p:tav>
                                        <p:tav tm="100000">
                                          <p:val>
                                            <p:strVal val="#ppt_x"/>
                                          </p:val>
                                        </p:tav>
                                      </p:tavLst>
                                    </p:anim>
                                    <p:anim calcmode="lin" valueType="num">
                                      <p:cBhvr>
                                        <p:cTn id="4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143DCD-BD50-4450-BB0F-364E680B9A17}"/>
              </a:ext>
            </a:extLst>
          </p:cNvPr>
          <p:cNvCxnSpPr/>
          <p:nvPr/>
        </p:nvCxnSpPr>
        <p:spPr>
          <a:xfrm>
            <a:off x="563418" y="1016000"/>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Double Brace 9">
            <a:extLst>
              <a:ext uri="{FF2B5EF4-FFF2-40B4-BE49-F238E27FC236}">
                <a16:creationId xmlns:a16="http://schemas.microsoft.com/office/drawing/2014/main" id="{C0694A3C-E512-419C-9549-DFC423FC06DE}"/>
              </a:ext>
            </a:extLst>
          </p:cNvPr>
          <p:cNvSpPr/>
          <p:nvPr/>
        </p:nvSpPr>
        <p:spPr>
          <a:xfrm>
            <a:off x="457198" y="720437"/>
            <a:ext cx="8603747" cy="628072"/>
          </a:xfrm>
          <a:prstGeom prst="bracePair">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1A3022-D92A-4D61-B0FE-B38722D00307}"/>
              </a:ext>
            </a:extLst>
          </p:cNvPr>
          <p:cNvCxnSpPr/>
          <p:nvPr/>
        </p:nvCxnSpPr>
        <p:spPr>
          <a:xfrm>
            <a:off x="1717963" y="757379"/>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372811-FF01-4CE6-90E7-FA5F364D75DA}"/>
              </a:ext>
            </a:extLst>
          </p:cNvPr>
          <p:cNvCxnSpPr/>
          <p:nvPr/>
        </p:nvCxnSpPr>
        <p:spPr>
          <a:xfrm>
            <a:off x="5417127" y="757380"/>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C34AF8-53C2-4D6D-85D7-23C62A18C75E}"/>
              </a:ext>
            </a:extLst>
          </p:cNvPr>
          <p:cNvCxnSpPr/>
          <p:nvPr/>
        </p:nvCxnSpPr>
        <p:spPr>
          <a:xfrm>
            <a:off x="7806277" y="778166"/>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B42399-EF3F-4A54-B71E-184EF51409ED}"/>
              </a:ext>
            </a:extLst>
          </p:cNvPr>
          <p:cNvCxnSpPr/>
          <p:nvPr/>
        </p:nvCxnSpPr>
        <p:spPr>
          <a:xfrm>
            <a:off x="4162856" y="720437"/>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55AF33-22DA-4FC9-910C-0837331B1FD0}"/>
              </a:ext>
            </a:extLst>
          </p:cNvPr>
          <p:cNvCxnSpPr/>
          <p:nvPr/>
        </p:nvCxnSpPr>
        <p:spPr>
          <a:xfrm>
            <a:off x="2997200" y="761999"/>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265B587-D861-4062-9B5C-E15835F54124}"/>
              </a:ext>
            </a:extLst>
          </p:cNvPr>
          <p:cNvCxnSpPr/>
          <p:nvPr/>
        </p:nvCxnSpPr>
        <p:spPr>
          <a:xfrm>
            <a:off x="6608618" y="757379"/>
            <a:ext cx="0" cy="4895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E75850B-FF8A-49F5-B465-469E8E757960}"/>
              </a:ext>
            </a:extLst>
          </p:cNvPr>
          <p:cNvSpPr txBox="1"/>
          <p:nvPr/>
        </p:nvSpPr>
        <p:spPr>
          <a:xfrm rot="20260393">
            <a:off x="-52096" y="1291601"/>
            <a:ext cx="1178501" cy="307777"/>
          </a:xfrm>
          <a:prstGeom prst="rect">
            <a:avLst/>
          </a:prstGeom>
          <a:noFill/>
        </p:spPr>
        <p:txBody>
          <a:bodyPr wrap="square" rtlCol="0">
            <a:spAutoFit/>
          </a:bodyPr>
          <a:lstStyle/>
          <a:p>
            <a:r>
              <a:rPr lang="en-US" sz="1400" b="1" dirty="0">
                <a:solidFill>
                  <a:srgbClr val="00B0F0"/>
                </a:solidFill>
              </a:rPr>
              <a:t>4000 BC</a:t>
            </a:r>
          </a:p>
        </p:txBody>
      </p:sp>
      <p:sp>
        <p:nvSpPr>
          <p:cNvPr id="18" name="TextBox 17">
            <a:extLst>
              <a:ext uri="{FF2B5EF4-FFF2-40B4-BE49-F238E27FC236}">
                <a16:creationId xmlns:a16="http://schemas.microsoft.com/office/drawing/2014/main" id="{B3840257-E90C-4171-8C3F-A8ED0FC718A9}"/>
              </a:ext>
            </a:extLst>
          </p:cNvPr>
          <p:cNvSpPr txBox="1"/>
          <p:nvPr/>
        </p:nvSpPr>
        <p:spPr>
          <a:xfrm rot="20260393">
            <a:off x="939087" y="1317003"/>
            <a:ext cx="1178501" cy="307777"/>
          </a:xfrm>
          <a:prstGeom prst="rect">
            <a:avLst/>
          </a:prstGeom>
          <a:noFill/>
        </p:spPr>
        <p:txBody>
          <a:bodyPr wrap="square" rtlCol="0">
            <a:spAutoFit/>
          </a:bodyPr>
          <a:lstStyle/>
          <a:p>
            <a:r>
              <a:rPr lang="en-US" sz="1400" b="1" dirty="0">
                <a:solidFill>
                  <a:srgbClr val="00B0F0"/>
                </a:solidFill>
              </a:rPr>
              <a:t>3000 BC</a:t>
            </a:r>
          </a:p>
        </p:txBody>
      </p:sp>
      <p:sp>
        <p:nvSpPr>
          <p:cNvPr id="19" name="TextBox 18">
            <a:extLst>
              <a:ext uri="{FF2B5EF4-FFF2-40B4-BE49-F238E27FC236}">
                <a16:creationId xmlns:a16="http://schemas.microsoft.com/office/drawing/2014/main" id="{F370B8BD-D6C5-4605-B3D1-D358EC5C9570}"/>
              </a:ext>
            </a:extLst>
          </p:cNvPr>
          <p:cNvSpPr txBox="1"/>
          <p:nvPr/>
        </p:nvSpPr>
        <p:spPr>
          <a:xfrm rot="20260393">
            <a:off x="2269403" y="1310073"/>
            <a:ext cx="1178501" cy="307777"/>
          </a:xfrm>
          <a:prstGeom prst="rect">
            <a:avLst/>
          </a:prstGeom>
          <a:noFill/>
        </p:spPr>
        <p:txBody>
          <a:bodyPr wrap="square" rtlCol="0">
            <a:spAutoFit/>
          </a:bodyPr>
          <a:lstStyle/>
          <a:p>
            <a:r>
              <a:rPr lang="en-US" sz="1400" b="1" dirty="0">
                <a:solidFill>
                  <a:srgbClr val="00B0F0"/>
                </a:solidFill>
              </a:rPr>
              <a:t>2000 BC</a:t>
            </a:r>
          </a:p>
        </p:txBody>
      </p:sp>
      <p:sp>
        <p:nvSpPr>
          <p:cNvPr id="20" name="TextBox 19">
            <a:extLst>
              <a:ext uri="{FF2B5EF4-FFF2-40B4-BE49-F238E27FC236}">
                <a16:creationId xmlns:a16="http://schemas.microsoft.com/office/drawing/2014/main" id="{78C547BC-9332-471B-BC33-496367813960}"/>
              </a:ext>
            </a:extLst>
          </p:cNvPr>
          <p:cNvSpPr txBox="1"/>
          <p:nvPr/>
        </p:nvSpPr>
        <p:spPr>
          <a:xfrm rot="20260393">
            <a:off x="3406922" y="1299469"/>
            <a:ext cx="1178501" cy="307777"/>
          </a:xfrm>
          <a:prstGeom prst="rect">
            <a:avLst/>
          </a:prstGeom>
          <a:noFill/>
        </p:spPr>
        <p:txBody>
          <a:bodyPr wrap="square" rtlCol="0">
            <a:spAutoFit/>
          </a:bodyPr>
          <a:lstStyle/>
          <a:p>
            <a:r>
              <a:rPr lang="en-US" sz="1400" b="1" dirty="0">
                <a:solidFill>
                  <a:srgbClr val="00B0F0"/>
                </a:solidFill>
              </a:rPr>
              <a:t>1000 BC</a:t>
            </a:r>
          </a:p>
        </p:txBody>
      </p:sp>
      <p:sp>
        <p:nvSpPr>
          <p:cNvPr id="21" name="TextBox 20">
            <a:extLst>
              <a:ext uri="{FF2B5EF4-FFF2-40B4-BE49-F238E27FC236}">
                <a16:creationId xmlns:a16="http://schemas.microsoft.com/office/drawing/2014/main" id="{801734B0-641A-4002-83B0-AC28D75E38E4}"/>
              </a:ext>
            </a:extLst>
          </p:cNvPr>
          <p:cNvSpPr txBox="1"/>
          <p:nvPr/>
        </p:nvSpPr>
        <p:spPr>
          <a:xfrm rot="20260393">
            <a:off x="5248651" y="1317002"/>
            <a:ext cx="481953" cy="307777"/>
          </a:xfrm>
          <a:prstGeom prst="rect">
            <a:avLst/>
          </a:prstGeom>
          <a:noFill/>
        </p:spPr>
        <p:txBody>
          <a:bodyPr wrap="square" rtlCol="0">
            <a:spAutoFit/>
          </a:bodyPr>
          <a:lstStyle/>
          <a:p>
            <a:r>
              <a:rPr lang="en-US" sz="1400" b="1" dirty="0">
                <a:solidFill>
                  <a:srgbClr val="00B0F0"/>
                </a:solidFill>
              </a:rPr>
              <a:t>0</a:t>
            </a:r>
          </a:p>
        </p:txBody>
      </p:sp>
      <p:sp>
        <p:nvSpPr>
          <p:cNvPr id="22" name="TextBox 21">
            <a:extLst>
              <a:ext uri="{FF2B5EF4-FFF2-40B4-BE49-F238E27FC236}">
                <a16:creationId xmlns:a16="http://schemas.microsoft.com/office/drawing/2014/main" id="{E94C2B91-1622-4094-BFBD-B1CC2A45A512}"/>
              </a:ext>
            </a:extLst>
          </p:cNvPr>
          <p:cNvSpPr txBox="1"/>
          <p:nvPr/>
        </p:nvSpPr>
        <p:spPr>
          <a:xfrm rot="20260393">
            <a:off x="5923240" y="1291601"/>
            <a:ext cx="1178501" cy="307777"/>
          </a:xfrm>
          <a:prstGeom prst="rect">
            <a:avLst/>
          </a:prstGeom>
          <a:noFill/>
        </p:spPr>
        <p:txBody>
          <a:bodyPr wrap="square" rtlCol="0">
            <a:spAutoFit/>
          </a:bodyPr>
          <a:lstStyle/>
          <a:p>
            <a:r>
              <a:rPr lang="en-US" sz="1400" b="1" dirty="0">
                <a:solidFill>
                  <a:srgbClr val="00B0F0"/>
                </a:solidFill>
              </a:rPr>
              <a:t>1000 AD</a:t>
            </a:r>
          </a:p>
        </p:txBody>
      </p:sp>
      <p:sp>
        <p:nvSpPr>
          <p:cNvPr id="23" name="TextBox 22">
            <a:extLst>
              <a:ext uri="{FF2B5EF4-FFF2-40B4-BE49-F238E27FC236}">
                <a16:creationId xmlns:a16="http://schemas.microsoft.com/office/drawing/2014/main" id="{681986B5-084B-4E01-80F3-8DF61F90D96C}"/>
              </a:ext>
            </a:extLst>
          </p:cNvPr>
          <p:cNvSpPr txBox="1"/>
          <p:nvPr/>
        </p:nvSpPr>
        <p:spPr>
          <a:xfrm rot="20260393">
            <a:off x="7155298" y="1299469"/>
            <a:ext cx="1178501" cy="307777"/>
          </a:xfrm>
          <a:prstGeom prst="rect">
            <a:avLst/>
          </a:prstGeom>
          <a:noFill/>
        </p:spPr>
        <p:txBody>
          <a:bodyPr wrap="square" rtlCol="0">
            <a:spAutoFit/>
          </a:bodyPr>
          <a:lstStyle/>
          <a:p>
            <a:r>
              <a:rPr lang="en-US" sz="1400" b="1" dirty="0">
                <a:solidFill>
                  <a:srgbClr val="00B0F0"/>
                </a:solidFill>
              </a:rPr>
              <a:t>2000 AD</a:t>
            </a:r>
          </a:p>
        </p:txBody>
      </p:sp>
      <p:sp>
        <p:nvSpPr>
          <p:cNvPr id="24" name="TextBox 23">
            <a:extLst>
              <a:ext uri="{FF2B5EF4-FFF2-40B4-BE49-F238E27FC236}">
                <a16:creationId xmlns:a16="http://schemas.microsoft.com/office/drawing/2014/main" id="{A3554FEB-6047-4E2F-A95E-E46EED1798EC}"/>
              </a:ext>
            </a:extLst>
          </p:cNvPr>
          <p:cNvSpPr txBox="1"/>
          <p:nvPr/>
        </p:nvSpPr>
        <p:spPr>
          <a:xfrm>
            <a:off x="489095" y="659722"/>
            <a:ext cx="1178501" cy="307777"/>
          </a:xfrm>
          <a:prstGeom prst="rect">
            <a:avLst/>
          </a:prstGeom>
          <a:noFill/>
        </p:spPr>
        <p:txBody>
          <a:bodyPr wrap="square" rtlCol="0">
            <a:spAutoFit/>
          </a:bodyPr>
          <a:lstStyle/>
          <a:p>
            <a:pPr algn="ctr"/>
            <a:r>
              <a:rPr lang="en-US" sz="1400" b="1" dirty="0"/>
              <a:t>ADAM</a:t>
            </a:r>
          </a:p>
        </p:txBody>
      </p:sp>
      <p:sp>
        <p:nvSpPr>
          <p:cNvPr id="25" name="TextBox 24">
            <a:extLst>
              <a:ext uri="{FF2B5EF4-FFF2-40B4-BE49-F238E27FC236}">
                <a16:creationId xmlns:a16="http://schemas.microsoft.com/office/drawing/2014/main" id="{21753308-E27D-45A2-A25F-F8E22E9A1067}"/>
              </a:ext>
            </a:extLst>
          </p:cNvPr>
          <p:cNvSpPr txBox="1"/>
          <p:nvPr/>
        </p:nvSpPr>
        <p:spPr>
          <a:xfrm>
            <a:off x="2921790" y="662704"/>
            <a:ext cx="1350032" cy="307777"/>
          </a:xfrm>
          <a:prstGeom prst="rect">
            <a:avLst/>
          </a:prstGeom>
          <a:noFill/>
        </p:spPr>
        <p:txBody>
          <a:bodyPr wrap="square" rtlCol="0">
            <a:spAutoFit/>
          </a:bodyPr>
          <a:lstStyle/>
          <a:p>
            <a:pPr algn="ctr"/>
            <a:r>
              <a:rPr lang="en-US" sz="1400" b="1" dirty="0"/>
              <a:t>AB/JOSEPH</a:t>
            </a:r>
          </a:p>
        </p:txBody>
      </p:sp>
      <p:sp>
        <p:nvSpPr>
          <p:cNvPr id="26" name="TextBox 25">
            <a:extLst>
              <a:ext uri="{FF2B5EF4-FFF2-40B4-BE49-F238E27FC236}">
                <a16:creationId xmlns:a16="http://schemas.microsoft.com/office/drawing/2014/main" id="{4E5F85FF-11E6-407E-B40E-812363A42415}"/>
              </a:ext>
            </a:extLst>
          </p:cNvPr>
          <p:cNvSpPr txBox="1"/>
          <p:nvPr/>
        </p:nvSpPr>
        <p:spPr>
          <a:xfrm>
            <a:off x="1697787" y="649638"/>
            <a:ext cx="1310094" cy="307777"/>
          </a:xfrm>
          <a:prstGeom prst="rect">
            <a:avLst/>
          </a:prstGeom>
          <a:noFill/>
        </p:spPr>
        <p:txBody>
          <a:bodyPr wrap="square" rtlCol="0">
            <a:spAutoFit/>
          </a:bodyPr>
          <a:lstStyle/>
          <a:p>
            <a:pPr algn="ctr"/>
            <a:r>
              <a:rPr lang="en-US" sz="1400" b="1" dirty="0"/>
              <a:t>NOAH</a:t>
            </a:r>
          </a:p>
        </p:txBody>
      </p:sp>
      <p:sp>
        <p:nvSpPr>
          <p:cNvPr id="27" name="TextBox 26">
            <a:extLst>
              <a:ext uri="{FF2B5EF4-FFF2-40B4-BE49-F238E27FC236}">
                <a16:creationId xmlns:a16="http://schemas.microsoft.com/office/drawing/2014/main" id="{AF2ADFB0-ED2A-4451-A5F1-59C289ABB4B0}"/>
              </a:ext>
            </a:extLst>
          </p:cNvPr>
          <p:cNvSpPr txBox="1"/>
          <p:nvPr/>
        </p:nvSpPr>
        <p:spPr>
          <a:xfrm>
            <a:off x="4100291" y="694365"/>
            <a:ext cx="1350032" cy="307777"/>
          </a:xfrm>
          <a:prstGeom prst="rect">
            <a:avLst/>
          </a:prstGeom>
          <a:noFill/>
        </p:spPr>
        <p:txBody>
          <a:bodyPr wrap="square" rtlCol="0">
            <a:spAutoFit/>
          </a:bodyPr>
          <a:lstStyle/>
          <a:p>
            <a:pPr algn="ctr"/>
            <a:r>
              <a:rPr lang="en-US" sz="1400" b="1" dirty="0"/>
              <a:t>HEROD/ALEX</a:t>
            </a:r>
          </a:p>
        </p:txBody>
      </p:sp>
      <p:sp>
        <p:nvSpPr>
          <p:cNvPr id="28" name="TextBox 27">
            <a:extLst>
              <a:ext uri="{FF2B5EF4-FFF2-40B4-BE49-F238E27FC236}">
                <a16:creationId xmlns:a16="http://schemas.microsoft.com/office/drawing/2014/main" id="{42C5E61E-D22B-4455-A9DB-585E44198BC7}"/>
              </a:ext>
            </a:extLst>
          </p:cNvPr>
          <p:cNvSpPr txBox="1"/>
          <p:nvPr/>
        </p:nvSpPr>
        <p:spPr>
          <a:xfrm>
            <a:off x="5364233" y="701294"/>
            <a:ext cx="1350032" cy="307777"/>
          </a:xfrm>
          <a:prstGeom prst="rect">
            <a:avLst/>
          </a:prstGeom>
          <a:noFill/>
        </p:spPr>
        <p:txBody>
          <a:bodyPr wrap="square" rtlCol="0">
            <a:spAutoFit/>
          </a:bodyPr>
          <a:lstStyle/>
          <a:p>
            <a:pPr algn="ctr"/>
            <a:r>
              <a:rPr lang="en-US" sz="1400" b="1" dirty="0"/>
              <a:t>MARTYRS</a:t>
            </a:r>
          </a:p>
        </p:txBody>
      </p:sp>
      <p:sp>
        <p:nvSpPr>
          <p:cNvPr id="29" name="TextBox 28">
            <a:extLst>
              <a:ext uri="{FF2B5EF4-FFF2-40B4-BE49-F238E27FC236}">
                <a16:creationId xmlns:a16="http://schemas.microsoft.com/office/drawing/2014/main" id="{96F93035-8BBF-4379-BDB5-98C409A155BD}"/>
              </a:ext>
            </a:extLst>
          </p:cNvPr>
          <p:cNvSpPr txBox="1"/>
          <p:nvPr/>
        </p:nvSpPr>
        <p:spPr>
          <a:xfrm>
            <a:off x="6570924" y="471348"/>
            <a:ext cx="1350032" cy="523220"/>
          </a:xfrm>
          <a:prstGeom prst="rect">
            <a:avLst/>
          </a:prstGeom>
          <a:noFill/>
        </p:spPr>
        <p:txBody>
          <a:bodyPr wrap="square" rtlCol="0">
            <a:spAutoFit/>
          </a:bodyPr>
          <a:lstStyle/>
          <a:p>
            <a:pPr algn="ctr"/>
            <a:r>
              <a:rPr lang="en-US" sz="1400" b="1" dirty="0"/>
              <a:t>APOSTASY/</a:t>
            </a:r>
          </a:p>
          <a:p>
            <a:pPr algn="ctr"/>
            <a:r>
              <a:rPr lang="en-US" sz="1400" b="1" dirty="0"/>
              <a:t>SIGNS</a:t>
            </a:r>
          </a:p>
        </p:txBody>
      </p:sp>
      <p:sp>
        <p:nvSpPr>
          <p:cNvPr id="30" name="TextBox 29">
            <a:extLst>
              <a:ext uri="{FF2B5EF4-FFF2-40B4-BE49-F238E27FC236}">
                <a16:creationId xmlns:a16="http://schemas.microsoft.com/office/drawing/2014/main" id="{9012D67F-F796-4FDA-A3B7-B3B07996E588}"/>
              </a:ext>
            </a:extLst>
          </p:cNvPr>
          <p:cNvSpPr txBox="1"/>
          <p:nvPr/>
        </p:nvSpPr>
        <p:spPr>
          <a:xfrm>
            <a:off x="7710914" y="660764"/>
            <a:ext cx="1350032" cy="307777"/>
          </a:xfrm>
          <a:prstGeom prst="rect">
            <a:avLst/>
          </a:prstGeom>
          <a:noFill/>
        </p:spPr>
        <p:txBody>
          <a:bodyPr wrap="square" rtlCol="0">
            <a:spAutoFit/>
          </a:bodyPr>
          <a:lstStyle/>
          <a:p>
            <a:pPr algn="ctr"/>
            <a:r>
              <a:rPr lang="en-US" sz="1400" b="1" dirty="0"/>
              <a:t>2</a:t>
            </a:r>
            <a:r>
              <a:rPr lang="en-US" sz="1400" b="1" baseline="30000" dirty="0"/>
              <a:t>nd</a:t>
            </a:r>
            <a:r>
              <a:rPr lang="en-US" sz="1400" b="1" dirty="0"/>
              <a:t> COMING</a:t>
            </a:r>
          </a:p>
        </p:txBody>
      </p:sp>
      <p:cxnSp>
        <p:nvCxnSpPr>
          <p:cNvPr id="31" name="Straight Connector 30">
            <a:extLst>
              <a:ext uri="{FF2B5EF4-FFF2-40B4-BE49-F238E27FC236}">
                <a16:creationId xmlns:a16="http://schemas.microsoft.com/office/drawing/2014/main" id="{AB4C6322-80B9-4FCF-91D7-B9CA421B485F}"/>
              </a:ext>
            </a:extLst>
          </p:cNvPr>
          <p:cNvCxnSpPr/>
          <p:nvPr/>
        </p:nvCxnSpPr>
        <p:spPr>
          <a:xfrm>
            <a:off x="563418" y="1016000"/>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471A30-3258-4ADD-A175-11803DC96493}"/>
              </a:ext>
            </a:extLst>
          </p:cNvPr>
          <p:cNvCxnSpPr/>
          <p:nvPr/>
        </p:nvCxnSpPr>
        <p:spPr>
          <a:xfrm>
            <a:off x="534116" y="1020490"/>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BDD5ADC-7600-482E-9224-B8904366685B}"/>
              </a:ext>
            </a:extLst>
          </p:cNvPr>
          <p:cNvSpPr txBox="1"/>
          <p:nvPr/>
        </p:nvSpPr>
        <p:spPr>
          <a:xfrm>
            <a:off x="533474" y="1042789"/>
            <a:ext cx="1178501" cy="307777"/>
          </a:xfrm>
          <a:prstGeom prst="rect">
            <a:avLst/>
          </a:prstGeom>
          <a:noFill/>
        </p:spPr>
        <p:txBody>
          <a:bodyPr wrap="square" rtlCol="0">
            <a:spAutoFit/>
          </a:bodyPr>
          <a:lstStyle/>
          <a:p>
            <a:pPr algn="ctr"/>
            <a:r>
              <a:rPr lang="en-US" sz="1400" dirty="0">
                <a:solidFill>
                  <a:srgbClr val="FFFF00"/>
                </a:solidFill>
              </a:rPr>
              <a:t>1</a:t>
            </a:r>
            <a:r>
              <a:rPr lang="en-US" sz="1400" baseline="30000" dirty="0">
                <a:solidFill>
                  <a:srgbClr val="FFFF00"/>
                </a:solidFill>
              </a:rPr>
              <a:t>st</a:t>
            </a:r>
            <a:r>
              <a:rPr lang="en-US" sz="1400" dirty="0">
                <a:solidFill>
                  <a:srgbClr val="FFFF00"/>
                </a:solidFill>
              </a:rPr>
              <a:t> Seal</a:t>
            </a:r>
          </a:p>
        </p:txBody>
      </p:sp>
      <p:sp>
        <p:nvSpPr>
          <p:cNvPr id="34" name="TextBox 33">
            <a:extLst>
              <a:ext uri="{FF2B5EF4-FFF2-40B4-BE49-F238E27FC236}">
                <a16:creationId xmlns:a16="http://schemas.microsoft.com/office/drawing/2014/main" id="{060AF159-2AF9-480D-BBBF-8B3C9EAAC6AB}"/>
              </a:ext>
            </a:extLst>
          </p:cNvPr>
          <p:cNvSpPr txBox="1"/>
          <p:nvPr/>
        </p:nvSpPr>
        <p:spPr>
          <a:xfrm>
            <a:off x="1806999" y="1038963"/>
            <a:ext cx="1178501" cy="307777"/>
          </a:xfrm>
          <a:prstGeom prst="rect">
            <a:avLst/>
          </a:prstGeom>
          <a:noFill/>
        </p:spPr>
        <p:txBody>
          <a:bodyPr wrap="square" rtlCol="0">
            <a:spAutoFit/>
          </a:bodyPr>
          <a:lstStyle/>
          <a:p>
            <a:pPr algn="ctr"/>
            <a:r>
              <a:rPr lang="en-US" sz="1400" dirty="0">
                <a:solidFill>
                  <a:srgbClr val="FFFF00"/>
                </a:solidFill>
              </a:rPr>
              <a:t>2</a:t>
            </a:r>
            <a:r>
              <a:rPr lang="en-US" sz="1400" baseline="30000" dirty="0">
                <a:solidFill>
                  <a:srgbClr val="FFFF00"/>
                </a:solidFill>
              </a:rPr>
              <a:t>nd</a:t>
            </a:r>
            <a:r>
              <a:rPr lang="en-US" sz="1400" dirty="0">
                <a:solidFill>
                  <a:srgbClr val="FFFF00"/>
                </a:solidFill>
              </a:rPr>
              <a:t> Seal</a:t>
            </a:r>
          </a:p>
        </p:txBody>
      </p:sp>
      <p:sp>
        <p:nvSpPr>
          <p:cNvPr id="35" name="TextBox 34">
            <a:extLst>
              <a:ext uri="{FF2B5EF4-FFF2-40B4-BE49-F238E27FC236}">
                <a16:creationId xmlns:a16="http://schemas.microsoft.com/office/drawing/2014/main" id="{D1B42FC6-F883-4A82-820B-A588C7F4542F}"/>
              </a:ext>
            </a:extLst>
          </p:cNvPr>
          <p:cNvSpPr txBox="1"/>
          <p:nvPr/>
        </p:nvSpPr>
        <p:spPr>
          <a:xfrm>
            <a:off x="4196120" y="1037314"/>
            <a:ext cx="1178501" cy="307777"/>
          </a:xfrm>
          <a:prstGeom prst="rect">
            <a:avLst/>
          </a:prstGeom>
          <a:noFill/>
        </p:spPr>
        <p:txBody>
          <a:bodyPr wrap="square" rtlCol="0">
            <a:spAutoFit/>
          </a:bodyPr>
          <a:lstStyle/>
          <a:p>
            <a:pPr algn="ctr"/>
            <a:r>
              <a:rPr lang="en-US" sz="1400" dirty="0">
                <a:solidFill>
                  <a:srgbClr val="FFFF00"/>
                </a:solidFill>
              </a:rPr>
              <a:t>4</a:t>
            </a:r>
            <a:r>
              <a:rPr lang="en-US" sz="1400" baseline="30000" dirty="0">
                <a:solidFill>
                  <a:srgbClr val="FFFF00"/>
                </a:solidFill>
              </a:rPr>
              <a:t>th</a:t>
            </a:r>
            <a:r>
              <a:rPr lang="en-US" sz="1400" dirty="0">
                <a:solidFill>
                  <a:srgbClr val="FFFF00"/>
                </a:solidFill>
              </a:rPr>
              <a:t> Seal</a:t>
            </a:r>
          </a:p>
        </p:txBody>
      </p:sp>
      <p:sp>
        <p:nvSpPr>
          <p:cNvPr id="36" name="TextBox 35">
            <a:extLst>
              <a:ext uri="{FF2B5EF4-FFF2-40B4-BE49-F238E27FC236}">
                <a16:creationId xmlns:a16="http://schemas.microsoft.com/office/drawing/2014/main" id="{08187EB4-9CF3-415B-8377-87BBD8DA06A2}"/>
              </a:ext>
            </a:extLst>
          </p:cNvPr>
          <p:cNvSpPr txBox="1"/>
          <p:nvPr/>
        </p:nvSpPr>
        <p:spPr>
          <a:xfrm>
            <a:off x="5296940" y="1037314"/>
            <a:ext cx="1178501" cy="307777"/>
          </a:xfrm>
          <a:prstGeom prst="rect">
            <a:avLst/>
          </a:prstGeom>
          <a:noFill/>
        </p:spPr>
        <p:txBody>
          <a:bodyPr wrap="square" rtlCol="0">
            <a:spAutoFit/>
          </a:bodyPr>
          <a:lstStyle/>
          <a:p>
            <a:pPr algn="ctr"/>
            <a:r>
              <a:rPr lang="en-US" sz="1400" dirty="0">
                <a:solidFill>
                  <a:srgbClr val="FFFF00"/>
                </a:solidFill>
              </a:rPr>
              <a:t>5</a:t>
            </a:r>
            <a:r>
              <a:rPr lang="en-US" sz="1400" baseline="30000" dirty="0">
                <a:solidFill>
                  <a:srgbClr val="FFFF00"/>
                </a:solidFill>
              </a:rPr>
              <a:t>th</a:t>
            </a:r>
            <a:r>
              <a:rPr lang="en-US" sz="1400" dirty="0">
                <a:solidFill>
                  <a:srgbClr val="FFFF00"/>
                </a:solidFill>
              </a:rPr>
              <a:t> Seal</a:t>
            </a:r>
          </a:p>
        </p:txBody>
      </p:sp>
      <p:sp>
        <p:nvSpPr>
          <p:cNvPr id="37" name="TextBox 36">
            <a:extLst>
              <a:ext uri="{FF2B5EF4-FFF2-40B4-BE49-F238E27FC236}">
                <a16:creationId xmlns:a16="http://schemas.microsoft.com/office/drawing/2014/main" id="{40C73EAC-E164-4344-BF12-EDF9D794642C}"/>
              </a:ext>
            </a:extLst>
          </p:cNvPr>
          <p:cNvSpPr txBox="1"/>
          <p:nvPr/>
        </p:nvSpPr>
        <p:spPr>
          <a:xfrm>
            <a:off x="6683192" y="1027941"/>
            <a:ext cx="1178501" cy="307777"/>
          </a:xfrm>
          <a:prstGeom prst="rect">
            <a:avLst/>
          </a:prstGeom>
          <a:noFill/>
        </p:spPr>
        <p:txBody>
          <a:bodyPr wrap="square" rtlCol="0">
            <a:spAutoFit/>
          </a:bodyPr>
          <a:lstStyle/>
          <a:p>
            <a:pPr algn="ctr"/>
            <a:r>
              <a:rPr lang="en-US" sz="1400" dirty="0">
                <a:solidFill>
                  <a:srgbClr val="FFFF00"/>
                </a:solidFill>
              </a:rPr>
              <a:t>6</a:t>
            </a:r>
            <a:r>
              <a:rPr lang="en-US" sz="1400" baseline="30000" dirty="0">
                <a:solidFill>
                  <a:srgbClr val="FFFF00"/>
                </a:solidFill>
              </a:rPr>
              <a:t>th</a:t>
            </a:r>
            <a:r>
              <a:rPr lang="en-US" sz="1400" dirty="0">
                <a:solidFill>
                  <a:srgbClr val="FFFF00"/>
                </a:solidFill>
              </a:rPr>
              <a:t> Seal</a:t>
            </a:r>
          </a:p>
        </p:txBody>
      </p:sp>
      <p:sp>
        <p:nvSpPr>
          <p:cNvPr id="38" name="TextBox 37">
            <a:extLst>
              <a:ext uri="{FF2B5EF4-FFF2-40B4-BE49-F238E27FC236}">
                <a16:creationId xmlns:a16="http://schemas.microsoft.com/office/drawing/2014/main" id="{264F703E-4514-4B13-BBE3-D044BF75640D}"/>
              </a:ext>
            </a:extLst>
          </p:cNvPr>
          <p:cNvSpPr txBox="1"/>
          <p:nvPr/>
        </p:nvSpPr>
        <p:spPr>
          <a:xfrm>
            <a:off x="7766914" y="1022929"/>
            <a:ext cx="1178501" cy="307777"/>
          </a:xfrm>
          <a:prstGeom prst="rect">
            <a:avLst/>
          </a:prstGeom>
          <a:noFill/>
        </p:spPr>
        <p:txBody>
          <a:bodyPr wrap="square" rtlCol="0">
            <a:spAutoFit/>
          </a:bodyPr>
          <a:lstStyle/>
          <a:p>
            <a:pPr algn="ctr"/>
            <a:r>
              <a:rPr lang="en-US" sz="1400" dirty="0">
                <a:solidFill>
                  <a:srgbClr val="FFFF00"/>
                </a:solidFill>
              </a:rPr>
              <a:t>7</a:t>
            </a:r>
            <a:r>
              <a:rPr lang="en-US" sz="1400" baseline="30000" dirty="0">
                <a:solidFill>
                  <a:srgbClr val="FFFF00"/>
                </a:solidFill>
              </a:rPr>
              <a:t>th</a:t>
            </a:r>
            <a:r>
              <a:rPr lang="en-US" sz="1400" dirty="0">
                <a:solidFill>
                  <a:srgbClr val="FFFF00"/>
                </a:solidFill>
              </a:rPr>
              <a:t> Seal</a:t>
            </a:r>
          </a:p>
        </p:txBody>
      </p:sp>
      <p:sp>
        <p:nvSpPr>
          <p:cNvPr id="39" name="TextBox 38">
            <a:extLst>
              <a:ext uri="{FF2B5EF4-FFF2-40B4-BE49-F238E27FC236}">
                <a16:creationId xmlns:a16="http://schemas.microsoft.com/office/drawing/2014/main" id="{C3E71600-34B0-4D66-B923-3DCA72523365}"/>
              </a:ext>
            </a:extLst>
          </p:cNvPr>
          <p:cNvSpPr txBox="1"/>
          <p:nvPr/>
        </p:nvSpPr>
        <p:spPr>
          <a:xfrm>
            <a:off x="2984355" y="1015999"/>
            <a:ext cx="1178501" cy="307777"/>
          </a:xfrm>
          <a:prstGeom prst="rect">
            <a:avLst/>
          </a:prstGeom>
          <a:noFill/>
        </p:spPr>
        <p:txBody>
          <a:bodyPr wrap="square" rtlCol="0">
            <a:spAutoFit/>
          </a:bodyPr>
          <a:lstStyle/>
          <a:p>
            <a:pPr algn="ctr"/>
            <a:r>
              <a:rPr lang="en-US" sz="1400" dirty="0">
                <a:solidFill>
                  <a:srgbClr val="FFFF00"/>
                </a:solidFill>
              </a:rPr>
              <a:t>3</a:t>
            </a:r>
            <a:r>
              <a:rPr lang="en-US" sz="1400" baseline="30000" dirty="0">
                <a:solidFill>
                  <a:srgbClr val="FFFF00"/>
                </a:solidFill>
              </a:rPr>
              <a:t>rd</a:t>
            </a:r>
            <a:r>
              <a:rPr lang="en-US" sz="1400" dirty="0">
                <a:solidFill>
                  <a:srgbClr val="FFFF00"/>
                </a:solidFill>
              </a:rPr>
              <a:t> Seal</a:t>
            </a:r>
          </a:p>
        </p:txBody>
      </p:sp>
      <p:sp>
        <p:nvSpPr>
          <p:cNvPr id="42" name="TextBox 41">
            <a:extLst>
              <a:ext uri="{FF2B5EF4-FFF2-40B4-BE49-F238E27FC236}">
                <a16:creationId xmlns:a16="http://schemas.microsoft.com/office/drawing/2014/main" id="{7FE70DF6-EB77-4255-B877-7CFE00D41A3D}"/>
              </a:ext>
            </a:extLst>
          </p:cNvPr>
          <p:cNvSpPr txBox="1"/>
          <p:nvPr/>
        </p:nvSpPr>
        <p:spPr>
          <a:xfrm>
            <a:off x="2328967" y="2194376"/>
            <a:ext cx="4400216" cy="461665"/>
          </a:xfrm>
          <a:prstGeom prst="rect">
            <a:avLst/>
          </a:prstGeom>
          <a:noFill/>
        </p:spPr>
        <p:txBody>
          <a:bodyPr wrap="square" rtlCol="0">
            <a:spAutoFit/>
          </a:bodyPr>
          <a:lstStyle/>
          <a:p>
            <a:pPr algn="ctr"/>
            <a:r>
              <a:rPr lang="en-US" sz="2400" b="1" dirty="0">
                <a:solidFill>
                  <a:srgbClr val="92D050"/>
                </a:solidFill>
                <a:latin typeface="+mj-lt"/>
              </a:rPr>
              <a:t>7</a:t>
            </a:r>
            <a:r>
              <a:rPr lang="en-US" sz="2400" b="1" baseline="30000" dirty="0">
                <a:solidFill>
                  <a:srgbClr val="92D050"/>
                </a:solidFill>
                <a:latin typeface="+mj-lt"/>
              </a:rPr>
              <a:t> </a:t>
            </a:r>
            <a:r>
              <a:rPr lang="en-US" sz="2400" b="1" dirty="0">
                <a:solidFill>
                  <a:srgbClr val="92D050"/>
                </a:solidFill>
                <a:latin typeface="+mj-lt"/>
              </a:rPr>
              <a:t>Trumpets </a:t>
            </a:r>
            <a:r>
              <a:rPr lang="en-US" sz="1600" b="1" dirty="0">
                <a:solidFill>
                  <a:srgbClr val="92D050"/>
                </a:solidFill>
                <a:latin typeface="+mj-lt"/>
              </a:rPr>
              <a:t>(Revelation 8:2-6)</a:t>
            </a:r>
            <a:endParaRPr lang="en-US" sz="2400" b="1" dirty="0">
              <a:solidFill>
                <a:srgbClr val="92D050"/>
              </a:solidFill>
              <a:latin typeface="+mj-lt"/>
            </a:endParaRPr>
          </a:p>
        </p:txBody>
      </p:sp>
      <p:cxnSp>
        <p:nvCxnSpPr>
          <p:cNvPr id="45" name="Straight Connector 44">
            <a:extLst>
              <a:ext uri="{FF2B5EF4-FFF2-40B4-BE49-F238E27FC236}">
                <a16:creationId xmlns:a16="http://schemas.microsoft.com/office/drawing/2014/main" id="{38D558E5-D8FE-4879-9CDB-C41EFC168E9C}"/>
              </a:ext>
            </a:extLst>
          </p:cNvPr>
          <p:cNvCxnSpPr/>
          <p:nvPr/>
        </p:nvCxnSpPr>
        <p:spPr>
          <a:xfrm>
            <a:off x="549229" y="3035545"/>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886180-8ACD-44C1-9C5E-74DA406F5AF5}"/>
              </a:ext>
            </a:extLst>
          </p:cNvPr>
          <p:cNvCxnSpPr/>
          <p:nvPr/>
        </p:nvCxnSpPr>
        <p:spPr>
          <a:xfrm>
            <a:off x="549229" y="3035545"/>
            <a:ext cx="817418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32F9418-47E7-49D1-8142-8FF62C00A8D5}"/>
              </a:ext>
            </a:extLst>
          </p:cNvPr>
          <p:cNvCxnSpPr/>
          <p:nvPr/>
        </p:nvCxnSpPr>
        <p:spPr>
          <a:xfrm>
            <a:off x="519927" y="3040035"/>
            <a:ext cx="8174182" cy="0"/>
          </a:xfrm>
          <a:prstGeom prst="line">
            <a:avLst/>
          </a:prstGeom>
          <a:ln>
            <a:solidFill>
              <a:srgbClr val="92D050"/>
            </a:solidFill>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00C4C240-3D33-46A8-85B8-105CE3F92260}"/>
              </a:ext>
            </a:extLst>
          </p:cNvPr>
          <p:cNvSpPr txBox="1"/>
          <p:nvPr/>
        </p:nvSpPr>
        <p:spPr>
          <a:xfrm>
            <a:off x="519285" y="3062334"/>
            <a:ext cx="1178501" cy="523220"/>
          </a:xfrm>
          <a:prstGeom prst="rect">
            <a:avLst/>
          </a:prstGeom>
          <a:noFill/>
        </p:spPr>
        <p:txBody>
          <a:bodyPr wrap="square" rtlCol="0">
            <a:spAutoFit/>
          </a:bodyPr>
          <a:lstStyle/>
          <a:p>
            <a:pPr algn="ctr"/>
            <a:r>
              <a:rPr lang="en-US" sz="1400" dirty="0"/>
              <a:t>Hail with Fire &amp;Blood</a:t>
            </a:r>
          </a:p>
        </p:txBody>
      </p:sp>
      <p:sp>
        <p:nvSpPr>
          <p:cNvPr id="49" name="TextBox 48">
            <a:extLst>
              <a:ext uri="{FF2B5EF4-FFF2-40B4-BE49-F238E27FC236}">
                <a16:creationId xmlns:a16="http://schemas.microsoft.com/office/drawing/2014/main" id="{1277568B-DCA8-42BC-A628-C4DD1AB18722}"/>
              </a:ext>
            </a:extLst>
          </p:cNvPr>
          <p:cNvSpPr txBox="1"/>
          <p:nvPr/>
        </p:nvSpPr>
        <p:spPr>
          <a:xfrm>
            <a:off x="1635699" y="3056983"/>
            <a:ext cx="1323503" cy="523220"/>
          </a:xfrm>
          <a:prstGeom prst="rect">
            <a:avLst/>
          </a:prstGeom>
          <a:noFill/>
        </p:spPr>
        <p:txBody>
          <a:bodyPr wrap="square" rtlCol="0">
            <a:spAutoFit/>
          </a:bodyPr>
          <a:lstStyle/>
          <a:p>
            <a:pPr algn="ctr"/>
            <a:r>
              <a:rPr lang="en-US" sz="1400" dirty="0"/>
              <a:t>Burning Mountain</a:t>
            </a:r>
          </a:p>
        </p:txBody>
      </p:sp>
      <p:sp>
        <p:nvSpPr>
          <p:cNvPr id="50" name="TextBox 49">
            <a:extLst>
              <a:ext uri="{FF2B5EF4-FFF2-40B4-BE49-F238E27FC236}">
                <a16:creationId xmlns:a16="http://schemas.microsoft.com/office/drawing/2014/main" id="{57260BF3-6C33-4D1F-A016-3FEDFD2C4F16}"/>
              </a:ext>
            </a:extLst>
          </p:cNvPr>
          <p:cNvSpPr txBox="1"/>
          <p:nvPr/>
        </p:nvSpPr>
        <p:spPr>
          <a:xfrm>
            <a:off x="4155276" y="3069832"/>
            <a:ext cx="1243123" cy="307777"/>
          </a:xfrm>
          <a:prstGeom prst="rect">
            <a:avLst/>
          </a:prstGeom>
          <a:noFill/>
        </p:spPr>
        <p:txBody>
          <a:bodyPr wrap="square" rtlCol="0">
            <a:spAutoFit/>
          </a:bodyPr>
          <a:lstStyle/>
          <a:p>
            <a:pPr algn="ctr"/>
            <a:r>
              <a:rPr lang="en-US" sz="1400" dirty="0"/>
              <a:t>Darkness</a:t>
            </a:r>
          </a:p>
        </p:txBody>
      </p:sp>
      <p:sp>
        <p:nvSpPr>
          <p:cNvPr id="51" name="TextBox 50">
            <a:extLst>
              <a:ext uri="{FF2B5EF4-FFF2-40B4-BE49-F238E27FC236}">
                <a16:creationId xmlns:a16="http://schemas.microsoft.com/office/drawing/2014/main" id="{66616F00-75BF-443D-9ACB-DEC5AC70ED22}"/>
              </a:ext>
            </a:extLst>
          </p:cNvPr>
          <p:cNvSpPr txBox="1"/>
          <p:nvPr/>
        </p:nvSpPr>
        <p:spPr>
          <a:xfrm>
            <a:off x="5398399" y="3062334"/>
            <a:ext cx="1102121" cy="311720"/>
          </a:xfrm>
          <a:prstGeom prst="rect">
            <a:avLst/>
          </a:prstGeom>
          <a:noFill/>
        </p:spPr>
        <p:txBody>
          <a:bodyPr wrap="square" rtlCol="0">
            <a:spAutoFit/>
          </a:bodyPr>
          <a:lstStyle/>
          <a:p>
            <a:pPr algn="ctr"/>
            <a:r>
              <a:rPr lang="en-US" sz="1400" dirty="0"/>
              <a:t>Wars </a:t>
            </a:r>
          </a:p>
        </p:txBody>
      </p:sp>
      <p:sp>
        <p:nvSpPr>
          <p:cNvPr id="52" name="TextBox 51">
            <a:extLst>
              <a:ext uri="{FF2B5EF4-FFF2-40B4-BE49-F238E27FC236}">
                <a16:creationId xmlns:a16="http://schemas.microsoft.com/office/drawing/2014/main" id="{C28D5504-5962-4432-A8E4-D8F759F90BFD}"/>
              </a:ext>
            </a:extLst>
          </p:cNvPr>
          <p:cNvSpPr txBox="1"/>
          <p:nvPr/>
        </p:nvSpPr>
        <p:spPr>
          <a:xfrm>
            <a:off x="6499733" y="3071794"/>
            <a:ext cx="1306544" cy="307777"/>
          </a:xfrm>
          <a:prstGeom prst="rect">
            <a:avLst/>
          </a:prstGeom>
          <a:noFill/>
        </p:spPr>
        <p:txBody>
          <a:bodyPr wrap="square" rtlCol="0">
            <a:spAutoFit/>
          </a:bodyPr>
          <a:lstStyle/>
          <a:p>
            <a:pPr algn="ctr"/>
            <a:r>
              <a:rPr lang="en-US" sz="1400" dirty="0"/>
              <a:t>Armageddon</a:t>
            </a:r>
          </a:p>
        </p:txBody>
      </p:sp>
      <p:sp>
        <p:nvSpPr>
          <p:cNvPr id="53" name="TextBox 52">
            <a:extLst>
              <a:ext uri="{FF2B5EF4-FFF2-40B4-BE49-F238E27FC236}">
                <a16:creationId xmlns:a16="http://schemas.microsoft.com/office/drawing/2014/main" id="{86A9A129-00B8-462D-BF44-BF8133B65234}"/>
              </a:ext>
            </a:extLst>
          </p:cNvPr>
          <p:cNvSpPr txBox="1"/>
          <p:nvPr/>
        </p:nvSpPr>
        <p:spPr>
          <a:xfrm>
            <a:off x="7706620" y="3069832"/>
            <a:ext cx="1397251" cy="523220"/>
          </a:xfrm>
          <a:prstGeom prst="rect">
            <a:avLst/>
          </a:prstGeom>
          <a:noFill/>
        </p:spPr>
        <p:txBody>
          <a:bodyPr wrap="square" rtlCol="0">
            <a:spAutoFit/>
          </a:bodyPr>
          <a:lstStyle/>
          <a:p>
            <a:pPr algn="ctr"/>
            <a:r>
              <a:rPr lang="en-US" sz="1400" dirty="0"/>
              <a:t>Announcing Christs Return</a:t>
            </a:r>
          </a:p>
        </p:txBody>
      </p:sp>
      <p:sp>
        <p:nvSpPr>
          <p:cNvPr id="54" name="TextBox 53">
            <a:extLst>
              <a:ext uri="{FF2B5EF4-FFF2-40B4-BE49-F238E27FC236}">
                <a16:creationId xmlns:a16="http://schemas.microsoft.com/office/drawing/2014/main" id="{A8E49EB6-AF5E-45B4-B067-CE9C15C1AF15}"/>
              </a:ext>
            </a:extLst>
          </p:cNvPr>
          <p:cNvSpPr txBox="1"/>
          <p:nvPr/>
        </p:nvSpPr>
        <p:spPr>
          <a:xfrm>
            <a:off x="2959203" y="3080883"/>
            <a:ext cx="1178501" cy="523220"/>
          </a:xfrm>
          <a:prstGeom prst="rect">
            <a:avLst/>
          </a:prstGeom>
          <a:noFill/>
        </p:spPr>
        <p:txBody>
          <a:bodyPr wrap="square" rtlCol="0">
            <a:spAutoFit/>
          </a:bodyPr>
          <a:lstStyle/>
          <a:p>
            <a:pPr algn="ctr"/>
            <a:r>
              <a:rPr lang="en-US" sz="1400" dirty="0"/>
              <a:t>Fresh Water Poisoned</a:t>
            </a:r>
          </a:p>
        </p:txBody>
      </p:sp>
      <p:sp>
        <p:nvSpPr>
          <p:cNvPr id="55" name="TextBox 54">
            <a:extLst>
              <a:ext uri="{FF2B5EF4-FFF2-40B4-BE49-F238E27FC236}">
                <a16:creationId xmlns:a16="http://schemas.microsoft.com/office/drawing/2014/main" id="{4EC29EDD-1C4A-4276-91A1-CE7A2F7DFA34}"/>
              </a:ext>
            </a:extLst>
          </p:cNvPr>
          <p:cNvSpPr txBox="1"/>
          <p:nvPr/>
        </p:nvSpPr>
        <p:spPr>
          <a:xfrm>
            <a:off x="2131875" y="138152"/>
            <a:ext cx="5635038" cy="461665"/>
          </a:xfrm>
          <a:prstGeom prst="rect">
            <a:avLst/>
          </a:prstGeom>
          <a:noFill/>
        </p:spPr>
        <p:txBody>
          <a:bodyPr wrap="square" rtlCol="0">
            <a:spAutoFit/>
          </a:bodyPr>
          <a:lstStyle/>
          <a:p>
            <a:pPr algn="ctr"/>
            <a:r>
              <a:rPr lang="en-US" sz="2400" b="1" dirty="0">
                <a:solidFill>
                  <a:srgbClr val="FFFF00"/>
                </a:solidFill>
                <a:latin typeface="+mj-lt"/>
              </a:rPr>
              <a:t>7 Seals </a:t>
            </a:r>
            <a:r>
              <a:rPr lang="en-US" sz="1600" b="1" dirty="0">
                <a:solidFill>
                  <a:srgbClr val="FFFF00"/>
                </a:solidFill>
                <a:latin typeface="+mj-lt"/>
              </a:rPr>
              <a:t>(Revelation 6:1-13)</a:t>
            </a:r>
            <a:endParaRPr lang="en-US" sz="2400" b="1" dirty="0">
              <a:solidFill>
                <a:srgbClr val="FFFF00"/>
              </a:solidFill>
              <a:latin typeface="+mj-lt"/>
            </a:endParaRPr>
          </a:p>
        </p:txBody>
      </p:sp>
      <p:sp>
        <p:nvSpPr>
          <p:cNvPr id="56" name="Double Brace 55">
            <a:extLst>
              <a:ext uri="{FF2B5EF4-FFF2-40B4-BE49-F238E27FC236}">
                <a16:creationId xmlns:a16="http://schemas.microsoft.com/office/drawing/2014/main" id="{B13F1CD1-5A28-4D11-9EE9-3274EF165856}"/>
              </a:ext>
            </a:extLst>
          </p:cNvPr>
          <p:cNvSpPr/>
          <p:nvPr/>
        </p:nvSpPr>
        <p:spPr>
          <a:xfrm>
            <a:off x="414607" y="2739605"/>
            <a:ext cx="8603747" cy="628072"/>
          </a:xfrm>
          <a:prstGeom prst="bracePair">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620" name="Arrow: Bent 111619">
            <a:extLst>
              <a:ext uri="{FF2B5EF4-FFF2-40B4-BE49-F238E27FC236}">
                <a16:creationId xmlns:a16="http://schemas.microsoft.com/office/drawing/2014/main" id="{8E23A13A-2954-4D78-BA12-AD53082C9C30}"/>
              </a:ext>
            </a:extLst>
          </p:cNvPr>
          <p:cNvSpPr/>
          <p:nvPr/>
        </p:nvSpPr>
        <p:spPr>
          <a:xfrm rot="10800000">
            <a:off x="6468230" y="1337632"/>
            <a:ext cx="1957041" cy="1509457"/>
          </a:xfrm>
          <a:prstGeom prst="bentArrow">
            <a:avLst>
              <a:gd name="adj1" fmla="val 12017"/>
              <a:gd name="adj2" fmla="val 23502"/>
              <a:gd name="adj3" fmla="val 25000"/>
              <a:gd name="adj4" fmla="val 4421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Connector 73">
            <a:extLst>
              <a:ext uri="{FF2B5EF4-FFF2-40B4-BE49-F238E27FC236}">
                <a16:creationId xmlns:a16="http://schemas.microsoft.com/office/drawing/2014/main" id="{A4EA27FE-50DC-4301-A2E4-47E7B163A0CB}"/>
              </a:ext>
            </a:extLst>
          </p:cNvPr>
          <p:cNvCxnSpPr/>
          <p:nvPr/>
        </p:nvCxnSpPr>
        <p:spPr>
          <a:xfrm>
            <a:off x="1659717" y="2783346"/>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F7CBE9A-9F20-4FC0-BBBB-8BE4EF7D989E}"/>
              </a:ext>
            </a:extLst>
          </p:cNvPr>
          <p:cNvCxnSpPr/>
          <p:nvPr/>
        </p:nvCxnSpPr>
        <p:spPr>
          <a:xfrm>
            <a:off x="2959203" y="2804402"/>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388463E-5696-4F98-BAA6-4095637FA86F}"/>
              </a:ext>
            </a:extLst>
          </p:cNvPr>
          <p:cNvCxnSpPr/>
          <p:nvPr/>
        </p:nvCxnSpPr>
        <p:spPr>
          <a:xfrm>
            <a:off x="4106267" y="2829066"/>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0EC77C8-E11C-470D-BEEF-4A8AE0766AD9}"/>
              </a:ext>
            </a:extLst>
          </p:cNvPr>
          <p:cNvCxnSpPr/>
          <p:nvPr/>
        </p:nvCxnSpPr>
        <p:spPr>
          <a:xfrm>
            <a:off x="7812253" y="2819060"/>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C82805-03CB-41DE-8CE2-AB53775C68DE}"/>
              </a:ext>
            </a:extLst>
          </p:cNvPr>
          <p:cNvCxnSpPr/>
          <p:nvPr/>
        </p:nvCxnSpPr>
        <p:spPr>
          <a:xfrm>
            <a:off x="6529761" y="2804402"/>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BF195B7-F84F-4513-8571-DF936C5D3413}"/>
              </a:ext>
            </a:extLst>
          </p:cNvPr>
          <p:cNvCxnSpPr/>
          <p:nvPr/>
        </p:nvCxnSpPr>
        <p:spPr>
          <a:xfrm>
            <a:off x="5425161" y="2835907"/>
            <a:ext cx="0" cy="489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81" name="Arrow: Bent 80">
            <a:extLst>
              <a:ext uri="{FF2B5EF4-FFF2-40B4-BE49-F238E27FC236}">
                <a16:creationId xmlns:a16="http://schemas.microsoft.com/office/drawing/2014/main" id="{54EDB98C-CF79-42E1-9F29-94C25386C39D}"/>
              </a:ext>
            </a:extLst>
          </p:cNvPr>
          <p:cNvSpPr/>
          <p:nvPr/>
        </p:nvSpPr>
        <p:spPr>
          <a:xfrm rot="10800000">
            <a:off x="6212423" y="3969947"/>
            <a:ext cx="2309675" cy="1320772"/>
          </a:xfrm>
          <a:prstGeom prst="bentArrow">
            <a:avLst>
              <a:gd name="adj1" fmla="val 13515"/>
              <a:gd name="adj2" fmla="val 23502"/>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Box 81">
            <a:extLst>
              <a:ext uri="{FF2B5EF4-FFF2-40B4-BE49-F238E27FC236}">
                <a16:creationId xmlns:a16="http://schemas.microsoft.com/office/drawing/2014/main" id="{0652080F-AB70-416F-8278-2602BAEFC072}"/>
              </a:ext>
            </a:extLst>
          </p:cNvPr>
          <p:cNvSpPr txBox="1"/>
          <p:nvPr/>
        </p:nvSpPr>
        <p:spPr>
          <a:xfrm>
            <a:off x="2585262" y="4667277"/>
            <a:ext cx="4400216" cy="461665"/>
          </a:xfrm>
          <a:prstGeom prst="rect">
            <a:avLst/>
          </a:prstGeom>
          <a:noFill/>
        </p:spPr>
        <p:txBody>
          <a:bodyPr wrap="square" rtlCol="0">
            <a:spAutoFit/>
          </a:bodyPr>
          <a:lstStyle/>
          <a:p>
            <a:pPr algn="ctr"/>
            <a:r>
              <a:rPr lang="en-US" sz="2400" b="1" dirty="0">
                <a:solidFill>
                  <a:srgbClr val="FFC000"/>
                </a:solidFill>
                <a:latin typeface="+mj-lt"/>
              </a:rPr>
              <a:t>7</a:t>
            </a:r>
            <a:r>
              <a:rPr lang="en-US" sz="2400" b="1" baseline="30000" dirty="0">
                <a:solidFill>
                  <a:srgbClr val="FFC000"/>
                </a:solidFill>
                <a:latin typeface="+mj-lt"/>
              </a:rPr>
              <a:t> </a:t>
            </a:r>
            <a:r>
              <a:rPr lang="en-US" sz="2400" b="1" dirty="0">
                <a:solidFill>
                  <a:srgbClr val="FFC000"/>
                </a:solidFill>
                <a:latin typeface="+mj-lt"/>
              </a:rPr>
              <a:t>Vials </a:t>
            </a:r>
            <a:r>
              <a:rPr lang="en-US" sz="1600" b="1" dirty="0">
                <a:solidFill>
                  <a:srgbClr val="FFC000"/>
                </a:solidFill>
                <a:latin typeface="+mj-lt"/>
              </a:rPr>
              <a:t>(Revelation 16)</a:t>
            </a:r>
            <a:endParaRPr lang="en-US" sz="2400" b="1" dirty="0">
              <a:solidFill>
                <a:srgbClr val="FFC000"/>
              </a:solidFill>
              <a:latin typeface="+mj-lt"/>
            </a:endParaRPr>
          </a:p>
        </p:txBody>
      </p:sp>
      <p:sp>
        <p:nvSpPr>
          <p:cNvPr id="83" name="TextBox 82">
            <a:extLst>
              <a:ext uri="{FF2B5EF4-FFF2-40B4-BE49-F238E27FC236}">
                <a16:creationId xmlns:a16="http://schemas.microsoft.com/office/drawing/2014/main" id="{7AFD8EE1-985A-414B-B5E9-AFAC2AF6AE5F}"/>
              </a:ext>
            </a:extLst>
          </p:cNvPr>
          <p:cNvSpPr txBox="1"/>
          <p:nvPr/>
        </p:nvSpPr>
        <p:spPr>
          <a:xfrm>
            <a:off x="457198" y="2682018"/>
            <a:ext cx="1178501" cy="307777"/>
          </a:xfrm>
          <a:prstGeom prst="rect">
            <a:avLst/>
          </a:prstGeom>
          <a:noFill/>
        </p:spPr>
        <p:txBody>
          <a:bodyPr wrap="square" rtlCol="0">
            <a:spAutoFit/>
          </a:bodyPr>
          <a:lstStyle/>
          <a:p>
            <a:pPr algn="ctr"/>
            <a:r>
              <a:rPr lang="en-US" sz="1400" dirty="0">
                <a:solidFill>
                  <a:srgbClr val="92D050"/>
                </a:solidFill>
              </a:rPr>
              <a:t>1</a:t>
            </a:r>
            <a:r>
              <a:rPr lang="en-US" sz="1400" baseline="30000" dirty="0">
                <a:solidFill>
                  <a:srgbClr val="92D050"/>
                </a:solidFill>
              </a:rPr>
              <a:t>st</a:t>
            </a:r>
            <a:r>
              <a:rPr lang="en-US" sz="1400" dirty="0">
                <a:solidFill>
                  <a:srgbClr val="92D050"/>
                </a:solidFill>
              </a:rPr>
              <a:t> Angel</a:t>
            </a:r>
          </a:p>
        </p:txBody>
      </p:sp>
      <p:sp>
        <p:nvSpPr>
          <p:cNvPr id="84" name="TextBox 83">
            <a:extLst>
              <a:ext uri="{FF2B5EF4-FFF2-40B4-BE49-F238E27FC236}">
                <a16:creationId xmlns:a16="http://schemas.microsoft.com/office/drawing/2014/main" id="{1D0A2AEE-C4A0-4E89-8FC0-CA67C03500FC}"/>
              </a:ext>
            </a:extLst>
          </p:cNvPr>
          <p:cNvSpPr txBox="1"/>
          <p:nvPr/>
        </p:nvSpPr>
        <p:spPr>
          <a:xfrm>
            <a:off x="1682238" y="2680144"/>
            <a:ext cx="1178501" cy="307777"/>
          </a:xfrm>
          <a:prstGeom prst="rect">
            <a:avLst/>
          </a:prstGeom>
          <a:noFill/>
        </p:spPr>
        <p:txBody>
          <a:bodyPr wrap="square" rtlCol="0">
            <a:spAutoFit/>
          </a:bodyPr>
          <a:lstStyle/>
          <a:p>
            <a:pPr algn="ctr"/>
            <a:r>
              <a:rPr lang="en-US" sz="1400" dirty="0">
                <a:solidFill>
                  <a:srgbClr val="92D050"/>
                </a:solidFill>
              </a:rPr>
              <a:t>2</a:t>
            </a:r>
            <a:r>
              <a:rPr lang="en-US" sz="1400" baseline="30000" dirty="0">
                <a:solidFill>
                  <a:srgbClr val="92D050"/>
                </a:solidFill>
              </a:rPr>
              <a:t>nd</a:t>
            </a:r>
            <a:r>
              <a:rPr lang="en-US" sz="1400" dirty="0">
                <a:solidFill>
                  <a:srgbClr val="92D050"/>
                </a:solidFill>
              </a:rPr>
              <a:t> Angel</a:t>
            </a:r>
          </a:p>
        </p:txBody>
      </p:sp>
      <p:sp>
        <p:nvSpPr>
          <p:cNvPr id="85" name="TextBox 84">
            <a:extLst>
              <a:ext uri="{FF2B5EF4-FFF2-40B4-BE49-F238E27FC236}">
                <a16:creationId xmlns:a16="http://schemas.microsoft.com/office/drawing/2014/main" id="{18EF94EE-5A6A-42D9-81CB-42D5E49E2B12}"/>
              </a:ext>
            </a:extLst>
          </p:cNvPr>
          <p:cNvSpPr txBox="1"/>
          <p:nvPr/>
        </p:nvSpPr>
        <p:spPr>
          <a:xfrm>
            <a:off x="2973003" y="2705634"/>
            <a:ext cx="1178501" cy="307777"/>
          </a:xfrm>
          <a:prstGeom prst="rect">
            <a:avLst/>
          </a:prstGeom>
          <a:noFill/>
        </p:spPr>
        <p:txBody>
          <a:bodyPr wrap="square" rtlCol="0">
            <a:spAutoFit/>
          </a:bodyPr>
          <a:lstStyle/>
          <a:p>
            <a:pPr algn="ctr"/>
            <a:r>
              <a:rPr lang="en-US" sz="1400" dirty="0">
                <a:solidFill>
                  <a:srgbClr val="92D050"/>
                </a:solidFill>
              </a:rPr>
              <a:t>3</a:t>
            </a:r>
            <a:r>
              <a:rPr lang="en-US" sz="1400" baseline="30000" dirty="0">
                <a:solidFill>
                  <a:srgbClr val="92D050"/>
                </a:solidFill>
              </a:rPr>
              <a:t>rd</a:t>
            </a:r>
            <a:r>
              <a:rPr lang="en-US" sz="1400" dirty="0">
                <a:solidFill>
                  <a:srgbClr val="92D050"/>
                </a:solidFill>
              </a:rPr>
              <a:t> Angel</a:t>
            </a:r>
          </a:p>
        </p:txBody>
      </p:sp>
      <p:sp>
        <p:nvSpPr>
          <p:cNvPr id="86" name="TextBox 85">
            <a:extLst>
              <a:ext uri="{FF2B5EF4-FFF2-40B4-BE49-F238E27FC236}">
                <a16:creationId xmlns:a16="http://schemas.microsoft.com/office/drawing/2014/main" id="{7F0A5D84-B2E1-4EC2-ADAE-1823FC0115F9}"/>
              </a:ext>
            </a:extLst>
          </p:cNvPr>
          <p:cNvSpPr txBox="1"/>
          <p:nvPr/>
        </p:nvSpPr>
        <p:spPr>
          <a:xfrm>
            <a:off x="4155276" y="2714383"/>
            <a:ext cx="1178501" cy="307777"/>
          </a:xfrm>
          <a:prstGeom prst="rect">
            <a:avLst/>
          </a:prstGeom>
          <a:noFill/>
        </p:spPr>
        <p:txBody>
          <a:bodyPr wrap="square" rtlCol="0">
            <a:spAutoFit/>
          </a:bodyPr>
          <a:lstStyle/>
          <a:p>
            <a:pPr algn="ctr"/>
            <a:r>
              <a:rPr lang="en-US" sz="1400" dirty="0">
                <a:solidFill>
                  <a:srgbClr val="92D050"/>
                </a:solidFill>
              </a:rPr>
              <a:t>4</a:t>
            </a:r>
            <a:r>
              <a:rPr lang="en-US" sz="1400" baseline="30000" dirty="0">
                <a:solidFill>
                  <a:srgbClr val="92D050"/>
                </a:solidFill>
              </a:rPr>
              <a:t>th</a:t>
            </a:r>
            <a:r>
              <a:rPr lang="en-US" sz="1400" dirty="0">
                <a:solidFill>
                  <a:srgbClr val="92D050"/>
                </a:solidFill>
              </a:rPr>
              <a:t> Angel</a:t>
            </a:r>
          </a:p>
        </p:txBody>
      </p:sp>
      <p:sp>
        <p:nvSpPr>
          <p:cNvPr id="87" name="TextBox 86">
            <a:extLst>
              <a:ext uri="{FF2B5EF4-FFF2-40B4-BE49-F238E27FC236}">
                <a16:creationId xmlns:a16="http://schemas.microsoft.com/office/drawing/2014/main" id="{58B2212B-8F16-4720-B87F-B5A286B8F53B}"/>
              </a:ext>
            </a:extLst>
          </p:cNvPr>
          <p:cNvSpPr txBox="1"/>
          <p:nvPr/>
        </p:nvSpPr>
        <p:spPr>
          <a:xfrm>
            <a:off x="5327492" y="2733228"/>
            <a:ext cx="1178501" cy="307777"/>
          </a:xfrm>
          <a:prstGeom prst="rect">
            <a:avLst/>
          </a:prstGeom>
          <a:noFill/>
        </p:spPr>
        <p:txBody>
          <a:bodyPr wrap="square" rtlCol="0">
            <a:spAutoFit/>
          </a:bodyPr>
          <a:lstStyle/>
          <a:p>
            <a:pPr algn="ctr"/>
            <a:r>
              <a:rPr lang="en-US" sz="1400" dirty="0">
                <a:solidFill>
                  <a:srgbClr val="92D050"/>
                </a:solidFill>
              </a:rPr>
              <a:t>5</a:t>
            </a:r>
            <a:r>
              <a:rPr lang="en-US" sz="1400" baseline="30000" dirty="0">
                <a:solidFill>
                  <a:srgbClr val="92D050"/>
                </a:solidFill>
              </a:rPr>
              <a:t>th</a:t>
            </a:r>
            <a:r>
              <a:rPr lang="en-US" sz="1400" dirty="0">
                <a:solidFill>
                  <a:srgbClr val="92D050"/>
                </a:solidFill>
              </a:rPr>
              <a:t> Angel</a:t>
            </a:r>
          </a:p>
        </p:txBody>
      </p:sp>
      <p:sp>
        <p:nvSpPr>
          <p:cNvPr id="88" name="TextBox 87">
            <a:extLst>
              <a:ext uri="{FF2B5EF4-FFF2-40B4-BE49-F238E27FC236}">
                <a16:creationId xmlns:a16="http://schemas.microsoft.com/office/drawing/2014/main" id="{C4936244-BD62-4633-8ED8-0EC57FCDC45E}"/>
              </a:ext>
            </a:extLst>
          </p:cNvPr>
          <p:cNvSpPr txBox="1"/>
          <p:nvPr/>
        </p:nvSpPr>
        <p:spPr>
          <a:xfrm>
            <a:off x="6614884" y="2732600"/>
            <a:ext cx="1178501" cy="307777"/>
          </a:xfrm>
          <a:prstGeom prst="rect">
            <a:avLst/>
          </a:prstGeom>
          <a:noFill/>
        </p:spPr>
        <p:txBody>
          <a:bodyPr wrap="square" rtlCol="0">
            <a:spAutoFit/>
          </a:bodyPr>
          <a:lstStyle/>
          <a:p>
            <a:pPr algn="ctr"/>
            <a:r>
              <a:rPr lang="en-US" sz="1400" dirty="0">
                <a:solidFill>
                  <a:srgbClr val="92D050"/>
                </a:solidFill>
              </a:rPr>
              <a:t>6</a:t>
            </a:r>
            <a:r>
              <a:rPr lang="en-US" sz="1400" baseline="30000" dirty="0">
                <a:solidFill>
                  <a:srgbClr val="92D050"/>
                </a:solidFill>
              </a:rPr>
              <a:t>th</a:t>
            </a:r>
            <a:r>
              <a:rPr lang="en-US" sz="1400" dirty="0">
                <a:solidFill>
                  <a:srgbClr val="92D050"/>
                </a:solidFill>
              </a:rPr>
              <a:t> Angel</a:t>
            </a:r>
          </a:p>
        </p:txBody>
      </p:sp>
      <p:sp>
        <p:nvSpPr>
          <p:cNvPr id="89" name="TextBox 88">
            <a:extLst>
              <a:ext uri="{FF2B5EF4-FFF2-40B4-BE49-F238E27FC236}">
                <a16:creationId xmlns:a16="http://schemas.microsoft.com/office/drawing/2014/main" id="{66665306-1423-41A4-8D82-A9B2D9648BE4}"/>
              </a:ext>
            </a:extLst>
          </p:cNvPr>
          <p:cNvSpPr txBox="1"/>
          <p:nvPr/>
        </p:nvSpPr>
        <p:spPr>
          <a:xfrm>
            <a:off x="7787888" y="2704424"/>
            <a:ext cx="1178501" cy="307777"/>
          </a:xfrm>
          <a:prstGeom prst="rect">
            <a:avLst/>
          </a:prstGeom>
          <a:noFill/>
        </p:spPr>
        <p:txBody>
          <a:bodyPr wrap="square" rtlCol="0">
            <a:spAutoFit/>
          </a:bodyPr>
          <a:lstStyle/>
          <a:p>
            <a:pPr algn="ctr"/>
            <a:r>
              <a:rPr lang="en-US" sz="1400" dirty="0">
                <a:solidFill>
                  <a:srgbClr val="92D050"/>
                </a:solidFill>
              </a:rPr>
              <a:t>7</a:t>
            </a:r>
            <a:r>
              <a:rPr lang="en-US" sz="1400" baseline="30000" dirty="0">
                <a:solidFill>
                  <a:srgbClr val="92D050"/>
                </a:solidFill>
              </a:rPr>
              <a:t>th</a:t>
            </a:r>
            <a:r>
              <a:rPr lang="en-US" sz="1400" dirty="0">
                <a:solidFill>
                  <a:srgbClr val="92D050"/>
                </a:solidFill>
              </a:rPr>
              <a:t> Angel</a:t>
            </a:r>
          </a:p>
        </p:txBody>
      </p:sp>
    </p:spTree>
    <p:extLst>
      <p:ext uri="{BB962C8B-B14F-4D97-AF65-F5344CB8AC3E}">
        <p14:creationId xmlns:p14="http://schemas.microsoft.com/office/powerpoint/2010/main" val="8389104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111620"/>
                                        </p:tgtEl>
                                        <p:attrNameLst>
                                          <p:attrName>style.visibility</p:attrName>
                                        </p:attrNameLst>
                                      </p:cBhvr>
                                      <p:to>
                                        <p:strVal val="visible"/>
                                      </p:to>
                                    </p:set>
                                    <p:anim calcmode="lin" valueType="num">
                                      <p:cBhvr additive="base">
                                        <p:cTn id="96" dur="500" fill="hold"/>
                                        <p:tgtEl>
                                          <p:spTgt spid="111620"/>
                                        </p:tgtEl>
                                        <p:attrNameLst>
                                          <p:attrName>ppt_x</p:attrName>
                                        </p:attrNameLst>
                                      </p:cBhvr>
                                      <p:tavLst>
                                        <p:tav tm="0">
                                          <p:val>
                                            <p:strVal val="1+#ppt_w/2"/>
                                          </p:val>
                                        </p:tav>
                                        <p:tav tm="100000">
                                          <p:val>
                                            <p:strVal val="#ppt_x"/>
                                          </p:val>
                                        </p:tav>
                                      </p:tavLst>
                                    </p:anim>
                                    <p:anim calcmode="lin" valueType="num">
                                      <p:cBhvr additive="base">
                                        <p:cTn id="97" dur="500" fill="hold"/>
                                        <p:tgtEl>
                                          <p:spTgt spid="111620"/>
                                        </p:tgtEl>
                                        <p:attrNameLst>
                                          <p:attrName>ppt_y</p:attrName>
                                        </p:attrNameLst>
                                      </p:cBhvr>
                                      <p:tavLst>
                                        <p:tav tm="0">
                                          <p:val>
                                            <p:strVal val="#ppt_y"/>
                                          </p:val>
                                        </p:tav>
                                        <p:tav tm="100000">
                                          <p:val>
                                            <p:strVal val="#ppt_y"/>
                                          </p:val>
                                        </p:tav>
                                      </p:tavLst>
                                    </p:anim>
                                  </p:childTnLst>
                                </p:cTn>
                              </p:par>
                            </p:childTnLst>
                          </p:cTn>
                        </p:par>
                        <p:par>
                          <p:cTn id="98" fill="hold">
                            <p:stCondLst>
                              <p:cond delay="500"/>
                            </p:stCondLst>
                            <p:childTnLst>
                              <p:par>
                                <p:cTn id="99" presetID="2" presetClass="entr" presetSubtype="8"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additive="base">
                                        <p:cTn id="101" dur="500" fill="hold"/>
                                        <p:tgtEl>
                                          <p:spTgt spid="42"/>
                                        </p:tgtEl>
                                        <p:attrNameLst>
                                          <p:attrName>ppt_x</p:attrName>
                                        </p:attrNameLst>
                                      </p:cBhvr>
                                      <p:tavLst>
                                        <p:tav tm="0">
                                          <p:val>
                                            <p:strVal val="0-#ppt_w/2"/>
                                          </p:val>
                                        </p:tav>
                                        <p:tav tm="100000">
                                          <p:val>
                                            <p:strVal val="#ppt_x"/>
                                          </p:val>
                                        </p:tav>
                                      </p:tavLst>
                                    </p:anim>
                                    <p:anim calcmode="lin" valueType="num">
                                      <p:cBhvr additive="base">
                                        <p:cTn id="10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74"/>
                                        </p:tgtEl>
                                        <p:attrNameLst>
                                          <p:attrName>style.visibility</p:attrName>
                                        </p:attrNameLst>
                                      </p:cBhvr>
                                      <p:to>
                                        <p:strVal val="visible"/>
                                      </p:to>
                                    </p:set>
                                    <p:animEffect transition="in" filter="fade">
                                      <p:cBhvr>
                                        <p:cTn id="107" dur="1000"/>
                                        <p:tgtEl>
                                          <p:spTgt spid="74"/>
                                        </p:tgtEl>
                                      </p:cBhvr>
                                    </p:animEffect>
                                    <p:anim calcmode="lin" valueType="num">
                                      <p:cBhvr>
                                        <p:cTn id="108" dur="1000" fill="hold"/>
                                        <p:tgtEl>
                                          <p:spTgt spid="74"/>
                                        </p:tgtEl>
                                        <p:attrNameLst>
                                          <p:attrName>ppt_x</p:attrName>
                                        </p:attrNameLst>
                                      </p:cBhvr>
                                      <p:tavLst>
                                        <p:tav tm="0">
                                          <p:val>
                                            <p:strVal val="#ppt_x"/>
                                          </p:val>
                                        </p:tav>
                                        <p:tav tm="100000">
                                          <p:val>
                                            <p:strVal val="#ppt_x"/>
                                          </p:val>
                                        </p:tav>
                                      </p:tavLst>
                                    </p:anim>
                                    <p:anim calcmode="lin" valueType="num">
                                      <p:cBhvr>
                                        <p:cTn id="109" dur="1000" fill="hold"/>
                                        <p:tgtEl>
                                          <p:spTgt spid="7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1000"/>
                                        <p:tgtEl>
                                          <p:spTgt spid="56"/>
                                        </p:tgtEl>
                                      </p:cBhvr>
                                    </p:animEffect>
                                    <p:anim calcmode="lin" valueType="num">
                                      <p:cBhvr>
                                        <p:cTn id="113" dur="1000" fill="hold"/>
                                        <p:tgtEl>
                                          <p:spTgt spid="56"/>
                                        </p:tgtEl>
                                        <p:attrNameLst>
                                          <p:attrName>ppt_x</p:attrName>
                                        </p:attrNameLst>
                                      </p:cBhvr>
                                      <p:tavLst>
                                        <p:tav tm="0">
                                          <p:val>
                                            <p:strVal val="#ppt_x"/>
                                          </p:val>
                                        </p:tav>
                                        <p:tav tm="100000">
                                          <p:val>
                                            <p:strVal val="#ppt_x"/>
                                          </p:val>
                                        </p:tav>
                                      </p:tavLst>
                                    </p:anim>
                                    <p:anim calcmode="lin" valueType="num">
                                      <p:cBhvr>
                                        <p:cTn id="114" dur="1000" fill="hold"/>
                                        <p:tgtEl>
                                          <p:spTgt spid="56"/>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fade">
                                      <p:cBhvr>
                                        <p:cTn id="117" dur="1000"/>
                                        <p:tgtEl>
                                          <p:spTgt spid="75"/>
                                        </p:tgtEl>
                                      </p:cBhvr>
                                    </p:animEffect>
                                    <p:anim calcmode="lin" valueType="num">
                                      <p:cBhvr>
                                        <p:cTn id="118" dur="1000" fill="hold"/>
                                        <p:tgtEl>
                                          <p:spTgt spid="75"/>
                                        </p:tgtEl>
                                        <p:attrNameLst>
                                          <p:attrName>ppt_x</p:attrName>
                                        </p:attrNameLst>
                                      </p:cBhvr>
                                      <p:tavLst>
                                        <p:tav tm="0">
                                          <p:val>
                                            <p:strVal val="#ppt_x"/>
                                          </p:val>
                                        </p:tav>
                                        <p:tav tm="100000">
                                          <p:val>
                                            <p:strVal val="#ppt_x"/>
                                          </p:val>
                                        </p:tav>
                                      </p:tavLst>
                                    </p:anim>
                                    <p:anim calcmode="lin" valueType="num">
                                      <p:cBhvr>
                                        <p:cTn id="119" dur="1000" fill="hold"/>
                                        <p:tgtEl>
                                          <p:spTgt spid="75"/>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76"/>
                                        </p:tgtEl>
                                        <p:attrNameLst>
                                          <p:attrName>style.visibility</p:attrName>
                                        </p:attrNameLst>
                                      </p:cBhvr>
                                      <p:to>
                                        <p:strVal val="visible"/>
                                      </p:to>
                                    </p:set>
                                    <p:animEffect transition="in" filter="fade">
                                      <p:cBhvr>
                                        <p:cTn id="122" dur="1000"/>
                                        <p:tgtEl>
                                          <p:spTgt spid="76"/>
                                        </p:tgtEl>
                                      </p:cBhvr>
                                    </p:animEffect>
                                    <p:anim calcmode="lin" valueType="num">
                                      <p:cBhvr>
                                        <p:cTn id="123" dur="1000" fill="hold"/>
                                        <p:tgtEl>
                                          <p:spTgt spid="76"/>
                                        </p:tgtEl>
                                        <p:attrNameLst>
                                          <p:attrName>ppt_x</p:attrName>
                                        </p:attrNameLst>
                                      </p:cBhvr>
                                      <p:tavLst>
                                        <p:tav tm="0">
                                          <p:val>
                                            <p:strVal val="#ppt_x"/>
                                          </p:val>
                                        </p:tav>
                                        <p:tav tm="100000">
                                          <p:val>
                                            <p:strVal val="#ppt_x"/>
                                          </p:val>
                                        </p:tav>
                                      </p:tavLst>
                                    </p:anim>
                                    <p:anim calcmode="lin" valueType="num">
                                      <p:cBhvr>
                                        <p:cTn id="124" dur="1000" fill="hold"/>
                                        <p:tgtEl>
                                          <p:spTgt spid="76"/>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fade">
                                      <p:cBhvr>
                                        <p:cTn id="127" dur="1000"/>
                                        <p:tgtEl>
                                          <p:spTgt spid="79"/>
                                        </p:tgtEl>
                                      </p:cBhvr>
                                    </p:animEffect>
                                    <p:anim calcmode="lin" valueType="num">
                                      <p:cBhvr>
                                        <p:cTn id="128" dur="1000" fill="hold"/>
                                        <p:tgtEl>
                                          <p:spTgt spid="79"/>
                                        </p:tgtEl>
                                        <p:attrNameLst>
                                          <p:attrName>ppt_x</p:attrName>
                                        </p:attrNameLst>
                                      </p:cBhvr>
                                      <p:tavLst>
                                        <p:tav tm="0">
                                          <p:val>
                                            <p:strVal val="#ppt_x"/>
                                          </p:val>
                                        </p:tav>
                                        <p:tav tm="100000">
                                          <p:val>
                                            <p:strVal val="#ppt_x"/>
                                          </p:val>
                                        </p:tav>
                                      </p:tavLst>
                                    </p:anim>
                                    <p:anim calcmode="lin" valueType="num">
                                      <p:cBhvr>
                                        <p:cTn id="129" dur="1000" fill="hold"/>
                                        <p:tgtEl>
                                          <p:spTgt spid="7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78"/>
                                        </p:tgtEl>
                                        <p:attrNameLst>
                                          <p:attrName>style.visibility</p:attrName>
                                        </p:attrNameLst>
                                      </p:cBhvr>
                                      <p:to>
                                        <p:strVal val="visible"/>
                                      </p:to>
                                    </p:set>
                                    <p:animEffect transition="in" filter="fade">
                                      <p:cBhvr>
                                        <p:cTn id="132" dur="1000"/>
                                        <p:tgtEl>
                                          <p:spTgt spid="78"/>
                                        </p:tgtEl>
                                      </p:cBhvr>
                                    </p:animEffect>
                                    <p:anim calcmode="lin" valueType="num">
                                      <p:cBhvr>
                                        <p:cTn id="133" dur="1000" fill="hold"/>
                                        <p:tgtEl>
                                          <p:spTgt spid="78"/>
                                        </p:tgtEl>
                                        <p:attrNameLst>
                                          <p:attrName>ppt_x</p:attrName>
                                        </p:attrNameLst>
                                      </p:cBhvr>
                                      <p:tavLst>
                                        <p:tav tm="0">
                                          <p:val>
                                            <p:strVal val="#ppt_x"/>
                                          </p:val>
                                        </p:tav>
                                        <p:tav tm="100000">
                                          <p:val>
                                            <p:strVal val="#ppt_x"/>
                                          </p:val>
                                        </p:tav>
                                      </p:tavLst>
                                    </p:anim>
                                    <p:anim calcmode="lin" valueType="num">
                                      <p:cBhvr>
                                        <p:cTn id="134" dur="1000" fill="hold"/>
                                        <p:tgtEl>
                                          <p:spTgt spid="78"/>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fade">
                                      <p:cBhvr>
                                        <p:cTn id="137" dur="1000"/>
                                        <p:tgtEl>
                                          <p:spTgt spid="77"/>
                                        </p:tgtEl>
                                      </p:cBhvr>
                                    </p:animEffect>
                                    <p:anim calcmode="lin" valueType="num">
                                      <p:cBhvr>
                                        <p:cTn id="138" dur="1000" fill="hold"/>
                                        <p:tgtEl>
                                          <p:spTgt spid="77"/>
                                        </p:tgtEl>
                                        <p:attrNameLst>
                                          <p:attrName>ppt_x</p:attrName>
                                        </p:attrNameLst>
                                      </p:cBhvr>
                                      <p:tavLst>
                                        <p:tav tm="0">
                                          <p:val>
                                            <p:strVal val="#ppt_x"/>
                                          </p:val>
                                        </p:tav>
                                        <p:tav tm="100000">
                                          <p:val>
                                            <p:strVal val="#ppt_x"/>
                                          </p:val>
                                        </p:tav>
                                      </p:tavLst>
                                    </p:anim>
                                    <p:anim calcmode="lin" valueType="num">
                                      <p:cBhvr>
                                        <p:cTn id="139" dur="1000" fill="hold"/>
                                        <p:tgtEl>
                                          <p:spTgt spid="77"/>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1000"/>
                                        <p:tgtEl>
                                          <p:spTgt spid="45"/>
                                        </p:tgtEl>
                                      </p:cBhvr>
                                    </p:animEffect>
                                    <p:anim calcmode="lin" valueType="num">
                                      <p:cBhvr>
                                        <p:cTn id="143" dur="1000" fill="hold"/>
                                        <p:tgtEl>
                                          <p:spTgt spid="45"/>
                                        </p:tgtEl>
                                        <p:attrNameLst>
                                          <p:attrName>ppt_x</p:attrName>
                                        </p:attrNameLst>
                                      </p:cBhvr>
                                      <p:tavLst>
                                        <p:tav tm="0">
                                          <p:val>
                                            <p:strVal val="#ppt_x"/>
                                          </p:val>
                                        </p:tav>
                                        <p:tav tm="100000">
                                          <p:val>
                                            <p:strVal val="#ppt_x"/>
                                          </p:val>
                                        </p:tav>
                                      </p:tavLst>
                                    </p:anim>
                                    <p:anim calcmode="lin" valueType="num">
                                      <p:cBhvr>
                                        <p:cTn id="144" dur="1000" fill="hold"/>
                                        <p:tgtEl>
                                          <p:spTgt spid="45"/>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1000"/>
                                        <p:tgtEl>
                                          <p:spTgt spid="46"/>
                                        </p:tgtEl>
                                      </p:cBhvr>
                                    </p:animEffect>
                                    <p:anim calcmode="lin" valueType="num">
                                      <p:cBhvr>
                                        <p:cTn id="148" dur="1000" fill="hold"/>
                                        <p:tgtEl>
                                          <p:spTgt spid="46"/>
                                        </p:tgtEl>
                                        <p:attrNameLst>
                                          <p:attrName>ppt_x</p:attrName>
                                        </p:attrNameLst>
                                      </p:cBhvr>
                                      <p:tavLst>
                                        <p:tav tm="0">
                                          <p:val>
                                            <p:strVal val="#ppt_x"/>
                                          </p:val>
                                        </p:tav>
                                        <p:tav tm="100000">
                                          <p:val>
                                            <p:strVal val="#ppt_x"/>
                                          </p:val>
                                        </p:tav>
                                      </p:tavLst>
                                    </p:anim>
                                    <p:anim calcmode="lin" valueType="num">
                                      <p:cBhvr>
                                        <p:cTn id="149" dur="1000" fill="hold"/>
                                        <p:tgtEl>
                                          <p:spTgt spid="46"/>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fade">
                                      <p:cBhvr>
                                        <p:cTn id="152" dur="1000"/>
                                        <p:tgtEl>
                                          <p:spTgt spid="47"/>
                                        </p:tgtEl>
                                      </p:cBhvr>
                                    </p:animEffect>
                                    <p:anim calcmode="lin" valueType="num">
                                      <p:cBhvr>
                                        <p:cTn id="153" dur="1000" fill="hold"/>
                                        <p:tgtEl>
                                          <p:spTgt spid="47"/>
                                        </p:tgtEl>
                                        <p:attrNameLst>
                                          <p:attrName>ppt_x</p:attrName>
                                        </p:attrNameLst>
                                      </p:cBhvr>
                                      <p:tavLst>
                                        <p:tav tm="0">
                                          <p:val>
                                            <p:strVal val="#ppt_x"/>
                                          </p:val>
                                        </p:tav>
                                        <p:tav tm="100000">
                                          <p:val>
                                            <p:strVal val="#ppt_x"/>
                                          </p:val>
                                        </p:tav>
                                      </p:tavLst>
                                    </p:anim>
                                    <p:anim calcmode="lin" valueType="num">
                                      <p:cBhvr>
                                        <p:cTn id="154" dur="1000" fill="hold"/>
                                        <p:tgtEl>
                                          <p:spTgt spid="47"/>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83"/>
                                        </p:tgtEl>
                                        <p:attrNameLst>
                                          <p:attrName>style.visibility</p:attrName>
                                        </p:attrNameLst>
                                      </p:cBhvr>
                                      <p:to>
                                        <p:strVal val="visible"/>
                                      </p:to>
                                    </p:set>
                                    <p:animEffect transition="in" filter="fade">
                                      <p:cBhvr>
                                        <p:cTn id="157" dur="1000"/>
                                        <p:tgtEl>
                                          <p:spTgt spid="83"/>
                                        </p:tgtEl>
                                      </p:cBhvr>
                                    </p:animEffect>
                                    <p:anim calcmode="lin" valueType="num">
                                      <p:cBhvr>
                                        <p:cTn id="158" dur="1000" fill="hold"/>
                                        <p:tgtEl>
                                          <p:spTgt spid="83"/>
                                        </p:tgtEl>
                                        <p:attrNameLst>
                                          <p:attrName>ppt_x</p:attrName>
                                        </p:attrNameLst>
                                      </p:cBhvr>
                                      <p:tavLst>
                                        <p:tav tm="0">
                                          <p:val>
                                            <p:strVal val="#ppt_x"/>
                                          </p:val>
                                        </p:tav>
                                        <p:tav tm="100000">
                                          <p:val>
                                            <p:strVal val="#ppt_x"/>
                                          </p:val>
                                        </p:tav>
                                      </p:tavLst>
                                    </p:anim>
                                    <p:anim calcmode="lin" valueType="num">
                                      <p:cBhvr>
                                        <p:cTn id="159" dur="1000" fill="hold"/>
                                        <p:tgtEl>
                                          <p:spTgt spid="83"/>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84"/>
                                        </p:tgtEl>
                                        <p:attrNameLst>
                                          <p:attrName>style.visibility</p:attrName>
                                        </p:attrNameLst>
                                      </p:cBhvr>
                                      <p:to>
                                        <p:strVal val="visible"/>
                                      </p:to>
                                    </p:set>
                                    <p:animEffect transition="in" filter="fade">
                                      <p:cBhvr>
                                        <p:cTn id="162" dur="1000"/>
                                        <p:tgtEl>
                                          <p:spTgt spid="84"/>
                                        </p:tgtEl>
                                      </p:cBhvr>
                                    </p:animEffect>
                                    <p:anim calcmode="lin" valueType="num">
                                      <p:cBhvr>
                                        <p:cTn id="163" dur="1000" fill="hold"/>
                                        <p:tgtEl>
                                          <p:spTgt spid="84"/>
                                        </p:tgtEl>
                                        <p:attrNameLst>
                                          <p:attrName>ppt_x</p:attrName>
                                        </p:attrNameLst>
                                      </p:cBhvr>
                                      <p:tavLst>
                                        <p:tav tm="0">
                                          <p:val>
                                            <p:strVal val="#ppt_x"/>
                                          </p:val>
                                        </p:tav>
                                        <p:tav tm="100000">
                                          <p:val>
                                            <p:strVal val="#ppt_x"/>
                                          </p:val>
                                        </p:tav>
                                      </p:tavLst>
                                    </p:anim>
                                    <p:anim calcmode="lin" valueType="num">
                                      <p:cBhvr>
                                        <p:cTn id="164" dur="1000" fill="hold"/>
                                        <p:tgtEl>
                                          <p:spTgt spid="84"/>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85"/>
                                        </p:tgtEl>
                                        <p:attrNameLst>
                                          <p:attrName>style.visibility</p:attrName>
                                        </p:attrNameLst>
                                      </p:cBhvr>
                                      <p:to>
                                        <p:strVal val="visible"/>
                                      </p:to>
                                    </p:set>
                                    <p:animEffect transition="in" filter="fade">
                                      <p:cBhvr>
                                        <p:cTn id="167" dur="1000"/>
                                        <p:tgtEl>
                                          <p:spTgt spid="85"/>
                                        </p:tgtEl>
                                      </p:cBhvr>
                                    </p:animEffect>
                                    <p:anim calcmode="lin" valueType="num">
                                      <p:cBhvr>
                                        <p:cTn id="168" dur="1000" fill="hold"/>
                                        <p:tgtEl>
                                          <p:spTgt spid="85"/>
                                        </p:tgtEl>
                                        <p:attrNameLst>
                                          <p:attrName>ppt_x</p:attrName>
                                        </p:attrNameLst>
                                      </p:cBhvr>
                                      <p:tavLst>
                                        <p:tav tm="0">
                                          <p:val>
                                            <p:strVal val="#ppt_x"/>
                                          </p:val>
                                        </p:tav>
                                        <p:tav tm="100000">
                                          <p:val>
                                            <p:strVal val="#ppt_x"/>
                                          </p:val>
                                        </p:tav>
                                      </p:tavLst>
                                    </p:anim>
                                    <p:anim calcmode="lin" valueType="num">
                                      <p:cBhvr>
                                        <p:cTn id="169" dur="1000" fill="hold"/>
                                        <p:tgtEl>
                                          <p:spTgt spid="85"/>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86"/>
                                        </p:tgtEl>
                                        <p:attrNameLst>
                                          <p:attrName>style.visibility</p:attrName>
                                        </p:attrNameLst>
                                      </p:cBhvr>
                                      <p:to>
                                        <p:strVal val="visible"/>
                                      </p:to>
                                    </p:set>
                                    <p:animEffect transition="in" filter="fade">
                                      <p:cBhvr>
                                        <p:cTn id="172" dur="1000"/>
                                        <p:tgtEl>
                                          <p:spTgt spid="86"/>
                                        </p:tgtEl>
                                      </p:cBhvr>
                                    </p:animEffect>
                                    <p:anim calcmode="lin" valueType="num">
                                      <p:cBhvr>
                                        <p:cTn id="173" dur="1000" fill="hold"/>
                                        <p:tgtEl>
                                          <p:spTgt spid="86"/>
                                        </p:tgtEl>
                                        <p:attrNameLst>
                                          <p:attrName>ppt_x</p:attrName>
                                        </p:attrNameLst>
                                      </p:cBhvr>
                                      <p:tavLst>
                                        <p:tav tm="0">
                                          <p:val>
                                            <p:strVal val="#ppt_x"/>
                                          </p:val>
                                        </p:tav>
                                        <p:tav tm="100000">
                                          <p:val>
                                            <p:strVal val="#ppt_x"/>
                                          </p:val>
                                        </p:tav>
                                      </p:tavLst>
                                    </p:anim>
                                    <p:anim calcmode="lin" valueType="num">
                                      <p:cBhvr>
                                        <p:cTn id="174" dur="1000" fill="hold"/>
                                        <p:tgtEl>
                                          <p:spTgt spid="86"/>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87"/>
                                        </p:tgtEl>
                                        <p:attrNameLst>
                                          <p:attrName>style.visibility</p:attrName>
                                        </p:attrNameLst>
                                      </p:cBhvr>
                                      <p:to>
                                        <p:strVal val="visible"/>
                                      </p:to>
                                    </p:set>
                                    <p:animEffect transition="in" filter="fade">
                                      <p:cBhvr>
                                        <p:cTn id="177" dur="1000"/>
                                        <p:tgtEl>
                                          <p:spTgt spid="87"/>
                                        </p:tgtEl>
                                      </p:cBhvr>
                                    </p:animEffect>
                                    <p:anim calcmode="lin" valueType="num">
                                      <p:cBhvr>
                                        <p:cTn id="178" dur="1000" fill="hold"/>
                                        <p:tgtEl>
                                          <p:spTgt spid="87"/>
                                        </p:tgtEl>
                                        <p:attrNameLst>
                                          <p:attrName>ppt_x</p:attrName>
                                        </p:attrNameLst>
                                      </p:cBhvr>
                                      <p:tavLst>
                                        <p:tav tm="0">
                                          <p:val>
                                            <p:strVal val="#ppt_x"/>
                                          </p:val>
                                        </p:tav>
                                        <p:tav tm="100000">
                                          <p:val>
                                            <p:strVal val="#ppt_x"/>
                                          </p:val>
                                        </p:tav>
                                      </p:tavLst>
                                    </p:anim>
                                    <p:anim calcmode="lin" valueType="num">
                                      <p:cBhvr>
                                        <p:cTn id="179" dur="1000" fill="hold"/>
                                        <p:tgtEl>
                                          <p:spTgt spid="87"/>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fade">
                                      <p:cBhvr>
                                        <p:cTn id="182" dur="1000"/>
                                        <p:tgtEl>
                                          <p:spTgt spid="88"/>
                                        </p:tgtEl>
                                      </p:cBhvr>
                                    </p:animEffect>
                                    <p:anim calcmode="lin" valueType="num">
                                      <p:cBhvr>
                                        <p:cTn id="183" dur="1000" fill="hold"/>
                                        <p:tgtEl>
                                          <p:spTgt spid="88"/>
                                        </p:tgtEl>
                                        <p:attrNameLst>
                                          <p:attrName>ppt_x</p:attrName>
                                        </p:attrNameLst>
                                      </p:cBhvr>
                                      <p:tavLst>
                                        <p:tav tm="0">
                                          <p:val>
                                            <p:strVal val="#ppt_x"/>
                                          </p:val>
                                        </p:tav>
                                        <p:tav tm="100000">
                                          <p:val>
                                            <p:strVal val="#ppt_x"/>
                                          </p:val>
                                        </p:tav>
                                      </p:tavLst>
                                    </p:anim>
                                    <p:anim calcmode="lin" valueType="num">
                                      <p:cBhvr>
                                        <p:cTn id="184" dur="1000" fill="hold"/>
                                        <p:tgtEl>
                                          <p:spTgt spid="88"/>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89"/>
                                        </p:tgtEl>
                                        <p:attrNameLst>
                                          <p:attrName>style.visibility</p:attrName>
                                        </p:attrNameLst>
                                      </p:cBhvr>
                                      <p:to>
                                        <p:strVal val="visible"/>
                                      </p:to>
                                    </p:set>
                                    <p:animEffect transition="in" filter="fade">
                                      <p:cBhvr>
                                        <p:cTn id="187" dur="1000"/>
                                        <p:tgtEl>
                                          <p:spTgt spid="89"/>
                                        </p:tgtEl>
                                      </p:cBhvr>
                                    </p:animEffect>
                                    <p:anim calcmode="lin" valueType="num">
                                      <p:cBhvr>
                                        <p:cTn id="188" dur="1000" fill="hold"/>
                                        <p:tgtEl>
                                          <p:spTgt spid="89"/>
                                        </p:tgtEl>
                                        <p:attrNameLst>
                                          <p:attrName>ppt_x</p:attrName>
                                        </p:attrNameLst>
                                      </p:cBhvr>
                                      <p:tavLst>
                                        <p:tav tm="0">
                                          <p:val>
                                            <p:strVal val="#ppt_x"/>
                                          </p:val>
                                        </p:tav>
                                        <p:tav tm="100000">
                                          <p:val>
                                            <p:strVal val="#ppt_x"/>
                                          </p:val>
                                        </p:tav>
                                      </p:tavLst>
                                    </p:anim>
                                    <p:anim calcmode="lin" valueType="num">
                                      <p:cBhvr>
                                        <p:cTn id="18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48"/>
                                        </p:tgtEl>
                                        <p:attrNameLst>
                                          <p:attrName>style.visibility</p:attrName>
                                        </p:attrNameLst>
                                      </p:cBhvr>
                                      <p:to>
                                        <p:strVal val="visible"/>
                                      </p:to>
                                    </p:set>
                                    <p:animEffect transition="in" filter="fade">
                                      <p:cBhvr>
                                        <p:cTn id="194" dur="1000"/>
                                        <p:tgtEl>
                                          <p:spTgt spid="48"/>
                                        </p:tgtEl>
                                      </p:cBhvr>
                                    </p:animEffect>
                                    <p:anim calcmode="lin" valueType="num">
                                      <p:cBhvr>
                                        <p:cTn id="195" dur="1000" fill="hold"/>
                                        <p:tgtEl>
                                          <p:spTgt spid="48"/>
                                        </p:tgtEl>
                                        <p:attrNameLst>
                                          <p:attrName>ppt_x</p:attrName>
                                        </p:attrNameLst>
                                      </p:cBhvr>
                                      <p:tavLst>
                                        <p:tav tm="0">
                                          <p:val>
                                            <p:strVal val="#ppt_x"/>
                                          </p:val>
                                        </p:tav>
                                        <p:tav tm="100000">
                                          <p:val>
                                            <p:strVal val="#ppt_x"/>
                                          </p:val>
                                        </p:tav>
                                      </p:tavLst>
                                    </p:anim>
                                    <p:anim calcmode="lin" valueType="num">
                                      <p:cBhvr>
                                        <p:cTn id="196" dur="1000" fill="hold"/>
                                        <p:tgtEl>
                                          <p:spTgt spid="48"/>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49"/>
                                        </p:tgtEl>
                                        <p:attrNameLst>
                                          <p:attrName>style.visibility</p:attrName>
                                        </p:attrNameLst>
                                      </p:cBhvr>
                                      <p:to>
                                        <p:strVal val="visible"/>
                                      </p:to>
                                    </p:set>
                                    <p:animEffect transition="in" filter="fade">
                                      <p:cBhvr>
                                        <p:cTn id="199" dur="1000"/>
                                        <p:tgtEl>
                                          <p:spTgt spid="49"/>
                                        </p:tgtEl>
                                      </p:cBhvr>
                                    </p:animEffect>
                                    <p:anim calcmode="lin" valueType="num">
                                      <p:cBhvr>
                                        <p:cTn id="200" dur="1000" fill="hold"/>
                                        <p:tgtEl>
                                          <p:spTgt spid="49"/>
                                        </p:tgtEl>
                                        <p:attrNameLst>
                                          <p:attrName>ppt_x</p:attrName>
                                        </p:attrNameLst>
                                      </p:cBhvr>
                                      <p:tavLst>
                                        <p:tav tm="0">
                                          <p:val>
                                            <p:strVal val="#ppt_x"/>
                                          </p:val>
                                        </p:tav>
                                        <p:tav tm="100000">
                                          <p:val>
                                            <p:strVal val="#ppt_x"/>
                                          </p:val>
                                        </p:tav>
                                      </p:tavLst>
                                    </p:anim>
                                    <p:anim calcmode="lin" valueType="num">
                                      <p:cBhvr>
                                        <p:cTn id="201" dur="1000" fill="hold"/>
                                        <p:tgtEl>
                                          <p:spTgt spid="4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4"/>
                                        </p:tgtEl>
                                        <p:attrNameLst>
                                          <p:attrName>style.visibility</p:attrName>
                                        </p:attrNameLst>
                                      </p:cBhvr>
                                      <p:to>
                                        <p:strVal val="visible"/>
                                      </p:to>
                                    </p:set>
                                    <p:animEffect transition="in" filter="fade">
                                      <p:cBhvr>
                                        <p:cTn id="204" dur="1000"/>
                                        <p:tgtEl>
                                          <p:spTgt spid="54"/>
                                        </p:tgtEl>
                                      </p:cBhvr>
                                    </p:animEffect>
                                    <p:anim calcmode="lin" valueType="num">
                                      <p:cBhvr>
                                        <p:cTn id="205" dur="1000" fill="hold"/>
                                        <p:tgtEl>
                                          <p:spTgt spid="54"/>
                                        </p:tgtEl>
                                        <p:attrNameLst>
                                          <p:attrName>ppt_x</p:attrName>
                                        </p:attrNameLst>
                                      </p:cBhvr>
                                      <p:tavLst>
                                        <p:tav tm="0">
                                          <p:val>
                                            <p:strVal val="#ppt_x"/>
                                          </p:val>
                                        </p:tav>
                                        <p:tav tm="100000">
                                          <p:val>
                                            <p:strVal val="#ppt_x"/>
                                          </p:val>
                                        </p:tav>
                                      </p:tavLst>
                                    </p:anim>
                                    <p:anim calcmode="lin" valueType="num">
                                      <p:cBhvr>
                                        <p:cTn id="206" dur="1000" fill="hold"/>
                                        <p:tgtEl>
                                          <p:spTgt spid="54"/>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50"/>
                                        </p:tgtEl>
                                        <p:attrNameLst>
                                          <p:attrName>style.visibility</p:attrName>
                                        </p:attrNameLst>
                                      </p:cBhvr>
                                      <p:to>
                                        <p:strVal val="visible"/>
                                      </p:to>
                                    </p:set>
                                    <p:animEffect transition="in" filter="fade">
                                      <p:cBhvr>
                                        <p:cTn id="209" dur="1000"/>
                                        <p:tgtEl>
                                          <p:spTgt spid="50"/>
                                        </p:tgtEl>
                                      </p:cBhvr>
                                    </p:animEffect>
                                    <p:anim calcmode="lin" valueType="num">
                                      <p:cBhvr>
                                        <p:cTn id="210" dur="1000" fill="hold"/>
                                        <p:tgtEl>
                                          <p:spTgt spid="50"/>
                                        </p:tgtEl>
                                        <p:attrNameLst>
                                          <p:attrName>ppt_x</p:attrName>
                                        </p:attrNameLst>
                                      </p:cBhvr>
                                      <p:tavLst>
                                        <p:tav tm="0">
                                          <p:val>
                                            <p:strVal val="#ppt_x"/>
                                          </p:val>
                                        </p:tav>
                                        <p:tav tm="100000">
                                          <p:val>
                                            <p:strVal val="#ppt_x"/>
                                          </p:val>
                                        </p:tav>
                                      </p:tavLst>
                                    </p:anim>
                                    <p:anim calcmode="lin" valueType="num">
                                      <p:cBhvr>
                                        <p:cTn id="211" dur="1000" fill="hold"/>
                                        <p:tgtEl>
                                          <p:spTgt spid="50"/>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51"/>
                                        </p:tgtEl>
                                        <p:attrNameLst>
                                          <p:attrName>style.visibility</p:attrName>
                                        </p:attrNameLst>
                                      </p:cBhvr>
                                      <p:to>
                                        <p:strVal val="visible"/>
                                      </p:to>
                                    </p:set>
                                    <p:animEffect transition="in" filter="fade">
                                      <p:cBhvr>
                                        <p:cTn id="214" dur="1000"/>
                                        <p:tgtEl>
                                          <p:spTgt spid="51"/>
                                        </p:tgtEl>
                                      </p:cBhvr>
                                    </p:animEffect>
                                    <p:anim calcmode="lin" valueType="num">
                                      <p:cBhvr>
                                        <p:cTn id="215" dur="1000" fill="hold"/>
                                        <p:tgtEl>
                                          <p:spTgt spid="51"/>
                                        </p:tgtEl>
                                        <p:attrNameLst>
                                          <p:attrName>ppt_x</p:attrName>
                                        </p:attrNameLst>
                                      </p:cBhvr>
                                      <p:tavLst>
                                        <p:tav tm="0">
                                          <p:val>
                                            <p:strVal val="#ppt_x"/>
                                          </p:val>
                                        </p:tav>
                                        <p:tav tm="100000">
                                          <p:val>
                                            <p:strVal val="#ppt_x"/>
                                          </p:val>
                                        </p:tav>
                                      </p:tavLst>
                                    </p:anim>
                                    <p:anim calcmode="lin" valueType="num">
                                      <p:cBhvr>
                                        <p:cTn id="216" dur="1000" fill="hold"/>
                                        <p:tgtEl>
                                          <p:spTgt spid="51"/>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52"/>
                                        </p:tgtEl>
                                        <p:attrNameLst>
                                          <p:attrName>style.visibility</p:attrName>
                                        </p:attrNameLst>
                                      </p:cBhvr>
                                      <p:to>
                                        <p:strVal val="visible"/>
                                      </p:to>
                                    </p:set>
                                    <p:animEffect transition="in" filter="fade">
                                      <p:cBhvr>
                                        <p:cTn id="219" dur="1000"/>
                                        <p:tgtEl>
                                          <p:spTgt spid="52"/>
                                        </p:tgtEl>
                                      </p:cBhvr>
                                    </p:animEffect>
                                    <p:anim calcmode="lin" valueType="num">
                                      <p:cBhvr>
                                        <p:cTn id="220" dur="1000" fill="hold"/>
                                        <p:tgtEl>
                                          <p:spTgt spid="52"/>
                                        </p:tgtEl>
                                        <p:attrNameLst>
                                          <p:attrName>ppt_x</p:attrName>
                                        </p:attrNameLst>
                                      </p:cBhvr>
                                      <p:tavLst>
                                        <p:tav tm="0">
                                          <p:val>
                                            <p:strVal val="#ppt_x"/>
                                          </p:val>
                                        </p:tav>
                                        <p:tav tm="100000">
                                          <p:val>
                                            <p:strVal val="#ppt_x"/>
                                          </p:val>
                                        </p:tav>
                                      </p:tavLst>
                                    </p:anim>
                                    <p:anim calcmode="lin" valueType="num">
                                      <p:cBhvr>
                                        <p:cTn id="221" dur="1000" fill="hold"/>
                                        <p:tgtEl>
                                          <p:spTgt spid="52"/>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53"/>
                                        </p:tgtEl>
                                        <p:attrNameLst>
                                          <p:attrName>style.visibility</p:attrName>
                                        </p:attrNameLst>
                                      </p:cBhvr>
                                      <p:to>
                                        <p:strVal val="visible"/>
                                      </p:to>
                                    </p:set>
                                    <p:animEffect transition="in" filter="fade">
                                      <p:cBhvr>
                                        <p:cTn id="224" dur="1000"/>
                                        <p:tgtEl>
                                          <p:spTgt spid="53"/>
                                        </p:tgtEl>
                                      </p:cBhvr>
                                    </p:animEffect>
                                    <p:anim calcmode="lin" valueType="num">
                                      <p:cBhvr>
                                        <p:cTn id="225" dur="1000" fill="hold"/>
                                        <p:tgtEl>
                                          <p:spTgt spid="53"/>
                                        </p:tgtEl>
                                        <p:attrNameLst>
                                          <p:attrName>ppt_x</p:attrName>
                                        </p:attrNameLst>
                                      </p:cBhvr>
                                      <p:tavLst>
                                        <p:tav tm="0">
                                          <p:val>
                                            <p:strVal val="#ppt_x"/>
                                          </p:val>
                                        </p:tav>
                                        <p:tav tm="100000">
                                          <p:val>
                                            <p:strVal val="#ppt_x"/>
                                          </p:val>
                                        </p:tav>
                                      </p:tavLst>
                                    </p:anim>
                                    <p:anim calcmode="lin" valueType="num">
                                      <p:cBhvr>
                                        <p:cTn id="22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2" fill="hold" grpId="0" nodeType="clickEffect">
                                  <p:stCondLst>
                                    <p:cond delay="0"/>
                                  </p:stCondLst>
                                  <p:childTnLst>
                                    <p:set>
                                      <p:cBhvr>
                                        <p:cTn id="230" dur="1" fill="hold">
                                          <p:stCondLst>
                                            <p:cond delay="0"/>
                                          </p:stCondLst>
                                        </p:cTn>
                                        <p:tgtEl>
                                          <p:spTgt spid="81"/>
                                        </p:tgtEl>
                                        <p:attrNameLst>
                                          <p:attrName>style.visibility</p:attrName>
                                        </p:attrNameLst>
                                      </p:cBhvr>
                                      <p:to>
                                        <p:strVal val="visible"/>
                                      </p:to>
                                    </p:set>
                                    <p:anim calcmode="lin" valueType="num">
                                      <p:cBhvr additive="base">
                                        <p:cTn id="231" dur="500" fill="hold"/>
                                        <p:tgtEl>
                                          <p:spTgt spid="81"/>
                                        </p:tgtEl>
                                        <p:attrNameLst>
                                          <p:attrName>ppt_x</p:attrName>
                                        </p:attrNameLst>
                                      </p:cBhvr>
                                      <p:tavLst>
                                        <p:tav tm="0">
                                          <p:val>
                                            <p:strVal val="1+#ppt_w/2"/>
                                          </p:val>
                                        </p:tav>
                                        <p:tav tm="100000">
                                          <p:val>
                                            <p:strVal val="#ppt_x"/>
                                          </p:val>
                                        </p:tav>
                                      </p:tavLst>
                                    </p:anim>
                                    <p:anim calcmode="lin" valueType="num">
                                      <p:cBhvr additive="base">
                                        <p:cTn id="232" dur="500" fill="hold"/>
                                        <p:tgtEl>
                                          <p:spTgt spid="81"/>
                                        </p:tgtEl>
                                        <p:attrNameLst>
                                          <p:attrName>ppt_y</p:attrName>
                                        </p:attrNameLst>
                                      </p:cBhvr>
                                      <p:tavLst>
                                        <p:tav tm="0">
                                          <p:val>
                                            <p:strVal val="#ppt_y"/>
                                          </p:val>
                                        </p:tav>
                                        <p:tav tm="100000">
                                          <p:val>
                                            <p:strVal val="#ppt_y"/>
                                          </p:val>
                                        </p:tav>
                                      </p:tavLst>
                                    </p:anim>
                                  </p:childTnLst>
                                </p:cTn>
                              </p:par>
                            </p:childTnLst>
                          </p:cTn>
                        </p:par>
                        <p:par>
                          <p:cTn id="233" fill="hold">
                            <p:stCondLst>
                              <p:cond delay="500"/>
                            </p:stCondLst>
                            <p:childTnLst>
                              <p:par>
                                <p:cTn id="234" presetID="2" presetClass="entr" presetSubtype="8" fill="hold" nodeType="afterEffect">
                                  <p:stCondLst>
                                    <p:cond delay="0"/>
                                  </p:stCondLst>
                                  <p:childTnLst>
                                    <p:set>
                                      <p:cBhvr>
                                        <p:cTn id="235" dur="1" fill="hold">
                                          <p:stCondLst>
                                            <p:cond delay="0"/>
                                          </p:stCondLst>
                                        </p:cTn>
                                        <p:tgtEl>
                                          <p:spTgt spid="82">
                                            <p:txEl>
                                              <p:pRg st="0" end="0"/>
                                            </p:txEl>
                                          </p:spTgt>
                                        </p:tgtEl>
                                        <p:attrNameLst>
                                          <p:attrName>style.visibility</p:attrName>
                                        </p:attrNameLst>
                                      </p:cBhvr>
                                      <p:to>
                                        <p:strVal val="visible"/>
                                      </p:to>
                                    </p:set>
                                    <p:anim calcmode="lin" valueType="num">
                                      <p:cBhvr additive="base">
                                        <p:cTn id="236" dur="500" fill="hold"/>
                                        <p:tgtEl>
                                          <p:spTgt spid="82">
                                            <p:txEl>
                                              <p:pRg st="0" end="0"/>
                                            </p:txEl>
                                          </p:spTgt>
                                        </p:tgtEl>
                                        <p:attrNameLst>
                                          <p:attrName>ppt_x</p:attrName>
                                        </p:attrNameLst>
                                      </p:cBhvr>
                                      <p:tavLst>
                                        <p:tav tm="0">
                                          <p:val>
                                            <p:strVal val="0-#ppt_w/2"/>
                                          </p:val>
                                        </p:tav>
                                        <p:tav tm="100000">
                                          <p:val>
                                            <p:strVal val="#ppt_x"/>
                                          </p:val>
                                        </p:tav>
                                      </p:tavLst>
                                    </p:anim>
                                    <p:anim calcmode="lin" valueType="num">
                                      <p:cBhvr additive="base">
                                        <p:cTn id="237" dur="500" fill="hold"/>
                                        <p:tgtEl>
                                          <p:spTgt spid="8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42" grpId="0"/>
      <p:bldP spid="48" grpId="0"/>
      <p:bldP spid="49" grpId="0"/>
      <p:bldP spid="50" grpId="0"/>
      <p:bldP spid="51" grpId="0"/>
      <p:bldP spid="52" grpId="0"/>
      <p:bldP spid="53" grpId="0"/>
      <p:bldP spid="54" grpId="0"/>
      <p:bldP spid="56" grpId="0" animBg="1"/>
      <p:bldP spid="111620" grpId="0" animBg="1"/>
      <p:bldP spid="81" grpId="0" animBg="1"/>
      <p:bldP spid="83" grpId="0"/>
      <p:bldP spid="84" grpId="0"/>
      <p:bldP spid="85" grpId="0"/>
      <p:bldP spid="86" grpId="0"/>
      <p:bldP spid="87" grpId="0"/>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 y="-150813"/>
            <a:ext cx="9060872" cy="1325563"/>
          </a:xfrm>
        </p:spPr>
        <p:txBody>
          <a:bodyPr>
            <a:noAutofit/>
          </a:bodyPr>
          <a:lstStyle/>
          <a:p>
            <a:pPr eaLnBrk="1" fontAlgn="auto" hangingPunct="1">
              <a:spcAft>
                <a:spcPts val="0"/>
              </a:spcAft>
              <a:defRPr/>
            </a:pPr>
            <a:r>
              <a:rPr lang="en-US" sz="1800" b="0" i="1" dirty="0">
                <a:effectLst/>
              </a:rPr>
              <a:t>John Taylor’s Dream/Vision</a:t>
            </a:r>
            <a:br>
              <a:rPr lang="en-US" sz="1800" b="0" i="1" dirty="0">
                <a:effectLst/>
              </a:rPr>
            </a:br>
            <a:r>
              <a:rPr lang="en-US" sz="1200" b="0" i="1" dirty="0">
                <a:effectLst/>
              </a:rPr>
              <a:t>Wilford Woodruff’s Journal, June 15, 1878, “A Vision, Salt Lake City, Dec 16, 1877</a:t>
            </a:r>
            <a:endParaRPr lang="en-US" altLang="en-US" sz="1800" dirty="0"/>
          </a:p>
        </p:txBody>
      </p:sp>
      <p:sp>
        <p:nvSpPr>
          <p:cNvPr id="106499" name="Rectangle 2"/>
          <p:cNvSpPr>
            <a:spLocks noChangeArrowheads="1"/>
          </p:cNvSpPr>
          <p:nvPr/>
        </p:nvSpPr>
        <p:spPr bwMode="auto">
          <a:xfrm>
            <a:off x="82550" y="839788"/>
            <a:ext cx="9067800" cy="338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buNone/>
            </a:pPr>
            <a:r>
              <a:rPr lang="en-US" dirty="0">
                <a:latin typeface="+mj-lt"/>
              </a:rPr>
              <a:t>“I went to bed as usual at about 7:30PM. I had been read­ing a revela­tion in the French lan­guage. My mind was calm, so I composed myself for sleep, but could not. I felt a strange feeling come over me and the first thing that I recognized was that I was then in a dream, im­mediately in the city of Salt Lake, and wandering around in the streets, and on the doors of the houses I found badges of mourn­ing. I seemed to be in their houses with the sick, but saw no funeral proces­sion, but people were praying. And it seemed that they had controlled the dis­ease…</a:t>
            </a:r>
          </a:p>
        </p:txBody>
      </p:sp>
    </p:spTree>
    <p:extLst>
      <p:ext uri="{BB962C8B-B14F-4D97-AF65-F5344CB8AC3E}">
        <p14:creationId xmlns:p14="http://schemas.microsoft.com/office/powerpoint/2010/main" val="11600149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1000"/>
                                        <p:tgtEl>
                                          <p:spTgt spid="106499">
                                            <p:txEl>
                                              <p:pRg st="0" end="0"/>
                                            </p:txEl>
                                          </p:spTgt>
                                        </p:tgtEl>
                                      </p:cBhvr>
                                    </p:animEffect>
                                    <p:anim calcmode="lin" valueType="num">
                                      <p:cBhvr>
                                        <p:cTn id="8"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4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28773</TotalTime>
  <Words>1985</Words>
  <Application>Microsoft Office PowerPoint</Application>
  <PresentationFormat>On-screen Show (4:3)</PresentationFormat>
  <Paragraphs>307</Paragraphs>
  <Slides>35</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Bell MT</vt:lpstr>
      <vt:lpstr>Bookman Old Style</vt:lpstr>
      <vt:lpstr>Calibri</vt:lpstr>
      <vt:lpstr>Californian FB</vt:lpstr>
      <vt:lpstr>Freestyle Script</vt:lpstr>
      <vt:lpstr>Georgia</vt:lpstr>
      <vt:lpstr>Matura MT Script Capitals</vt:lpstr>
      <vt:lpstr>Papyrus</vt:lpstr>
      <vt:lpstr>Rockwell</vt:lpstr>
      <vt:lpstr>Times New Roman</vt:lpstr>
      <vt:lpstr>Tw Cen MT</vt:lpstr>
      <vt:lpstr>Wingdings</vt:lpstr>
      <vt:lpstr>Damask</vt:lpstr>
      <vt:lpstr>PowerPoint Presentation</vt:lpstr>
      <vt:lpstr>PowerPoint Presentation</vt:lpstr>
      <vt:lpstr>Chapter 15</vt:lpstr>
      <vt:lpstr>PowerPoint Presentation</vt:lpstr>
      <vt:lpstr>The Rewards</vt:lpstr>
      <vt:lpstr>Revelation 15:5-8</vt:lpstr>
      <vt:lpstr>Chapter 16</vt:lpstr>
      <vt:lpstr>PowerPoint Presentation</vt:lpstr>
      <vt:lpstr>John Taylor’s Dream/Vision Wilford Woodruff’s Journal, June 15, 1878, “A Vision, Salt Lake City, Dec 16, 1877</vt:lpstr>
      <vt:lpstr>John Taylor’s Dream/Vision Wilford Woodruff’s Journal, June 15, 1878, “A Vision, Salt Lake City, Dec 16, 1877</vt:lpstr>
      <vt:lpstr>John Taylor’s Dream/Vision Wilford Woodruff’s Journal, June 15, 1878, “A Vision, Salt Lake City, Dec 16, 1877</vt:lpstr>
      <vt:lpstr>John Taylor’s Dream/Vision Wilford Woodruff’s Journal, June 15, 1878, “A Vision, Salt Lake City, Dec 16, 1877</vt:lpstr>
      <vt:lpstr>Comparisons</vt:lpstr>
      <vt:lpstr>The 7 vials</vt:lpstr>
      <vt:lpstr>PowerPoint Presentation</vt:lpstr>
      <vt:lpstr>PowerPoint Presentation</vt:lpstr>
      <vt:lpstr>7 angels and 7 vials</vt:lpstr>
      <vt:lpstr>Armageddon</vt:lpstr>
      <vt:lpstr>PowerPoint Presentation</vt:lpstr>
      <vt:lpstr>About The Armies</vt:lpstr>
      <vt:lpstr>PowerPoint Presentation</vt:lpstr>
      <vt:lpstr>PowerPoint Presentation</vt:lpstr>
      <vt:lpstr>2ND Woe – 2ND Appearance</vt:lpstr>
      <vt:lpstr>2ND Woe – 2ND Appearance</vt:lpstr>
      <vt:lpstr>7 angels and 7 vials</vt:lpstr>
      <vt:lpstr>7 angels and 7 vials</vt:lpstr>
      <vt:lpstr>The Hailstorm Revelation 16:21 (Cross Reference D&amp;C 29:16</vt:lpstr>
      <vt:lpstr>Why would the Lord Allow this? REVELATION 9:20-21</vt:lpstr>
      <vt:lpstr>PowerPoint Presentation</vt:lpstr>
      <vt:lpstr>7 vials</vt:lpstr>
      <vt:lpstr>PowerPoint Presentation</vt:lpstr>
      <vt:lpstr>Revelation 16:15</vt:lpstr>
      <vt:lpstr>PowerPoint Presentation</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378</cp:revision>
  <dcterms:created xsi:type="dcterms:W3CDTF">2006-07-12T19:00:47Z</dcterms:created>
  <dcterms:modified xsi:type="dcterms:W3CDTF">2018-03-28T20:20:24Z</dcterms:modified>
</cp:coreProperties>
</file>