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5"/>
  </p:notesMasterIdLst>
  <p:sldIdLst>
    <p:sldId id="1026" r:id="rId2"/>
    <p:sldId id="771" r:id="rId3"/>
    <p:sldId id="1029" r:id="rId4"/>
    <p:sldId id="1030" r:id="rId5"/>
    <p:sldId id="1028" r:id="rId6"/>
    <p:sldId id="775" r:id="rId7"/>
    <p:sldId id="774" r:id="rId8"/>
    <p:sldId id="776" r:id="rId9"/>
    <p:sldId id="777" r:id="rId10"/>
    <p:sldId id="778" r:id="rId11"/>
    <p:sldId id="779" r:id="rId12"/>
    <p:sldId id="780" r:id="rId13"/>
    <p:sldId id="781" r:id="rId14"/>
    <p:sldId id="782" r:id="rId15"/>
    <p:sldId id="783" r:id="rId16"/>
    <p:sldId id="784" r:id="rId17"/>
    <p:sldId id="785" r:id="rId18"/>
    <p:sldId id="786" r:id="rId19"/>
    <p:sldId id="787" r:id="rId20"/>
    <p:sldId id="788" r:id="rId21"/>
    <p:sldId id="789" r:id="rId22"/>
    <p:sldId id="790" r:id="rId23"/>
    <p:sldId id="791" r:id="rId24"/>
    <p:sldId id="792" r:id="rId25"/>
    <p:sldId id="793" r:id="rId26"/>
    <p:sldId id="794" r:id="rId27"/>
    <p:sldId id="795" r:id="rId28"/>
    <p:sldId id="1032" r:id="rId29"/>
    <p:sldId id="798" r:id="rId30"/>
    <p:sldId id="982" r:id="rId31"/>
    <p:sldId id="799" r:id="rId32"/>
    <p:sldId id="1027" r:id="rId33"/>
    <p:sldId id="1023"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7516" autoAdjust="0"/>
  </p:normalViewPr>
  <p:slideViewPr>
    <p:cSldViewPr snapToGrid="0">
      <p:cViewPr varScale="1">
        <p:scale>
          <a:sx n="60" d="100"/>
          <a:sy n="60" d="100"/>
        </p:scale>
        <p:origin x="13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3/23/2018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08456-6D98-44CB-841B-88946F0A8448}"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50745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08456-6D98-44CB-841B-88946F0A8448}"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414102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6C9CD-088D-4CC8-9A3B-172DEE3B867B}"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81481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7645B3-8238-4C62-BDE6-87E171E6BBC3}"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139163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8AEA0C-9B57-493B-84BB-A12121F342DC}"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08401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http://rsc.byu.edu/archived/book-mormon-fourth-nephi-through-moroni-zion-destruction/18-moroni-last-nephite-prophets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5E1A67-E18A-4F75-9D1B-4890B230E549}"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83231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71784D-6761-4664-8DE9-5A0074D6E7B5}"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196977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71784D-6761-4664-8DE9-5A0074D6E7B5}" type="slidenum">
              <a:rPr lang="en-US" altLang="en-US" smtClean="0">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81985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ldsscriptures.com/scriptures/dc-testament/dc/133?verse=18,56#p18" TargetMode="External"/><Relationship Id="rId3" Type="http://schemas.openxmlformats.org/officeDocument/2006/relationships/hyperlink" Target="http://ldsscriptures.com/scriptures/bofm/2-ne/20?verse=12#p12" TargetMode="External"/><Relationship Id="rId7" Type="http://schemas.openxmlformats.org/officeDocument/2006/relationships/hyperlink" Target="http://ldsscriptures.com/scriptures/dc-testament/dc/84?verse=32#p3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ldsscriptures.com/scriptures/dc-testament/dc/84?verse=2#p2" TargetMode="External"/><Relationship Id="rId5" Type="http://schemas.openxmlformats.org/officeDocument/2006/relationships/hyperlink" Target="http://ldsscriptures.com/scriptures/dc-testament/dc/76?verse=66#p66" TargetMode="External"/><Relationship Id="rId4" Type="http://schemas.openxmlformats.org/officeDocument/2006/relationships/hyperlink" Target="http://ldsscriptures.com/scriptures/ot/isa/10?verse=12#p1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amazingdiscoveries.org/S-deception-First_Angel_judgment_restoration" TargetMode="External"/><Relationship Id="rId1" Type="http://schemas.openxmlformats.org/officeDocument/2006/relationships/slideLayout" Target="../slideLayouts/slideLayout2.xml"/><Relationship Id="rId6" Type="http://schemas.openxmlformats.org/officeDocument/2006/relationships/hyperlink" Target="http://amazingdiscoveries.org/S-deception-Third_Angel_beast_commandments" TargetMode="External"/><Relationship Id="rId5" Type="http://schemas.openxmlformats.org/officeDocument/2006/relationships/image" Target="../media/image6.jpeg"/><Relationship Id="rId4" Type="http://schemas.openxmlformats.org/officeDocument/2006/relationships/hyperlink" Target="http://amazingdiscoveries.org/S-deception-Second_Angel_Babyl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75662683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277813"/>
            <a:ext cx="8458200" cy="1143000"/>
          </a:xfrm>
        </p:spPr>
        <p:txBody>
          <a:bodyPr/>
          <a:lstStyle/>
          <a:p>
            <a:pPr eaLnBrk="1" fontAlgn="auto" hangingPunct="1">
              <a:spcAft>
                <a:spcPts val="0"/>
              </a:spcAft>
              <a:defRPr/>
            </a:pPr>
            <a:r>
              <a:rPr lang="en-US" altLang="en-US" dirty="0"/>
              <a:t>8 Temples have had an Angel Added</a:t>
            </a:r>
          </a:p>
        </p:txBody>
      </p:sp>
      <p:sp>
        <p:nvSpPr>
          <p:cNvPr id="67587" name="TextBox 15"/>
          <p:cNvSpPr txBox="1">
            <a:spLocks noChangeArrowheads="1"/>
          </p:cNvSpPr>
          <p:nvPr/>
        </p:nvSpPr>
        <p:spPr bwMode="auto">
          <a:xfrm>
            <a:off x="1524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Idaho Falls, Idaho</a:t>
            </a:r>
          </a:p>
        </p:txBody>
      </p:sp>
      <p:sp>
        <p:nvSpPr>
          <p:cNvPr id="67588" name="TextBox 16"/>
          <p:cNvSpPr txBox="1">
            <a:spLocks noChangeArrowheads="1"/>
          </p:cNvSpPr>
          <p:nvPr/>
        </p:nvSpPr>
        <p:spPr bwMode="auto">
          <a:xfrm>
            <a:off x="23622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Freiberg, Germany</a:t>
            </a:r>
          </a:p>
        </p:txBody>
      </p:sp>
      <p:sp>
        <p:nvSpPr>
          <p:cNvPr id="67589" name="TextBox 17"/>
          <p:cNvSpPr txBox="1">
            <a:spLocks noChangeArrowheads="1"/>
          </p:cNvSpPr>
          <p:nvPr/>
        </p:nvSpPr>
        <p:spPr bwMode="auto">
          <a:xfrm>
            <a:off x="46482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Ogden, Utah</a:t>
            </a:r>
          </a:p>
        </p:txBody>
      </p:sp>
      <p:sp>
        <p:nvSpPr>
          <p:cNvPr id="67590" name="TextBox 18"/>
          <p:cNvSpPr txBox="1">
            <a:spLocks noChangeArrowheads="1"/>
          </p:cNvSpPr>
          <p:nvPr/>
        </p:nvSpPr>
        <p:spPr bwMode="auto">
          <a:xfrm>
            <a:off x="68580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Provo, Utah</a:t>
            </a:r>
          </a:p>
        </p:txBody>
      </p:sp>
      <p:sp>
        <p:nvSpPr>
          <p:cNvPr id="67591" name="TextBox 19"/>
          <p:cNvSpPr txBox="1">
            <a:spLocks noChangeArrowheads="1"/>
          </p:cNvSpPr>
          <p:nvPr/>
        </p:nvSpPr>
        <p:spPr bwMode="auto">
          <a:xfrm>
            <a:off x="1524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Sao Paulo, Brazil</a:t>
            </a:r>
          </a:p>
        </p:txBody>
      </p:sp>
      <p:sp>
        <p:nvSpPr>
          <p:cNvPr id="67592" name="TextBox 20"/>
          <p:cNvSpPr txBox="1">
            <a:spLocks noChangeArrowheads="1"/>
          </p:cNvSpPr>
          <p:nvPr/>
        </p:nvSpPr>
        <p:spPr bwMode="auto">
          <a:xfrm>
            <a:off x="23622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Tokyo, Japan</a:t>
            </a:r>
          </a:p>
        </p:txBody>
      </p:sp>
      <p:sp>
        <p:nvSpPr>
          <p:cNvPr id="67593" name="TextBox 21"/>
          <p:cNvSpPr txBox="1">
            <a:spLocks noChangeArrowheads="1"/>
          </p:cNvSpPr>
          <p:nvPr/>
        </p:nvSpPr>
        <p:spPr bwMode="auto">
          <a:xfrm>
            <a:off x="46482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Bern, Switzerland</a:t>
            </a:r>
          </a:p>
        </p:txBody>
      </p:sp>
      <p:sp>
        <p:nvSpPr>
          <p:cNvPr id="67594" name="TextBox 22"/>
          <p:cNvSpPr txBox="1">
            <a:spLocks noChangeArrowheads="1"/>
          </p:cNvSpPr>
          <p:nvPr/>
        </p:nvSpPr>
        <p:spPr bwMode="auto">
          <a:xfrm>
            <a:off x="6781800" y="5715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London, England</a:t>
            </a:r>
          </a:p>
        </p:txBody>
      </p:sp>
      <p:pic>
        <p:nvPicPr>
          <p:cNvPr id="67595" name="Picture 2" descr="Photograph of the Idaho Falls Idaho Mormon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4" descr="Photograph of the Freiberg Germany Mormon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828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8" descr="Photograph of the Provo Utah Mormon Temple"/>
          <p:cNvPicPr>
            <a:picLocks noChangeAspect="1" noChangeArrowheads="1"/>
          </p:cNvPicPr>
          <p:nvPr/>
        </p:nvPicPr>
        <p:blipFill>
          <a:blip r:embed="rId4">
            <a:extLst>
              <a:ext uri="{28A0092B-C50C-407E-A947-70E740481C1C}">
                <a14:useLocalDpi xmlns:a14="http://schemas.microsoft.com/office/drawing/2010/main" val="0"/>
              </a:ext>
            </a:extLst>
          </a:blip>
          <a:srcRect l="11111"/>
          <a:stretch>
            <a:fillRect/>
          </a:stretch>
        </p:blipFill>
        <p:spPr bwMode="auto">
          <a:xfrm>
            <a:off x="6858000" y="1828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0" descr="Photograph of the São Paulo Brazil Mormon Temple"/>
          <p:cNvPicPr>
            <a:picLocks noChangeAspect="1" noChangeArrowheads="1"/>
          </p:cNvPicPr>
          <p:nvPr/>
        </p:nvPicPr>
        <p:blipFill>
          <a:blip r:embed="rId5">
            <a:extLst>
              <a:ext uri="{28A0092B-C50C-407E-A947-70E740481C1C}">
                <a14:useLocalDpi xmlns:a14="http://schemas.microsoft.com/office/drawing/2010/main" val="0"/>
              </a:ext>
            </a:extLst>
          </a:blip>
          <a:srcRect b="9525"/>
          <a:stretch>
            <a:fillRect/>
          </a:stretch>
        </p:blipFill>
        <p:spPr bwMode="auto">
          <a:xfrm>
            <a:off x="1524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12" descr="Photograph of the Tokyo Japan Mormon Temple"/>
          <p:cNvPicPr>
            <a:picLocks noChangeAspect="1" noChangeArrowheads="1"/>
          </p:cNvPicPr>
          <p:nvPr/>
        </p:nvPicPr>
        <p:blipFill>
          <a:blip r:embed="rId6">
            <a:extLst>
              <a:ext uri="{28A0092B-C50C-407E-A947-70E740481C1C}">
                <a14:useLocalDpi xmlns:a14="http://schemas.microsoft.com/office/drawing/2010/main" val="0"/>
              </a:ext>
            </a:extLst>
          </a:blip>
          <a:srcRect l="21333" r="20000"/>
          <a:stretch>
            <a:fillRect/>
          </a:stretch>
        </p:blipFill>
        <p:spPr bwMode="auto">
          <a:xfrm>
            <a:off x="2819400" y="3962400"/>
            <a:ext cx="137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1" name="Picture 14" descr="Photograph of the Bern Switzerland Mormon Temple"/>
          <p:cNvPicPr>
            <a:picLocks noChangeAspect="1" noChangeArrowheads="1"/>
          </p:cNvPicPr>
          <p:nvPr/>
        </p:nvPicPr>
        <p:blipFill>
          <a:blip r:embed="rId7">
            <a:extLst>
              <a:ext uri="{28A0092B-C50C-407E-A947-70E740481C1C}">
                <a14:useLocalDpi xmlns:a14="http://schemas.microsoft.com/office/drawing/2010/main" val="0"/>
              </a:ext>
            </a:extLst>
          </a:blip>
          <a:srcRect b="7880"/>
          <a:stretch>
            <a:fillRect/>
          </a:stretch>
        </p:blipFill>
        <p:spPr bwMode="auto">
          <a:xfrm>
            <a:off x="4648200" y="4267200"/>
            <a:ext cx="2095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16" descr="London England Mormon Temple"/>
          <p:cNvPicPr>
            <a:picLocks noChangeAspect="1" noChangeArrowheads="1"/>
          </p:cNvPicPr>
          <p:nvPr/>
        </p:nvPicPr>
        <p:blipFill>
          <a:blip r:embed="rId8">
            <a:extLst>
              <a:ext uri="{28A0092B-C50C-407E-A947-70E740481C1C}">
                <a14:useLocalDpi xmlns:a14="http://schemas.microsoft.com/office/drawing/2010/main" val="0"/>
              </a:ext>
            </a:extLst>
          </a:blip>
          <a:srcRect l="8974" t="19353" r="17949" b="14529"/>
          <a:stretch>
            <a:fillRect/>
          </a:stretch>
        </p:blipFill>
        <p:spPr bwMode="auto">
          <a:xfrm>
            <a:off x="68580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ogden utah temple">
            <a:extLst>
              <a:ext uri="{FF2B5EF4-FFF2-40B4-BE49-F238E27FC236}">
                <a16:creationId xmlns:a16="http://schemas.microsoft.com/office/drawing/2014/main" id="{40955F6C-8EAD-48F6-B3C3-4292266277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690" r="14378"/>
          <a:stretch/>
        </p:blipFill>
        <p:spPr bwMode="auto">
          <a:xfrm>
            <a:off x="4534698" y="1849369"/>
            <a:ext cx="2309803" cy="158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94040"/>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349250"/>
            <a:ext cx="8534399" cy="1327150"/>
          </a:xfrm>
        </p:spPr>
        <p:txBody>
          <a:bodyPr/>
          <a:lstStyle/>
          <a:p>
            <a:pPr eaLnBrk="1" fontAlgn="auto" hangingPunct="1">
              <a:spcAft>
                <a:spcPts val="0"/>
              </a:spcAft>
              <a:defRPr/>
            </a:pPr>
            <a:r>
              <a:rPr lang="en-US" altLang="en-US" sz="4000" dirty="0" err="1"/>
              <a:t>Moroni</a:t>
            </a:r>
            <a:r>
              <a:rPr lang="en-US" altLang="en-US" sz="4000" dirty="0"/>
              <a:t> usually faces East…</a:t>
            </a:r>
          </a:p>
        </p:txBody>
      </p:sp>
      <p:sp>
        <p:nvSpPr>
          <p:cNvPr id="62467" name="TextBox 4"/>
          <p:cNvSpPr txBox="1">
            <a:spLocks noChangeArrowheads="1"/>
          </p:cNvSpPr>
          <p:nvPr/>
        </p:nvSpPr>
        <p:spPr bwMode="auto">
          <a:xfrm>
            <a:off x="609600" y="1524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2800" dirty="0">
                <a:latin typeface="Arial" panose="020B0604020202020204" pitchFamily="34" charset="0"/>
              </a:rPr>
              <a:t>5 temples have west facing angels due to the orientation of the lots and placement of the spires.</a:t>
            </a:r>
          </a:p>
        </p:txBody>
      </p:sp>
      <p:sp>
        <p:nvSpPr>
          <p:cNvPr id="6" name="TextBox 5"/>
          <p:cNvSpPr txBox="1">
            <a:spLocks noChangeArrowheads="1"/>
          </p:cNvSpPr>
          <p:nvPr/>
        </p:nvSpPr>
        <p:spPr bwMode="auto">
          <a:xfrm>
            <a:off x="838200" y="41259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Seattle, Washington</a:t>
            </a:r>
          </a:p>
        </p:txBody>
      </p:sp>
      <p:sp>
        <p:nvSpPr>
          <p:cNvPr id="7" name="TextBox 6"/>
          <p:cNvSpPr txBox="1">
            <a:spLocks noChangeArrowheads="1"/>
          </p:cNvSpPr>
          <p:nvPr/>
        </p:nvSpPr>
        <p:spPr bwMode="auto">
          <a:xfrm>
            <a:off x="3505200" y="41259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Manila, Philippines</a:t>
            </a:r>
          </a:p>
        </p:txBody>
      </p:sp>
      <p:sp>
        <p:nvSpPr>
          <p:cNvPr id="8" name="TextBox 7"/>
          <p:cNvSpPr txBox="1">
            <a:spLocks noChangeArrowheads="1"/>
          </p:cNvSpPr>
          <p:nvPr/>
        </p:nvSpPr>
        <p:spPr bwMode="auto">
          <a:xfrm>
            <a:off x="6248400" y="41259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Taipei, Taiwan</a:t>
            </a:r>
          </a:p>
        </p:txBody>
      </p:sp>
      <p:sp>
        <p:nvSpPr>
          <p:cNvPr id="14" name="TextBox 13"/>
          <p:cNvSpPr txBox="1">
            <a:spLocks noChangeArrowheads="1"/>
          </p:cNvSpPr>
          <p:nvPr/>
        </p:nvSpPr>
        <p:spPr bwMode="auto">
          <a:xfrm>
            <a:off x="2057400" y="61071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Spokane, Washington</a:t>
            </a:r>
          </a:p>
        </p:txBody>
      </p:sp>
      <p:sp>
        <p:nvSpPr>
          <p:cNvPr id="15" name="TextBox 14"/>
          <p:cNvSpPr txBox="1">
            <a:spLocks noChangeArrowheads="1"/>
          </p:cNvSpPr>
          <p:nvPr/>
        </p:nvSpPr>
        <p:spPr bwMode="auto">
          <a:xfrm>
            <a:off x="4953000" y="6107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Nauvoo, Illinois</a:t>
            </a:r>
          </a:p>
        </p:txBody>
      </p:sp>
      <p:pic>
        <p:nvPicPr>
          <p:cNvPr id="2" name="Picture 2" descr="Photograph of the Taipei Taiwan Mormon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Photograph of the Spokane Washington Mormon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76750"/>
            <a:ext cx="21717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Photograph of the Nauvoo Illinois Mormon 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48175"/>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8" descr="Photograph of the Manila Philippines Mormon Tem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8621" name="AutoShape 10" descr="Photograph of the Manila Philippines Mormon Tem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8622" name="AutoShape 12" descr="Photograph of the Manila Philippines Mormon Tem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8623" name="AutoShape 14" descr="Photograph of the Manila Philippines Mormon Tem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8624" name="AutoShape 16" descr="Photograph of the Manila Philippines Mormon Templ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pic>
        <p:nvPicPr>
          <p:cNvPr id="45074" name="Picture 18" descr="Photograph of the Manila Philippines Mormon Te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14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0" descr="Photograph of the Seattle Washington Mormon Te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514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089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1000"/>
                                        <p:tgtEl>
                                          <p:spTgt spid="62467"/>
                                        </p:tgtEl>
                                      </p:cBhvr>
                                    </p:animEffect>
                                    <p:anim calcmode="lin" valueType="num">
                                      <p:cBhvr>
                                        <p:cTn id="8" dur="1000" fill="hold"/>
                                        <p:tgtEl>
                                          <p:spTgt spid="62467"/>
                                        </p:tgtEl>
                                        <p:attrNameLst>
                                          <p:attrName>ppt_x</p:attrName>
                                        </p:attrNameLst>
                                      </p:cBhvr>
                                      <p:tavLst>
                                        <p:tav tm="0">
                                          <p:val>
                                            <p:strVal val="#ppt_x"/>
                                          </p:val>
                                        </p:tav>
                                        <p:tav tm="100000">
                                          <p:val>
                                            <p:strVal val="#ppt_x"/>
                                          </p:val>
                                        </p:tav>
                                      </p:tavLst>
                                    </p:anim>
                                    <p:anim calcmode="lin" valueType="num">
                                      <p:cBhvr>
                                        <p:cTn id="9" dur="1000" fill="hold"/>
                                        <p:tgtEl>
                                          <p:spTgt spid="624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5060"/>
                                        </p:tgtEl>
                                        <p:attrNameLst>
                                          <p:attrName>style.visibility</p:attrName>
                                        </p:attrNameLst>
                                      </p:cBhvr>
                                      <p:to>
                                        <p:strVal val="visible"/>
                                      </p:to>
                                    </p:set>
                                    <p:animEffect transition="in" filter="fade">
                                      <p:cBhvr>
                                        <p:cTn id="42" dur="1000"/>
                                        <p:tgtEl>
                                          <p:spTgt spid="45060"/>
                                        </p:tgtEl>
                                      </p:cBhvr>
                                    </p:animEffect>
                                    <p:anim calcmode="lin" valueType="num">
                                      <p:cBhvr>
                                        <p:cTn id="43" dur="1000" fill="hold"/>
                                        <p:tgtEl>
                                          <p:spTgt spid="45060"/>
                                        </p:tgtEl>
                                        <p:attrNameLst>
                                          <p:attrName>ppt_x</p:attrName>
                                        </p:attrNameLst>
                                      </p:cBhvr>
                                      <p:tavLst>
                                        <p:tav tm="0">
                                          <p:val>
                                            <p:strVal val="#ppt_x"/>
                                          </p:val>
                                        </p:tav>
                                        <p:tav tm="100000">
                                          <p:val>
                                            <p:strVal val="#ppt_x"/>
                                          </p:val>
                                        </p:tav>
                                      </p:tavLst>
                                    </p:anim>
                                    <p:anim calcmode="lin" valueType="num">
                                      <p:cBhvr>
                                        <p:cTn id="44" dur="1000" fill="hold"/>
                                        <p:tgtEl>
                                          <p:spTgt spid="4506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5062"/>
                                        </p:tgtEl>
                                        <p:attrNameLst>
                                          <p:attrName>style.visibility</p:attrName>
                                        </p:attrNameLst>
                                      </p:cBhvr>
                                      <p:to>
                                        <p:strVal val="visible"/>
                                      </p:to>
                                    </p:set>
                                    <p:animEffect transition="in" filter="fade">
                                      <p:cBhvr>
                                        <p:cTn id="47" dur="1000"/>
                                        <p:tgtEl>
                                          <p:spTgt spid="45062"/>
                                        </p:tgtEl>
                                      </p:cBhvr>
                                    </p:animEffect>
                                    <p:anim calcmode="lin" valueType="num">
                                      <p:cBhvr>
                                        <p:cTn id="48" dur="1000" fill="hold"/>
                                        <p:tgtEl>
                                          <p:spTgt spid="45062"/>
                                        </p:tgtEl>
                                        <p:attrNameLst>
                                          <p:attrName>ppt_x</p:attrName>
                                        </p:attrNameLst>
                                      </p:cBhvr>
                                      <p:tavLst>
                                        <p:tav tm="0">
                                          <p:val>
                                            <p:strVal val="#ppt_x"/>
                                          </p:val>
                                        </p:tav>
                                        <p:tav tm="100000">
                                          <p:val>
                                            <p:strVal val="#ppt_x"/>
                                          </p:val>
                                        </p:tav>
                                      </p:tavLst>
                                    </p:anim>
                                    <p:anim calcmode="lin" valueType="num">
                                      <p:cBhvr>
                                        <p:cTn id="49" dur="1000" fill="hold"/>
                                        <p:tgtEl>
                                          <p:spTgt spid="450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074"/>
                                        </p:tgtEl>
                                        <p:attrNameLst>
                                          <p:attrName>style.visibility</p:attrName>
                                        </p:attrNameLst>
                                      </p:cBhvr>
                                      <p:to>
                                        <p:strVal val="visible"/>
                                      </p:to>
                                    </p:set>
                                    <p:animEffect transition="in" filter="fade">
                                      <p:cBhvr>
                                        <p:cTn id="52" dur="1000"/>
                                        <p:tgtEl>
                                          <p:spTgt spid="45074"/>
                                        </p:tgtEl>
                                      </p:cBhvr>
                                    </p:animEffect>
                                    <p:anim calcmode="lin" valueType="num">
                                      <p:cBhvr>
                                        <p:cTn id="53" dur="1000" fill="hold"/>
                                        <p:tgtEl>
                                          <p:spTgt spid="45074"/>
                                        </p:tgtEl>
                                        <p:attrNameLst>
                                          <p:attrName>ppt_x</p:attrName>
                                        </p:attrNameLst>
                                      </p:cBhvr>
                                      <p:tavLst>
                                        <p:tav tm="0">
                                          <p:val>
                                            <p:strVal val="#ppt_x"/>
                                          </p:val>
                                        </p:tav>
                                        <p:tav tm="100000">
                                          <p:val>
                                            <p:strVal val="#ppt_x"/>
                                          </p:val>
                                        </p:tav>
                                      </p:tavLst>
                                    </p:anim>
                                    <p:anim calcmode="lin" valueType="num">
                                      <p:cBhvr>
                                        <p:cTn id="54" dur="1000" fill="hold"/>
                                        <p:tgtEl>
                                          <p:spTgt spid="4507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5076"/>
                                        </p:tgtEl>
                                        <p:attrNameLst>
                                          <p:attrName>style.visibility</p:attrName>
                                        </p:attrNameLst>
                                      </p:cBhvr>
                                      <p:to>
                                        <p:strVal val="visible"/>
                                      </p:to>
                                    </p:set>
                                    <p:animEffect transition="in" filter="fade">
                                      <p:cBhvr>
                                        <p:cTn id="57" dur="1000"/>
                                        <p:tgtEl>
                                          <p:spTgt spid="45076"/>
                                        </p:tgtEl>
                                      </p:cBhvr>
                                    </p:animEffect>
                                    <p:anim calcmode="lin" valueType="num">
                                      <p:cBhvr>
                                        <p:cTn id="58" dur="1000" fill="hold"/>
                                        <p:tgtEl>
                                          <p:spTgt spid="45076"/>
                                        </p:tgtEl>
                                        <p:attrNameLst>
                                          <p:attrName>ppt_x</p:attrName>
                                        </p:attrNameLst>
                                      </p:cBhvr>
                                      <p:tavLst>
                                        <p:tav tm="0">
                                          <p:val>
                                            <p:strVal val="#ppt_x"/>
                                          </p:val>
                                        </p:tav>
                                        <p:tav tm="100000">
                                          <p:val>
                                            <p:strVal val="#ppt_x"/>
                                          </p:val>
                                        </p:tav>
                                      </p:tavLst>
                                    </p:anim>
                                    <p:anim calcmode="lin" valueType="num">
                                      <p:cBhvr>
                                        <p:cTn id="59" dur="1000" fill="hold"/>
                                        <p:tgtEl>
                                          <p:spTgt spid="45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 grpId="0"/>
      <p:bldP spid="7" grpId="0"/>
      <p:bldP spid="8"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Nauvoo Illinois Mormon Temple"/>
          <p:cNvPicPr>
            <a:picLocks noChangeAspect="1" noChangeArrowheads="1"/>
          </p:cNvPicPr>
          <p:nvPr/>
        </p:nvPicPr>
        <p:blipFill>
          <a:blip r:embed="rId2">
            <a:extLst>
              <a:ext uri="{28A0092B-C50C-407E-A947-70E740481C1C}">
                <a14:useLocalDpi xmlns:a14="http://schemas.microsoft.com/office/drawing/2010/main" val="0"/>
              </a:ext>
            </a:extLst>
          </a:blip>
          <a:srcRect l="21875" r="21875"/>
          <a:stretch>
            <a:fillRect/>
          </a:stretch>
        </p:blipFill>
        <p:spPr bwMode="auto">
          <a:xfrm>
            <a:off x="5200650" y="13716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131763" y="838200"/>
            <a:ext cx="50688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Today, facing west, on the high bluff overlooking the city of Nauvoo, across the Mississippi, and over the plains of Iowa, there stands Joseph’s temple, a magnificent house of God. </a:t>
            </a:r>
          </a:p>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Here in the Salt Lake Valley, facing east to that beautiful temple in Nauvoo, stands Brigham’s temple, the Salt Lake Temple.</a:t>
            </a:r>
          </a:p>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They look toward one another as bookends between which there are volumes that speak of the suffering, the sorrow, the sacrifice, even the deaths of thousands who made the long journey from the Mississippi River to the valley of the Great Salt Lake.</a:t>
            </a:r>
          </a:p>
          <a:p>
            <a:pPr algn="r" eaLnBrk="1" hangingPunct="1">
              <a:lnSpc>
                <a:spcPct val="100000"/>
              </a:lnSpc>
              <a:spcBef>
                <a:spcPct val="0"/>
              </a:spcBef>
              <a:buFontTx/>
              <a:buNone/>
              <a:defRPr/>
            </a:pPr>
            <a:r>
              <a:rPr lang="en-US" altLang="en-US" sz="1600" i="1" dirty="0">
                <a:latin typeface="+mj-lt"/>
                <a:ea typeface="Calibri" panose="020F0502020204030204" pitchFamily="34" charset="0"/>
                <a:cs typeface="Calibri" panose="020F0502020204030204" pitchFamily="34" charset="0"/>
              </a:rPr>
              <a:t>Gordon B. Hinckley, Oct. 1995 Gen. Conf.</a:t>
            </a:r>
          </a:p>
        </p:txBody>
      </p:sp>
      <p:sp>
        <p:nvSpPr>
          <p:cNvPr id="70660"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a:t>The Angel Moroni</a:t>
            </a:r>
          </a:p>
        </p:txBody>
      </p:sp>
    </p:spTree>
    <p:extLst>
      <p:ext uri="{BB962C8B-B14F-4D97-AF65-F5344CB8AC3E}">
        <p14:creationId xmlns:p14="http://schemas.microsoft.com/office/powerpoint/2010/main" val="166241922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Box 3"/>
          <p:cNvSpPr txBox="1">
            <a:spLocks noChangeArrowheads="1"/>
          </p:cNvSpPr>
          <p:nvPr/>
        </p:nvSpPr>
        <p:spPr bwMode="auto">
          <a:xfrm>
            <a:off x="4572000" y="1212574"/>
            <a:ext cx="487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endParaRPr lang="en-US" altLang="en-US" sz="2400" dirty="0">
              <a:latin typeface="+mj-lt"/>
            </a:endParaRPr>
          </a:p>
          <a:p>
            <a:pPr eaLnBrk="1" hangingPunct="1">
              <a:lnSpc>
                <a:spcPct val="100000"/>
              </a:lnSpc>
              <a:spcBef>
                <a:spcPct val="0"/>
              </a:spcBef>
              <a:buFontTx/>
              <a:buNone/>
              <a:defRPr/>
            </a:pPr>
            <a:r>
              <a:rPr lang="en-US" altLang="en-US" sz="2400" dirty="0">
                <a:latin typeface="+mj-lt"/>
              </a:rPr>
              <a:t>12’5” tall leafed in 22 carat gold.</a:t>
            </a:r>
          </a:p>
          <a:p>
            <a:pPr eaLnBrk="1" hangingPunct="1">
              <a:lnSpc>
                <a:spcPct val="100000"/>
              </a:lnSpc>
              <a:spcBef>
                <a:spcPct val="0"/>
              </a:spcBef>
              <a:buFontTx/>
              <a:buNone/>
              <a:defRPr/>
            </a:pPr>
            <a:endParaRPr lang="en-US" altLang="en-US" sz="2400" dirty="0">
              <a:latin typeface="+mj-lt"/>
            </a:endParaRPr>
          </a:p>
          <a:p>
            <a:pPr eaLnBrk="1" hangingPunct="1">
              <a:lnSpc>
                <a:spcPct val="100000"/>
              </a:lnSpc>
              <a:spcBef>
                <a:spcPct val="0"/>
              </a:spcBef>
              <a:buFontTx/>
              <a:buNone/>
              <a:defRPr/>
            </a:pPr>
            <a:r>
              <a:rPr lang="en-US" altLang="en-US" sz="2400" dirty="0">
                <a:latin typeface="+mj-lt"/>
              </a:rPr>
              <a:t>Original plans had 2 Angel Moroni’s...</a:t>
            </a:r>
          </a:p>
          <a:p>
            <a:pPr eaLnBrk="1" hangingPunct="1">
              <a:lnSpc>
                <a:spcPct val="100000"/>
              </a:lnSpc>
              <a:spcBef>
                <a:spcPct val="0"/>
              </a:spcBef>
              <a:buFontTx/>
              <a:buNone/>
              <a:defRPr/>
            </a:pPr>
            <a:endParaRPr lang="en-US" altLang="en-US" sz="2400" dirty="0">
              <a:latin typeface="+mj-lt"/>
            </a:endParaRPr>
          </a:p>
        </p:txBody>
      </p:sp>
      <p:pic>
        <p:nvPicPr>
          <p:cNvPr id="70660" name="Picture 4" descr="Angel Moroni on Salt Lake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47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fontAlgn="auto" hangingPunct="1">
              <a:spcAft>
                <a:spcPts val="0"/>
              </a:spcAft>
              <a:defRPr/>
            </a:pPr>
            <a:endParaRPr lang="en-US" altLang="en-US"/>
          </a:p>
        </p:txBody>
      </p:sp>
      <p:pic>
        <p:nvPicPr>
          <p:cNvPr id="71683" name="Picture 2" descr="Salt Lake Mormon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alt Lake Mormon Temple"/>
          <p:cNvPicPr>
            <a:picLocks noChangeAspect="1" noChangeArrowheads="1"/>
          </p:cNvPicPr>
          <p:nvPr/>
        </p:nvPicPr>
        <p:blipFill>
          <a:blip r:embed="rId2">
            <a:extLst>
              <a:ext uri="{28A0092B-C50C-407E-A947-70E740481C1C}">
                <a14:useLocalDpi xmlns:a14="http://schemas.microsoft.com/office/drawing/2010/main" val="0"/>
              </a:ext>
            </a:extLst>
          </a:blip>
          <a:srcRect l="64844" t="17708" r="29688" b="73959"/>
          <a:stretch>
            <a:fillRect/>
          </a:stretch>
        </p:blipFill>
        <p:spPr bwMode="auto">
          <a:xfrm>
            <a:off x="-1131888" y="1217613"/>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463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nodeType="clickEffect">
                                  <p:stCondLst>
                                    <p:cond delay="0"/>
                                  </p:stCondLst>
                                  <p:childTnLst>
                                    <p:animMotion origin="layout" path="M 1.28976 -0.10986 L 1.01823 -0.15172 C 0.96198 -0.1612 0.87795 -0.16513 0.78924 -0.16513 C 0.68889 -0.16513 0.60799 -0.1612 0.55174 -0.15172 L 0.28056 -0.10986 " pathEditMode="relative" rAng="0" ptsTypes="FffFF">
                                      <p:cBhvr>
                                        <p:cTn id="6" dur="2000" fill="hold"/>
                                        <p:tgtEl>
                                          <p:spTgt spid="5"/>
                                        </p:tgtEl>
                                        <p:attrNameLst>
                                          <p:attrName>ppt_x</p:attrName>
                                          <p:attrName>ppt_y</p:attrName>
                                        </p:attrNameLst>
                                      </p:cBhvr>
                                      <p:rCtr x="-50469"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284163"/>
            <a:ext cx="7764463" cy="1325562"/>
          </a:xfrm>
        </p:spPr>
        <p:txBody>
          <a:bodyPr/>
          <a:lstStyle/>
          <a:p>
            <a:pPr eaLnBrk="1" fontAlgn="auto" hangingPunct="1">
              <a:spcAft>
                <a:spcPts val="0"/>
              </a:spcAft>
              <a:defRPr/>
            </a:pPr>
            <a:r>
              <a:rPr lang="en-US" altLang="en-US" dirty="0"/>
              <a:t>The First Standing Angel </a:t>
            </a:r>
            <a:r>
              <a:rPr lang="en-US" altLang="en-US" dirty="0" err="1"/>
              <a:t>Moroni</a:t>
            </a:r>
            <a:endParaRPr lang="en-US" altLang="en-US" dirty="0"/>
          </a:p>
        </p:txBody>
      </p:sp>
      <p:sp>
        <p:nvSpPr>
          <p:cNvPr id="72707" name="TextBox 3"/>
          <p:cNvSpPr txBox="1">
            <a:spLocks noChangeArrowheads="1"/>
          </p:cNvSpPr>
          <p:nvPr/>
        </p:nvSpPr>
        <p:spPr bwMode="auto">
          <a:xfrm>
            <a:off x="4038600" y="1600200"/>
            <a:ext cx="4876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dirty="0">
                <a:latin typeface="Arial" panose="020B0604020202020204" pitchFamily="34" charset="0"/>
              </a:rPr>
              <a:t>The Salt Lake Temple Angel Moroni was sculpted by Paris-trained sculptor Cyrus Edwin Dallin in 1893.</a:t>
            </a:r>
          </a:p>
          <a:p>
            <a:pPr eaLnBrk="1" hangingPunct="1">
              <a:lnSpc>
                <a:spcPct val="100000"/>
              </a:lnSpc>
              <a:spcBef>
                <a:spcPct val="0"/>
              </a:spcBef>
              <a:buFontTx/>
              <a:buNone/>
            </a:pPr>
            <a:endParaRPr lang="en-US" altLang="en-US" dirty="0">
              <a:latin typeface="Arial" panose="020B0604020202020204" pitchFamily="34" charset="0"/>
            </a:endParaRPr>
          </a:p>
          <a:p>
            <a:pPr eaLnBrk="1" hangingPunct="1">
              <a:lnSpc>
                <a:spcPct val="100000"/>
              </a:lnSpc>
              <a:spcBef>
                <a:spcPct val="0"/>
              </a:spcBef>
              <a:buFontTx/>
              <a:buNone/>
            </a:pPr>
            <a:r>
              <a:rPr lang="en-US" altLang="en-US" dirty="0">
                <a:latin typeface="Arial" panose="020B0604020202020204" pitchFamily="34" charset="0"/>
              </a:rPr>
              <a:t>Cyrus was a non-member and was simply asked to come up some kind of ornament for the spires. He decided on the Angel Moroni after he started reading the Book of Mormon.</a:t>
            </a:r>
          </a:p>
          <a:p>
            <a:pPr eaLnBrk="1" hangingPunct="1">
              <a:lnSpc>
                <a:spcPct val="100000"/>
              </a:lnSpc>
              <a:spcBef>
                <a:spcPct val="0"/>
              </a:spcBef>
              <a:buFontTx/>
              <a:buNone/>
            </a:pPr>
            <a:endParaRPr lang="en-US" altLang="en-US" dirty="0">
              <a:latin typeface="Arial" panose="020B0604020202020204" pitchFamily="34" charset="0"/>
            </a:endParaRPr>
          </a:p>
          <a:p>
            <a:pPr eaLnBrk="1" hangingPunct="1">
              <a:lnSpc>
                <a:spcPct val="100000"/>
              </a:lnSpc>
              <a:spcBef>
                <a:spcPct val="0"/>
              </a:spcBef>
              <a:buFontTx/>
              <a:buNone/>
            </a:pPr>
            <a:r>
              <a:rPr lang="en-US" altLang="en-US" dirty="0">
                <a:latin typeface="Arial" panose="020B0604020202020204" pitchFamily="34" charset="0"/>
              </a:rPr>
              <a:t>He claimed that “My angel Moroni brought me nearer to God than anything I ever did.”</a:t>
            </a:r>
          </a:p>
        </p:txBody>
      </p:sp>
      <p:pic>
        <p:nvPicPr>
          <p:cNvPr id="38914" name="Picture 2" descr="File:Cyrus Edwin Dallin - carte de visite.jpg"/>
          <p:cNvPicPr>
            <a:picLocks noChangeAspect="1" noChangeArrowheads="1"/>
          </p:cNvPicPr>
          <p:nvPr/>
        </p:nvPicPr>
        <p:blipFill>
          <a:blip r:embed="rId2"/>
          <a:srcRect/>
          <a:stretch>
            <a:fillRect/>
          </a:stretch>
        </p:blipFill>
        <p:spPr bwMode="auto">
          <a:xfrm>
            <a:off x="533400" y="1609725"/>
            <a:ext cx="3143250" cy="4829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437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290513"/>
            <a:ext cx="7764463" cy="1327150"/>
          </a:xfrm>
        </p:spPr>
        <p:txBody>
          <a:bodyPr/>
          <a:lstStyle/>
          <a:p>
            <a:pPr eaLnBrk="1" fontAlgn="auto" hangingPunct="1">
              <a:spcAft>
                <a:spcPts val="0"/>
              </a:spcAft>
              <a:defRPr/>
            </a:pPr>
            <a:r>
              <a:rPr lang="en-US" altLang="en-US" dirty="0"/>
              <a:t>How Big Are They?</a:t>
            </a:r>
          </a:p>
        </p:txBody>
      </p:sp>
      <p:sp>
        <p:nvSpPr>
          <p:cNvPr id="73731" name="AutoShape 2" descr="http://www.deseretnews.com/images/top/main/16957/16957.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pic>
        <p:nvPicPr>
          <p:cNvPr id="73732" name="Picture 4" descr="http://www.deseretnews.com/images/top/main/16950/16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9245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6324600" y="2298700"/>
            <a:ext cx="2667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defRPr/>
            </a:pPr>
            <a:r>
              <a:rPr lang="en-US" sz="2800" b="1" dirty="0">
                <a:latin typeface="+mj-lt"/>
              </a:rPr>
              <a:t>LARGEST</a:t>
            </a:r>
            <a:r>
              <a:rPr lang="en-US" sz="2800" dirty="0">
                <a:latin typeface="+mj-lt"/>
              </a:rPr>
              <a:t>:  20’ tall (Jordan River Temple)</a:t>
            </a:r>
          </a:p>
          <a:p>
            <a:pPr eaLnBrk="1" hangingPunct="1">
              <a:buFont typeface="Arial" pitchFamily="34" charset="0"/>
              <a:buChar char="•"/>
              <a:defRPr/>
            </a:pPr>
            <a:r>
              <a:rPr lang="en-US" sz="2800" b="1" dirty="0"/>
              <a:t>SMALLEST</a:t>
            </a:r>
            <a:r>
              <a:rPr lang="en-US" sz="2800" dirty="0"/>
              <a:t>:  7’ tall (mini temples)</a:t>
            </a:r>
          </a:p>
          <a:p>
            <a:pPr eaLnBrk="1" hangingPunct="1">
              <a:buFont typeface="Arial" pitchFamily="34" charset="0"/>
              <a:buChar char="•"/>
              <a:defRPr/>
            </a:pPr>
            <a:endParaRPr lang="en-US" sz="2800" dirty="0">
              <a:latin typeface="+mj-lt"/>
            </a:endParaRPr>
          </a:p>
        </p:txBody>
      </p:sp>
    </p:spTree>
    <p:extLst>
      <p:ext uri="{BB962C8B-B14F-4D97-AF65-F5344CB8AC3E}">
        <p14:creationId xmlns:p14="http://schemas.microsoft.com/office/powerpoint/2010/main" val="285805695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1000"/>
                                        <p:tgtEl>
                                          <p:spTgt spid="36869">
                                            <p:txEl>
                                              <p:pRg st="0" end="0"/>
                                            </p:txEl>
                                          </p:spTgt>
                                        </p:tgtEl>
                                      </p:cBhvr>
                                    </p:animEffect>
                                    <p:anim calcmode="lin" valueType="num">
                                      <p:cBhvr>
                                        <p:cTn id="8" dur="10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9">
                                            <p:txEl>
                                              <p:pRg st="1" end="1"/>
                                            </p:txEl>
                                          </p:spTgt>
                                        </p:tgtEl>
                                        <p:attrNameLst>
                                          <p:attrName>style.visibility</p:attrName>
                                        </p:attrNameLst>
                                      </p:cBhvr>
                                      <p:to>
                                        <p:strVal val="visible"/>
                                      </p:to>
                                    </p:set>
                                    <p:animEffect transition="in" filter="fade">
                                      <p:cBhvr>
                                        <p:cTn id="14" dur="1000"/>
                                        <p:tgtEl>
                                          <p:spTgt spid="36869">
                                            <p:txEl>
                                              <p:pRg st="1" end="1"/>
                                            </p:txEl>
                                          </p:spTgt>
                                        </p:tgtEl>
                                      </p:cBhvr>
                                    </p:animEffect>
                                    <p:anim calcmode="lin" valueType="num">
                                      <p:cBhvr>
                                        <p:cTn id="15" dur="10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304800" y="987425"/>
            <a:ext cx="853122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dirty="0">
                <a:latin typeface="+mj-lt"/>
              </a:rPr>
              <a:t>BACKPACKS AND BRASS PLATES</a:t>
            </a:r>
          </a:p>
          <a:p>
            <a:pPr eaLnBrk="1" hangingPunct="1">
              <a:defRPr/>
            </a:pPr>
            <a:r>
              <a:rPr lang="en-US" sz="2400" dirty="0">
                <a:latin typeface="+mj-lt"/>
              </a:rPr>
              <a:t>“When I was returning to Fayette, with Joseph &amp; Oliver, a very pleasant, nice-looking old man suddenly appeared by the side of our wagon. We invited him to ride but he said very pleasantly, “No, I am going to </a:t>
            </a:r>
            <a:r>
              <a:rPr lang="en-US" sz="2400" dirty="0" err="1">
                <a:latin typeface="+mj-lt"/>
              </a:rPr>
              <a:t>Cumorah</a:t>
            </a:r>
            <a:r>
              <a:rPr lang="en-US" sz="2400" dirty="0">
                <a:latin typeface="+mj-lt"/>
              </a:rPr>
              <a:t>.” </a:t>
            </a:r>
          </a:p>
          <a:p>
            <a:pPr eaLnBrk="1" hangingPunct="1">
              <a:defRPr/>
            </a:pPr>
            <a:r>
              <a:rPr lang="en-US" sz="2400" dirty="0">
                <a:latin typeface="+mj-lt"/>
              </a:rPr>
              <a:t>“…He was about five feet eight or nine inches tall and heavy set. … He was dressed in a suit of brown woolen clothes, his hair and beard were white. … also remember that he had on his back a sort of knapsack with something in, shaped like a book. </a:t>
            </a:r>
          </a:p>
          <a:p>
            <a:pPr eaLnBrk="1" hangingPunct="1">
              <a:defRPr/>
            </a:pPr>
            <a:r>
              <a:rPr lang="en-US" sz="2400" dirty="0">
                <a:latin typeface="+mj-lt"/>
              </a:rPr>
              <a:t>“It was the messenger who had the plates, who had taken them from Joseph just prior to our starting from Harmony.” </a:t>
            </a:r>
            <a:r>
              <a:rPr lang="en-US" i="1" dirty="0">
                <a:latin typeface="+mj-lt"/>
              </a:rPr>
              <a:t>(David </a:t>
            </a:r>
            <a:r>
              <a:rPr lang="en-US" i="1" dirty="0" err="1">
                <a:latin typeface="+mj-lt"/>
              </a:rPr>
              <a:t>Whitmer</a:t>
            </a:r>
            <a:r>
              <a:rPr lang="en-US" i="1" dirty="0">
                <a:latin typeface="+mj-lt"/>
              </a:rPr>
              <a:t>: Jack M. Lyon, </a:t>
            </a:r>
            <a:r>
              <a:rPr lang="en-US" i="1" dirty="0" err="1">
                <a:latin typeface="+mj-lt"/>
              </a:rPr>
              <a:t>Linday</a:t>
            </a:r>
            <a:r>
              <a:rPr lang="en-US" i="1" dirty="0">
                <a:latin typeface="+mj-lt"/>
              </a:rPr>
              <a:t> </a:t>
            </a:r>
            <a:r>
              <a:rPr lang="en-US" i="1" dirty="0" err="1">
                <a:latin typeface="+mj-lt"/>
              </a:rPr>
              <a:t>Rine</a:t>
            </a:r>
            <a:r>
              <a:rPr lang="en-US" i="1" dirty="0">
                <a:latin typeface="+mj-lt"/>
              </a:rPr>
              <a:t> Gundry, and Jay A. Parry, eds. Best-Loved Stores of the LDS People [Salt Lake City, Deseret Book Co., 1997}, 39.  See also </a:t>
            </a:r>
            <a:r>
              <a:rPr lang="nn-NO" i="1" dirty="0">
                <a:latin typeface="+mj-lt"/>
              </a:rPr>
              <a:t>Millennial Star, 9 Dec. 1878, p. 772).</a:t>
            </a:r>
            <a:endParaRPr lang="en-US" sz="1400" i="1" dirty="0">
              <a:latin typeface="+mj-lt"/>
              <a:cs typeface="Calibri" pitchFamily="34" charset="0"/>
            </a:endParaRPr>
          </a:p>
        </p:txBody>
      </p:sp>
      <p:sp>
        <p:nvSpPr>
          <p:cNvPr id="78851"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19467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fade">
                                      <p:cBhvr>
                                        <p:cTn id="12" dur="1000"/>
                                        <p:tgtEl>
                                          <p:spTgt spid="67587">
                                            <p:txEl>
                                              <p:pRg st="2" end="2"/>
                                            </p:txEl>
                                          </p:spTgt>
                                        </p:tgtEl>
                                      </p:cBhvr>
                                    </p:animEffect>
                                    <p:anim calcmode="lin" valueType="num">
                                      <p:cBhvr>
                                        <p:cTn id="13" dur="10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758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fade">
                                      <p:cBhvr>
                                        <p:cTn id="17" dur="1000"/>
                                        <p:tgtEl>
                                          <p:spTgt spid="67587">
                                            <p:txEl>
                                              <p:pRg st="3" end="3"/>
                                            </p:txEl>
                                          </p:spTgt>
                                        </p:tgtEl>
                                      </p:cBhvr>
                                    </p:animEffect>
                                    <p:anim calcmode="lin" valueType="num">
                                      <p:cBhvr>
                                        <p:cTn id="18"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75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304800" y="1014413"/>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800" b="1" dirty="0">
                <a:latin typeface="+mj-lt"/>
                <a:ea typeface="Calibri" panose="020F0502020204030204" pitchFamily="34" charset="0"/>
                <a:cs typeface="Calibri" panose="020F0502020204030204" pitchFamily="34" charset="0"/>
              </a:rPr>
              <a:t>MORONI’S FINAL DAY ON EARTH</a:t>
            </a:r>
          </a:p>
          <a:p>
            <a:pPr eaLnBrk="1" hangingPunct="1">
              <a:lnSpc>
                <a:spcPct val="100000"/>
              </a:lnSpc>
              <a:spcBef>
                <a:spcPct val="0"/>
              </a:spcBef>
              <a:buFontTx/>
              <a:buNone/>
              <a:defRPr/>
            </a:pPr>
            <a:r>
              <a:rPr lang="en-US" altLang="en-US" sz="2400" dirty="0">
                <a:latin typeface="+mj-lt"/>
                <a:ea typeface="Calibri" panose="020F0502020204030204" pitchFamily="34" charset="0"/>
                <a:cs typeface="Calibri" panose="020F0502020204030204" pitchFamily="34" charset="0"/>
              </a:rPr>
              <a:t>Thomas B. Marsh:  “Joseph became very anxious to know something of the fate of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and in answers to prayer, the Lord gave Joseph a vision.  A wild country appeared and on the scene was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after whom were six Lamanites in pursuit; he stopped and one of the Lamanites stepped forward and measured swords with him;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smote him and he fell dead; another Lamanite advanced and contended with him; this Lamanite also fell … Another advanced and contended with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he experienced the same fate; a fourth afterwards contended with him, but, in the struggle with the fourth,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being exhausted, was killed. Thus ended the life of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a:t>
            </a:r>
            <a:r>
              <a:rPr lang="en-US" altLang="en-US" i="1" dirty="0">
                <a:latin typeface="+mj-lt"/>
                <a:ea typeface="Calibri" panose="020F0502020204030204" pitchFamily="34" charset="0"/>
                <a:cs typeface="Calibri" panose="020F0502020204030204" pitchFamily="34" charset="0"/>
              </a:rPr>
              <a:t>(Charles D. Evans. </a:t>
            </a:r>
            <a:r>
              <a:rPr lang="en-US" altLang="en-US" i="1" dirty="0" err="1">
                <a:latin typeface="+mj-lt"/>
                <a:ea typeface="Calibri" panose="020F0502020204030204" pitchFamily="34" charset="0"/>
                <a:cs typeface="Calibri" panose="020F0502020204030204" pitchFamily="34" charset="0"/>
              </a:rPr>
              <a:t>Msd</a:t>
            </a:r>
            <a:r>
              <a:rPr lang="en-US" altLang="en-US" i="1" dirty="0">
                <a:latin typeface="+mj-lt"/>
                <a:ea typeface="Calibri" panose="020F0502020204030204" pitchFamily="34" charset="0"/>
                <a:cs typeface="Calibri" panose="020F0502020204030204" pitchFamily="34" charset="0"/>
              </a:rPr>
              <a:t> 3864 Church Archives)</a:t>
            </a:r>
            <a:endParaRPr lang="en-US" altLang="en-US" sz="1600" i="1" dirty="0">
              <a:latin typeface="+mj-lt"/>
              <a:ea typeface="Calibri" panose="020F0502020204030204" pitchFamily="34" charset="0"/>
              <a:cs typeface="Calibri" panose="020F0502020204030204" pitchFamily="34" charset="0"/>
            </a:endParaRPr>
          </a:p>
        </p:txBody>
      </p:sp>
      <p:sp>
        <p:nvSpPr>
          <p:cNvPr id="80899"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263661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304800" y="1014413"/>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800" b="1" dirty="0">
                <a:latin typeface="+mj-lt"/>
                <a:ea typeface="Calibri" panose="020F0502020204030204" pitchFamily="34" charset="0"/>
                <a:cs typeface="Calibri" panose="020F0502020204030204" pitchFamily="34" charset="0"/>
              </a:rPr>
              <a:t>ASSISTED IN AMERICA’S PURPOSE</a:t>
            </a:r>
          </a:p>
          <a:p>
            <a:pPr eaLnBrk="1" hangingPunct="1">
              <a:lnSpc>
                <a:spcPct val="100000"/>
              </a:lnSpc>
              <a:spcBef>
                <a:spcPct val="0"/>
              </a:spcBef>
              <a:buFontTx/>
              <a:buNone/>
              <a:defRPr/>
            </a:pPr>
            <a:r>
              <a:rPr lang="en-US" altLang="en-US" sz="2200" dirty="0">
                <a:latin typeface="+mj-lt"/>
                <a:ea typeface="Calibri" panose="020F0502020204030204" pitchFamily="34" charset="0"/>
                <a:cs typeface="Calibri" panose="020F0502020204030204" pitchFamily="34" charset="0"/>
              </a:rPr>
              <a:t>“In those early and perilous times our men were few and our reserves limited. By whose power [did] victory so often perch on our banner? It was by the agency of that same angel that appeared unto Joseph. … This same angel presides over the destinies of America and feels a lively interest in all our doings. He was in the camp of Washington and, by an invisible band, led our fathers to conquest and victory; this same angel was with Columbus and gave him deep impressions by dreams and visions respecting this New World. Under the guardianship of this same angel, the Prince of America, the United States has grown, increased and flourished, like the sturdy oak by the rivers of water.” </a:t>
            </a:r>
            <a:r>
              <a:rPr lang="en-US" altLang="en-US" i="1" dirty="0">
                <a:latin typeface="+mj-lt"/>
                <a:ea typeface="Calibri" panose="020F0502020204030204" pitchFamily="34" charset="0"/>
                <a:cs typeface="Calibri" panose="020F0502020204030204" pitchFamily="34" charset="0"/>
              </a:rPr>
              <a:t>(Brigham Young, Journal of Discourses 6:369)</a:t>
            </a:r>
            <a:endParaRPr lang="en-US" altLang="en-US" sz="1600" i="1" dirty="0">
              <a:latin typeface="+mj-lt"/>
              <a:ea typeface="Calibri" panose="020F0502020204030204" pitchFamily="34" charset="0"/>
              <a:cs typeface="Calibri" panose="020F0502020204030204" pitchFamily="34" charset="0"/>
            </a:endParaRPr>
          </a:p>
        </p:txBody>
      </p:sp>
      <p:sp>
        <p:nvSpPr>
          <p:cNvPr id="81923"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392430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ltLang="en-US" dirty="0"/>
              <a:t>Revelation 14</a:t>
            </a:r>
          </a:p>
        </p:txBody>
      </p:sp>
      <p:sp>
        <p:nvSpPr>
          <p:cNvPr id="11267" name="Rectangle 3"/>
          <p:cNvSpPr>
            <a:spLocks noGrp="1" noChangeArrowheads="1"/>
          </p:cNvSpPr>
          <p:nvPr>
            <p:ph idx="1"/>
          </p:nvPr>
        </p:nvSpPr>
        <p:spPr>
          <a:xfrm>
            <a:off x="730250" y="2286000"/>
            <a:ext cx="7772400" cy="1752600"/>
          </a:xfrm>
        </p:spPr>
        <p:txBody>
          <a:bodyPr>
            <a:normAutofit fontScale="92500"/>
          </a:bodyPr>
          <a:lstStyle/>
          <a:p>
            <a:pPr marL="0" indent="0" algn="ctr" eaLnBrk="1" fontAlgn="auto" hangingPunct="1">
              <a:spcAft>
                <a:spcPts val="0"/>
              </a:spcAft>
              <a:buFont typeface="Wingdings" panose="05000000000000000000" pitchFamily="2" charset="2"/>
              <a:buNone/>
              <a:defRPr/>
            </a:pPr>
            <a:r>
              <a:rPr lang="en-US" altLang="en-US" sz="10000">
                <a:latin typeface="Freestyle Script" panose="030804020302050B0404" pitchFamily="66" charset="0"/>
              </a:rPr>
              <a:t>The Victory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9548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228600" y="987425"/>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800" b="1" dirty="0">
                <a:latin typeface="+mj-lt"/>
                <a:ea typeface="Calibri" panose="020F0502020204030204" pitchFamily="34" charset="0"/>
                <a:cs typeface="Calibri" panose="020F0502020204030204" pitchFamily="34" charset="0"/>
              </a:rPr>
              <a:t>THE DECLARATION OF INDEPENDENCE</a:t>
            </a:r>
            <a:endParaRPr lang="en-US" altLang="en-US" sz="2800" dirty="0">
              <a:latin typeface="+mj-lt"/>
              <a:ea typeface="Calibri" panose="020F0502020204030204" pitchFamily="34" charset="0"/>
              <a:cs typeface="Calibri" panose="020F0502020204030204" pitchFamily="34" charset="0"/>
            </a:endParaRPr>
          </a:p>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The debate to sign or not to sign the Declaration of Independence created great ambivalence. When it appeared to many that the enterprise to declare independence from Great Britain was a tabled issue, an old and dignified patriot took the floor and addressed the congress.  This dignified patriot told them it was incumbent upon them to sign the document – “This” he said,” is your finest hour”. He insured them that they would be remembered with gratitude throughout all history, if they would but sign. When the wise patriot concluded his remarks, Jefferson said, “our spirits were rekindled and they (the 34 signers) flocked the table to sign the document.” </a:t>
            </a:r>
          </a:p>
          <a:p>
            <a:pPr eaLnBrk="1" hangingPunct="1">
              <a:lnSpc>
                <a:spcPct val="100000"/>
              </a:lnSpc>
              <a:spcBef>
                <a:spcPct val="0"/>
              </a:spcBef>
              <a:buFontTx/>
              <a:buNone/>
              <a:defRPr/>
            </a:pPr>
            <a:endParaRPr lang="en-US" altLang="en-US" dirty="0">
              <a:latin typeface="+mj-lt"/>
              <a:ea typeface="Calibri" panose="020F0502020204030204" pitchFamily="34" charset="0"/>
              <a:cs typeface="Calibri" panose="020F0502020204030204" pitchFamily="34" charset="0"/>
            </a:endParaRPr>
          </a:p>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Orson Hyde, an apostle, declared that </a:t>
            </a:r>
            <a:r>
              <a:rPr lang="en-US" altLang="en-US" dirty="0" err="1">
                <a:latin typeface="+mj-lt"/>
                <a:ea typeface="Calibri" panose="020F0502020204030204" pitchFamily="34" charset="0"/>
                <a:cs typeface="Calibri" panose="020F0502020204030204" pitchFamily="34" charset="0"/>
              </a:rPr>
              <a:t>Moroni</a:t>
            </a:r>
            <a:r>
              <a:rPr lang="en-US" altLang="en-US" dirty="0">
                <a:latin typeface="+mj-lt"/>
                <a:ea typeface="Calibri" panose="020F0502020204030204" pitchFamily="34" charset="0"/>
                <a:cs typeface="Calibri" panose="020F0502020204030204" pitchFamily="34" charset="0"/>
              </a:rPr>
              <a:t> was that distinguished man, the chosen guardian of the Americas” </a:t>
            </a:r>
            <a:r>
              <a:rPr lang="en-US" altLang="en-US" sz="1400" dirty="0">
                <a:latin typeface="+mj-lt"/>
              </a:rPr>
              <a:t>(Orson Pratt,. </a:t>
            </a:r>
            <a:r>
              <a:rPr lang="en-US" altLang="en-US" sz="1400" u="sng" dirty="0">
                <a:latin typeface="+mj-lt"/>
              </a:rPr>
              <a:t>Journal of Discourses</a:t>
            </a:r>
            <a:r>
              <a:rPr lang="en-US" altLang="en-US" sz="1400" dirty="0">
                <a:latin typeface="+mj-lt"/>
              </a:rPr>
              <a:t>. 4 July 1854. 6:367-371</a:t>
            </a:r>
            <a:endParaRPr lang="en-US" altLang="en-US" sz="1400" i="1" dirty="0">
              <a:latin typeface="+mj-lt"/>
              <a:ea typeface="Calibri" panose="020F0502020204030204" pitchFamily="34" charset="0"/>
              <a:cs typeface="Calibri" panose="020F0502020204030204" pitchFamily="34" charset="0"/>
            </a:endParaRPr>
          </a:p>
        </p:txBody>
      </p:sp>
      <p:sp>
        <p:nvSpPr>
          <p:cNvPr id="82947"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2175810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587">
                                            <p:txEl>
                                              <p:pRg st="3" end="3"/>
                                            </p:txEl>
                                          </p:spTgt>
                                        </p:tgtEl>
                                        <p:attrNameLst>
                                          <p:attrName>style.visibility</p:attrName>
                                        </p:attrNameLst>
                                      </p:cBhvr>
                                      <p:to>
                                        <p:strVal val="visible"/>
                                      </p:to>
                                    </p:set>
                                    <p:animEffect transition="in" filter="fade">
                                      <p:cBhvr>
                                        <p:cTn id="12" dur="1000"/>
                                        <p:tgtEl>
                                          <p:spTgt spid="67587">
                                            <p:txEl>
                                              <p:pRg st="3" end="3"/>
                                            </p:txEl>
                                          </p:spTgt>
                                        </p:tgtEl>
                                      </p:cBhvr>
                                    </p:animEffect>
                                    <p:anim calcmode="lin" valueType="num">
                                      <p:cBhvr>
                                        <p:cTn id="13"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75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533400" y="1065213"/>
            <a:ext cx="807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800" b="1" dirty="0">
                <a:latin typeface="+mj-lt"/>
                <a:ea typeface="Calibri" panose="020F0502020204030204" pitchFamily="34" charset="0"/>
                <a:cs typeface="Calibri" panose="020F0502020204030204" pitchFamily="34" charset="0"/>
              </a:rPr>
              <a:t>MANTI TEMPLE SITE </a:t>
            </a:r>
          </a:p>
          <a:p>
            <a:pPr eaLnBrk="1" hangingPunct="1">
              <a:lnSpc>
                <a:spcPct val="100000"/>
              </a:lnSpc>
              <a:spcBef>
                <a:spcPct val="0"/>
              </a:spcBef>
              <a:buFontTx/>
              <a:buNone/>
              <a:defRPr/>
            </a:pPr>
            <a:r>
              <a:rPr lang="en-US" altLang="en-US" dirty="0">
                <a:latin typeface="+mj-lt"/>
                <a:ea typeface="Calibri" panose="020F0502020204030204" pitchFamily="34" charset="0"/>
                <a:cs typeface="Calibri" panose="020F0502020204030204" pitchFamily="34" charset="0"/>
              </a:rPr>
              <a:t>Brother Warren S. Snow: “President Young took me to the spot where the temple was to stand; we went to the southeast corner, and President Young said: “Here is the spot where the prophet Moroni stood and dedicated this piece of land for a Temple site and that is the reason why the location is made here, and we can’t move it from this spot </a:t>
            </a:r>
            <a:r>
              <a:rPr lang="en-US" altLang="en-US" sz="1600" i="1" dirty="0">
                <a:latin typeface="+mj-lt"/>
                <a:ea typeface="Calibri" panose="020F0502020204030204" pitchFamily="34" charset="0"/>
                <a:cs typeface="Calibri" panose="020F0502020204030204" pitchFamily="34" charset="0"/>
              </a:rPr>
              <a:t>(Life of Heber C. Kimball, </a:t>
            </a:r>
            <a:r>
              <a:rPr lang="en-US" altLang="en-US" sz="1600" i="1" dirty="0" err="1">
                <a:latin typeface="+mj-lt"/>
                <a:ea typeface="Calibri" panose="020F0502020204030204" pitchFamily="34" charset="0"/>
                <a:cs typeface="Calibri" panose="020F0502020204030204" pitchFamily="34" charset="0"/>
              </a:rPr>
              <a:t>pg</a:t>
            </a:r>
            <a:r>
              <a:rPr lang="en-US" altLang="en-US" sz="1600" i="1" dirty="0">
                <a:latin typeface="+mj-lt"/>
                <a:ea typeface="Calibri" panose="020F0502020204030204" pitchFamily="34" charset="0"/>
                <a:cs typeface="Calibri" panose="020F0502020204030204" pitchFamily="34" charset="0"/>
              </a:rPr>
              <a:t> 447).</a:t>
            </a:r>
            <a:endParaRPr lang="en-US" altLang="en-US" sz="1200" i="1" dirty="0">
              <a:latin typeface="+mj-lt"/>
              <a:ea typeface="Calibri" panose="020F0502020204030204" pitchFamily="34" charset="0"/>
              <a:cs typeface="Calibri" panose="020F0502020204030204" pitchFamily="34" charset="0"/>
            </a:endParaRPr>
          </a:p>
        </p:txBody>
      </p:sp>
      <p:sp>
        <p:nvSpPr>
          <p:cNvPr id="83971"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pic>
        <p:nvPicPr>
          <p:cNvPr id="43013" name="Picture 5" descr="http://whywegodotcom.files.wordpress.com/2012/11/manit-temple-with-graves2.jpg?w=960&amp;h=26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6263"/>
            <a:ext cx="9144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st george temple">
            <a:extLst>
              <a:ext uri="{FF2B5EF4-FFF2-40B4-BE49-F238E27FC236}">
                <a16:creationId xmlns:a16="http://schemas.microsoft.com/office/drawing/2014/main" id="{90EDFF09-02E7-414E-B3CB-5720D7B31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149" y="3902149"/>
            <a:ext cx="2955851" cy="295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0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1000"/>
                                        <p:tgtEl>
                                          <p:spTgt spid="43013"/>
                                        </p:tgtEl>
                                      </p:cBhvr>
                                    </p:animEffect>
                                    <p:anim calcmode="lin" valueType="num">
                                      <p:cBhvr>
                                        <p:cTn id="8" dur="1000" fill="hold"/>
                                        <p:tgtEl>
                                          <p:spTgt spid="43013"/>
                                        </p:tgtEl>
                                        <p:attrNameLst>
                                          <p:attrName>ppt_x</p:attrName>
                                        </p:attrNameLst>
                                      </p:cBhvr>
                                      <p:tavLst>
                                        <p:tav tm="0">
                                          <p:val>
                                            <p:strVal val="#ppt_x"/>
                                          </p:val>
                                        </p:tav>
                                        <p:tav tm="100000">
                                          <p:val>
                                            <p:strVal val="#ppt_x"/>
                                          </p:val>
                                        </p:tav>
                                      </p:tavLst>
                                    </p:anim>
                                    <p:anim calcmode="lin" valueType="num">
                                      <p:cBhvr>
                                        <p:cTn id="9" dur="1000" fill="hold"/>
                                        <p:tgtEl>
                                          <p:spTgt spid="430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Effect transition="in" filter="fade">
                                      <p:cBhvr>
                                        <p:cTn id="13" dur="1000"/>
                                        <p:tgtEl>
                                          <p:spTgt spid="67587">
                                            <p:txEl>
                                              <p:pRg st="0" end="0"/>
                                            </p:txEl>
                                          </p:spTgt>
                                        </p:tgtEl>
                                      </p:cBhvr>
                                    </p:animEffect>
                                    <p:anim calcmode="lin" valueType="num">
                                      <p:cBhvr>
                                        <p:cTn id="14"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75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67587">
                                            <p:txEl>
                                              <p:pRg st="1" end="1"/>
                                            </p:txEl>
                                          </p:spTgt>
                                        </p:tgtEl>
                                        <p:attrNameLst>
                                          <p:attrName>style.visibility</p:attrName>
                                        </p:attrNameLst>
                                      </p:cBhvr>
                                      <p:to>
                                        <p:strVal val="visible"/>
                                      </p:to>
                                    </p:set>
                                    <p:animEffect transition="in" filter="fade">
                                      <p:cBhvr>
                                        <p:cTn id="20" dur="1000"/>
                                        <p:tgtEl>
                                          <p:spTgt spid="67587">
                                            <p:txEl>
                                              <p:pRg st="1" end="1"/>
                                            </p:txEl>
                                          </p:spTgt>
                                        </p:tgtEl>
                                      </p:cBhvr>
                                    </p:animEffect>
                                    <p:anim calcmode="lin" valueType="num">
                                      <p:cBhvr>
                                        <p:cTn id="21"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75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1000"/>
                                        <p:tgtEl>
                                          <p:spTgt spid="5122"/>
                                        </p:tgtEl>
                                      </p:cBhvr>
                                    </p:animEffect>
                                    <p:anim calcmode="lin" valueType="num">
                                      <p:cBhvr>
                                        <p:cTn id="28" dur="1000" fill="hold"/>
                                        <p:tgtEl>
                                          <p:spTgt spid="5122"/>
                                        </p:tgtEl>
                                        <p:attrNameLst>
                                          <p:attrName>ppt_x</p:attrName>
                                        </p:attrNameLst>
                                      </p:cBhvr>
                                      <p:tavLst>
                                        <p:tav tm="0">
                                          <p:val>
                                            <p:strVal val="#ppt_x"/>
                                          </p:val>
                                        </p:tav>
                                        <p:tav tm="100000">
                                          <p:val>
                                            <p:strVal val="#ppt_x"/>
                                          </p:val>
                                        </p:tav>
                                      </p:tavLst>
                                    </p:anim>
                                    <p:anim calcmode="lin" valueType="num">
                                      <p:cBhvr>
                                        <p:cTn id="2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p:cNvSpPr txBox="1">
            <a:spLocks noChangeArrowheads="1"/>
          </p:cNvSpPr>
          <p:nvPr/>
        </p:nvSpPr>
        <p:spPr bwMode="auto">
          <a:xfrm>
            <a:off x="381000" y="1225550"/>
            <a:ext cx="845502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3200" b="1" dirty="0">
                <a:latin typeface="+mj-lt"/>
                <a:ea typeface="Calibri" panose="020F0502020204030204" pitchFamily="34" charset="0"/>
                <a:cs typeface="Calibri" panose="020F0502020204030204" pitchFamily="34" charset="0"/>
              </a:rPr>
              <a:t>THE TEMPLE GARMENT</a:t>
            </a:r>
          </a:p>
          <a:p>
            <a:pPr eaLnBrk="1" hangingPunct="1">
              <a:lnSpc>
                <a:spcPct val="100000"/>
              </a:lnSpc>
              <a:spcBef>
                <a:spcPct val="0"/>
              </a:spcBef>
              <a:buFontTx/>
              <a:buNone/>
              <a:defRPr/>
            </a:pPr>
            <a:r>
              <a:rPr lang="en-US" altLang="en-US" sz="2400" dirty="0">
                <a:latin typeface="+mj-lt"/>
                <a:ea typeface="Calibri" panose="020F0502020204030204" pitchFamily="34" charset="0"/>
                <a:cs typeface="Calibri" panose="020F0502020204030204" pitchFamily="34" charset="0"/>
              </a:rPr>
              <a:t>While in Nauvoo … the prophet came to my grandmother (a seamstress) and told her that the angel </a:t>
            </a:r>
            <a:r>
              <a:rPr lang="en-US" altLang="en-US" sz="2400" dirty="0" err="1">
                <a:latin typeface="+mj-lt"/>
                <a:ea typeface="Calibri" panose="020F0502020204030204" pitchFamily="34" charset="0"/>
                <a:cs typeface="Calibri" panose="020F0502020204030204" pitchFamily="34" charset="0"/>
              </a:rPr>
              <a:t>Moroni</a:t>
            </a:r>
            <a:r>
              <a:rPr lang="en-US" altLang="en-US" sz="2400" dirty="0">
                <a:latin typeface="+mj-lt"/>
                <a:ea typeface="Calibri" panose="020F0502020204030204" pitchFamily="34" charset="0"/>
                <a:cs typeface="Calibri" panose="020F0502020204030204" pitchFamily="34" charset="0"/>
              </a:rPr>
              <a:t> had shown him the temple garment and asked her to assist him in cutting it out. She had to cut out a third pair, however, before he said it was satisfactory. …. He told her he wanted as few seems as possible and to cut the sleeves without piecing. . . Emma Smith proposed that they have a collar as she thought they would look more finished…” </a:t>
            </a:r>
            <a:r>
              <a:rPr lang="en-US" altLang="en-US" sz="1800" i="1" dirty="0">
                <a:latin typeface="+mj-lt"/>
                <a:ea typeface="Calibri" panose="020F0502020204030204" pitchFamily="34" charset="0"/>
                <a:cs typeface="Calibri" panose="020F0502020204030204" pitchFamily="34" charset="0"/>
              </a:rPr>
              <a:t>(Early Pioneer Hist. Eliza M A Munson, p. 2. Diary by James T S Allred, Typescript copy BYU Library).</a:t>
            </a:r>
            <a:endParaRPr lang="en-US" altLang="en-US" sz="1400" i="1" dirty="0">
              <a:latin typeface="+mj-lt"/>
              <a:ea typeface="Calibri" panose="020F0502020204030204" pitchFamily="34" charset="0"/>
              <a:cs typeface="Calibri" panose="020F0502020204030204" pitchFamily="34" charset="0"/>
            </a:endParaRPr>
          </a:p>
        </p:txBody>
      </p:sp>
      <p:sp>
        <p:nvSpPr>
          <p:cNvPr id="84995"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17557196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3"/>
          <p:cNvSpPr txBox="1">
            <a:spLocks noChangeArrowheads="1"/>
          </p:cNvSpPr>
          <p:nvPr/>
        </p:nvSpPr>
        <p:spPr bwMode="auto">
          <a:xfrm>
            <a:off x="228600" y="1371600"/>
            <a:ext cx="8763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200" dirty="0">
                <a:latin typeface="+mj-lt"/>
              </a:rPr>
              <a:t>	“It began on September 22, 1827, Heber C. Kimball said, in the eastern horizon—a white smoke rising toward the heavens with the sound of a mighty wind. The smoke moved across the sky, in the shape of a rainbow toward the western horizon. </a:t>
            </a:r>
          </a:p>
          <a:p>
            <a:pPr>
              <a:defRPr/>
            </a:pPr>
            <a:r>
              <a:rPr lang="en-US" sz="2200" dirty="0">
                <a:latin typeface="+mj-lt"/>
              </a:rPr>
              <a:t>	As Heber watched with his family and several neighbors, a large, commanding army  appeared, marching in platoons across the sky from east to west.  </a:t>
            </a:r>
          </a:p>
          <a:p>
            <a:pPr>
              <a:defRPr/>
            </a:pPr>
            <a:r>
              <a:rPr lang="en-US" sz="2200" dirty="0">
                <a:latin typeface="+mj-lt"/>
              </a:rPr>
              <a:t>	“We could distinctly see the muskets, bayonets and knapsacks of the men,” Heber recorded, “And also saw their officers with their swords and [heard] the clashing and jingling of their implements of war, and features of the men. </a:t>
            </a:r>
          </a:p>
          <a:p>
            <a:pPr>
              <a:defRPr/>
            </a:pPr>
            <a:r>
              <a:rPr lang="en-US" sz="2200" dirty="0">
                <a:latin typeface="+mj-lt"/>
              </a:rPr>
              <a:t>	“No man could judge of my feelings; it seemed as though every hair of my head was alive. This scenery we gazed upon for hours, until it began to disappear.”  </a:t>
            </a:r>
          </a:p>
        </p:txBody>
      </p:sp>
      <p:sp>
        <p:nvSpPr>
          <p:cNvPr id="86019"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
        <p:nvSpPr>
          <p:cNvPr id="81924" name="Rectangle 1"/>
          <p:cNvSpPr>
            <a:spLocks noChangeArrowheads="1"/>
          </p:cNvSpPr>
          <p:nvPr/>
        </p:nvSpPr>
        <p:spPr bwMode="auto">
          <a:xfrm>
            <a:off x="2209800" y="801688"/>
            <a:ext cx="5416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dirty="0">
                <a:latin typeface="Arial" panose="020B0604020202020204" pitchFamily="34" charset="0"/>
              </a:rPr>
              <a:t>A Vision in the Night Sky (October 2007 Ensign)</a:t>
            </a:r>
          </a:p>
        </p:txBody>
      </p:sp>
    </p:spTree>
    <p:extLst>
      <p:ext uri="{BB962C8B-B14F-4D97-AF65-F5344CB8AC3E}">
        <p14:creationId xmlns:p14="http://schemas.microsoft.com/office/powerpoint/2010/main" val="245318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228600" y="1371600"/>
            <a:ext cx="8607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br>
              <a:rPr lang="en-US" sz="2200" dirty="0">
                <a:latin typeface="+mj-lt"/>
              </a:rPr>
            </a:br>
            <a:r>
              <a:rPr lang="en-US" sz="2200" dirty="0">
                <a:latin typeface="+mj-lt"/>
              </a:rPr>
              <a:t>	Brigham Young (who at that time was not acquainted with Heber C. Kimball), wrote in his journal that night, “Tonight there was a great light in the East and it went to the West and it was very bright.” As he gazed at it with his wife, Miriam, they saw “great armies” marching across the night sky. He recorded that the vision remained for several hours.</a:t>
            </a:r>
          </a:p>
        </p:txBody>
      </p:sp>
      <p:sp>
        <p:nvSpPr>
          <p:cNvPr id="88067"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
        <p:nvSpPr>
          <p:cNvPr id="83972" name="Rectangle 1"/>
          <p:cNvSpPr>
            <a:spLocks noChangeArrowheads="1"/>
          </p:cNvSpPr>
          <p:nvPr/>
        </p:nvSpPr>
        <p:spPr bwMode="auto">
          <a:xfrm>
            <a:off x="2209800" y="801688"/>
            <a:ext cx="5416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a:latin typeface="Arial" panose="020B0604020202020204" pitchFamily="34" charset="0"/>
              </a:rPr>
              <a:t>A Vision in the Night Sky (October 2007 Ensign)</a:t>
            </a:r>
          </a:p>
        </p:txBody>
      </p:sp>
    </p:spTree>
    <p:extLst>
      <p:ext uri="{BB962C8B-B14F-4D97-AF65-F5344CB8AC3E}">
        <p14:creationId xmlns:p14="http://schemas.microsoft.com/office/powerpoint/2010/main" val="23065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3"/>
          <p:cNvSpPr txBox="1">
            <a:spLocks noChangeArrowheads="1"/>
          </p:cNvSpPr>
          <p:nvPr/>
        </p:nvSpPr>
        <p:spPr bwMode="auto">
          <a:xfrm>
            <a:off x="304800" y="1371600"/>
            <a:ext cx="85074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200" dirty="0">
                <a:latin typeface="+mj-lt"/>
              </a:rPr>
              <a:t>	“Heber and Brigham and their family members who witnessed the amazing scene on 22 September 1827 felt it must have been a sign from God, but they did not know its meaning. </a:t>
            </a:r>
            <a:br>
              <a:rPr lang="en-US" sz="2200" dirty="0">
                <a:latin typeface="+mj-lt"/>
              </a:rPr>
            </a:br>
            <a:r>
              <a:rPr lang="en-US" sz="2200" dirty="0">
                <a:latin typeface="+mj-lt"/>
              </a:rPr>
              <a:t>	“The following year, Brigham Young and Miriam moved to Mendon, New York, less than a half mile northeast of where Heber Kimball and his wife, </a:t>
            </a:r>
            <a:r>
              <a:rPr lang="en-US" sz="2200" dirty="0" err="1">
                <a:latin typeface="+mj-lt"/>
              </a:rPr>
              <a:t>Vilate</a:t>
            </a:r>
            <a:r>
              <a:rPr lang="en-US" sz="2200" dirty="0">
                <a:latin typeface="+mj-lt"/>
              </a:rPr>
              <a:t>, lived. Brigham and Heber, just 13 days apart in age, and their wives, just 6 days apart in age, soon became close friends and both families eventually met the Prophet Joseph and joined the church and learned that he had received the gold plates containing the Book of Mormon on 22 September 1827 – the same day as their vision in the sky - at the Hill </a:t>
            </a:r>
            <a:r>
              <a:rPr lang="en-US" sz="2200" dirty="0" err="1">
                <a:latin typeface="+mj-lt"/>
              </a:rPr>
              <a:t>Cumorah</a:t>
            </a:r>
            <a:r>
              <a:rPr lang="en-US" sz="2200" dirty="0">
                <a:latin typeface="+mj-lt"/>
              </a:rPr>
              <a:t>, just 20 miles to the east.</a:t>
            </a:r>
          </a:p>
        </p:txBody>
      </p:sp>
      <p:sp>
        <p:nvSpPr>
          <p:cNvPr id="86019" name="Rectangle 1"/>
          <p:cNvSpPr>
            <a:spLocks noChangeArrowheads="1"/>
          </p:cNvSpPr>
          <p:nvPr/>
        </p:nvSpPr>
        <p:spPr bwMode="auto">
          <a:xfrm>
            <a:off x="2209800" y="801688"/>
            <a:ext cx="5416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a:latin typeface="Arial" panose="020B0604020202020204" pitchFamily="34" charset="0"/>
              </a:rPr>
              <a:t>A Vision in the Night Sky (October 2007 Ensign)</a:t>
            </a:r>
          </a:p>
        </p:txBody>
      </p:sp>
      <p:sp>
        <p:nvSpPr>
          <p:cNvPr id="90116" name="Title 1"/>
          <p:cNvSpPr>
            <a:spLocks noGrp="1"/>
          </p:cNvSpPr>
          <p:nvPr>
            <p:ph type="title"/>
          </p:nvPr>
        </p:nvSpPr>
        <p:spPr>
          <a:xfrm>
            <a:off x="609600" y="228600"/>
            <a:ext cx="8226425" cy="758825"/>
          </a:xfrm>
        </p:spPr>
        <p:txBody>
          <a:bodyPr/>
          <a:lstStyle/>
          <a:p>
            <a:pPr eaLnBrk="1" fontAlgn="auto" hangingPunct="1">
              <a:spcAft>
                <a:spcPts val="0"/>
              </a:spcAft>
              <a:defRPr/>
            </a:pPr>
            <a:r>
              <a:rPr lang="en-US" altLang="en-US" dirty="0" err="1"/>
              <a:t>Moroni</a:t>
            </a:r>
            <a:endParaRPr lang="en-US" altLang="en-US" dirty="0"/>
          </a:p>
        </p:txBody>
      </p:sp>
    </p:spTree>
    <p:extLst>
      <p:ext uri="{BB962C8B-B14F-4D97-AF65-F5344CB8AC3E}">
        <p14:creationId xmlns:p14="http://schemas.microsoft.com/office/powerpoint/2010/main" val="136469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RichardsED\Desktop\angel-moroni-494801-sw.jpg"/>
          <p:cNvPicPr>
            <a:picLocks noChangeAspect="1" noChangeArrowheads="1"/>
          </p:cNvPicPr>
          <p:nvPr/>
        </p:nvPicPr>
        <p:blipFill>
          <a:blip r:embed="rId2">
            <a:extLst>
              <a:ext uri="{28A0092B-C50C-407E-A947-70E740481C1C}">
                <a14:useLocalDpi xmlns:a14="http://schemas.microsoft.com/office/drawing/2010/main" val="0"/>
              </a:ext>
            </a:extLst>
          </a:blip>
          <a:srcRect b="3111"/>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47498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56753F-18F1-4F01-8B99-1211A286B066}"/>
              </a:ext>
            </a:extLst>
          </p:cNvPr>
          <p:cNvSpPr/>
          <p:nvPr/>
        </p:nvSpPr>
        <p:spPr>
          <a:xfrm>
            <a:off x="251791" y="592689"/>
            <a:ext cx="8494643" cy="503921"/>
          </a:xfrm>
          <a:prstGeom prst="rect">
            <a:avLst/>
          </a:prstGeom>
        </p:spPr>
        <p:txBody>
          <a:bodyPr wrap="square">
            <a:spAutoFit/>
          </a:bodyPr>
          <a:lstStyle/>
          <a:p>
            <a:pPr algn="ctr" eaLnBrk="1" hangingPunct="1">
              <a:lnSpc>
                <a:spcPct val="80000"/>
              </a:lnSpc>
            </a:pPr>
            <a:r>
              <a:rPr lang="en-US" altLang="en-US" sz="3200" b="1" dirty="0">
                <a:latin typeface="Bell MT" panose="02020503060305020303" pitchFamily="18" charset="0"/>
              </a:rPr>
              <a:t>Angels 2&amp;3: Revelation 14:8-10</a:t>
            </a:r>
          </a:p>
        </p:txBody>
      </p:sp>
      <p:pic>
        <p:nvPicPr>
          <p:cNvPr id="7" name="Picture 2" descr="Image result for three angels">
            <a:extLst>
              <a:ext uri="{FF2B5EF4-FFF2-40B4-BE49-F238E27FC236}">
                <a16:creationId xmlns:a16="http://schemas.microsoft.com/office/drawing/2014/main" id="{8B995591-5215-44FA-9130-18E8C1B4B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161" y="1670288"/>
            <a:ext cx="6385737" cy="428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1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52413"/>
            <a:ext cx="7162800" cy="5843587"/>
          </a:xfrm>
        </p:spPr>
        <p:txBody>
          <a:bodyPr>
            <a:noAutofit/>
          </a:bodyPr>
          <a:lstStyle/>
          <a:p>
            <a:pPr eaLnBrk="1" fontAlgn="auto" hangingPunct="1">
              <a:spcAft>
                <a:spcPts val="0"/>
              </a:spcAft>
              <a:buFont typeface="Wingdings" panose="05000000000000000000" pitchFamily="2" charset="2"/>
              <a:buNone/>
              <a:defRPr/>
            </a:pPr>
            <a:r>
              <a:rPr lang="en-US" dirty="0">
                <a:latin typeface="+mj-lt"/>
              </a:rPr>
              <a:t>		“The season of the world before us will be like no other. Satan will unleash every evil scheme, every vile perversion ever known to man in any generation. </a:t>
            </a:r>
          </a:p>
          <a:p>
            <a:pPr eaLnBrk="1" fontAlgn="auto" hangingPunct="1">
              <a:spcAft>
                <a:spcPts val="0"/>
              </a:spcAft>
              <a:buFont typeface="Wingdings" panose="05000000000000000000" pitchFamily="2" charset="2"/>
              <a:buNone/>
              <a:defRPr/>
            </a:pPr>
            <a:r>
              <a:rPr lang="en-US" dirty="0">
                <a:latin typeface="+mj-lt"/>
              </a:rPr>
              <a:t>		“If we come to the temple for light and safety, we will find quiet, sacred havens where the storm cannot penetrate. There unseen angels watch over us.</a:t>
            </a:r>
          </a:p>
          <a:p>
            <a:pPr eaLnBrk="1" fontAlgn="auto" hangingPunct="1">
              <a:spcAft>
                <a:spcPts val="0"/>
              </a:spcAft>
              <a:buFont typeface="Wingdings" panose="05000000000000000000" pitchFamily="2" charset="2"/>
              <a:buNone/>
              <a:defRPr/>
            </a:pPr>
            <a:r>
              <a:rPr lang="en-US" dirty="0">
                <a:latin typeface="+mj-lt"/>
              </a:rPr>
              <a:t>		“The time will come when even the elect will begin to lose hope if they do not come often to the temples… 	</a:t>
            </a:r>
          </a:p>
          <a:p>
            <a:pPr eaLnBrk="1" fontAlgn="auto" hangingPunct="1">
              <a:spcAft>
                <a:spcPts val="0"/>
              </a:spcAft>
              <a:buFont typeface="Wingdings" panose="05000000000000000000" pitchFamily="2" charset="2"/>
              <a:buNone/>
              <a:defRPr/>
            </a:pPr>
            <a:r>
              <a:rPr lang="en-US" dirty="0">
                <a:latin typeface="+mj-lt"/>
              </a:rPr>
              <a:t>		“Those who are prepared and therefore spared on that glorious, triumphant day will be a temple-loving people…Come, oh, come up to the temples of the Lord." </a:t>
            </a:r>
          </a:p>
          <a:p>
            <a:pPr algn="r" eaLnBrk="1" fontAlgn="auto" hangingPunct="1">
              <a:spcAft>
                <a:spcPts val="0"/>
              </a:spcAft>
              <a:buFont typeface="Wingdings" panose="05000000000000000000" pitchFamily="2" charset="2"/>
              <a:buNone/>
              <a:defRPr/>
            </a:pPr>
            <a:r>
              <a:rPr lang="en-US" sz="1800" dirty="0">
                <a:effectLst/>
                <a:latin typeface="+mj-lt"/>
              </a:rPr>
              <a:t>Vaughn J. Featherstone, </a:t>
            </a:r>
            <a:r>
              <a:rPr lang="en-US" sz="1800" i="1" dirty="0">
                <a:effectLst/>
                <a:latin typeface="+mj-lt"/>
              </a:rPr>
              <a:t>The Incomparable Christ, Our Master and Model.</a:t>
            </a:r>
            <a:endParaRPr lang="en-US" sz="1600" dirty="0">
              <a:latin typeface="+mj-lt"/>
            </a:endParaRPr>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64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nedict monk mechanical clock">
            <a:extLst>
              <a:ext uri="{FF2B5EF4-FFF2-40B4-BE49-F238E27FC236}">
                <a16:creationId xmlns:a16="http://schemas.microsoft.com/office/drawing/2014/main" id="{5E32E13D-DA21-439D-9B8D-B3B9839F2F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7" r="1183"/>
          <a:stretch/>
        </p:blipFill>
        <p:spPr bwMode="auto">
          <a:xfrm>
            <a:off x="1" y="10"/>
            <a:ext cx="34770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3186" name="TextBox 3"/>
          <p:cNvSpPr txBox="1">
            <a:spLocks noChangeArrowheads="1"/>
          </p:cNvSpPr>
          <p:nvPr/>
        </p:nvSpPr>
        <p:spPr bwMode="auto">
          <a:xfrm>
            <a:off x="3836940" y="959990"/>
            <a:ext cx="4993024" cy="51452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10000"/>
              </a:lnSpc>
              <a:spcBef>
                <a:spcPct val="0"/>
              </a:spcBef>
              <a:spcAft>
                <a:spcPts val="600"/>
              </a:spcAft>
              <a:buNone/>
            </a:pPr>
            <a:r>
              <a:rPr lang="en-US" altLang="en-US" sz="3600" dirty="0">
                <a:effectLst>
                  <a:outerShdw blurRad="50800" dist="38100" dir="2700000" algn="tl" rotWithShape="0">
                    <a:srgbClr val="000000">
                      <a:alpha val="48000"/>
                    </a:srgbClr>
                  </a:outerShdw>
                </a:effectLst>
                <a:latin typeface="+mj-lt"/>
              </a:rPr>
              <a:t>Fun fact: With what purpose was the mechanical clock created?</a:t>
            </a:r>
          </a:p>
          <a:p>
            <a:pPr eaLnBrk="1" hangingPunct="1">
              <a:lnSpc>
                <a:spcPct val="110000"/>
              </a:lnSpc>
              <a:spcBef>
                <a:spcPct val="0"/>
              </a:spcBef>
              <a:spcAft>
                <a:spcPts val="600"/>
              </a:spcAft>
              <a:buNone/>
            </a:pPr>
            <a:r>
              <a:rPr lang="en-US" altLang="en-US" sz="3600" dirty="0">
                <a:effectLst>
                  <a:outerShdw blurRad="50800" dist="38100" dir="2700000" algn="tl" rotWithShape="0">
                    <a:srgbClr val="000000">
                      <a:alpha val="48000"/>
                    </a:srgbClr>
                  </a:outerShdw>
                </a:effectLst>
                <a:latin typeface="+mj-lt"/>
              </a:rPr>
              <a:t>Amazing Answer: As an instrument to remind people to pray.</a:t>
            </a:r>
          </a:p>
          <a:p>
            <a:pPr eaLnBrk="1" hangingPunct="1">
              <a:lnSpc>
                <a:spcPct val="110000"/>
              </a:lnSpc>
              <a:spcBef>
                <a:spcPct val="0"/>
              </a:spcBef>
              <a:spcAft>
                <a:spcPts val="600"/>
              </a:spcAft>
              <a:buNone/>
            </a:pPr>
            <a:endParaRPr lang="en-US" altLang="en-US" sz="1700" dirty="0">
              <a:effectLst>
                <a:outerShdw blurRad="50800" dist="38100" dir="2700000" algn="tl" rotWithShape="0">
                  <a:srgbClr val="000000">
                    <a:alpha val="48000"/>
                  </a:srgbClr>
                </a:outerShdw>
              </a:effectLst>
              <a:latin typeface="+mj-lt"/>
            </a:endParaRPr>
          </a:p>
          <a:p>
            <a:pPr eaLnBrk="1" hangingPunct="1">
              <a:lnSpc>
                <a:spcPct val="110000"/>
              </a:lnSpc>
              <a:spcBef>
                <a:spcPct val="0"/>
              </a:spcBef>
              <a:spcAft>
                <a:spcPts val="600"/>
              </a:spcAft>
              <a:buNone/>
            </a:pPr>
            <a:r>
              <a:rPr lang="en-US" altLang="en-US" sz="1700" dirty="0">
                <a:effectLst>
                  <a:outerShdw blurRad="50800" dist="38100" dir="2700000" algn="tl" rotWithShape="0">
                    <a:srgbClr val="000000">
                      <a:alpha val="48000"/>
                    </a:srgbClr>
                  </a:outerShdw>
                </a:effectLst>
                <a:latin typeface="+mj-lt"/>
              </a:rPr>
              <a:t>http://www.clockmakersgallery.com/history.html</a:t>
            </a:r>
          </a:p>
        </p:txBody>
      </p:sp>
      <p:sp>
        <p:nvSpPr>
          <p:cNvPr id="5" name="Rectangle 4">
            <a:extLst>
              <a:ext uri="{FF2B5EF4-FFF2-40B4-BE49-F238E27FC236}">
                <a16:creationId xmlns:a16="http://schemas.microsoft.com/office/drawing/2014/main" id="{C560BD0C-AFE4-42CF-903B-E890AC1FC5B8}"/>
              </a:ext>
            </a:extLst>
          </p:cNvPr>
          <p:cNvSpPr/>
          <p:nvPr/>
        </p:nvSpPr>
        <p:spPr>
          <a:xfrm>
            <a:off x="2309191" y="248844"/>
            <a:ext cx="8494643" cy="503921"/>
          </a:xfrm>
          <a:prstGeom prst="rect">
            <a:avLst/>
          </a:prstGeom>
        </p:spPr>
        <p:txBody>
          <a:bodyPr wrap="square">
            <a:spAutoFit/>
          </a:bodyPr>
          <a:lstStyle/>
          <a:p>
            <a:pPr algn="ctr" eaLnBrk="1" hangingPunct="1">
              <a:lnSpc>
                <a:spcPct val="80000"/>
              </a:lnSpc>
            </a:pPr>
            <a:r>
              <a:rPr lang="en-US" altLang="en-US" sz="3200" b="1" dirty="0">
                <a:latin typeface="Bell MT" panose="02020503060305020303" pitchFamily="18" charset="0"/>
              </a:rPr>
              <a:t>Revelation 14:12-13</a:t>
            </a:r>
          </a:p>
        </p:txBody>
      </p:sp>
    </p:spTree>
    <p:extLst>
      <p:ext uri="{BB962C8B-B14F-4D97-AF65-F5344CB8AC3E}">
        <p14:creationId xmlns:p14="http://schemas.microsoft.com/office/powerpoint/2010/main" val="3949099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1000"/>
                                        <p:tgtEl>
                                          <p:spTgt spid="93186">
                                            <p:txEl>
                                              <p:pRg st="0" end="0"/>
                                            </p:txEl>
                                          </p:spTgt>
                                        </p:tgtEl>
                                      </p:cBhvr>
                                    </p:animEffect>
                                    <p:anim calcmode="lin" valueType="num">
                                      <p:cBhvr>
                                        <p:cTn id="8" dur="1000" fill="hold"/>
                                        <p:tgtEl>
                                          <p:spTgt spid="931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3186">
                                            <p:txEl>
                                              <p:pRg st="1" end="1"/>
                                            </p:txEl>
                                          </p:spTgt>
                                        </p:tgtEl>
                                        <p:attrNameLst>
                                          <p:attrName>style.visibility</p:attrName>
                                        </p:attrNameLst>
                                      </p:cBhvr>
                                      <p:to>
                                        <p:strVal val="visible"/>
                                      </p:to>
                                    </p:set>
                                    <p:animEffect transition="in" filter="fade">
                                      <p:cBhvr>
                                        <p:cTn id="14" dur="1000"/>
                                        <p:tgtEl>
                                          <p:spTgt spid="93186">
                                            <p:txEl>
                                              <p:pRg st="1" end="1"/>
                                            </p:txEl>
                                          </p:spTgt>
                                        </p:tgtEl>
                                      </p:cBhvr>
                                    </p:animEffect>
                                    <p:anim calcmode="lin" valueType="num">
                                      <p:cBhvr>
                                        <p:cTn id="15" dur="10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3186">
                                            <p:txEl>
                                              <p:pRg st="3" end="3"/>
                                            </p:txEl>
                                          </p:spTgt>
                                        </p:tgtEl>
                                        <p:attrNameLst>
                                          <p:attrName>style.visibility</p:attrName>
                                        </p:attrNameLst>
                                      </p:cBhvr>
                                      <p:to>
                                        <p:strVal val="visible"/>
                                      </p:to>
                                    </p:set>
                                    <p:animEffect transition="in" filter="fade">
                                      <p:cBhvr>
                                        <p:cTn id="19" dur="1000"/>
                                        <p:tgtEl>
                                          <p:spTgt spid="93186">
                                            <p:txEl>
                                              <p:pRg st="3" end="3"/>
                                            </p:txEl>
                                          </p:spTgt>
                                        </p:tgtEl>
                                      </p:cBhvr>
                                    </p:animEffect>
                                    <p:anim calcmode="lin" valueType="num">
                                      <p:cBhvr>
                                        <p:cTn id="20" dur="10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31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3"/>
          <p:cNvSpPr txBox="1">
            <a:spLocks noChangeArrowheads="1"/>
          </p:cNvSpPr>
          <p:nvPr/>
        </p:nvSpPr>
        <p:spPr bwMode="auto">
          <a:xfrm>
            <a:off x="218661" y="1275660"/>
            <a:ext cx="8706678" cy="31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indent="0">
              <a:buNone/>
            </a:pPr>
            <a:r>
              <a:rPr lang="en-US" sz="2400" b="1" dirty="0">
                <a:latin typeface="+mj-lt"/>
              </a:rPr>
              <a:t>Zion, Mount (Guide to the Scriptures)</a:t>
            </a:r>
            <a:endParaRPr lang="en-US" sz="2400" dirty="0">
              <a:latin typeface="+mj-lt"/>
            </a:endParaRPr>
          </a:p>
          <a:p>
            <a:r>
              <a:rPr lang="en-US" i="1" dirty="0">
                <a:latin typeface="+mj-lt"/>
              </a:rPr>
              <a:t>The Lord performs his whole work upon Mount Zion, </a:t>
            </a:r>
            <a:r>
              <a:rPr lang="en-US" i="1" dirty="0">
                <a:latin typeface="+mj-lt"/>
                <a:hlinkClick r:id="rId3"/>
              </a:rPr>
              <a:t>2 Ne. 20:12</a:t>
            </a:r>
            <a:r>
              <a:rPr lang="en-US" i="1" dirty="0">
                <a:latin typeface="+mj-lt"/>
              </a:rPr>
              <a:t> (</a:t>
            </a:r>
            <a:r>
              <a:rPr lang="en-US" i="1" dirty="0">
                <a:latin typeface="+mj-lt"/>
                <a:hlinkClick r:id="rId4"/>
              </a:rPr>
              <a:t>Isa. 10:12</a:t>
            </a:r>
            <a:r>
              <a:rPr lang="en-US" i="1" dirty="0">
                <a:latin typeface="+mj-lt"/>
              </a:rPr>
              <a:t>).</a:t>
            </a:r>
          </a:p>
          <a:p>
            <a:r>
              <a:rPr lang="en-US" i="1" dirty="0">
                <a:latin typeface="+mj-lt"/>
              </a:rPr>
              <a:t>Celestial heirs come to Mount Zion (</a:t>
            </a:r>
            <a:r>
              <a:rPr lang="en-US" i="1" dirty="0">
                <a:latin typeface="+mj-lt"/>
                <a:hlinkClick r:id="rId5"/>
              </a:rPr>
              <a:t>D&amp;C 76:66</a:t>
            </a:r>
            <a:r>
              <a:rPr lang="en-US" i="1" dirty="0">
                <a:latin typeface="+mj-lt"/>
              </a:rPr>
              <a:t>, </a:t>
            </a:r>
            <a:r>
              <a:rPr lang="en-US" i="1" dirty="0">
                <a:latin typeface="+mj-lt"/>
                <a:hlinkClick r:id="rId6"/>
              </a:rPr>
              <a:t>D&amp;C 84:2</a:t>
            </a:r>
            <a:r>
              <a:rPr lang="en-US" i="1" dirty="0">
                <a:latin typeface="+mj-lt"/>
              </a:rPr>
              <a:t>) and shall be filled with glory upon Mount Zion, </a:t>
            </a:r>
            <a:r>
              <a:rPr lang="en-US" i="1" dirty="0">
                <a:latin typeface="+mj-lt"/>
                <a:hlinkClick r:id="rId7"/>
              </a:rPr>
              <a:t>D&amp;C 84:32</a:t>
            </a:r>
            <a:r>
              <a:rPr lang="en-US" i="1" dirty="0">
                <a:latin typeface="+mj-lt"/>
              </a:rPr>
              <a:t>.</a:t>
            </a:r>
          </a:p>
          <a:p>
            <a:r>
              <a:rPr lang="en-US" i="1" dirty="0">
                <a:latin typeface="+mj-lt"/>
              </a:rPr>
              <a:t>In the latter-day, Christ shall stand upon Mount Zion, </a:t>
            </a:r>
            <a:r>
              <a:rPr lang="en-US" i="1" dirty="0">
                <a:latin typeface="+mj-lt"/>
                <a:hlinkClick r:id="rId8"/>
              </a:rPr>
              <a:t>D&amp;C 133:18, 56</a:t>
            </a:r>
            <a:r>
              <a:rPr lang="en-US" i="1" dirty="0">
                <a:latin typeface="+mj-lt"/>
              </a:rPr>
              <a:t>.</a:t>
            </a:r>
          </a:p>
        </p:txBody>
      </p:sp>
      <p:sp>
        <p:nvSpPr>
          <p:cNvPr id="93187" name="Title 1"/>
          <p:cNvSpPr>
            <a:spLocks noGrp="1"/>
          </p:cNvSpPr>
          <p:nvPr>
            <p:ph type="title"/>
          </p:nvPr>
        </p:nvSpPr>
        <p:spPr>
          <a:xfrm>
            <a:off x="609600" y="228600"/>
            <a:ext cx="8226425" cy="758825"/>
          </a:xfrm>
        </p:spPr>
        <p:txBody>
          <a:bodyPr>
            <a:normAutofit fontScale="90000"/>
          </a:bodyPr>
          <a:lstStyle/>
          <a:p>
            <a:pPr eaLnBrk="1" fontAlgn="auto" hangingPunct="1">
              <a:spcAft>
                <a:spcPts val="0"/>
              </a:spcAft>
              <a:defRPr/>
            </a:pPr>
            <a:r>
              <a:rPr lang="en-US" altLang="en-US" dirty="0"/>
              <a:t>REVELATION 14:1-5</a:t>
            </a:r>
            <a:br>
              <a:rPr lang="en-US" altLang="en-US" dirty="0"/>
            </a:br>
            <a:r>
              <a:rPr lang="en-US" altLang="en-US" cap="none" dirty="0"/>
              <a:t>What is Mount Zion? Who goes there?</a:t>
            </a:r>
          </a:p>
        </p:txBody>
      </p:sp>
      <p:sp>
        <p:nvSpPr>
          <p:cNvPr id="7" name="TextBox 3">
            <a:extLst>
              <a:ext uri="{FF2B5EF4-FFF2-40B4-BE49-F238E27FC236}">
                <a16:creationId xmlns:a16="http://schemas.microsoft.com/office/drawing/2014/main" id="{3929377B-F3C7-4184-B590-4475A40CFB0D}"/>
              </a:ext>
            </a:extLst>
          </p:cNvPr>
          <p:cNvSpPr txBox="1">
            <a:spLocks noChangeArrowheads="1"/>
          </p:cNvSpPr>
          <p:nvPr/>
        </p:nvSpPr>
        <p:spPr bwMode="auto">
          <a:xfrm>
            <a:off x="437322" y="4456659"/>
            <a:ext cx="87066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indent="0" algn="ctr" eaLnBrk="1" hangingPunct="1">
              <a:lnSpc>
                <a:spcPct val="100000"/>
              </a:lnSpc>
              <a:spcBef>
                <a:spcPct val="0"/>
              </a:spcBef>
              <a:buFont typeface="Arial" panose="020B0604020202020204" pitchFamily="34" charset="0"/>
              <a:buNone/>
              <a:defRPr/>
            </a:pPr>
            <a:r>
              <a:rPr lang="en-US" altLang="en-US" sz="3600" dirty="0">
                <a:latin typeface="Bell MT" panose="02020503060305020303" pitchFamily="18" charset="0"/>
              </a:rPr>
              <a:t>The Guests:</a:t>
            </a:r>
          </a:p>
          <a:p>
            <a:pPr eaLnBrk="1" hangingPunct="1">
              <a:lnSpc>
                <a:spcPct val="100000"/>
              </a:lnSpc>
              <a:spcBef>
                <a:spcPct val="0"/>
              </a:spcBef>
              <a:defRPr/>
            </a:pPr>
            <a:r>
              <a:rPr lang="en-US" altLang="en-US" sz="2800" dirty="0">
                <a:latin typeface="Bell MT" panose="02020503060305020303" pitchFamily="18" charset="0"/>
              </a:rPr>
              <a:t>Kept the law of chastity (vs 4)</a:t>
            </a:r>
          </a:p>
          <a:p>
            <a:pPr eaLnBrk="1" hangingPunct="1">
              <a:lnSpc>
                <a:spcPct val="100000"/>
              </a:lnSpc>
              <a:spcBef>
                <a:spcPct val="0"/>
              </a:spcBef>
              <a:defRPr/>
            </a:pPr>
            <a:r>
              <a:rPr lang="en-US" altLang="en-US" sz="2800" dirty="0">
                <a:latin typeface="Bell MT" panose="02020503060305020303" pitchFamily="18" charset="0"/>
              </a:rPr>
              <a:t>Followed the Savior (vs 4)</a:t>
            </a:r>
          </a:p>
          <a:p>
            <a:pPr eaLnBrk="1" hangingPunct="1">
              <a:lnSpc>
                <a:spcPct val="100000"/>
              </a:lnSpc>
              <a:spcBef>
                <a:spcPct val="0"/>
              </a:spcBef>
              <a:defRPr/>
            </a:pPr>
            <a:r>
              <a:rPr lang="en-US" altLang="en-US" sz="2800" dirty="0">
                <a:latin typeface="Bell MT" panose="02020503060305020303" pitchFamily="18" charset="0"/>
              </a:rPr>
              <a:t>Speak without </a:t>
            </a:r>
            <a:r>
              <a:rPr lang="en-US" altLang="en-US" sz="2800" b="1" dirty="0">
                <a:latin typeface="Bell MT" panose="02020503060305020303" pitchFamily="18" charset="0"/>
              </a:rPr>
              <a:t>guile</a:t>
            </a:r>
            <a:r>
              <a:rPr lang="en-US" altLang="en-US" sz="2800" dirty="0">
                <a:latin typeface="Bell MT" panose="02020503060305020303" pitchFamily="18" charset="0"/>
              </a:rPr>
              <a:t>* (vs 5)</a:t>
            </a:r>
          </a:p>
        </p:txBody>
      </p:sp>
    </p:spTree>
    <p:extLst>
      <p:ext uri="{BB962C8B-B14F-4D97-AF65-F5344CB8AC3E}">
        <p14:creationId xmlns:p14="http://schemas.microsoft.com/office/powerpoint/2010/main" val="35036753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3"/>
          <p:cNvSpPr txBox="1">
            <a:spLocks noChangeArrowheads="1"/>
          </p:cNvSpPr>
          <p:nvPr/>
        </p:nvSpPr>
        <p:spPr bwMode="auto">
          <a:xfrm>
            <a:off x="2660650" y="457200"/>
            <a:ext cx="62611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3200" dirty="0">
                <a:latin typeface="Bell MT" panose="02020503060305020303" pitchFamily="18" charset="0"/>
              </a:rPr>
              <a:t>	“Isn’t it true that we often get so busy? And, sad to say, we even wear our busyness as a badge of honor, as though being busy, by itself, was an accomplishment or sign of a superior life. </a:t>
            </a:r>
          </a:p>
          <a:p>
            <a:pPr eaLnBrk="1" hangingPunct="1">
              <a:lnSpc>
                <a:spcPct val="100000"/>
              </a:lnSpc>
              <a:spcBef>
                <a:spcPct val="0"/>
              </a:spcBef>
              <a:buFontTx/>
              <a:buNone/>
            </a:pPr>
            <a:r>
              <a:rPr lang="en-US" altLang="en-US" sz="3200" dirty="0">
                <a:latin typeface="Bell MT" panose="02020503060305020303" pitchFamily="18" charset="0"/>
              </a:rPr>
              <a:t>	“I think of our Lord…I have tried to imagine Him bustling between meetings or multitasking to get a list of urgent things accomplished. I can’t see it.” </a:t>
            </a:r>
            <a:r>
              <a:rPr lang="en-US" altLang="en-US" sz="2400" dirty="0">
                <a:latin typeface="Bell MT" panose="02020503060305020303" pitchFamily="18" charset="0"/>
              </a:rPr>
              <a:t>(President </a:t>
            </a:r>
            <a:r>
              <a:rPr lang="en-US" altLang="en-US" sz="2400" dirty="0" err="1">
                <a:latin typeface="Bell MT" panose="02020503060305020303" pitchFamily="18" charset="0"/>
              </a:rPr>
              <a:t>Uchtdorf</a:t>
            </a:r>
            <a:r>
              <a:rPr lang="en-US" altLang="en-US" sz="2400" dirty="0">
                <a:latin typeface="Bell MT" panose="02020503060305020303" pitchFamily="18" charset="0"/>
              </a:rPr>
              <a:t>, Ensign, November 2012)</a:t>
            </a:r>
          </a:p>
        </p:txBody>
      </p:sp>
      <p:pic>
        <p:nvPicPr>
          <p:cNvPr id="93187" name="Picture 5" descr="https://www.lds.org/bc/content/shared/content/images/leaders/dieter-f-uchtdorf-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447800"/>
            <a:ext cx="2543175" cy="317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1024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62100"/>
            <a:ext cx="8382000" cy="2171700"/>
          </a:xfrm>
        </p:spPr>
        <p:txBody>
          <a:bodyPr>
            <a:noAutofit/>
          </a:bodyPr>
          <a:lstStyle/>
          <a:p>
            <a:pPr marL="0" indent="0" algn="ctr" eaLnBrk="1" fontAlgn="auto" hangingPunct="1">
              <a:spcAft>
                <a:spcPts val="0"/>
              </a:spcAft>
              <a:buFont typeface="Arial" panose="020B0604020202020204" pitchFamily="34" charset="0"/>
              <a:buNone/>
              <a:defRPr/>
            </a:pPr>
            <a:r>
              <a:rPr lang="en-US" altLang="en-US" sz="3200" b="1" dirty="0">
                <a:latin typeface="Californian FB" panose="0207040306080B030204" pitchFamily="18" charset="0"/>
              </a:rPr>
              <a:t>Are you “too busy”?</a:t>
            </a:r>
          </a:p>
          <a:p>
            <a:pPr marL="0" indent="0" algn="ctr" eaLnBrk="1" fontAlgn="auto" hangingPunct="1">
              <a:spcAft>
                <a:spcPts val="0"/>
              </a:spcAft>
              <a:buFont typeface="Wingdings" panose="05000000000000000000" pitchFamily="2" charset="2"/>
              <a:buNone/>
              <a:defRPr/>
            </a:pPr>
            <a:r>
              <a:rPr lang="en-US" altLang="en-US" sz="3200" b="1" dirty="0">
                <a:latin typeface="Californian FB" panose="0207040306080B030204" pitchFamily="18" charset="0"/>
              </a:rPr>
              <a:t>Do you get adequate rest each day?  Do you take time to ponder and meditate?</a:t>
            </a:r>
          </a:p>
          <a:p>
            <a:pPr marL="0" indent="0" algn="ctr" eaLnBrk="1" fontAlgn="auto" hangingPunct="1">
              <a:spcAft>
                <a:spcPts val="0"/>
              </a:spcAft>
              <a:buFont typeface="Arial" panose="020B0604020202020204" pitchFamily="34" charset="0"/>
              <a:buNone/>
              <a:defRPr/>
            </a:pPr>
            <a:endParaRPr lang="en-US" altLang="en-US" sz="3200" dirty="0">
              <a:latin typeface="Californian FB" panose="0207040306080B030204" pitchFamily="18" charset="0"/>
            </a:endParaRPr>
          </a:p>
          <a:p>
            <a:pPr marL="0" indent="0" algn="ctr" eaLnBrk="1" fontAlgn="auto" hangingPunct="1">
              <a:spcAft>
                <a:spcPts val="0"/>
              </a:spcAft>
              <a:buFont typeface="Arial" panose="020B0604020202020204" pitchFamily="34" charset="0"/>
              <a:buNone/>
              <a:defRPr/>
            </a:pPr>
            <a:br>
              <a:rPr lang="en-US" altLang="en-US" sz="3200" dirty="0">
                <a:latin typeface="Californian FB" panose="0207040306080B030204" pitchFamily="18" charset="0"/>
              </a:rPr>
            </a:br>
            <a:endParaRPr lang="en-US" altLang="en-US" sz="3200" dirty="0">
              <a:latin typeface="Californian FB" panose="0207040306080B030204" pitchFamily="18" charset="0"/>
            </a:endParaRPr>
          </a:p>
        </p:txBody>
      </p:sp>
      <p:sp>
        <p:nvSpPr>
          <p:cNvPr id="95235"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946" y="40386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5240" name="Rectangle 6"/>
          <p:cNvSpPr>
            <a:spLocks noChangeArrowheads="1"/>
          </p:cNvSpPr>
          <p:nvPr/>
        </p:nvSpPr>
        <p:spPr bwMode="auto">
          <a:xfrm>
            <a:off x="6537325" y="6378575"/>
            <a:ext cx="260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dirty="0">
                <a:latin typeface="Bell MT" panose="02020503060305020303" pitchFamily="18" charset="0"/>
              </a:rPr>
              <a:t>STORY:  Upper Balcony</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9967725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5240"/>
                                        </p:tgtEl>
                                        <p:attrNameLst>
                                          <p:attrName>style.visibility</p:attrName>
                                        </p:attrNameLst>
                                      </p:cBhvr>
                                      <p:to>
                                        <p:strVal val="visible"/>
                                      </p:to>
                                    </p:set>
                                    <p:animEffect transition="in" filter="fade">
                                      <p:cBhvr>
                                        <p:cTn id="19" dur="1000"/>
                                        <p:tgtEl>
                                          <p:spTgt spid="95240"/>
                                        </p:tgtEl>
                                      </p:cBhvr>
                                    </p:animEffect>
                                    <p:anim calcmode="lin" valueType="num">
                                      <p:cBhvr>
                                        <p:cTn id="20" dur="1000" fill="hold"/>
                                        <p:tgtEl>
                                          <p:spTgt spid="95240"/>
                                        </p:tgtEl>
                                        <p:attrNameLst>
                                          <p:attrName>ppt_x</p:attrName>
                                        </p:attrNameLst>
                                      </p:cBhvr>
                                      <p:tavLst>
                                        <p:tav tm="0">
                                          <p:val>
                                            <p:strVal val="#ppt_x"/>
                                          </p:val>
                                        </p:tav>
                                        <p:tav tm="100000">
                                          <p:val>
                                            <p:strVal val="#ppt_x"/>
                                          </p:val>
                                        </p:tav>
                                      </p:tavLst>
                                    </p:anim>
                                    <p:anim calcmode="lin" valueType="num">
                                      <p:cBhvr>
                                        <p:cTn id="21" dur="1000" fill="hold"/>
                                        <p:tgtEl>
                                          <p:spTgt spid="95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52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ltLang="en-US" dirty="0"/>
              <a:t>Revelation 14</a:t>
            </a:r>
          </a:p>
        </p:txBody>
      </p:sp>
      <p:sp>
        <p:nvSpPr>
          <p:cNvPr id="11267" name="Rectangle 3"/>
          <p:cNvSpPr>
            <a:spLocks noGrp="1" noChangeArrowheads="1"/>
          </p:cNvSpPr>
          <p:nvPr>
            <p:ph idx="1"/>
          </p:nvPr>
        </p:nvSpPr>
        <p:spPr>
          <a:xfrm>
            <a:off x="730250" y="2286000"/>
            <a:ext cx="7772400" cy="1752600"/>
          </a:xfrm>
        </p:spPr>
        <p:txBody>
          <a:bodyPr>
            <a:normAutofit fontScale="55000" lnSpcReduction="20000"/>
          </a:bodyPr>
          <a:lstStyle/>
          <a:p>
            <a:pPr marL="0" indent="0" algn="ctr" eaLnBrk="1" fontAlgn="auto" hangingPunct="1">
              <a:spcAft>
                <a:spcPts val="0"/>
              </a:spcAft>
              <a:buFont typeface="Wingdings" panose="05000000000000000000" pitchFamily="2" charset="2"/>
              <a:buNone/>
              <a:defRPr/>
            </a:pPr>
            <a:r>
              <a:rPr lang="en-US" altLang="en-US" sz="10000" dirty="0">
                <a:latin typeface="Engravers MT" panose="02090707080505020304" pitchFamily="18" charset="0"/>
              </a:rPr>
              <a:t>SPOILER ALERT</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D18546-63A7-4D8B-9803-C19C908E450F}"/>
              </a:ext>
            </a:extLst>
          </p:cNvPr>
          <p:cNvSpPr/>
          <p:nvPr/>
        </p:nvSpPr>
        <p:spPr>
          <a:xfrm>
            <a:off x="1550590" y="3890133"/>
            <a:ext cx="6131719" cy="998607"/>
          </a:xfrm>
          <a:prstGeom prst="rect">
            <a:avLst/>
          </a:prstGeom>
        </p:spPr>
        <p:txBody>
          <a:bodyPr wrap="square">
            <a:spAutoFit/>
          </a:bodyPr>
          <a:lstStyle/>
          <a:p>
            <a:pPr algn="ctr" eaLnBrk="1" hangingPunct="1">
              <a:lnSpc>
                <a:spcPct val="80000"/>
              </a:lnSpc>
            </a:pPr>
            <a:r>
              <a:rPr lang="en-US" altLang="en-US" sz="3600" b="1" dirty="0">
                <a:latin typeface="Bell MT" panose="02020503060305020303" pitchFamily="18" charset="0"/>
              </a:rPr>
              <a:t>The Savior’s Appearance: </a:t>
            </a:r>
          </a:p>
          <a:p>
            <a:pPr algn="ctr" eaLnBrk="1" hangingPunct="1">
              <a:lnSpc>
                <a:spcPct val="80000"/>
              </a:lnSpc>
            </a:pPr>
            <a:r>
              <a:rPr lang="en-US" altLang="en-US" sz="3600" b="1" dirty="0">
                <a:latin typeface="Bell MT" panose="02020503060305020303" pitchFamily="18" charset="0"/>
              </a:rPr>
              <a:t>Revelation 14:14-20</a:t>
            </a:r>
          </a:p>
        </p:txBody>
      </p:sp>
    </p:spTree>
    <p:extLst>
      <p:ext uri="{BB962C8B-B14F-4D97-AF65-F5344CB8AC3E}">
        <p14:creationId xmlns:p14="http://schemas.microsoft.com/office/powerpoint/2010/main" val="445010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361781454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Review &amp; Herald Publishing">
            <a:hlinkClick r:id="rId2"/>
            <a:extLst>
              <a:ext uri="{FF2B5EF4-FFF2-40B4-BE49-F238E27FC236}">
                <a16:creationId xmlns:a16="http://schemas.microsoft.com/office/drawing/2014/main" id="{3978B159-38C4-4C21-A16C-DBCDB06CB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96" y="1090338"/>
            <a:ext cx="1215845" cy="10944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pictures.amazingdiscoveries.org/DocumentIcons/1791-Angel-messagex94.jpg">
            <a:hlinkClick r:id="rId4"/>
            <a:extLst>
              <a:ext uri="{FF2B5EF4-FFF2-40B4-BE49-F238E27FC236}">
                <a16:creationId xmlns:a16="http://schemas.microsoft.com/office/drawing/2014/main" id="{126C7433-FCB5-4583-A1CE-ED8171CD5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11" y="2163657"/>
            <a:ext cx="1167014" cy="10618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C BY-SA 2.0 Matthew Juzenas https://www.flickr.com/photos/mjuzenas/3652270249/in/photolist-68eTYV-6yJQGH">
            <a:hlinkClick r:id="rId6"/>
            <a:extLst>
              <a:ext uri="{FF2B5EF4-FFF2-40B4-BE49-F238E27FC236}">
                <a16:creationId xmlns:a16="http://schemas.microsoft.com/office/drawing/2014/main" id="{9BAED0B6-9BF1-4E9F-89C9-19B3B96A8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116" y="3216306"/>
            <a:ext cx="1202912" cy="10944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DFBFACA-32DF-4EC0-9CB6-832D67C0E512}"/>
              </a:ext>
            </a:extLst>
          </p:cNvPr>
          <p:cNvSpPr/>
          <p:nvPr/>
        </p:nvSpPr>
        <p:spPr>
          <a:xfrm>
            <a:off x="2017642" y="1034031"/>
            <a:ext cx="6987210" cy="2862322"/>
          </a:xfrm>
          <a:prstGeom prst="rect">
            <a:avLst/>
          </a:prstGeom>
        </p:spPr>
        <p:txBody>
          <a:bodyPr wrap="square">
            <a:spAutoFit/>
          </a:bodyPr>
          <a:lstStyle/>
          <a:p>
            <a:pPr lvl="0"/>
            <a:endParaRPr lang="en-US" altLang="en-US" sz="2000" dirty="0">
              <a:latin typeface="+mj-lt"/>
            </a:endParaRPr>
          </a:p>
          <a:p>
            <a:pPr lvl="0"/>
            <a:r>
              <a:rPr lang="en-US" altLang="en-US" sz="2000" dirty="0">
                <a:latin typeface="+mj-lt"/>
                <a:hlinkClick r:id="rId2"/>
              </a:rPr>
              <a:t>First Angel</a:t>
            </a:r>
            <a:r>
              <a:rPr lang="en-US" altLang="en-US" sz="2000" dirty="0">
                <a:latin typeface="+mj-lt"/>
              </a:rPr>
              <a:t>: Proclaims the gospel.</a:t>
            </a:r>
          </a:p>
          <a:p>
            <a:pPr lvl="0"/>
            <a:r>
              <a:rPr lang="en-US" altLang="en-US" sz="2000" dirty="0">
                <a:latin typeface="+mj-lt"/>
              </a:rPr>
              <a:t>                 </a:t>
            </a:r>
          </a:p>
          <a:p>
            <a:pPr lvl="0"/>
            <a:r>
              <a:rPr lang="en-US" altLang="en-US" sz="2000" dirty="0">
                <a:latin typeface="+mj-lt"/>
              </a:rPr>
              <a:t>    </a:t>
            </a:r>
          </a:p>
          <a:p>
            <a:pPr lvl="0"/>
            <a:r>
              <a:rPr lang="en-US" altLang="en-US" sz="2000" dirty="0">
                <a:latin typeface="+mj-lt"/>
                <a:hlinkClick r:id="rId4"/>
              </a:rPr>
              <a:t>Second Angel</a:t>
            </a:r>
            <a:r>
              <a:rPr lang="en-US" altLang="en-US" sz="2000" dirty="0">
                <a:latin typeface="+mj-lt"/>
              </a:rPr>
              <a:t>: Announces the fate Babylon.</a:t>
            </a:r>
          </a:p>
          <a:p>
            <a:pPr lvl="0"/>
            <a:endParaRPr lang="en-US" altLang="en-US" sz="2000" dirty="0">
              <a:latin typeface="+mj-lt"/>
            </a:endParaRPr>
          </a:p>
          <a:p>
            <a:pPr lvl="0"/>
            <a:r>
              <a:rPr lang="en-US" altLang="en-US" sz="2000" dirty="0">
                <a:latin typeface="+mj-lt"/>
              </a:rPr>
              <a:t>                     </a:t>
            </a:r>
          </a:p>
          <a:p>
            <a:pPr lvl="0"/>
            <a:r>
              <a:rPr lang="en-US" altLang="en-US" sz="2000" dirty="0">
                <a:latin typeface="+mj-lt"/>
                <a:hlinkClick r:id="rId6"/>
              </a:rPr>
              <a:t>Third Angel</a:t>
            </a:r>
            <a:r>
              <a:rPr lang="en-US" altLang="en-US" sz="2000" dirty="0">
                <a:latin typeface="+mj-lt"/>
              </a:rPr>
              <a:t>: Reminds followers to reject the mark of the Beast.</a:t>
            </a:r>
          </a:p>
        </p:txBody>
      </p:sp>
      <p:sp>
        <p:nvSpPr>
          <p:cNvPr id="14" name="Rectangle 2">
            <a:extLst>
              <a:ext uri="{FF2B5EF4-FFF2-40B4-BE49-F238E27FC236}">
                <a16:creationId xmlns:a16="http://schemas.microsoft.com/office/drawing/2014/main" id="{EC6B74CB-54EB-46E7-A43A-38F61F5EC8E3}"/>
              </a:ext>
            </a:extLst>
          </p:cNvPr>
          <p:cNvSpPr>
            <a:spLocks noGrp="1" noChangeArrowheads="1"/>
          </p:cNvSpPr>
          <p:nvPr>
            <p:ph type="title"/>
          </p:nvPr>
        </p:nvSpPr>
        <p:spPr>
          <a:xfrm>
            <a:off x="689768" y="0"/>
            <a:ext cx="7764463" cy="1325563"/>
          </a:xfrm>
        </p:spPr>
        <p:txBody>
          <a:bodyPr/>
          <a:lstStyle/>
          <a:p>
            <a:pPr eaLnBrk="1" fontAlgn="auto" hangingPunct="1">
              <a:spcAft>
                <a:spcPts val="0"/>
              </a:spcAft>
              <a:defRPr/>
            </a:pPr>
            <a:r>
              <a:rPr lang="en-US" altLang="en-US" dirty="0"/>
              <a:t>Revelation 14</a:t>
            </a:r>
          </a:p>
        </p:txBody>
      </p:sp>
      <p:sp>
        <p:nvSpPr>
          <p:cNvPr id="10" name="Rectangle 9">
            <a:extLst>
              <a:ext uri="{FF2B5EF4-FFF2-40B4-BE49-F238E27FC236}">
                <a16:creationId xmlns:a16="http://schemas.microsoft.com/office/drawing/2014/main" id="{523588C1-224F-496A-AABD-0F5CA031CD6B}"/>
              </a:ext>
            </a:extLst>
          </p:cNvPr>
          <p:cNvSpPr/>
          <p:nvPr/>
        </p:nvSpPr>
        <p:spPr>
          <a:xfrm>
            <a:off x="2107096" y="4740967"/>
            <a:ext cx="6987210" cy="1631216"/>
          </a:xfrm>
          <a:prstGeom prst="rect">
            <a:avLst/>
          </a:prstGeom>
        </p:spPr>
        <p:txBody>
          <a:bodyPr wrap="square">
            <a:spAutoFit/>
          </a:bodyPr>
          <a:lstStyle/>
          <a:p>
            <a:r>
              <a:rPr lang="en-US" sz="2000" dirty="0">
                <a:latin typeface="+mj-lt"/>
              </a:rPr>
              <a:t>Mission Statement: “To proclaim to all peoples the everlasting gospel of God's love in the context of the three angels' messages of Revelation 14:6–12, leading people to accept Jesus as their personal </a:t>
            </a:r>
            <a:r>
              <a:rPr lang="en-US" sz="2000" dirty="0" err="1">
                <a:latin typeface="+mj-lt"/>
              </a:rPr>
              <a:t>Saviour</a:t>
            </a:r>
            <a:r>
              <a:rPr lang="en-US" sz="2000" dirty="0">
                <a:latin typeface="+mj-lt"/>
              </a:rPr>
              <a:t> and Lord.”</a:t>
            </a:r>
          </a:p>
        </p:txBody>
      </p:sp>
      <p:pic>
        <p:nvPicPr>
          <p:cNvPr id="2055" name="Picture 7" descr="Image result for 7th day adventist">
            <a:extLst>
              <a:ext uri="{FF2B5EF4-FFF2-40B4-BE49-F238E27FC236}">
                <a16:creationId xmlns:a16="http://schemas.microsoft.com/office/drawing/2014/main" id="{B956BEE4-2FFD-468D-B3CD-0FFE0F5DE8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169" y="4572815"/>
            <a:ext cx="1612656" cy="153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464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DE241B-3035-4EA6-BE91-8B01235CD2EB}"/>
              </a:ext>
            </a:extLst>
          </p:cNvPr>
          <p:cNvSpPr/>
          <p:nvPr/>
        </p:nvSpPr>
        <p:spPr>
          <a:xfrm>
            <a:off x="1149371" y="1166367"/>
            <a:ext cx="6837319" cy="503921"/>
          </a:xfrm>
          <a:prstGeom prst="rect">
            <a:avLst/>
          </a:prstGeom>
        </p:spPr>
        <p:txBody>
          <a:bodyPr wrap="square">
            <a:spAutoFit/>
          </a:bodyPr>
          <a:lstStyle/>
          <a:p>
            <a:pPr algn="ctr" eaLnBrk="1" hangingPunct="1">
              <a:lnSpc>
                <a:spcPct val="80000"/>
              </a:lnSpc>
            </a:pPr>
            <a:r>
              <a:rPr lang="en-US" altLang="en-US" sz="3200" b="1" dirty="0">
                <a:latin typeface="Bell MT" panose="02020503060305020303" pitchFamily="18" charset="0"/>
              </a:rPr>
              <a:t>Angel 1: Revelation 14:6-7</a:t>
            </a:r>
          </a:p>
        </p:txBody>
      </p:sp>
      <p:pic>
        <p:nvPicPr>
          <p:cNvPr id="1026" name="Picture 2" descr="Image result for three angels">
            <a:extLst>
              <a:ext uri="{FF2B5EF4-FFF2-40B4-BE49-F238E27FC236}">
                <a16:creationId xmlns:a16="http://schemas.microsoft.com/office/drawing/2014/main" id="{E4B7428F-0078-40CB-9DD1-C30A7E6C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345" y="1670288"/>
            <a:ext cx="5525369" cy="3706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D134501-EE28-476E-AC5B-E628A89F0770}"/>
              </a:ext>
            </a:extLst>
          </p:cNvPr>
          <p:cNvSpPr>
            <a:spLocks noGrp="1"/>
          </p:cNvSpPr>
          <p:nvPr>
            <p:ph type="title"/>
          </p:nvPr>
        </p:nvSpPr>
        <p:spPr>
          <a:xfrm>
            <a:off x="685800" y="92765"/>
            <a:ext cx="7764463" cy="1325563"/>
          </a:xfrm>
        </p:spPr>
        <p:txBody>
          <a:bodyPr/>
          <a:lstStyle/>
          <a:p>
            <a:r>
              <a:rPr lang="en-US" dirty="0"/>
              <a:t>Three angels</a:t>
            </a:r>
          </a:p>
        </p:txBody>
      </p:sp>
      <p:sp>
        <p:nvSpPr>
          <p:cNvPr id="9" name="TextBox 5">
            <a:extLst>
              <a:ext uri="{FF2B5EF4-FFF2-40B4-BE49-F238E27FC236}">
                <a16:creationId xmlns:a16="http://schemas.microsoft.com/office/drawing/2014/main" id="{C3913DE6-D6F1-457F-9509-2ACCDD4638A1}"/>
              </a:ext>
            </a:extLst>
          </p:cNvPr>
          <p:cNvSpPr txBox="1">
            <a:spLocks noChangeArrowheads="1"/>
          </p:cNvSpPr>
          <p:nvPr/>
        </p:nvSpPr>
        <p:spPr bwMode="auto">
          <a:xfrm>
            <a:off x="59824" y="5509678"/>
            <a:ext cx="901640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2800" dirty="0">
                <a:latin typeface="Bell MT" panose="02020503060305020303" pitchFamily="18" charset="0"/>
                <a:ea typeface="Calibri" panose="020F0502020204030204" pitchFamily="34" charset="0"/>
                <a:cs typeface="Calibri" panose="020F0502020204030204" pitchFamily="34" charset="0"/>
              </a:rPr>
              <a:t>“John the Revelator ‘saw another angel’ (Revelation 14:6). That angel has come. His name is Moroni.”</a:t>
            </a:r>
          </a:p>
          <a:p>
            <a:pPr algn="r" eaLnBrk="1" hangingPunct="1">
              <a:lnSpc>
                <a:spcPct val="100000"/>
              </a:lnSpc>
              <a:spcBef>
                <a:spcPct val="0"/>
              </a:spcBef>
              <a:buFontTx/>
              <a:buNone/>
            </a:pPr>
            <a:r>
              <a:rPr lang="en-US" altLang="en-US" sz="1800" i="1" dirty="0">
                <a:latin typeface="Bell MT" panose="02020503060305020303" pitchFamily="18" charset="0"/>
                <a:ea typeface="Calibri" panose="020F0502020204030204" pitchFamily="34" charset="0"/>
                <a:cs typeface="Calibri" panose="020F0502020204030204" pitchFamily="34" charset="0"/>
              </a:rPr>
              <a:t>Gordon B. Hinckley, Oct. 1995 Gen. Conf.</a:t>
            </a:r>
          </a:p>
        </p:txBody>
      </p:sp>
    </p:spTree>
    <p:extLst>
      <p:ext uri="{BB962C8B-B14F-4D97-AF65-F5344CB8AC3E}">
        <p14:creationId xmlns:p14="http://schemas.microsoft.com/office/powerpoint/2010/main" val="18027985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7586" name="Picture 2" descr="C:\Users\RichardsED\Desktop\Moroni's Trump.jpg"/>
          <p:cNvPicPr>
            <a:picLocks noChangeAspect="1" noChangeArrowheads="1"/>
          </p:cNvPicPr>
          <p:nvPr/>
        </p:nvPicPr>
        <p:blipFill rotWithShape="1">
          <a:blip r:embed="rId2">
            <a:extLst>
              <a:ext uri="{28A0092B-C50C-407E-A947-70E740481C1C}">
                <a14:useLocalDpi xmlns:a14="http://schemas.microsoft.com/office/drawing/2010/main" val="0"/>
              </a:ext>
            </a:extLst>
          </a:blip>
          <a:srcRect l="2552" t="2858" r="1659" b="2527"/>
          <a:stretch/>
        </p:blipFill>
        <p:spPr bwMode="auto">
          <a:xfrm>
            <a:off x="381000" y="838200"/>
            <a:ext cx="8321040" cy="50444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3692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fontAlgn="auto" hangingPunct="1">
              <a:spcAft>
                <a:spcPts val="0"/>
              </a:spcAft>
              <a:defRPr/>
            </a:pPr>
            <a:r>
              <a:rPr lang="en-US" altLang="en-US" dirty="0"/>
              <a:t>So How Many Times Did Moroni Come?</a:t>
            </a:r>
          </a:p>
        </p:txBody>
      </p:sp>
      <p:sp>
        <p:nvSpPr>
          <p:cNvPr id="6" name="TextBox 5"/>
          <p:cNvSpPr txBox="1">
            <a:spLocks noChangeArrowheads="1"/>
          </p:cNvSpPr>
          <p:nvPr/>
        </p:nvSpPr>
        <p:spPr bwMode="auto">
          <a:xfrm>
            <a:off x="4114800" y="2057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3600">
              <a:latin typeface="Tw Cen MT" panose="020B0602020104020603" pitchFamily="34" charset="0"/>
            </a:endParaRPr>
          </a:p>
          <a:p>
            <a:pPr eaLnBrk="1" hangingPunct="1">
              <a:lnSpc>
                <a:spcPct val="100000"/>
              </a:lnSpc>
              <a:spcBef>
                <a:spcPct val="0"/>
              </a:spcBef>
              <a:buFontTx/>
              <a:buNone/>
            </a:pPr>
            <a:r>
              <a:rPr lang="en-US" altLang="en-US" sz="3600">
                <a:latin typeface="Tw Cen MT" panose="020B0602020104020603" pitchFamily="34" charset="0"/>
              </a:rPr>
              <a:t>22 visits have been documented.</a:t>
            </a:r>
          </a:p>
          <a:p>
            <a:pPr eaLnBrk="1" hangingPunct="1">
              <a:lnSpc>
                <a:spcPct val="100000"/>
              </a:lnSpc>
              <a:spcBef>
                <a:spcPct val="0"/>
              </a:spcBef>
              <a:buFontTx/>
              <a:buNone/>
            </a:pPr>
            <a:endParaRPr lang="en-US" altLang="en-US" sz="3600">
              <a:latin typeface="Tw Cen MT" panose="020B0602020104020603" pitchFamily="34" charset="0"/>
            </a:endParaRPr>
          </a:p>
          <a:p>
            <a:pPr eaLnBrk="1" hangingPunct="1">
              <a:lnSpc>
                <a:spcPct val="100000"/>
              </a:lnSpc>
              <a:spcBef>
                <a:spcPct val="0"/>
              </a:spcBef>
              <a:buFontTx/>
              <a:buNone/>
            </a:pPr>
            <a:r>
              <a:rPr lang="en-US" altLang="en-US" sz="3600" i="1">
                <a:latin typeface="Tw Cen MT" panose="020B0602020104020603" pitchFamily="34" charset="0"/>
                <a:ea typeface="Calibri" panose="020F0502020204030204" pitchFamily="34" charset="0"/>
                <a:cs typeface="Calibri" panose="020F0502020204030204" pitchFamily="34" charset="0"/>
              </a:rPr>
              <a:t>1</a:t>
            </a:r>
            <a:r>
              <a:rPr lang="en-US" altLang="en-US" sz="3600" i="1" baseline="30000">
                <a:latin typeface="Tw Cen MT" panose="020B0602020104020603" pitchFamily="34" charset="0"/>
                <a:ea typeface="Calibri" panose="020F0502020204030204" pitchFamily="34" charset="0"/>
                <a:cs typeface="Calibri" panose="020F0502020204030204" pitchFamily="34" charset="0"/>
              </a:rPr>
              <a:t>st</a:t>
            </a:r>
            <a:r>
              <a:rPr lang="en-US" altLang="en-US" sz="3600" i="1">
                <a:latin typeface="Tw Cen MT" panose="020B0602020104020603" pitchFamily="34" charset="0"/>
                <a:ea typeface="Calibri" panose="020F0502020204030204" pitchFamily="34" charset="0"/>
                <a:cs typeface="Calibri" panose="020F0502020204030204" pitchFamily="34" charset="0"/>
              </a:rPr>
              <a:t> visit: Sept 21, 1823</a:t>
            </a:r>
          </a:p>
          <a:p>
            <a:pPr eaLnBrk="1" hangingPunct="1">
              <a:lnSpc>
                <a:spcPct val="100000"/>
              </a:lnSpc>
              <a:spcBef>
                <a:spcPct val="0"/>
              </a:spcBef>
              <a:buFontTx/>
              <a:buNone/>
            </a:pPr>
            <a:r>
              <a:rPr lang="en-US" altLang="en-US" sz="3600" i="1">
                <a:latin typeface="Tw Cen MT" panose="020B0602020104020603" pitchFamily="34" charset="0"/>
                <a:ea typeface="Calibri" panose="020F0502020204030204" pitchFamily="34" charset="0"/>
                <a:cs typeface="Calibri" panose="020F0502020204030204" pitchFamily="34" charset="0"/>
              </a:rPr>
              <a:t>22</a:t>
            </a:r>
            <a:r>
              <a:rPr lang="en-US" altLang="en-US" sz="3600" i="1" baseline="30000">
                <a:latin typeface="Tw Cen MT" panose="020B0602020104020603" pitchFamily="34" charset="0"/>
                <a:ea typeface="Calibri" panose="020F0502020204030204" pitchFamily="34" charset="0"/>
                <a:cs typeface="Calibri" panose="020F0502020204030204" pitchFamily="34" charset="0"/>
              </a:rPr>
              <a:t>nd</a:t>
            </a:r>
            <a:r>
              <a:rPr lang="en-US" altLang="en-US" sz="3600" i="1">
                <a:latin typeface="Tw Cen MT" panose="020B0602020104020603" pitchFamily="34" charset="0"/>
                <a:ea typeface="Calibri" panose="020F0502020204030204" pitchFamily="34" charset="0"/>
                <a:cs typeface="Calibri" panose="020F0502020204030204" pitchFamily="34" charset="0"/>
              </a:rPr>
              <a:t> visit: June, 1829</a:t>
            </a:r>
          </a:p>
        </p:txBody>
      </p:sp>
      <p:pic>
        <p:nvPicPr>
          <p:cNvPr id="63492" name="Picture 2" descr="http://library.lds.org/nxt/gateway.dll?f=id$id=tchg-pix.nfo:o:1c0$cid=tchg-pix.nfo$3.0$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5163"/>
            <a:ext cx="349726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5878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304800"/>
            <a:ext cx="7764463" cy="1325563"/>
          </a:xfrm>
        </p:spPr>
        <p:txBody>
          <a:bodyPr/>
          <a:lstStyle/>
          <a:p>
            <a:pPr eaLnBrk="1" fontAlgn="auto" hangingPunct="1">
              <a:spcAft>
                <a:spcPts val="0"/>
              </a:spcAft>
              <a:defRPr/>
            </a:pPr>
            <a:r>
              <a:rPr lang="en-US" altLang="en-US"/>
              <a:t>The First Angel Moroni</a:t>
            </a:r>
          </a:p>
        </p:txBody>
      </p:sp>
      <p:pic>
        <p:nvPicPr>
          <p:cNvPr id="65539" name="Picture 3" descr="http://www.wisegorilla.com/images/LDS/LDS2/NauvooTe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33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2" descr="http://www.deseretnews.com/images/top/main/16948/16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228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5"/>
          <p:cNvSpPr txBox="1">
            <a:spLocks noChangeArrowheads="1"/>
          </p:cNvSpPr>
          <p:nvPr/>
        </p:nvSpPr>
        <p:spPr bwMode="auto">
          <a:xfrm>
            <a:off x="5638800" y="35814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Nauvoo Temple weather vain</a:t>
            </a:r>
          </a:p>
        </p:txBody>
      </p:sp>
    </p:spTree>
    <p:extLst>
      <p:ext uri="{BB962C8B-B14F-4D97-AF65-F5344CB8AC3E}">
        <p14:creationId xmlns:p14="http://schemas.microsoft.com/office/powerpoint/2010/main" val="6808311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fontAlgn="auto" hangingPunct="1">
              <a:spcAft>
                <a:spcPts val="0"/>
              </a:spcAft>
              <a:defRPr/>
            </a:pPr>
            <a:r>
              <a:rPr lang="en-US" altLang="en-US" dirty="0"/>
              <a:t>8 Temples Have No Angel </a:t>
            </a:r>
            <a:r>
              <a:rPr lang="en-US" altLang="en-US" dirty="0" err="1"/>
              <a:t>Moroni</a:t>
            </a:r>
            <a:endParaRPr lang="en-US" altLang="en-US" dirty="0"/>
          </a:p>
        </p:txBody>
      </p:sp>
      <p:pic>
        <p:nvPicPr>
          <p:cNvPr id="66563" name="Picture 3" descr="Photograph of the St. George Utah Mormon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991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5" descr="Photograph of the Logan Utah Mormon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83991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Photograph of the Manti Utah Mormon 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183991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9" descr="Photograph of the Laie Hawaii Mormon Te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83991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11" descr="Photograph of the Cardston Alberta Mormon Te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672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5" descr="Photograph of the Mesa Arizona Mormon Temple"/>
          <p:cNvPicPr>
            <a:picLocks noChangeAspect="1" noChangeArrowheads="1"/>
          </p:cNvPicPr>
          <p:nvPr/>
        </p:nvPicPr>
        <p:blipFill>
          <a:blip r:embed="rId7">
            <a:extLst>
              <a:ext uri="{28A0092B-C50C-407E-A947-70E740481C1C}">
                <a14:useLocalDpi xmlns:a14="http://schemas.microsoft.com/office/drawing/2010/main" val="0"/>
              </a:ext>
            </a:extLst>
          </a:blip>
          <a:srcRect b="9525"/>
          <a:stretch>
            <a:fillRect/>
          </a:stretch>
        </p:blipFill>
        <p:spPr bwMode="auto">
          <a:xfrm>
            <a:off x="23876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9" descr="Photograph of the Hamilton New Zealand Mormon Temple"/>
          <p:cNvPicPr>
            <a:picLocks noChangeAspect="1" noChangeArrowheads="1"/>
          </p:cNvPicPr>
          <p:nvPr/>
        </p:nvPicPr>
        <p:blipFill>
          <a:blip r:embed="rId8">
            <a:extLst>
              <a:ext uri="{28A0092B-C50C-407E-A947-70E740481C1C}">
                <a14:useLocalDpi xmlns:a14="http://schemas.microsoft.com/office/drawing/2010/main" val="0"/>
              </a:ext>
            </a:extLst>
          </a:blip>
          <a:srcRect b="9525"/>
          <a:stretch>
            <a:fillRect/>
          </a:stretch>
        </p:blipFill>
        <p:spPr bwMode="auto">
          <a:xfrm>
            <a:off x="46228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21" descr="Photograph of the Oakland California Mormon Temple"/>
          <p:cNvPicPr>
            <a:picLocks noChangeAspect="1" noChangeArrowheads="1"/>
          </p:cNvPicPr>
          <p:nvPr/>
        </p:nvPicPr>
        <p:blipFill>
          <a:blip r:embed="rId9">
            <a:extLst>
              <a:ext uri="{28A0092B-C50C-407E-A947-70E740481C1C}">
                <a14:useLocalDpi xmlns:a14="http://schemas.microsoft.com/office/drawing/2010/main" val="0"/>
              </a:ext>
            </a:extLst>
          </a:blip>
          <a:srcRect b="9525"/>
          <a:stretch>
            <a:fillRect/>
          </a:stretch>
        </p:blipFill>
        <p:spPr bwMode="auto">
          <a:xfrm>
            <a:off x="68580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Box 15"/>
          <p:cNvSpPr txBox="1">
            <a:spLocks noChangeArrowheads="1"/>
          </p:cNvSpPr>
          <p:nvPr/>
        </p:nvSpPr>
        <p:spPr bwMode="auto">
          <a:xfrm>
            <a:off x="1524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St. George, Utah</a:t>
            </a:r>
          </a:p>
        </p:txBody>
      </p:sp>
      <p:sp>
        <p:nvSpPr>
          <p:cNvPr id="66572" name="TextBox 16"/>
          <p:cNvSpPr txBox="1">
            <a:spLocks noChangeArrowheads="1"/>
          </p:cNvSpPr>
          <p:nvPr/>
        </p:nvSpPr>
        <p:spPr bwMode="auto">
          <a:xfrm>
            <a:off x="23622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Logan, Utah</a:t>
            </a:r>
          </a:p>
        </p:txBody>
      </p:sp>
      <p:sp>
        <p:nvSpPr>
          <p:cNvPr id="66573" name="TextBox 17"/>
          <p:cNvSpPr txBox="1">
            <a:spLocks noChangeArrowheads="1"/>
          </p:cNvSpPr>
          <p:nvPr/>
        </p:nvSpPr>
        <p:spPr bwMode="auto">
          <a:xfrm>
            <a:off x="46482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Manti, Utah</a:t>
            </a:r>
          </a:p>
        </p:txBody>
      </p:sp>
      <p:sp>
        <p:nvSpPr>
          <p:cNvPr id="66574" name="TextBox 18"/>
          <p:cNvSpPr txBox="1">
            <a:spLocks noChangeArrowheads="1"/>
          </p:cNvSpPr>
          <p:nvPr/>
        </p:nvSpPr>
        <p:spPr bwMode="auto">
          <a:xfrm>
            <a:off x="6858000" y="3440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Laie, Hawaii</a:t>
            </a:r>
          </a:p>
        </p:txBody>
      </p:sp>
      <p:sp>
        <p:nvSpPr>
          <p:cNvPr id="66575" name="TextBox 19"/>
          <p:cNvSpPr txBox="1">
            <a:spLocks noChangeArrowheads="1"/>
          </p:cNvSpPr>
          <p:nvPr/>
        </p:nvSpPr>
        <p:spPr bwMode="auto">
          <a:xfrm>
            <a:off x="1524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Cardston, Alberta</a:t>
            </a:r>
          </a:p>
        </p:txBody>
      </p:sp>
      <p:sp>
        <p:nvSpPr>
          <p:cNvPr id="66576" name="TextBox 20"/>
          <p:cNvSpPr txBox="1">
            <a:spLocks noChangeArrowheads="1"/>
          </p:cNvSpPr>
          <p:nvPr/>
        </p:nvSpPr>
        <p:spPr bwMode="auto">
          <a:xfrm>
            <a:off x="23622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Mesa, Arizona</a:t>
            </a:r>
          </a:p>
        </p:txBody>
      </p:sp>
      <p:sp>
        <p:nvSpPr>
          <p:cNvPr id="66577" name="TextBox 21"/>
          <p:cNvSpPr txBox="1">
            <a:spLocks noChangeArrowheads="1"/>
          </p:cNvSpPr>
          <p:nvPr/>
        </p:nvSpPr>
        <p:spPr bwMode="auto">
          <a:xfrm>
            <a:off x="46482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Hamilton, NZ</a:t>
            </a:r>
          </a:p>
        </p:txBody>
      </p:sp>
      <p:sp>
        <p:nvSpPr>
          <p:cNvPr id="66578" name="TextBox 22"/>
          <p:cNvSpPr txBox="1">
            <a:spLocks noChangeArrowheads="1"/>
          </p:cNvSpPr>
          <p:nvPr/>
        </p:nvSpPr>
        <p:spPr bwMode="auto">
          <a:xfrm>
            <a:off x="6781800" y="5715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a:latin typeface="Arial" panose="020B0604020202020204" pitchFamily="34" charset="0"/>
              </a:rPr>
              <a:t>Oakland, California</a:t>
            </a:r>
          </a:p>
        </p:txBody>
      </p:sp>
    </p:spTree>
    <p:extLst>
      <p:ext uri="{BB962C8B-B14F-4D97-AF65-F5344CB8AC3E}">
        <p14:creationId xmlns:p14="http://schemas.microsoft.com/office/powerpoint/2010/main" val="1269939157"/>
      </p:ext>
    </p:extLst>
  </p:cSld>
  <p:clrMapOvr>
    <a:masterClrMapping/>
  </p:clrMapOvr>
  <p:transition spd="slow">
    <p:push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27461</TotalTime>
  <Words>1584</Words>
  <Application>Microsoft Office PowerPoint</Application>
  <PresentationFormat>On-screen Show (4:3)</PresentationFormat>
  <Paragraphs>149</Paragraphs>
  <Slides>33</Slides>
  <Notes>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Bell MT</vt:lpstr>
      <vt:lpstr>Bookman Old Style</vt:lpstr>
      <vt:lpstr>Calibri</vt:lpstr>
      <vt:lpstr>Californian FB</vt:lpstr>
      <vt:lpstr>Engravers MT</vt:lpstr>
      <vt:lpstr>Freestyle Script</vt:lpstr>
      <vt:lpstr>Rockwell</vt:lpstr>
      <vt:lpstr>Tw Cen MT</vt:lpstr>
      <vt:lpstr>Vladimir Script</vt:lpstr>
      <vt:lpstr>Wingdings</vt:lpstr>
      <vt:lpstr>Damask</vt:lpstr>
      <vt:lpstr>The Book of Revelation</vt:lpstr>
      <vt:lpstr>Revelation 14</vt:lpstr>
      <vt:lpstr>REVELATION 14:1-5 What is Mount Zion? Who goes there?</vt:lpstr>
      <vt:lpstr>Revelation 14</vt:lpstr>
      <vt:lpstr>Three angels</vt:lpstr>
      <vt:lpstr>PowerPoint Presentation</vt:lpstr>
      <vt:lpstr>So How Many Times Did Moroni Come?</vt:lpstr>
      <vt:lpstr>The First Angel Moroni</vt:lpstr>
      <vt:lpstr>8 Temples Have No Angel Moroni</vt:lpstr>
      <vt:lpstr>8 Temples have had an Angel Added</vt:lpstr>
      <vt:lpstr>Moroni usually faces East…</vt:lpstr>
      <vt:lpstr>The Angel Moroni</vt:lpstr>
      <vt:lpstr>PowerPoint Presentation</vt:lpstr>
      <vt:lpstr>PowerPoint Presentation</vt:lpstr>
      <vt:lpstr>The First Standing Angel Moroni</vt:lpstr>
      <vt:lpstr>How Big Are They?</vt:lpstr>
      <vt:lpstr>Moroni</vt:lpstr>
      <vt:lpstr>Moroni</vt:lpstr>
      <vt:lpstr>Moroni</vt:lpstr>
      <vt:lpstr>Moroni</vt:lpstr>
      <vt:lpstr>Moroni</vt:lpstr>
      <vt:lpstr>Moroni</vt:lpstr>
      <vt:lpstr>Moroni</vt:lpstr>
      <vt:lpstr>Moroni</vt:lpstr>
      <vt:lpstr>Moroni</vt:lpstr>
      <vt:lpstr>PowerPoint Presentation</vt:lpstr>
      <vt:lpstr>PowerPoint Presentation</vt:lpstr>
      <vt:lpstr>PowerPoint Presentation</vt:lpstr>
      <vt:lpstr>PowerPoint Presentation</vt:lpstr>
      <vt:lpstr>PowerPoint Presentation</vt:lpstr>
      <vt:lpstr>PowerPoint Presentation</vt:lpstr>
      <vt:lpstr>Revelation 14</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385</cp:revision>
  <dcterms:created xsi:type="dcterms:W3CDTF">2006-07-12T19:00:47Z</dcterms:created>
  <dcterms:modified xsi:type="dcterms:W3CDTF">2018-03-26T21:07:36Z</dcterms:modified>
</cp:coreProperties>
</file>