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 id="2147484218" r:id="rId2"/>
  </p:sldMasterIdLst>
  <p:notesMasterIdLst>
    <p:notesMasterId r:id="rId27"/>
  </p:notesMasterIdLst>
  <p:sldIdLst>
    <p:sldId id="983" r:id="rId3"/>
    <p:sldId id="763" r:id="rId4"/>
    <p:sldId id="1037" r:id="rId5"/>
    <p:sldId id="1040" r:id="rId6"/>
    <p:sldId id="1038" r:id="rId7"/>
    <p:sldId id="1036" r:id="rId8"/>
    <p:sldId id="1033" r:id="rId9"/>
    <p:sldId id="1034" r:id="rId10"/>
    <p:sldId id="1025" r:id="rId11"/>
    <p:sldId id="1029" r:id="rId12"/>
    <p:sldId id="1027" r:id="rId13"/>
    <p:sldId id="989" r:id="rId14"/>
    <p:sldId id="991" r:id="rId15"/>
    <p:sldId id="1005" r:id="rId16"/>
    <p:sldId id="1008" r:id="rId17"/>
    <p:sldId id="1010" r:id="rId18"/>
    <p:sldId id="1021" r:id="rId19"/>
    <p:sldId id="1024" r:id="rId20"/>
    <p:sldId id="1022" r:id="rId21"/>
    <p:sldId id="765" r:id="rId22"/>
    <p:sldId id="766" r:id="rId23"/>
    <p:sldId id="767" r:id="rId24"/>
    <p:sldId id="769" r:id="rId25"/>
    <p:sldId id="1026"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E0EE"/>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2539" autoAdjust="0"/>
  </p:normalViewPr>
  <p:slideViewPr>
    <p:cSldViewPr snapToGrid="0">
      <p:cViewPr varScale="1">
        <p:scale>
          <a:sx n="69" d="100"/>
          <a:sy n="69" d="100"/>
        </p:scale>
        <p:origin x="6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1702A2-FF13-4A61-A587-52608D7059A3}"/>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63AB0037-858D-4700-B83A-EE877238C79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3337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D21DAE5-E8E7-4C3A-AF6F-884E921D36C6}"/>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CC33F40C-DF5D-45F5-9926-1A647B4FA722}"/>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985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D2A9825-FFCB-4B67-AFB4-3A3AB0BF3ED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4820E29-E3B8-44B2-93B2-1B3F40462C3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5914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3B36E50-FFE9-4CE7-AFE1-0177C81A126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6733CC4F-A52B-4B30-8B26-6AAB6CA31BE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4805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1C1EF84-8F8E-447B-A1AB-11F9E5B847D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AB620653-6587-47E1-855C-8A4D942B28E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9636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62FA04A-F141-419B-B2A4-17D1A54D355A}"/>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707258FD-DB2D-4E33-A928-5399802CABD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903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1702A2-FF13-4A61-A587-52608D7059A3}"/>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63AB0037-858D-4700-B83A-EE877238C79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7680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268932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340459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404535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177070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368938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812264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40795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68996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2847861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1449312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2765907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755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1596587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2534149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1880098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2253281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176160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63269552"/>
      </p:ext>
    </p:extLst>
  </p:cSld>
  <p:clrMap bg1="dk1" tx1="lt1" bg2="dk2"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lds.org/scriptures/bd/devil?lang=e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815" y="-370171"/>
            <a:ext cx="7764463" cy="1325563"/>
          </a:xfrm>
        </p:spPr>
        <p:txBody>
          <a:bodyPr>
            <a:normAutofit/>
          </a:bodyPr>
          <a:lstStyle/>
          <a:p>
            <a:pPr marL="457200" lvl="1" indent="-457200">
              <a:lnSpc>
                <a:spcPct val="100000"/>
              </a:lnSpc>
            </a:pPr>
            <a:r>
              <a:rPr lang="en-US" altLang="en-US" sz="4000" cap="all" dirty="0"/>
              <a:t>Anti Christ</a:t>
            </a:r>
            <a:endParaRPr lang="en-US" sz="4000" cap="all" dirty="0"/>
          </a:p>
        </p:txBody>
      </p:sp>
      <p:sp>
        <p:nvSpPr>
          <p:cNvPr id="3" name="Content Placeholder 2"/>
          <p:cNvSpPr>
            <a:spLocks noGrp="1"/>
          </p:cNvSpPr>
          <p:nvPr>
            <p:ph idx="1"/>
          </p:nvPr>
        </p:nvSpPr>
        <p:spPr>
          <a:xfrm>
            <a:off x="2832653" y="596347"/>
            <a:ext cx="6311347" cy="6261653"/>
          </a:xfrm>
        </p:spPr>
        <p:txBody>
          <a:bodyPr>
            <a:noAutofit/>
          </a:bodyPr>
          <a:lstStyle/>
          <a:p>
            <a:pPr marL="0" indent="0">
              <a:buNone/>
            </a:pPr>
            <a:r>
              <a:rPr lang="en-US" sz="2400" dirty="0">
                <a:effectLst/>
                <a:latin typeface="+mj-lt"/>
              </a:rPr>
              <a:t>“The world is moving away from the Lord faster and farther than ever before. The adversary has been loosed upon the earth. As we watch, hear, read, study, and share the words of prophets, we will be forewarned and protected. For example, “The Family: A Proclamation to the World” was given long before we experienced the challenges now facing the family. “The Living Christ” was prepared in advance of when we will need it most.”</a:t>
            </a:r>
            <a:endParaRPr lang="en-US" sz="2400" dirty="0">
              <a:latin typeface="+mj-lt"/>
            </a:endParaRPr>
          </a:p>
        </p:txBody>
      </p:sp>
      <p:sp>
        <p:nvSpPr>
          <p:cNvPr id="4" name="Rectangle 3">
            <a:extLst>
              <a:ext uri="{FF2B5EF4-FFF2-40B4-BE49-F238E27FC236}">
                <a16:creationId xmlns:a16="http://schemas.microsoft.com/office/drawing/2014/main" id="{EB645C7C-5847-4FFE-8E52-F616E243F430}"/>
              </a:ext>
            </a:extLst>
          </p:cNvPr>
          <p:cNvSpPr/>
          <p:nvPr/>
        </p:nvSpPr>
        <p:spPr>
          <a:xfrm>
            <a:off x="397151" y="4042835"/>
            <a:ext cx="2156792" cy="954107"/>
          </a:xfrm>
          <a:prstGeom prst="rect">
            <a:avLst/>
          </a:prstGeom>
        </p:spPr>
        <p:txBody>
          <a:bodyPr wrap="square">
            <a:spAutoFit/>
          </a:bodyPr>
          <a:lstStyle/>
          <a:p>
            <a:pPr algn="ctr"/>
            <a:r>
              <a:rPr lang="en-US" sz="1400" cap="all" dirty="0">
                <a:latin typeface="Open Sans"/>
              </a:rPr>
              <a:t>Elder Hales </a:t>
            </a:r>
            <a:br>
              <a:rPr lang="en-US" sz="1400" cap="all" dirty="0">
                <a:latin typeface="Open Sans"/>
              </a:rPr>
            </a:br>
            <a:r>
              <a:rPr lang="en-US" sz="1400" cap="all" dirty="0">
                <a:latin typeface="Open Sans"/>
              </a:rPr>
              <a:t>OCT 2013 “</a:t>
            </a:r>
            <a:r>
              <a:rPr lang="en-US" sz="1400" dirty="0">
                <a:latin typeface="Open Sans"/>
              </a:rPr>
              <a:t>Strengthening Faith and Testimony”</a:t>
            </a:r>
            <a:endParaRPr lang="en-US" sz="1400" dirty="0"/>
          </a:p>
        </p:txBody>
      </p:sp>
      <p:pic>
        <p:nvPicPr>
          <p:cNvPr id="1026" name="Picture 2" descr="Image result for elder hales">
            <a:extLst>
              <a:ext uri="{FF2B5EF4-FFF2-40B4-BE49-F238E27FC236}">
                <a16:creationId xmlns:a16="http://schemas.microsoft.com/office/drawing/2014/main" id="{715E191F-3BC6-4AD8-B8FF-09AA3408D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22" y="677069"/>
            <a:ext cx="253365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5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1688" y="596348"/>
            <a:ext cx="6512311" cy="5334000"/>
          </a:xfrm>
        </p:spPr>
        <p:txBody>
          <a:bodyPr>
            <a:noAutofit/>
          </a:bodyPr>
          <a:lstStyle/>
          <a:p>
            <a:pPr marL="0" indent="0">
              <a:buNone/>
            </a:pPr>
            <a:r>
              <a:rPr lang="en-US" sz="2400" dirty="0">
                <a:latin typeface="+mj-lt"/>
              </a:rPr>
              <a:t>“There are media messages everywhere that are anti-family; all electronic devices are delivering anti-family messages every day. Increasingly, youth are seeing no reason to form a family or get married.... They are being desensitized about the need to form eternal families....Anti-family is anti-Christ. Because Satan can’t have a family, he’s luring away many women, and also men, and they’re losing confidence in their ability to form eternal families.” </a:t>
            </a:r>
            <a:r>
              <a:rPr lang="en-US" sz="1800" dirty="0">
                <a:latin typeface="+mj-lt"/>
              </a:rPr>
              <a:t>(Sister Beck, An address to Seminary and Institute Teachers, 4 August 2009)</a:t>
            </a:r>
            <a:endParaRPr lang="en-US" dirty="0">
              <a:latin typeface="+mj-lt"/>
            </a:endParaRPr>
          </a:p>
        </p:txBody>
      </p:sp>
      <p:pic>
        <p:nvPicPr>
          <p:cNvPr id="2050" name="Picture 2" descr="Image result for sister beck">
            <a:extLst>
              <a:ext uri="{FF2B5EF4-FFF2-40B4-BE49-F238E27FC236}">
                <a16:creationId xmlns:a16="http://schemas.microsoft.com/office/drawing/2014/main" id="{DE1045A7-E3B7-4545-A170-3159C8FCA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966"/>
            <a:ext cx="2533650"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CAAA212-7519-45C5-AA4E-05D8E605CC8A}"/>
              </a:ext>
            </a:extLst>
          </p:cNvPr>
          <p:cNvSpPr>
            <a:spLocks noGrp="1"/>
          </p:cNvSpPr>
          <p:nvPr>
            <p:ph type="title"/>
          </p:nvPr>
        </p:nvSpPr>
        <p:spPr>
          <a:xfrm>
            <a:off x="1170815" y="-370171"/>
            <a:ext cx="7764463" cy="1325563"/>
          </a:xfrm>
        </p:spPr>
        <p:txBody>
          <a:bodyPr>
            <a:normAutofit/>
          </a:bodyPr>
          <a:lstStyle/>
          <a:p>
            <a:pPr marL="457200" lvl="1" indent="-457200">
              <a:lnSpc>
                <a:spcPct val="100000"/>
              </a:lnSpc>
            </a:pPr>
            <a:r>
              <a:rPr lang="en-US" altLang="en-US" sz="4000" cap="all" dirty="0"/>
              <a:t>Anti Christ</a:t>
            </a:r>
            <a:endParaRPr lang="en-US" sz="4000" cap="all" dirty="0"/>
          </a:p>
        </p:txBody>
      </p:sp>
    </p:spTree>
    <p:extLst>
      <p:ext uri="{BB962C8B-B14F-4D97-AF65-F5344CB8AC3E}">
        <p14:creationId xmlns:p14="http://schemas.microsoft.com/office/powerpoint/2010/main" val="249977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F2C408F-0509-4F21-B05C-4D9E20470BAB}"/>
              </a:ext>
            </a:extLst>
          </p:cNvPr>
          <p:cNvSpPr>
            <a:spLocks noGrp="1"/>
          </p:cNvSpPr>
          <p:nvPr>
            <p:ph type="ctrTitle"/>
          </p:nvPr>
        </p:nvSpPr>
        <p:spPr>
          <a:xfrm>
            <a:off x="203200" y="1293091"/>
            <a:ext cx="8737600" cy="1927187"/>
          </a:xfrm>
        </p:spPr>
        <p:txBody>
          <a:bodyPr>
            <a:normAutofit/>
          </a:bodyPr>
          <a:lstStyle/>
          <a:p>
            <a:pPr eaLnBrk="1" hangingPunct="1"/>
            <a:r>
              <a:rPr lang="en-US" altLang="en-US" sz="3600" b="0" dirty="0"/>
              <a:t>PowerPoint: How to Stay in the </a:t>
            </a:r>
            <a:br>
              <a:rPr lang="en-US" altLang="en-US" sz="3600" b="0" dirty="0"/>
            </a:br>
            <a:r>
              <a:rPr lang="en-US" altLang="en-US" sz="3600" b="0" dirty="0"/>
              <a:t>LDS Church </a:t>
            </a:r>
            <a:br>
              <a:rPr lang="en-US" altLang="en-US" sz="3600" b="0" dirty="0"/>
            </a:br>
            <a:r>
              <a:rPr lang="en-US" altLang="en-US" sz="3600" b="0" dirty="0"/>
              <a:t>After a Major Trial of Faith</a:t>
            </a:r>
          </a:p>
        </p:txBody>
      </p:sp>
      <p:pic>
        <p:nvPicPr>
          <p:cNvPr id="1026" name="Picture 2" descr="Image result for How to Stay in the LDS Church After a Major Trial of Faith">
            <a:extLst>
              <a:ext uri="{FF2B5EF4-FFF2-40B4-BE49-F238E27FC236}">
                <a16:creationId xmlns:a16="http://schemas.microsoft.com/office/drawing/2014/main" id="{C1C9CF6F-898E-40CA-9793-4453DDDB4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256" y="3429000"/>
            <a:ext cx="5635487" cy="30877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869D98C-A14C-471F-A7E4-8E4DA4BC8C7B}"/>
              </a:ext>
            </a:extLst>
          </p:cNvPr>
          <p:cNvSpPr/>
          <p:nvPr/>
        </p:nvSpPr>
        <p:spPr>
          <a:xfrm>
            <a:off x="129309" y="219234"/>
            <a:ext cx="9014691" cy="1077218"/>
          </a:xfrm>
          <a:prstGeom prst="rect">
            <a:avLst/>
          </a:prstGeom>
        </p:spPr>
        <p:txBody>
          <a:bodyPr wrap="square">
            <a:spAutoFit/>
          </a:bodyPr>
          <a:lstStyle/>
          <a:p>
            <a:pPr algn="ctr"/>
            <a:r>
              <a:rPr lang="en-US" altLang="en-US" sz="3200" b="1" dirty="0">
                <a:latin typeface="+mj-lt"/>
              </a:rPr>
              <a:t>Latter-Day examples of a beast “s</a:t>
            </a:r>
            <a:r>
              <a:rPr lang="en-US" sz="3200" b="1" dirty="0">
                <a:latin typeface="+mj-lt"/>
              </a:rPr>
              <a:t>peaking great things and blasphemies”?</a:t>
            </a:r>
          </a:p>
        </p:txBody>
      </p:sp>
    </p:spTree>
    <p:extLst>
      <p:ext uri="{BB962C8B-B14F-4D97-AF65-F5344CB8AC3E}">
        <p14:creationId xmlns:p14="http://schemas.microsoft.com/office/powerpoint/2010/main" val="330787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F33DE6E1-6516-4A37-A5AD-00B661F4B280}"/>
              </a:ext>
            </a:extLst>
          </p:cNvPr>
          <p:cNvSpPr>
            <a:spLocks noGrp="1"/>
          </p:cNvSpPr>
          <p:nvPr>
            <p:ph type="ctrTitle" idx="4294967295"/>
          </p:nvPr>
        </p:nvSpPr>
        <p:spPr>
          <a:xfrm>
            <a:off x="-1" y="1076325"/>
            <a:ext cx="9014791" cy="854075"/>
          </a:xfrm>
        </p:spPr>
        <p:txBody>
          <a:bodyPr/>
          <a:lstStyle/>
          <a:p>
            <a:pPr eaLnBrk="1" hangingPunct="1"/>
            <a:r>
              <a:rPr lang="en-US" altLang="en-US" dirty="0"/>
              <a:t>Staying LDS is not for everyone</a:t>
            </a:r>
          </a:p>
        </p:txBody>
      </p:sp>
      <p:sp>
        <p:nvSpPr>
          <p:cNvPr id="7171" name="Subtitle 4">
            <a:extLst>
              <a:ext uri="{FF2B5EF4-FFF2-40B4-BE49-F238E27FC236}">
                <a16:creationId xmlns:a16="http://schemas.microsoft.com/office/drawing/2014/main" id="{8A5B66A1-182F-4214-89DB-ED237C8E9D81}"/>
              </a:ext>
            </a:extLst>
          </p:cNvPr>
          <p:cNvSpPr>
            <a:spLocks noGrp="1"/>
          </p:cNvSpPr>
          <p:nvPr>
            <p:ph type="subTitle" idx="4294967295"/>
          </p:nvPr>
        </p:nvSpPr>
        <p:spPr>
          <a:xfrm>
            <a:off x="0" y="2017713"/>
            <a:ext cx="6400800" cy="540760"/>
          </a:xfrm>
        </p:spPr>
        <p:txBody>
          <a:bodyPr/>
          <a:lstStyle/>
          <a:p>
            <a:pPr marL="0" indent="0" algn="ctr" eaLnBrk="1" hangingPunct="1">
              <a:buFont typeface="Arial" panose="020B0604020202020204" pitchFamily="34" charset="0"/>
              <a:buNone/>
            </a:pPr>
            <a:r>
              <a:rPr lang="en-US" altLang="en-US" dirty="0"/>
              <a:t>Especially if you have no interest in being social</a:t>
            </a:r>
          </a:p>
        </p:txBody>
      </p:sp>
      <p:sp>
        <p:nvSpPr>
          <p:cNvPr id="4" name="Title 3">
            <a:extLst>
              <a:ext uri="{FF2B5EF4-FFF2-40B4-BE49-F238E27FC236}">
                <a16:creationId xmlns:a16="http://schemas.microsoft.com/office/drawing/2014/main" id="{385CBDFE-2DA8-47FD-B5D4-99EADACC8E21}"/>
              </a:ext>
            </a:extLst>
          </p:cNvPr>
          <p:cNvSpPr txBox="1">
            <a:spLocks/>
          </p:cNvSpPr>
          <p:nvPr/>
        </p:nvSpPr>
        <p:spPr>
          <a:xfrm>
            <a:off x="685800" y="3933550"/>
            <a:ext cx="7772400" cy="1470025"/>
          </a:xfrm>
          <a:prstGeom prst="rect">
            <a:avLst/>
          </a:prstGeom>
        </p:spPr>
        <p:txBody>
          <a:bodyPr vert="horz" lIns="91440" tIns="45720" rIns="91440" bIns="45720" rtlCol="0"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hangingPunct="1"/>
            <a:r>
              <a:rPr lang="en-US" altLang="en-US"/>
              <a:t>I am not advocating disobedience</a:t>
            </a:r>
            <a:endParaRPr lang="en-US" altLang="en-US" dirty="0"/>
          </a:p>
        </p:txBody>
      </p:sp>
      <p:sp>
        <p:nvSpPr>
          <p:cNvPr id="5" name="Subtitle 4">
            <a:extLst>
              <a:ext uri="{FF2B5EF4-FFF2-40B4-BE49-F238E27FC236}">
                <a16:creationId xmlns:a16="http://schemas.microsoft.com/office/drawing/2014/main" id="{BC720732-EBA4-4B4D-A652-11D5E0781D66}"/>
              </a:ext>
            </a:extLst>
          </p:cNvPr>
          <p:cNvSpPr txBox="1">
            <a:spLocks/>
          </p:cNvSpPr>
          <p:nvPr/>
        </p:nvSpPr>
        <p:spPr>
          <a:xfrm>
            <a:off x="-69574" y="5095600"/>
            <a:ext cx="9084365" cy="1752600"/>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eaLnBrk="1" hangingPunct="1">
              <a:buFont typeface="Arial" panose="020B0604020202020204" pitchFamily="34" charset="0"/>
              <a:buNone/>
            </a:pPr>
            <a:r>
              <a:rPr lang="en-US" altLang="en-US" dirty="0"/>
              <a:t>These are solutions to keep from leaving the church completely</a:t>
            </a:r>
          </a:p>
        </p:txBody>
      </p:sp>
    </p:spTree>
    <p:extLst>
      <p:ext uri="{BB962C8B-B14F-4D97-AF65-F5344CB8AC3E}">
        <p14:creationId xmlns:p14="http://schemas.microsoft.com/office/powerpoint/2010/main" val="155699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a:extLst>
              <a:ext uri="{FF2B5EF4-FFF2-40B4-BE49-F238E27FC236}">
                <a16:creationId xmlns:a16="http://schemas.microsoft.com/office/drawing/2014/main" id="{EA9DD37B-1E02-40D6-B2EF-C9925982657C}"/>
              </a:ext>
            </a:extLst>
          </p:cNvPr>
          <p:cNvSpPr>
            <a:spLocks noGrp="1"/>
          </p:cNvSpPr>
          <p:nvPr>
            <p:ph type="title"/>
          </p:nvPr>
        </p:nvSpPr>
        <p:spPr/>
        <p:txBody>
          <a:bodyPr/>
          <a:lstStyle/>
          <a:p>
            <a:pPr eaLnBrk="1" hangingPunct="1"/>
            <a:r>
              <a:rPr lang="en-US" altLang="en-US"/>
              <a:t>Practical Reasons to Stay</a:t>
            </a:r>
          </a:p>
        </p:txBody>
      </p:sp>
      <p:sp>
        <p:nvSpPr>
          <p:cNvPr id="6" name="Content Placeholder 5">
            <a:extLst>
              <a:ext uri="{FF2B5EF4-FFF2-40B4-BE49-F238E27FC236}">
                <a16:creationId xmlns:a16="http://schemas.microsoft.com/office/drawing/2014/main" id="{02614B48-B072-49AE-9B49-928576891594}"/>
              </a:ext>
            </a:extLst>
          </p:cNvPr>
          <p:cNvSpPr>
            <a:spLocks noGrp="1"/>
          </p:cNvSpPr>
          <p:nvPr>
            <p:ph sz="half" idx="1"/>
          </p:nvPr>
        </p:nvSpPr>
        <p:spPr>
          <a:xfrm>
            <a:off x="278296" y="2088319"/>
            <a:ext cx="4351756" cy="3702881"/>
          </a:xfrm>
        </p:spPr>
        <p:txBody>
          <a:bodyPr>
            <a:normAutofit fontScale="92500" lnSpcReduction="10000"/>
          </a:bodyPr>
          <a:lstStyle/>
          <a:p>
            <a:pPr eaLnBrk="1" hangingPunct="1">
              <a:lnSpc>
                <a:spcPct val="90000"/>
              </a:lnSpc>
              <a:defRPr/>
            </a:pPr>
            <a:r>
              <a:rPr lang="en-US" altLang="en-US" sz="3300" dirty="0"/>
              <a:t>Spirituality</a:t>
            </a:r>
          </a:p>
          <a:p>
            <a:pPr eaLnBrk="1" hangingPunct="1">
              <a:lnSpc>
                <a:spcPct val="90000"/>
              </a:lnSpc>
              <a:defRPr/>
            </a:pPr>
            <a:r>
              <a:rPr lang="en-US" altLang="en-US" sz="3300" dirty="0"/>
              <a:t>Culture/identity</a:t>
            </a:r>
          </a:p>
          <a:p>
            <a:pPr eaLnBrk="1" hangingPunct="1">
              <a:lnSpc>
                <a:spcPct val="90000"/>
              </a:lnSpc>
              <a:defRPr/>
            </a:pPr>
            <a:r>
              <a:rPr lang="en-US" altLang="en-US" sz="3300" dirty="0"/>
              <a:t>Community</a:t>
            </a:r>
          </a:p>
          <a:p>
            <a:pPr eaLnBrk="1" hangingPunct="1">
              <a:lnSpc>
                <a:spcPct val="90000"/>
              </a:lnSpc>
              <a:defRPr/>
            </a:pPr>
            <a:r>
              <a:rPr lang="en-US" altLang="en-US" sz="3300" dirty="0"/>
              <a:t>Family</a:t>
            </a:r>
          </a:p>
          <a:p>
            <a:pPr eaLnBrk="1" hangingPunct="1">
              <a:lnSpc>
                <a:spcPct val="90000"/>
              </a:lnSpc>
              <a:defRPr/>
            </a:pPr>
            <a:r>
              <a:rPr lang="en-US" altLang="en-US" sz="3300" dirty="0"/>
              <a:t>Children</a:t>
            </a:r>
          </a:p>
          <a:p>
            <a:pPr eaLnBrk="1" hangingPunct="1">
              <a:lnSpc>
                <a:spcPct val="90000"/>
              </a:lnSpc>
              <a:defRPr/>
            </a:pPr>
            <a:r>
              <a:rPr lang="en-US" altLang="en-US" sz="3300" dirty="0"/>
              <a:t>Clean living</a:t>
            </a:r>
          </a:p>
          <a:p>
            <a:pPr eaLnBrk="1" hangingPunct="1">
              <a:lnSpc>
                <a:spcPct val="90000"/>
              </a:lnSpc>
              <a:defRPr/>
            </a:pPr>
            <a:r>
              <a:rPr lang="en-US" altLang="en-US" sz="3300" dirty="0"/>
              <a:t>Undeniably good</a:t>
            </a:r>
          </a:p>
          <a:p>
            <a:pPr eaLnBrk="1" hangingPunct="1">
              <a:lnSpc>
                <a:spcPct val="90000"/>
              </a:lnSpc>
              <a:defRPr/>
            </a:pPr>
            <a:endParaRPr lang="en-US" altLang="en-US" sz="3300" dirty="0"/>
          </a:p>
        </p:txBody>
      </p:sp>
      <p:sp>
        <p:nvSpPr>
          <p:cNvPr id="4" name="Content Placeholder 3">
            <a:extLst>
              <a:ext uri="{FF2B5EF4-FFF2-40B4-BE49-F238E27FC236}">
                <a16:creationId xmlns:a16="http://schemas.microsoft.com/office/drawing/2014/main" id="{7467EAE6-654C-442E-AF3B-8353A48A1F2F}"/>
              </a:ext>
            </a:extLst>
          </p:cNvPr>
          <p:cNvSpPr>
            <a:spLocks noGrp="1"/>
          </p:cNvSpPr>
          <p:nvPr>
            <p:ph sz="half" idx="2"/>
          </p:nvPr>
        </p:nvSpPr>
        <p:spPr>
          <a:xfrm>
            <a:off x="4630052" y="2088320"/>
            <a:ext cx="4235652" cy="3702881"/>
          </a:xfrm>
        </p:spPr>
        <p:txBody>
          <a:bodyPr>
            <a:normAutofit fontScale="92500" lnSpcReduction="10000"/>
          </a:bodyPr>
          <a:lstStyle/>
          <a:p>
            <a:pPr eaLnBrk="1" hangingPunct="1">
              <a:lnSpc>
                <a:spcPct val="90000"/>
              </a:lnSpc>
              <a:defRPr/>
            </a:pPr>
            <a:r>
              <a:rPr lang="en-US" altLang="en-US" sz="3300" dirty="0"/>
              <a:t>Much of the doctrine</a:t>
            </a:r>
          </a:p>
          <a:p>
            <a:pPr eaLnBrk="1" hangingPunct="1">
              <a:lnSpc>
                <a:spcPct val="90000"/>
              </a:lnSpc>
              <a:defRPr/>
            </a:pPr>
            <a:r>
              <a:rPr lang="en-US" altLang="en-US" sz="3300" dirty="0"/>
              <a:t>A place to serve.</a:t>
            </a:r>
          </a:p>
          <a:p>
            <a:pPr eaLnBrk="1" hangingPunct="1">
              <a:lnSpc>
                <a:spcPct val="90000"/>
              </a:lnSpc>
              <a:defRPr/>
            </a:pPr>
            <a:r>
              <a:rPr lang="en-US" altLang="en-US" sz="3300" dirty="0"/>
              <a:t>The hymns ROCK!!!!</a:t>
            </a:r>
          </a:p>
          <a:p>
            <a:pPr eaLnBrk="1" hangingPunct="1">
              <a:lnSpc>
                <a:spcPct val="90000"/>
              </a:lnSpc>
              <a:defRPr/>
            </a:pPr>
            <a:endParaRPr lang="en-US" altLang="en-US" sz="3300" dirty="0"/>
          </a:p>
        </p:txBody>
      </p:sp>
    </p:spTree>
    <p:extLst>
      <p:ext uri="{BB962C8B-B14F-4D97-AF65-F5344CB8AC3E}">
        <p14:creationId xmlns:p14="http://schemas.microsoft.com/office/powerpoint/2010/main" val="346572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a:extLst>
              <a:ext uri="{FF2B5EF4-FFF2-40B4-BE49-F238E27FC236}">
                <a16:creationId xmlns:a16="http://schemas.microsoft.com/office/drawing/2014/main" id="{97E541D0-9508-4B66-B8CE-49238D7BC52B}"/>
              </a:ext>
            </a:extLst>
          </p:cNvPr>
          <p:cNvSpPr>
            <a:spLocks noGrp="1"/>
          </p:cNvSpPr>
          <p:nvPr>
            <p:ph type="title"/>
          </p:nvPr>
        </p:nvSpPr>
        <p:spPr/>
        <p:txBody>
          <a:bodyPr/>
          <a:lstStyle/>
          <a:p>
            <a:pPr eaLnBrk="1" hangingPunct="1"/>
            <a:r>
              <a:rPr lang="en-US" altLang="en-US" dirty="0"/>
              <a:t>The truth behind Mormon “Myths”</a:t>
            </a:r>
          </a:p>
        </p:txBody>
      </p:sp>
      <p:sp>
        <p:nvSpPr>
          <p:cNvPr id="41987" name="Content Placeholder 5">
            <a:extLst>
              <a:ext uri="{FF2B5EF4-FFF2-40B4-BE49-F238E27FC236}">
                <a16:creationId xmlns:a16="http://schemas.microsoft.com/office/drawing/2014/main" id="{B1E3BF72-2C93-4106-AE7C-56A262A5844F}"/>
              </a:ext>
            </a:extLst>
          </p:cNvPr>
          <p:cNvSpPr>
            <a:spLocks noGrp="1"/>
          </p:cNvSpPr>
          <p:nvPr>
            <p:ph sz="half" idx="1"/>
          </p:nvPr>
        </p:nvSpPr>
        <p:spPr>
          <a:xfrm>
            <a:off x="238313" y="1935922"/>
            <a:ext cx="4114800" cy="4525963"/>
          </a:xfrm>
        </p:spPr>
        <p:txBody>
          <a:bodyPr/>
          <a:lstStyle/>
          <a:p>
            <a:pPr eaLnBrk="1" hangingPunct="1">
              <a:lnSpc>
                <a:spcPct val="80000"/>
              </a:lnSpc>
            </a:pPr>
            <a:r>
              <a:rPr lang="en-US" altLang="en-US" dirty="0"/>
              <a:t>Divine worth (civil rights, respect, decency)</a:t>
            </a:r>
          </a:p>
          <a:p>
            <a:pPr eaLnBrk="1" hangingPunct="1">
              <a:lnSpc>
                <a:spcPct val="80000"/>
              </a:lnSpc>
            </a:pPr>
            <a:r>
              <a:rPr lang="en-US" altLang="en-US" dirty="0"/>
              <a:t>Prayer (meditation)</a:t>
            </a:r>
          </a:p>
          <a:p>
            <a:pPr eaLnBrk="1" hangingPunct="1">
              <a:lnSpc>
                <a:spcPct val="80000"/>
              </a:lnSpc>
            </a:pPr>
            <a:r>
              <a:rPr lang="en-US" altLang="en-US" dirty="0"/>
              <a:t>Faith (optimism)</a:t>
            </a:r>
          </a:p>
          <a:p>
            <a:pPr eaLnBrk="1" hangingPunct="1">
              <a:lnSpc>
                <a:spcPct val="80000"/>
              </a:lnSpc>
            </a:pPr>
            <a:r>
              <a:rPr lang="en-US" altLang="en-US" dirty="0"/>
              <a:t>Baptism (commitment)</a:t>
            </a:r>
          </a:p>
          <a:p>
            <a:pPr eaLnBrk="1" hangingPunct="1">
              <a:lnSpc>
                <a:spcPct val="80000"/>
              </a:lnSpc>
            </a:pPr>
            <a:r>
              <a:rPr lang="en-US" altLang="en-US" dirty="0"/>
              <a:t>Repentance (positive change)</a:t>
            </a:r>
          </a:p>
          <a:p>
            <a:pPr eaLnBrk="1" hangingPunct="1">
              <a:lnSpc>
                <a:spcPct val="80000"/>
              </a:lnSpc>
            </a:pPr>
            <a:r>
              <a:rPr lang="en-US" altLang="en-US" dirty="0"/>
              <a:t>Revelation (being “present”)</a:t>
            </a:r>
          </a:p>
          <a:p>
            <a:pPr eaLnBrk="1" hangingPunct="1">
              <a:lnSpc>
                <a:spcPct val="80000"/>
              </a:lnSpc>
            </a:pPr>
            <a:r>
              <a:rPr lang="en-US" altLang="en-US" dirty="0"/>
              <a:t>Service (love)</a:t>
            </a:r>
          </a:p>
          <a:p>
            <a:pPr eaLnBrk="1" hangingPunct="1">
              <a:lnSpc>
                <a:spcPct val="80000"/>
              </a:lnSpc>
            </a:pPr>
            <a:r>
              <a:rPr lang="en-US" altLang="en-US" dirty="0"/>
              <a:t>Priesthood power (natural law)</a:t>
            </a:r>
          </a:p>
          <a:p>
            <a:pPr eaLnBrk="1" hangingPunct="1">
              <a:lnSpc>
                <a:spcPct val="80000"/>
              </a:lnSpc>
            </a:pPr>
            <a:r>
              <a:rPr lang="en-US" altLang="en-US" dirty="0"/>
              <a:t>Authority/hierarchy (order, leadership)</a:t>
            </a:r>
          </a:p>
        </p:txBody>
      </p:sp>
      <p:sp>
        <p:nvSpPr>
          <p:cNvPr id="4" name="Content Placeholder 5">
            <a:extLst>
              <a:ext uri="{FF2B5EF4-FFF2-40B4-BE49-F238E27FC236}">
                <a16:creationId xmlns:a16="http://schemas.microsoft.com/office/drawing/2014/main" id="{8D67AA6E-2CE6-41B2-BD5E-08E7547ACC3E}"/>
              </a:ext>
            </a:extLst>
          </p:cNvPr>
          <p:cNvSpPr txBox="1">
            <a:spLocks/>
          </p:cNvSpPr>
          <p:nvPr/>
        </p:nvSpPr>
        <p:spPr>
          <a:xfrm>
            <a:off x="4353113" y="1935922"/>
            <a:ext cx="4780722" cy="4342641"/>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eaLnBrk="1" hangingPunct="1">
              <a:lnSpc>
                <a:spcPct val="80000"/>
              </a:lnSpc>
              <a:defRPr/>
            </a:pPr>
            <a:r>
              <a:rPr lang="en-US" altLang="en-US" dirty="0"/>
              <a:t>“Traditional families” </a:t>
            </a:r>
            <a:br>
              <a:rPr lang="en-US" altLang="en-US" dirty="0"/>
            </a:br>
            <a:r>
              <a:rPr lang="en-US" altLang="en-US" dirty="0"/>
              <a:t>(important component of society)</a:t>
            </a:r>
          </a:p>
          <a:p>
            <a:pPr lvl="1" eaLnBrk="1" hangingPunct="1">
              <a:lnSpc>
                <a:spcPct val="80000"/>
              </a:lnSpc>
              <a:defRPr/>
            </a:pPr>
            <a:r>
              <a:rPr lang="en-US" altLang="en-US" dirty="0"/>
              <a:t>Family Home Evening </a:t>
            </a:r>
          </a:p>
          <a:p>
            <a:pPr eaLnBrk="1" hangingPunct="1">
              <a:lnSpc>
                <a:spcPct val="80000"/>
              </a:lnSpc>
              <a:defRPr/>
            </a:pPr>
            <a:r>
              <a:rPr lang="en-US" altLang="en-US" dirty="0"/>
              <a:t>Gender-based roles (order)</a:t>
            </a:r>
          </a:p>
          <a:p>
            <a:pPr eaLnBrk="1" hangingPunct="1">
              <a:lnSpc>
                <a:spcPct val="80000"/>
              </a:lnSpc>
              <a:defRPr/>
            </a:pPr>
            <a:r>
              <a:rPr lang="en-US" altLang="en-US" dirty="0"/>
              <a:t>Genealogy (appreciation for history)</a:t>
            </a:r>
          </a:p>
          <a:p>
            <a:pPr eaLnBrk="1" hangingPunct="1">
              <a:lnSpc>
                <a:spcPct val="80000"/>
              </a:lnSpc>
              <a:defRPr/>
            </a:pPr>
            <a:r>
              <a:rPr lang="en-US" altLang="en-US" dirty="0"/>
              <a:t>Personal purity (clean living)</a:t>
            </a:r>
          </a:p>
          <a:p>
            <a:pPr eaLnBrk="1" hangingPunct="1">
              <a:lnSpc>
                <a:spcPct val="80000"/>
              </a:lnSpc>
              <a:defRPr/>
            </a:pPr>
            <a:r>
              <a:rPr lang="en-US" altLang="en-US" dirty="0"/>
              <a:t>Scripture study (deep thought, meditation)</a:t>
            </a:r>
          </a:p>
          <a:p>
            <a:pPr eaLnBrk="1" hangingPunct="1">
              <a:lnSpc>
                <a:spcPct val="80000"/>
              </a:lnSpc>
              <a:defRPr/>
            </a:pPr>
            <a:r>
              <a:rPr lang="en-US" altLang="en-US" dirty="0"/>
              <a:t>Lay clergy (self-governance)</a:t>
            </a:r>
          </a:p>
          <a:p>
            <a:pPr eaLnBrk="1" hangingPunct="1">
              <a:lnSpc>
                <a:spcPct val="80000"/>
              </a:lnSpc>
              <a:defRPr/>
            </a:pPr>
            <a:r>
              <a:rPr lang="en-US" altLang="en-US" dirty="0"/>
              <a:t>Tithing (sacrifice, charity)</a:t>
            </a:r>
          </a:p>
          <a:p>
            <a:pPr eaLnBrk="1" hangingPunct="1">
              <a:lnSpc>
                <a:spcPct val="80000"/>
              </a:lnSpc>
              <a:defRPr/>
            </a:pPr>
            <a:r>
              <a:rPr lang="en-US" altLang="en-US" dirty="0"/>
              <a:t>Home teaching</a:t>
            </a:r>
          </a:p>
        </p:txBody>
      </p:sp>
    </p:spTree>
    <p:extLst>
      <p:ext uri="{BB962C8B-B14F-4D97-AF65-F5344CB8AC3E}">
        <p14:creationId xmlns:p14="http://schemas.microsoft.com/office/powerpoint/2010/main" val="348547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a:extLst>
              <a:ext uri="{FF2B5EF4-FFF2-40B4-BE49-F238E27FC236}">
                <a16:creationId xmlns:a16="http://schemas.microsoft.com/office/drawing/2014/main" id="{D838B290-7837-4A34-8AA1-15DF6D3AF521}"/>
              </a:ext>
            </a:extLst>
          </p:cNvPr>
          <p:cNvSpPr>
            <a:spLocks noGrp="1"/>
          </p:cNvSpPr>
          <p:nvPr>
            <p:ph type="title"/>
          </p:nvPr>
        </p:nvSpPr>
        <p:spPr>
          <a:xfrm>
            <a:off x="685800" y="162340"/>
            <a:ext cx="7764463" cy="1325563"/>
          </a:xfrm>
        </p:spPr>
        <p:txBody>
          <a:bodyPr/>
          <a:lstStyle/>
          <a:p>
            <a:pPr eaLnBrk="1" hangingPunct="1"/>
            <a:r>
              <a:rPr lang="en-US" altLang="en-US" dirty="0"/>
              <a:t>When you leave…</a:t>
            </a:r>
          </a:p>
        </p:txBody>
      </p:sp>
      <p:sp>
        <p:nvSpPr>
          <p:cNvPr id="46083" name="Content Placeholder 5">
            <a:extLst>
              <a:ext uri="{FF2B5EF4-FFF2-40B4-BE49-F238E27FC236}">
                <a16:creationId xmlns:a16="http://schemas.microsoft.com/office/drawing/2014/main" id="{2258B821-DE80-4BC6-9335-F572363F2165}"/>
              </a:ext>
            </a:extLst>
          </p:cNvPr>
          <p:cNvSpPr>
            <a:spLocks noGrp="1"/>
          </p:cNvSpPr>
          <p:nvPr>
            <p:ph idx="1"/>
          </p:nvPr>
        </p:nvSpPr>
        <p:spPr>
          <a:xfrm>
            <a:off x="685800" y="1073426"/>
            <a:ext cx="7764463" cy="5622234"/>
          </a:xfrm>
        </p:spPr>
        <p:txBody>
          <a:bodyPr>
            <a:normAutofit/>
          </a:bodyPr>
          <a:lstStyle/>
          <a:p>
            <a:pPr eaLnBrk="1" hangingPunct="1"/>
            <a:r>
              <a:rPr lang="en-US" altLang="en-US" dirty="0"/>
              <a:t>Go slowly</a:t>
            </a:r>
          </a:p>
          <a:p>
            <a:pPr eaLnBrk="1" hangingPunct="1"/>
            <a:r>
              <a:rPr lang="en-US" altLang="en-US" dirty="0"/>
              <a:t>Don’t burn bridges</a:t>
            </a:r>
          </a:p>
          <a:p>
            <a:pPr eaLnBrk="1" hangingPunct="1"/>
            <a:r>
              <a:rPr lang="en-US" altLang="en-US" dirty="0"/>
              <a:t>Be careful who you talk to</a:t>
            </a:r>
          </a:p>
          <a:p>
            <a:pPr eaLnBrk="1" hangingPunct="1"/>
            <a:r>
              <a:rPr lang="en-US" altLang="en-US" dirty="0"/>
              <a:t>Don’t try to “shock” or “enlighten” people</a:t>
            </a:r>
          </a:p>
          <a:p>
            <a:pPr eaLnBrk="1" hangingPunct="1"/>
            <a:r>
              <a:rPr lang="en-US" altLang="en-US" dirty="0"/>
              <a:t>Common Courtesy,  Good Manners</a:t>
            </a:r>
          </a:p>
          <a:p>
            <a:pPr eaLnBrk="1" hangingPunct="1"/>
            <a:r>
              <a:rPr lang="en-US" altLang="en-US" dirty="0"/>
              <a:t>Supplement your spirituality</a:t>
            </a:r>
          </a:p>
          <a:p>
            <a:pPr lvl="1" eaLnBrk="1" hangingPunct="1"/>
            <a:r>
              <a:rPr lang="en-US" altLang="en-US" dirty="0"/>
              <a:t>Good books, Nature, Family time, friends, exercise</a:t>
            </a:r>
          </a:p>
        </p:txBody>
      </p:sp>
    </p:spTree>
    <p:extLst>
      <p:ext uri="{BB962C8B-B14F-4D97-AF65-F5344CB8AC3E}">
        <p14:creationId xmlns:p14="http://schemas.microsoft.com/office/powerpoint/2010/main" val="161796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50858D5-8532-4CA5-8372-F9E4AAE7C53F}"/>
              </a:ext>
            </a:extLst>
          </p:cNvPr>
          <p:cNvSpPr>
            <a:spLocks noGrp="1"/>
          </p:cNvSpPr>
          <p:nvPr>
            <p:ph type="title"/>
          </p:nvPr>
        </p:nvSpPr>
        <p:spPr/>
        <p:txBody>
          <a:bodyPr/>
          <a:lstStyle/>
          <a:p>
            <a:pPr eaLnBrk="1" hangingPunct="1"/>
            <a:r>
              <a:rPr lang="en-US" altLang="en-US" dirty="0"/>
              <a:t>Bring others</a:t>
            </a:r>
          </a:p>
        </p:txBody>
      </p:sp>
      <p:sp>
        <p:nvSpPr>
          <p:cNvPr id="67587" name="Content Placeholder 2">
            <a:extLst>
              <a:ext uri="{FF2B5EF4-FFF2-40B4-BE49-F238E27FC236}">
                <a16:creationId xmlns:a16="http://schemas.microsoft.com/office/drawing/2014/main" id="{3BE0F374-9CDE-4AEB-8F89-E18D37A3334F}"/>
              </a:ext>
            </a:extLst>
          </p:cNvPr>
          <p:cNvSpPr>
            <a:spLocks noGrp="1"/>
          </p:cNvSpPr>
          <p:nvPr>
            <p:ph idx="1"/>
          </p:nvPr>
        </p:nvSpPr>
        <p:spPr>
          <a:xfrm>
            <a:off x="827700" y="2052925"/>
            <a:ext cx="7909900" cy="4195481"/>
          </a:xfrm>
        </p:spPr>
        <p:txBody>
          <a:bodyPr/>
          <a:lstStyle/>
          <a:p>
            <a:pPr eaLnBrk="1" hangingPunct="1"/>
            <a:r>
              <a:rPr lang="en-US" altLang="en-US" dirty="0">
                <a:latin typeface="+mj-lt"/>
              </a:rPr>
              <a:t>Build credit</a:t>
            </a:r>
          </a:p>
          <a:p>
            <a:pPr lvl="1" eaLnBrk="1" hangingPunct="1"/>
            <a:r>
              <a:rPr lang="en-US" altLang="en-US" dirty="0">
                <a:latin typeface="+mj-lt"/>
              </a:rPr>
              <a:t>Serve, serve, serve</a:t>
            </a:r>
          </a:p>
          <a:p>
            <a:pPr eaLnBrk="1" hangingPunct="1"/>
            <a:r>
              <a:rPr lang="en-US" altLang="en-US" dirty="0">
                <a:latin typeface="+mj-lt"/>
              </a:rPr>
              <a:t>Change hearts and minds one at a time</a:t>
            </a:r>
          </a:p>
          <a:p>
            <a:pPr lvl="1" eaLnBrk="1" hangingPunct="1"/>
            <a:r>
              <a:rPr lang="en-US" altLang="en-US" dirty="0">
                <a:latin typeface="+mj-lt"/>
              </a:rPr>
              <a:t>Seek out like-minded folk</a:t>
            </a:r>
          </a:p>
          <a:p>
            <a:pPr eaLnBrk="1" hangingPunct="1"/>
            <a:r>
              <a:rPr lang="en-US" altLang="en-US" dirty="0">
                <a:latin typeface="+mj-lt"/>
              </a:rPr>
              <a:t>Focus on the “average” member, not the most vocal</a:t>
            </a:r>
          </a:p>
          <a:p>
            <a:pPr lvl="1" eaLnBrk="1" hangingPunct="1"/>
            <a:r>
              <a:rPr lang="en-US" dirty="0" err="1">
                <a:latin typeface="+mj-lt"/>
              </a:rPr>
              <a:t>Inactives</a:t>
            </a:r>
            <a:r>
              <a:rPr lang="en-US" dirty="0">
                <a:latin typeface="+mj-lt"/>
              </a:rPr>
              <a:t>, Quiet</a:t>
            </a:r>
          </a:p>
          <a:p>
            <a:pPr eaLnBrk="1" hangingPunct="1"/>
            <a:endParaRPr lang="en-US" altLang="en-US" dirty="0">
              <a:latin typeface="+mj-lt"/>
            </a:endParaRPr>
          </a:p>
          <a:p>
            <a:pPr eaLnBrk="1" hangingPunct="1"/>
            <a:endParaRPr lang="en-US" altLang="en-US" dirty="0">
              <a:latin typeface="+mj-lt"/>
            </a:endParaRPr>
          </a:p>
          <a:p>
            <a:pPr eaLnBrk="1" hangingPunct="1"/>
            <a:endParaRPr lang="en-US" altLang="en-US" dirty="0">
              <a:latin typeface="+mj-lt"/>
            </a:endParaRPr>
          </a:p>
        </p:txBody>
      </p:sp>
    </p:spTree>
    <p:extLst>
      <p:ext uri="{BB962C8B-B14F-4D97-AF65-F5344CB8AC3E}">
        <p14:creationId xmlns:p14="http://schemas.microsoft.com/office/powerpoint/2010/main" val="997941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F2C408F-0509-4F21-B05C-4D9E20470BAB}"/>
              </a:ext>
            </a:extLst>
          </p:cNvPr>
          <p:cNvSpPr>
            <a:spLocks noGrp="1"/>
          </p:cNvSpPr>
          <p:nvPr>
            <p:ph type="ctrTitle"/>
          </p:nvPr>
        </p:nvSpPr>
        <p:spPr>
          <a:xfrm>
            <a:off x="685800" y="288235"/>
            <a:ext cx="7772400" cy="2932043"/>
          </a:xfrm>
        </p:spPr>
        <p:txBody>
          <a:bodyPr>
            <a:noAutofit/>
          </a:bodyPr>
          <a:lstStyle/>
          <a:p>
            <a:pPr eaLnBrk="1" hangingPunct="1"/>
            <a:r>
              <a:rPr lang="en-US" altLang="en-US" sz="4800" dirty="0"/>
              <a:t>How to Stay in the </a:t>
            </a:r>
            <a:br>
              <a:rPr lang="en-US" altLang="en-US" sz="4800" dirty="0"/>
            </a:br>
            <a:r>
              <a:rPr lang="en-US" altLang="en-US" sz="4800" dirty="0"/>
              <a:t>LDS Church </a:t>
            </a:r>
            <a:br>
              <a:rPr lang="en-US" altLang="en-US" sz="4800" dirty="0"/>
            </a:br>
            <a:r>
              <a:rPr lang="en-US" altLang="en-US" sz="4800" dirty="0"/>
              <a:t>After a Major Trial of Faith</a:t>
            </a:r>
          </a:p>
        </p:txBody>
      </p:sp>
      <p:pic>
        <p:nvPicPr>
          <p:cNvPr id="1026" name="Picture 2" descr="Image result for How to Stay in the LDS Church After a Major Trial of Faith">
            <a:extLst>
              <a:ext uri="{FF2B5EF4-FFF2-40B4-BE49-F238E27FC236}">
                <a16:creationId xmlns:a16="http://schemas.microsoft.com/office/drawing/2014/main" id="{C1C9CF6F-898E-40CA-9793-4453DDDB4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256" y="3429000"/>
            <a:ext cx="5635487" cy="308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0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1"/>
          <p:cNvSpPr>
            <a:spLocks noGrp="1"/>
          </p:cNvSpPr>
          <p:nvPr>
            <p:ph idx="1"/>
          </p:nvPr>
        </p:nvSpPr>
        <p:spPr>
          <a:xfrm>
            <a:off x="2703077" y="128154"/>
            <a:ext cx="6320848" cy="6263409"/>
          </a:xfrm>
        </p:spPr>
        <p:txBody>
          <a:bodyPr>
            <a:noAutofit/>
          </a:bodyPr>
          <a:lstStyle/>
          <a:p>
            <a:pPr marL="0" indent="0" eaLnBrk="1" fontAlgn="auto" hangingPunct="1">
              <a:spcAft>
                <a:spcPts val="0"/>
              </a:spcAft>
              <a:buFont typeface="Wingdings" panose="05000000000000000000" pitchFamily="2" charset="2"/>
              <a:buNone/>
              <a:defRPr/>
            </a:pPr>
            <a:r>
              <a:rPr lang="en-US" altLang="en-US" sz="2400" b="1" dirty="0">
                <a:latin typeface="+mj-lt"/>
              </a:rPr>
              <a:t>President James E. Faust</a:t>
            </a:r>
            <a:r>
              <a:rPr lang="en-US" altLang="en-US" sz="2400" dirty="0">
                <a:latin typeface="+mj-lt"/>
              </a:rPr>
              <a:t>: “Satan is the greatest imitator, the master deceiver, the arch counterfeiter, and the greatest forger ever in the history of the world. His disguise is so perfect that it is hard to recognize him or his methods” </a:t>
            </a:r>
            <a:r>
              <a:rPr lang="en-US" altLang="en-US" sz="1600" dirty="0">
                <a:latin typeface="+mj-lt"/>
              </a:rPr>
              <a:t>(“The Devil’s Throat,”</a:t>
            </a:r>
            <a:r>
              <a:rPr lang="en-US" altLang="en-US" sz="1600" i="1" dirty="0">
                <a:latin typeface="+mj-lt"/>
              </a:rPr>
              <a:t> Ensign</a:t>
            </a:r>
            <a:r>
              <a:rPr lang="en-US" altLang="en-US" sz="1600" dirty="0">
                <a:latin typeface="+mj-lt"/>
              </a:rPr>
              <a:t> or </a:t>
            </a:r>
            <a:r>
              <a:rPr lang="en-US" altLang="en-US" sz="1600" i="1" dirty="0">
                <a:latin typeface="+mj-lt"/>
              </a:rPr>
              <a:t>Liahona,</a:t>
            </a:r>
            <a:r>
              <a:rPr lang="en-US" altLang="en-US" sz="1600" dirty="0">
                <a:latin typeface="+mj-lt"/>
              </a:rPr>
              <a:t> May 2003, 51). </a:t>
            </a:r>
          </a:p>
          <a:p>
            <a:pPr marL="0" indent="0" eaLnBrk="1" fontAlgn="auto" hangingPunct="1">
              <a:spcAft>
                <a:spcPts val="0"/>
              </a:spcAft>
              <a:buFont typeface="Wingdings" panose="05000000000000000000" pitchFamily="2" charset="2"/>
              <a:buNone/>
              <a:defRPr/>
            </a:pPr>
            <a:r>
              <a:rPr lang="en-US" altLang="en-US" sz="2400" dirty="0">
                <a:latin typeface="+mj-lt"/>
              </a:rPr>
              <a:t>“One of the major techniques of the devil is to cause human beings to think they are following God’s ways, when in reality they are deceived by the devil to follow other paths” </a:t>
            </a:r>
            <a:r>
              <a:rPr lang="en-US" altLang="en-US" sz="1600" dirty="0">
                <a:latin typeface="+mj-lt"/>
              </a:rPr>
              <a:t>(Bible Dictionary, </a:t>
            </a:r>
            <a:r>
              <a:rPr lang="en-US" altLang="en-US" sz="1600" dirty="0">
                <a:latin typeface="+mj-lt"/>
                <a:hlinkClick r:id="rId2"/>
              </a:rPr>
              <a:t>“Devil”</a:t>
            </a:r>
            <a:r>
              <a:rPr lang="en-US" altLang="en-US" sz="1600" dirty="0">
                <a:latin typeface="+mj-lt"/>
              </a:rPr>
              <a:t>).</a:t>
            </a:r>
          </a:p>
        </p:txBody>
      </p:sp>
      <p:pic>
        <p:nvPicPr>
          <p:cNvPr id="1026" name="Picture 2" descr="Image result for lds satan imitator">
            <a:extLst>
              <a:ext uri="{FF2B5EF4-FFF2-40B4-BE49-F238E27FC236}">
                <a16:creationId xmlns:a16="http://schemas.microsoft.com/office/drawing/2014/main" id="{BEA0D836-8C33-45FB-8713-D861484F5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9282"/>
            <a:ext cx="263842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altLang="en-US"/>
              <a:t>Chapter 13</a:t>
            </a:r>
          </a:p>
        </p:txBody>
      </p:sp>
      <p:sp>
        <p:nvSpPr>
          <p:cNvPr id="11267" name="Rectangle 3"/>
          <p:cNvSpPr>
            <a:spLocks noGrp="1" noChangeArrowheads="1"/>
          </p:cNvSpPr>
          <p:nvPr>
            <p:ph idx="1"/>
          </p:nvPr>
        </p:nvSpPr>
        <p:spPr>
          <a:xfrm>
            <a:off x="730250" y="2286000"/>
            <a:ext cx="7772400" cy="1752600"/>
          </a:xfrm>
        </p:spPr>
        <p:txBody>
          <a:bodyPr>
            <a:normAutofit fontScale="925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The Beast</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153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fontAlgn="auto" hangingPunct="1">
              <a:spcAft>
                <a:spcPts val="0"/>
              </a:spcAft>
              <a:defRPr/>
            </a:pPr>
            <a:r>
              <a:rPr lang="en-US" altLang="en-US" dirty="0"/>
              <a:t>Revelation 13:18</a:t>
            </a:r>
          </a:p>
        </p:txBody>
      </p:sp>
      <p:sp>
        <p:nvSpPr>
          <p:cNvPr id="14339" name="Rectangle 3"/>
          <p:cNvSpPr>
            <a:spLocks noGrp="1" noChangeArrowheads="1"/>
          </p:cNvSpPr>
          <p:nvPr>
            <p:ph idx="1"/>
          </p:nvPr>
        </p:nvSpPr>
        <p:spPr>
          <a:xfrm>
            <a:off x="914400" y="2057400"/>
            <a:ext cx="7772400" cy="3581400"/>
          </a:xfrm>
        </p:spPr>
        <p:txBody>
          <a:bodyPr>
            <a:normAutofit lnSpcReduction="10000"/>
          </a:bodyPr>
          <a:lstStyle/>
          <a:p>
            <a:pPr algn="ctr" eaLnBrk="1" fontAlgn="auto" hangingPunct="1">
              <a:spcAft>
                <a:spcPts val="0"/>
              </a:spcAft>
              <a:buFont typeface="Wingdings" panose="05000000000000000000" pitchFamily="2" charset="2"/>
              <a:buNone/>
              <a:defRPr/>
            </a:pPr>
            <a:r>
              <a:rPr lang="en-US" altLang="en-US" sz="6600" b="1" dirty="0">
                <a:latin typeface="Mufferaw" panose="03080602050302020201" pitchFamily="66" charset="0"/>
              </a:rPr>
              <a:t>Barney</a:t>
            </a:r>
          </a:p>
          <a:p>
            <a:pPr eaLnBrk="1" fontAlgn="auto" hangingPunct="1">
              <a:spcAft>
                <a:spcPts val="0"/>
              </a:spcAft>
              <a:buFont typeface="Wingdings" panose="05000000000000000000" pitchFamily="2" charset="2"/>
              <a:buNone/>
              <a:defRPr/>
            </a:pPr>
            <a:r>
              <a:rPr lang="en-US" altLang="en-US" dirty="0"/>
              <a:t>CUTE PURPLE DINOSAUR</a:t>
            </a:r>
          </a:p>
          <a:p>
            <a:pPr eaLnBrk="1" fontAlgn="auto" hangingPunct="1">
              <a:spcAft>
                <a:spcPts val="0"/>
              </a:spcAft>
              <a:buFont typeface="Wingdings" panose="05000000000000000000" pitchFamily="2" charset="2"/>
              <a:buNone/>
              <a:defRPr/>
            </a:pPr>
            <a:r>
              <a:rPr lang="en-US" altLang="en-US" dirty="0"/>
              <a:t>C</a:t>
            </a:r>
            <a:r>
              <a:rPr lang="en-US" altLang="en-US" b="1" dirty="0"/>
              <a:t>V</a:t>
            </a:r>
            <a:r>
              <a:rPr lang="en-US" altLang="en-US" dirty="0"/>
              <a:t>TE P</a:t>
            </a:r>
            <a:r>
              <a:rPr lang="en-US" altLang="en-US" b="1" dirty="0"/>
              <a:t>V</a:t>
            </a:r>
            <a:r>
              <a:rPr lang="en-US" altLang="en-US" dirty="0"/>
              <a:t>RPLE DINOSA</a:t>
            </a:r>
            <a:r>
              <a:rPr lang="en-US" altLang="en-US" b="1" dirty="0"/>
              <a:t>V</a:t>
            </a:r>
            <a:r>
              <a:rPr lang="en-US" altLang="en-US" dirty="0"/>
              <a:t>R</a:t>
            </a:r>
          </a:p>
          <a:p>
            <a:pPr eaLnBrk="1" fontAlgn="auto" hangingPunct="1">
              <a:spcAft>
                <a:spcPts val="0"/>
              </a:spcAft>
              <a:buFont typeface="Wingdings" panose="05000000000000000000" pitchFamily="2" charset="2"/>
              <a:buNone/>
              <a:defRPr/>
            </a:pPr>
            <a:r>
              <a:rPr lang="en-US" altLang="en-US" b="1" dirty="0"/>
              <a:t>C  V       </a:t>
            </a:r>
            <a:r>
              <a:rPr lang="en-US" altLang="en-US" b="1" dirty="0" err="1"/>
              <a:t>V</a:t>
            </a:r>
            <a:r>
              <a:rPr lang="en-US" altLang="en-US" b="1" dirty="0"/>
              <a:t>     L   D I         V</a:t>
            </a:r>
          </a:p>
          <a:p>
            <a:pPr eaLnBrk="1" fontAlgn="auto" hangingPunct="1">
              <a:spcAft>
                <a:spcPts val="0"/>
              </a:spcAft>
              <a:buFont typeface="Wingdings" panose="05000000000000000000" pitchFamily="2" charset="2"/>
              <a:buNone/>
              <a:defRPr/>
            </a:pPr>
            <a:r>
              <a:rPr lang="en-US" altLang="en-US" dirty="0"/>
              <a:t>100  5    5    50  500 1     5</a:t>
            </a:r>
          </a:p>
          <a:p>
            <a:pPr eaLnBrk="1" fontAlgn="auto" hangingPunct="1">
              <a:spcAft>
                <a:spcPts val="0"/>
              </a:spcAft>
              <a:buFont typeface="Wingdings" panose="05000000000000000000" pitchFamily="2" charset="2"/>
              <a:buNone/>
              <a:defRPr/>
            </a:pPr>
            <a:r>
              <a:rPr lang="en-US" altLang="en-US" dirty="0"/>
              <a:t>Add them all up…</a:t>
            </a:r>
          </a:p>
          <a:p>
            <a:pPr eaLnBrk="1" fontAlgn="auto" hangingPunct="1">
              <a:spcAft>
                <a:spcPts val="0"/>
              </a:spcAft>
              <a:buFont typeface="Wingdings" panose="05000000000000000000" pitchFamily="2" charset="2"/>
              <a:buNone/>
              <a:defRPr/>
            </a:pPr>
            <a:endParaRPr lang="en-US" altLang="en-US" dirty="0"/>
          </a:p>
        </p:txBody>
      </p:sp>
    </p:spTree>
    <p:extLst>
      <p:ext uri="{BB962C8B-B14F-4D97-AF65-F5344CB8AC3E}">
        <p14:creationId xmlns:p14="http://schemas.microsoft.com/office/powerpoint/2010/main" val="204038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32"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en-US" altLang="en-US"/>
              <a:t>Barney is the Devil!</a:t>
            </a:r>
          </a:p>
        </p:txBody>
      </p:sp>
      <p:sp>
        <p:nvSpPr>
          <p:cNvPr id="57347" name="Rectangle 3"/>
          <p:cNvSpPr>
            <a:spLocks noGrp="1" noChangeArrowheads="1"/>
          </p:cNvSpPr>
          <p:nvPr>
            <p:ph idx="1"/>
          </p:nvPr>
        </p:nvSpPr>
        <p:spPr/>
        <p:txBody>
          <a:bodyPr>
            <a:normAutofit/>
          </a:bodyPr>
          <a:lstStyle/>
          <a:p>
            <a:pPr algn="ctr" eaLnBrk="1" fontAlgn="auto" hangingPunct="1">
              <a:spcAft>
                <a:spcPts val="0"/>
              </a:spcAft>
              <a:buFont typeface="Wingdings" panose="05000000000000000000" pitchFamily="2" charset="2"/>
              <a:buNone/>
              <a:defRPr/>
            </a:pPr>
            <a:r>
              <a:rPr lang="en-US" altLang="en-US" sz="20000" i="1"/>
              <a:t>666</a:t>
            </a:r>
          </a:p>
        </p:txBody>
      </p:sp>
      <p:pic>
        <p:nvPicPr>
          <p:cNvPr id="41988" name="Picture 4" descr="C:\Users\RichardsED\Desktop\barney.jpg"/>
          <p:cNvPicPr>
            <a:picLocks noChangeAspect="1" noChangeArrowheads="1"/>
          </p:cNvPicPr>
          <p:nvPr/>
        </p:nvPicPr>
        <p:blipFill>
          <a:blip r:embed="rId2"/>
          <a:srcRect/>
          <a:stretch>
            <a:fillRect/>
          </a:stretch>
        </p:blipFill>
        <p:spPr bwMode="auto">
          <a:xfrm>
            <a:off x="0" y="3862388"/>
            <a:ext cx="2778125" cy="299561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55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down)">
                                      <p:cBhvr>
                                        <p:cTn id="7" dur="580">
                                          <p:stCondLst>
                                            <p:cond delay="0"/>
                                          </p:stCondLst>
                                        </p:cTn>
                                        <p:tgtEl>
                                          <p:spTgt spid="41988"/>
                                        </p:tgtEl>
                                      </p:cBhvr>
                                    </p:animEffect>
                                    <p:anim calcmode="lin" valueType="num">
                                      <p:cBhvr>
                                        <p:cTn id="8" dur="1822" tmFilter="0,0; 0.14,0.36; 0.43,0.73; 0.71,0.91; 1.0,1.0">
                                          <p:stCondLst>
                                            <p:cond delay="0"/>
                                          </p:stCondLst>
                                        </p:cTn>
                                        <p:tgtEl>
                                          <p:spTgt spid="4198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98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98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98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988"/>
                                        </p:tgtEl>
                                        <p:attrNameLst>
                                          <p:attrName>ppt_y</p:attrName>
                                        </p:attrNameLst>
                                      </p:cBhvr>
                                      <p:tavLst>
                                        <p:tav tm="0" fmla="#ppt_y-sin(pi*$)/81">
                                          <p:val>
                                            <p:fltVal val="0"/>
                                          </p:val>
                                        </p:tav>
                                        <p:tav tm="100000">
                                          <p:val>
                                            <p:fltVal val="1"/>
                                          </p:val>
                                        </p:tav>
                                      </p:tavLst>
                                    </p:anim>
                                    <p:animScale>
                                      <p:cBhvr>
                                        <p:cTn id="13" dur="26">
                                          <p:stCondLst>
                                            <p:cond delay="650"/>
                                          </p:stCondLst>
                                        </p:cTn>
                                        <p:tgtEl>
                                          <p:spTgt spid="41988"/>
                                        </p:tgtEl>
                                      </p:cBhvr>
                                      <p:to x="100000" y="60000"/>
                                    </p:animScale>
                                    <p:animScale>
                                      <p:cBhvr>
                                        <p:cTn id="14" dur="166" decel="50000">
                                          <p:stCondLst>
                                            <p:cond delay="676"/>
                                          </p:stCondLst>
                                        </p:cTn>
                                        <p:tgtEl>
                                          <p:spTgt spid="41988"/>
                                        </p:tgtEl>
                                      </p:cBhvr>
                                      <p:to x="100000" y="100000"/>
                                    </p:animScale>
                                    <p:animScale>
                                      <p:cBhvr>
                                        <p:cTn id="15" dur="26">
                                          <p:stCondLst>
                                            <p:cond delay="1312"/>
                                          </p:stCondLst>
                                        </p:cTn>
                                        <p:tgtEl>
                                          <p:spTgt spid="41988"/>
                                        </p:tgtEl>
                                      </p:cBhvr>
                                      <p:to x="100000" y="80000"/>
                                    </p:animScale>
                                    <p:animScale>
                                      <p:cBhvr>
                                        <p:cTn id="16" dur="166" decel="50000">
                                          <p:stCondLst>
                                            <p:cond delay="1338"/>
                                          </p:stCondLst>
                                        </p:cTn>
                                        <p:tgtEl>
                                          <p:spTgt spid="41988"/>
                                        </p:tgtEl>
                                      </p:cBhvr>
                                      <p:to x="100000" y="100000"/>
                                    </p:animScale>
                                    <p:animScale>
                                      <p:cBhvr>
                                        <p:cTn id="17" dur="26">
                                          <p:stCondLst>
                                            <p:cond delay="1642"/>
                                          </p:stCondLst>
                                        </p:cTn>
                                        <p:tgtEl>
                                          <p:spTgt spid="41988"/>
                                        </p:tgtEl>
                                      </p:cBhvr>
                                      <p:to x="100000" y="90000"/>
                                    </p:animScale>
                                    <p:animScale>
                                      <p:cBhvr>
                                        <p:cTn id="18" dur="166" decel="50000">
                                          <p:stCondLst>
                                            <p:cond delay="1668"/>
                                          </p:stCondLst>
                                        </p:cTn>
                                        <p:tgtEl>
                                          <p:spTgt spid="41988"/>
                                        </p:tgtEl>
                                      </p:cBhvr>
                                      <p:to x="100000" y="100000"/>
                                    </p:animScale>
                                    <p:animScale>
                                      <p:cBhvr>
                                        <p:cTn id="19" dur="26">
                                          <p:stCondLst>
                                            <p:cond delay="1808"/>
                                          </p:stCondLst>
                                        </p:cTn>
                                        <p:tgtEl>
                                          <p:spTgt spid="41988"/>
                                        </p:tgtEl>
                                      </p:cBhvr>
                                      <p:to x="100000" y="95000"/>
                                    </p:animScale>
                                    <p:animScale>
                                      <p:cBhvr>
                                        <p:cTn id="20" dur="166" decel="50000">
                                          <p:stCondLst>
                                            <p:cond delay="1834"/>
                                          </p:stCondLst>
                                        </p:cTn>
                                        <p:tgtEl>
                                          <p:spTgt spid="419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31617"/>
            <a:ext cx="7764463" cy="1706563"/>
          </a:xfrm>
        </p:spPr>
        <p:txBody>
          <a:bodyPr/>
          <a:lstStyle/>
          <a:p>
            <a:pPr eaLnBrk="1" fontAlgn="auto" hangingPunct="1">
              <a:spcAft>
                <a:spcPts val="0"/>
              </a:spcAft>
              <a:defRPr/>
            </a:pPr>
            <a:r>
              <a:rPr lang="en-US" altLang="en-US" sz="3200" dirty="0"/>
              <a:t>Revelation 13:18 </a:t>
            </a:r>
            <a:br>
              <a:rPr lang="en-US" altLang="en-US" dirty="0"/>
            </a:br>
            <a:r>
              <a:rPr lang="en-US" altLang="en-US" sz="4000" dirty="0"/>
              <a:t>Mark of the Beast: 666</a:t>
            </a:r>
          </a:p>
        </p:txBody>
      </p:sp>
      <p:sp>
        <p:nvSpPr>
          <p:cNvPr id="14339" name="Rectangle 3"/>
          <p:cNvSpPr>
            <a:spLocks noGrp="1" noChangeArrowheads="1"/>
          </p:cNvSpPr>
          <p:nvPr>
            <p:ph idx="1"/>
          </p:nvPr>
        </p:nvSpPr>
        <p:spPr>
          <a:xfrm>
            <a:off x="348869" y="1184227"/>
            <a:ext cx="8619639" cy="5313556"/>
          </a:xfrm>
        </p:spPr>
        <p:txBody>
          <a:bodyPr>
            <a:noAutofit/>
          </a:bodyPr>
          <a:lstStyle/>
          <a:p>
            <a:pPr eaLnBrk="1" fontAlgn="auto" hangingPunct="1">
              <a:spcAft>
                <a:spcPts val="0"/>
              </a:spcAft>
              <a:defRPr/>
            </a:pPr>
            <a:r>
              <a:rPr lang="en-US" sz="1800" dirty="0">
                <a:effectLst/>
                <a:latin typeface="+mj-lt"/>
              </a:rPr>
              <a:t>When “Nero Caesar” is transliterated into Hebrew (</a:t>
            </a:r>
            <a:r>
              <a:rPr lang="en-US" sz="1800" i="1" dirty="0" err="1">
                <a:effectLst/>
                <a:latin typeface="+mj-lt"/>
              </a:rPr>
              <a:t>nrwn</a:t>
            </a:r>
            <a:r>
              <a:rPr lang="en-US" sz="1800" i="1" dirty="0">
                <a:effectLst/>
                <a:latin typeface="+mj-lt"/>
              </a:rPr>
              <a:t> </a:t>
            </a:r>
            <a:r>
              <a:rPr lang="en-US" sz="1800" i="1" dirty="0" err="1">
                <a:effectLst/>
                <a:latin typeface="+mj-lt"/>
              </a:rPr>
              <a:t>qsr</a:t>
            </a:r>
            <a:r>
              <a:rPr lang="en-US" sz="1800" dirty="0">
                <a:effectLst/>
                <a:latin typeface="+mj-lt"/>
              </a:rPr>
              <a:t>), the numerical value is 666.</a:t>
            </a:r>
          </a:p>
          <a:p>
            <a:pPr eaLnBrk="1" fontAlgn="auto" hangingPunct="1">
              <a:spcAft>
                <a:spcPts val="0"/>
              </a:spcAft>
              <a:defRPr/>
            </a:pPr>
            <a:r>
              <a:rPr lang="en-US" sz="1800" dirty="0">
                <a:effectLst/>
                <a:latin typeface="+mj-lt"/>
              </a:rPr>
              <a:t>When the Greek word for ”</a:t>
            </a:r>
            <a:r>
              <a:rPr lang="en-US" sz="1800" i="1" dirty="0">
                <a:effectLst/>
                <a:latin typeface="+mj-lt"/>
              </a:rPr>
              <a:t>beast”</a:t>
            </a:r>
            <a:r>
              <a:rPr lang="en-US" sz="1800" dirty="0">
                <a:effectLst/>
                <a:latin typeface="+mj-lt"/>
              </a:rPr>
              <a:t>  is translated into Hebrew, the numerical value is 666. </a:t>
            </a:r>
          </a:p>
          <a:p>
            <a:pPr eaLnBrk="1" fontAlgn="auto" hangingPunct="1">
              <a:spcAft>
                <a:spcPts val="0"/>
              </a:spcAft>
              <a:defRPr/>
            </a:pPr>
            <a:r>
              <a:rPr lang="en-US" sz="1800" dirty="0">
                <a:effectLst/>
                <a:latin typeface="+mj-lt"/>
              </a:rPr>
              <a:t>All the numbers from 1 to 36 add up to 666. </a:t>
            </a:r>
            <a:r>
              <a:rPr lang="en-US" sz="1800" i="1" dirty="0">
                <a:effectLst/>
                <a:latin typeface="+mj-lt"/>
              </a:rPr>
              <a:t>Beast</a:t>
            </a:r>
            <a:r>
              <a:rPr lang="en-US" sz="1800" dirty="0">
                <a:effectLst/>
                <a:latin typeface="+mj-lt"/>
              </a:rPr>
              <a:t> appears 36 times in the Bible.</a:t>
            </a:r>
          </a:p>
          <a:p>
            <a:pPr eaLnBrk="1" fontAlgn="auto" hangingPunct="1">
              <a:spcAft>
                <a:spcPts val="0"/>
              </a:spcAft>
              <a:defRPr/>
            </a:pPr>
            <a:r>
              <a:rPr lang="en-US" sz="1800" dirty="0">
                <a:effectLst/>
                <a:latin typeface="+mj-lt"/>
              </a:rPr>
              <a:t>All of the roulette numbers added up equal 666.</a:t>
            </a:r>
          </a:p>
          <a:p>
            <a:pPr eaLnBrk="1" fontAlgn="auto" hangingPunct="1">
              <a:spcAft>
                <a:spcPts val="0"/>
              </a:spcAft>
              <a:defRPr/>
            </a:pPr>
            <a:r>
              <a:rPr lang="en-US" sz="1800" dirty="0">
                <a:effectLst/>
                <a:latin typeface="+mj-lt"/>
              </a:rPr>
              <a:t>Solomon's wages (1 Kings 10:14) </a:t>
            </a:r>
            <a:r>
              <a:rPr lang="en-US" sz="1800" i="1" dirty="0">
                <a:effectLst/>
                <a:latin typeface="+mj-lt"/>
              </a:rPr>
              <a:t>666 talents of gold yearly</a:t>
            </a:r>
            <a:r>
              <a:rPr lang="en-US" sz="1800" dirty="0">
                <a:effectLst/>
                <a:latin typeface="+mj-lt"/>
              </a:rPr>
              <a:t>. Maybe the Antichrist, like Solomon, is a good man who becomes corrupted.</a:t>
            </a:r>
          </a:p>
          <a:p>
            <a:pPr algn="ctr" eaLnBrk="1" fontAlgn="auto" hangingPunct="1">
              <a:spcAft>
                <a:spcPts val="0"/>
              </a:spcAft>
              <a:buNone/>
              <a:defRPr/>
            </a:pPr>
            <a:r>
              <a:rPr lang="en-US" sz="2800" dirty="0">
                <a:latin typeface="+mj-lt"/>
              </a:rPr>
              <a:t>The Greek term for ‘</a:t>
            </a:r>
            <a:r>
              <a:rPr lang="en-US" sz="2800" i="1" dirty="0">
                <a:latin typeface="+mj-lt"/>
              </a:rPr>
              <a:t>mark’ </a:t>
            </a:r>
            <a:r>
              <a:rPr lang="en-US" sz="2800" dirty="0">
                <a:latin typeface="+mj-lt"/>
              </a:rPr>
              <a:t>is </a:t>
            </a:r>
            <a:r>
              <a:rPr lang="en-US" sz="2800" b="1" i="1" dirty="0" err="1">
                <a:latin typeface="+mj-lt"/>
              </a:rPr>
              <a:t>charagma</a:t>
            </a:r>
            <a:endParaRPr lang="en-US" sz="2800" i="1" dirty="0">
              <a:latin typeface="+mj-lt"/>
            </a:endParaRPr>
          </a:p>
          <a:p>
            <a:pPr eaLnBrk="1" fontAlgn="auto" hangingPunct="1">
              <a:spcAft>
                <a:spcPts val="0"/>
              </a:spcAft>
              <a:defRPr/>
            </a:pPr>
            <a:r>
              <a:rPr lang="en-US" sz="1800" dirty="0">
                <a:latin typeface="+mj-lt"/>
              </a:rPr>
              <a:t>“The brand a master places upon an animal or a slave” or “The mark left by a serpent’s bite.”  </a:t>
            </a:r>
            <a:endParaRPr lang="en-US" sz="1800" dirty="0">
              <a:effectLst/>
              <a:latin typeface="+mj-lt"/>
            </a:endParaRPr>
          </a:p>
        </p:txBody>
      </p:sp>
    </p:spTree>
    <p:extLst>
      <p:ext uri="{BB962C8B-B14F-4D97-AF65-F5344CB8AC3E}">
        <p14:creationId xmlns:p14="http://schemas.microsoft.com/office/powerpoint/2010/main" val="26194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0" y="1425575"/>
            <a:ext cx="9144000" cy="2900363"/>
          </a:xfrm>
        </p:spPr>
        <p:txBody>
          <a:bodyPr>
            <a:noAutofit/>
          </a:bodyPr>
          <a:lstStyle/>
          <a:p>
            <a:pPr marL="0" indent="0" algn="ctr" eaLnBrk="1" fontAlgn="auto" hangingPunct="1">
              <a:spcAft>
                <a:spcPts val="0"/>
              </a:spcAft>
              <a:buFont typeface="Arial" panose="020B0604020202020204" pitchFamily="34" charset="0"/>
              <a:buNone/>
              <a:defRPr/>
            </a:pPr>
            <a:r>
              <a:rPr lang="en-US" altLang="en-US" sz="2800" b="1" dirty="0">
                <a:latin typeface="Californian FB" panose="0207040306080B030204" pitchFamily="18" charset="0"/>
              </a:rPr>
              <a:t>Have you marked your life with indications of Christianity? </a:t>
            </a:r>
          </a:p>
          <a:p>
            <a:pPr marL="0" indent="0" algn="ctr" eaLnBrk="1" fontAlgn="auto" hangingPunct="1">
              <a:spcAft>
                <a:spcPts val="0"/>
              </a:spcAft>
              <a:buFont typeface="Arial" panose="020B0604020202020204" pitchFamily="34" charset="0"/>
              <a:buNone/>
              <a:defRPr/>
            </a:pPr>
            <a:r>
              <a:rPr lang="en-US" altLang="en-US" sz="2800" b="1" dirty="0">
                <a:latin typeface="Californian FB" panose="0207040306080B030204" pitchFamily="18" charset="0"/>
              </a:rPr>
              <a:t>Do pictures of temples and the Savior adorn your home?  </a:t>
            </a:r>
          </a:p>
          <a:p>
            <a:pPr marL="0" indent="0" algn="ctr" eaLnBrk="1" fontAlgn="auto" hangingPunct="1">
              <a:spcAft>
                <a:spcPts val="0"/>
              </a:spcAft>
              <a:buFont typeface="Arial" panose="020B0604020202020204" pitchFamily="34" charset="0"/>
              <a:buNone/>
              <a:defRPr/>
            </a:pPr>
            <a:r>
              <a:rPr lang="en-US" altLang="en-US" sz="2800" b="1" dirty="0">
                <a:latin typeface="Californian FB" panose="0207040306080B030204" pitchFamily="18" charset="0"/>
              </a:rPr>
              <a:t>Does your appearance show the marks of being a faithful follower of the Savior?</a:t>
            </a:r>
            <a:endParaRPr lang="en-US" altLang="en-US" sz="2800" dirty="0">
              <a:latin typeface="Californian FB" panose="0207040306080B030204" pitchFamily="18" charset="0"/>
            </a:endParaRPr>
          </a:p>
        </p:txBody>
      </p:sp>
      <p:sp>
        <p:nvSpPr>
          <p:cNvPr id="58371" name="AutoShape 2" descr="data:image/jpeg;base64,/9j/4AAQSkZJRgABAQAAAQABAAD/2wCEAAkGBhQSEBUSEBQVFBUUFhUXFBQUFBQUFBUUFBQVFRQVFhQXHCYeFxojGRUWHy8gIycpLCwsFR4xNTAqNSYrLCkBCQoKDgwOFw8PGikkHBwpKSwsKSkpKSwpKSksLCwpKSwsLCksLCwpKSwpLCksKSkpKSkpKSksLCksLCksKSkpLP/AABEIAPwAyAMBIgACEQEDEQH/xAAcAAAABwEBAAAAAAAAAAAAAAAAAQIDBAUGBwj/xAA/EAABAwIEAwYCBwcEAgMAAAABAAIRAwQFEiExQVFhBhMicYGRMqEHFCNSscHRQmJygqLh8AhDkvFTwhUkM//EABkBAAIDAQAAAAAAAAAAAAAAAAABAgMEBf/EACgRAAICAgICAgEDBQAAAAAAAAABAhEDIRIxBEFRYSITcfAFFDKRsf/aAAwDAQACEQMRAD8A5dlTZapAYliigpsjZE2+mVOLEfdICypc1JhWVW3UVzEE1IZDUfdpwNSoQFjYYgGp5idyhAWRCERepX1cuMN35c1IodnarjGgmdSdNNx5pDsrmuTgatVa9hXuynLwl2+u+ykXP0fVQAYmRyj0lR5IfFmNLUAxXlXsxXZJdSMDqPyKrK9u5hhzC0+R/NNNEdkctSC1LBSimIZyIu7ToCMtQOxlzEUJ9zUkslA7GwE5TS20E8KSCLY3KCeLAggQ+1qXCJKCCIhzUAUpybcUAJrnRQnBSHOTFQJjQloTjmpNJsmFfWWGgtknyHE8/RJsb+Cko2r3fA0mNyASB5lW2G9nX1DB/wCI33A16arR2OGta0DgZ6gkCZjiFYWxFMF52JECT+9A8tAqZZC6GPk6G7Dswxg/Z02jfSZOY6yr6yoUGDxFjRrGkkxtoNlQ+Jzp4Tp6qbRtP8/NY5Z96Onj8NJWzQHHKTYy5ieBjKJ4qXSx9gbqyPWeCoW2UjmlttTH+eSis0i7+2iWr7mlUEuZvx30jj0VZdYBReMrANNfQ+e3BOPpOiJOp4cU5RoRMk9Z4wpLK0Vy8ZMxeLdjIk0xs0EjiXEnQczoPdZCtYuaSCDoYjkeXVdbr2pEkb7hUDrJlYlrhlqaHTSdxv1laMeZMwZvHcP2Oe92kvCv8VwcsJn4gNY1bpOoKpHtWlOzH0xprU9TYkwgKiYDhCGZMmohmQIW9yCafU0QQSRYhqACUEYaggxBCQ9ifyonMQIgvaotZ6l11BqNkoJossDtA6oM4MHYCZ5g+3BbWxw6m74SBGkFoI13Co8EDQ0SMrju4zJ4QAYgQNvdbHDbJp3dm8mDWdwWEQfRUSdstSGLmgabPtQANmkEkTrv57a+igBxe4E8NPJWuN2rA4AOO2o4hoG0EbeeqhWdOPJZc8q0dTxILtky3pqyo0eQUe1oqztm6rIkb2x63t43UkUOQTluwKQ1qtSKnIhm1GnRH9XHJT2UEHUVPiLmVtW3VNf4SHeIaOGxGnoVpXMUO5tzEqD1tD1JUzO4lYCvQ1HjZ90adD1WExPBcznGk0hwMlugBGnw6rrQYJmBp8UmBGyp8XwsjxQP3S06Ab6rfCTatHGzY+EqOP1iQYdoQmyVfY9hUMJDQS0gz+0WuLt+e0rPAq9OzPQRcja9E4JtwTGG6ogkNRoA0TQl5UlqcCRSwsqbcU84qO8piIdy2UeF2XeVmN4k9fPgnXhWXZW3mq4y4Q3dolwBOpCTdInHejU3VvVEA0yNjrkA9yCdQr3AbdwdL515Pc6BylZ/uWOI+1zEzAOeYHQ7f5qrzB3sYJGY6c5k+6oXZfRCx9/2ugA01Ue1br0ScSrl7yXbz8k9ajYdJWLLtnYwaiixtzw/yFZWlHUT8lFw+nqJ8pVjYTKrSsvsn02GFKtLadUKIkaqZRGghaYQM05h06EBEbZPMISiVdxRn5OyBUoAcFBrUVbvCjVGKmUC6MyjYyHEc1I+rCoyIII4bg+fVHXowU/b1PijTn0nip+PrRT5atJnPe1GCtJykEHxEaabbzuAI+a5au2Y7VDc0gmdwHH5DXX2XJ8cpDv3wIkyW8i7Uj5rTHujnMrAUTmpQppLwrBCIQTlNqCBNl2EZqIJDmoKrCdUREogltQAw9bDsc3/AOrUI1+04NBd8I4nX0Cyb1rex1CaNQETrMEaxptqOKhLosh2WtNvLqS0xM8JHH8UdBznHnwnYeUQlULeAAXSCdHDcDkTx5Qn766DGADTrGvsFQaY9kG4t40OvM6KVbsjVRXXOc6jf/PdTreI9SfTksc3b0dXGmoqyZaujUc9VcW34qltWkGFbWTtYd/nVRiWst2nRS6B0UWiOHsnWM/wLTEzSH2vQ7zoUzl1KcYNFOyLSD7xJqu0hBzdUy526iwojXe0+SRmDaTiU5XEhU9ziMfZnXaeBE/ijG6kQzq4FRieUulxn7oB4nQSOU6+i5niNMGq8jUZjB56ldMxOxgOcDwmOM67Qua1WalaonLkyIaQTFS2lTHNSFYRI1O2hBSQEECHsyBRkogEEQOYkSn0l1NIBNGkXPa0ftODfcwt7h9JrKYAIfEieB67a+SxFkIeHfcBd6t2+cLQYPioyjMfDMR15rPlnUkjo+Pg543KvZpKLZ0gjWdYb6xuR5KJjhBygcNPl89FMtmzqIdr4SDuDz8oVTiLvtI5SPPmVCb/ABJYY/nXwMsfCtcPdO/9tOKqw3RFc3DgAxm53PTyWM6ZoHYo1uo18t1MoY7SI8Ry9Tw/MKipYtQoNDqpmBq1rDUfPUDb1Kt7LtTaXNPMKFY03Zh3ncDLDCA74XEgDTWOKtjG1ZTKVOi+p4g3KHNcCNt+CsKd0CPNYy4wMBpqWNUOH3CZ9Oh81MwfFc2VrvC4SCD97klzaZPgpKzUGvqD6IG7a3cgeemiZrMIp5hrGsf3Wccx1aXVH5W8m7+p2Cm50RUUy7rdo6Q0DgSeSFrijXnceSzLrqyoGag4/EfFr011VlQuLS4A7kgO3Ah1OppxDXb+ko5NqxONMt61Th7HzWZxumZBb1HtqNPdXFF5c0g6uB35qtxB+mnFw0/JRi/yRHJ/gyDid8WMz7jKREDfkfMfgudv3PDXZbLtdmp0AzcPOvMRqPkFjGhb4bVnHypp0xFRqj5VLcE05isKrI7kE7kQQOxTggEMyDQgiLJRBySUAEgJNo7xR94Ob7jT5wpVnQDaDZOpzE/8jHyCr21IIPIg+yViF2aYaQNBLSOoJ/KFmzRbar2djwJ1CSfrf8/0ajsf2kaajqNQQGNJYfx9f1UysyXOdG50Wd7P2odUDmiMzMx5667+S2N5ShsD35qt7VfBbJKM7+Sto0swImI2P5IW9jnOUmCeI+QB4KRYuglTfqf7TfPfjwWQ1oZtMGY1jqJaWTuQJl0RmI4yr3sZ2foWQLmaudI0bDRO+/EqLQObQzI5zI8irm1thEeI+Z0V8Jsqy4ovbIjcDZ3rnsOUEk5RsJkuAMaeRWdw2gG3Ty1xcM8gnmeC1OKHu6c7E6ADqszbNy1AOsqudLotxtu2b7R1OHbEQfLiqHEOz4awhryd40Bjlurln/5hOvt84npqr3FSM8ZOD+jB9oOyBuRSNFwa5hYZa4NcHMIIcM2+vNXv/wAE36l3FY56hJf3g+Km8mZY7gfLmrY2bRzB8pCSWAba+SdtKiPBOXLZS4dnZLakF40L+fAO8yE3VZmIA5/2VvUoDU8dZPJUTquWpmJhtMOe8/utjQdSYHqs/TRbJck2ZPtgT9YLC4uygZiTu4gE/p6KjyKZd3JqPdUdu9xcfUymYXTguKSOBllzk5EfIkupp9ybKmVjBaglPKCAGhTlOBicFNL7tIQyKSJ9NP5YSXIAiOYn6tAPDQ7aqAJ5VG+H5oZVKtagBDTA8Qcxx2a8ERPQwFXkja16NviZVDJT6eiy7HOyVxScDDTkBPFrwYE9HD5rUt1Bby09tFkG1iKwd8PjBLeRnb3WmZUIeep18zqssZWdPNCmiIHw/wBVbMupgdFS1AfiHCE9a3ZJCyy7NeNWkaW0aeHRX1EQFR4W5WFzfZGk9NlbBpKyOVW6IPaCvsTtwVRhjO8qyNhxVe3tEHudVqOHHQmAI2HRWvZao1ziQQQTIgyIOshR7ZNrgjXsZDAnrerySxQBZ6KtFZucsDhnHWSOIkLU9UY1UrLUmVFrM5pu3xIO30IMEdQir3E+fkk2mhxg0yJc18o9P+lz/tLiJzOpj9ogu8h8I99fQLb3FUEwVzfGta7/AOLT0UMS5ZP2IeZJwxa96IMpSMMRlq3nCGnBMPCkFNkJgRnNRp0tQQA5lSmtTzSlhqREjVAmIUt7VHe1AxCN7JCNrE73WiBgta5JDXGYiDx04dVtadCQ13MD8FiqIhw8wttglfNRA+7IWeUUpa9nTw5JSx79EG3PiLUtlLXN8oTNwMr3ef6qdhzg4AE8lzpdnXxv8UTbW9y7/opFa5zj0ICr8Q+zhxEgg7cNdlEssRadjP5pxQpSKnFsEDiSG77qPYXFW1eDTaS37oERzj9FtbegHiNOin22GU+IB8ldGL6IPN9CcHxmrWEinlAjM5xiPTirVlq2m4ua0ZnaudxcepTlOiGgxAmOCYuboD8FbWjOp2yJf+F2ccYB5dCkVa5iCUbrmToZ6c0mqMuoBPTl/ZZ26Zri9IacIaTz49Vz6+dNZ/8AEflot9iFcBk7aT7SucMqSSTxJPuZWjxlts5/9Rl+MV9jpCSQnmslE6nC3HGGDTTTmqQ8phyAEEIksIIAW1PcFHpvTu6QhCQ9qktopDqSQxtrUTnaJUKDi2IiiyTq4/COZ5+QQAuyLq13StqZhzjmqO3yU2jM71gfNanCapYXtOkHZZP6Kqk3tWo4y7uz/U8By2+K0ctVzhtUH9Q3VOZdP4Oh4rq4v2R76pL5+9qhY1sp1UJtyHAji3UeSl2tPMOsLnZPk7GPSovjVzUwd4P/AGqWv2UZmL6TnU51OU+HX906J+0uSDl4Srm3pyNNuSUZMUlWzO2+CVWn43uH3mwR7FXljhlUeJlxpvlqMIM7bjQqVRtiD4THTgrS3a7SVfFoJZXRXXdjUYA43ME8GNn89Exa2dWqfG94b94saPYFaMB0RA8/7Jt07ndOVEFltVX/AAq22eSGk5tdyADA5wnqlaBA47I7pvPgo0jc+ipbJR6KrtLXyUHbSRlHm7T9VjKVNXPam/7yoGDZmp/iP6KrpBb/AB48YX8nG83JzyUvWh1jYR1CnGMSa1JaTEV9Y6pipVS7nRQ3uQIdFVBRS5BIdFi0KTThV5qJ6lUKQEwvRDVNjVM3l8yi3NUMDgOJPIDimBIvKjadNz36Bon9AOq55iN+6s8ud6DgBwAUvGcefX0+FgMho+RceJVUpJFsVRouwOI9zf05MCpNM/z7f1ALreM0CaRLRJb4gOOm49lwNjyCCNCDIPUahd67O4sLm1p1hu5sOHJ40cPfX1Vc42WRlxaaMdXuMrw9u34gq2wy7AdHDceRTPabCDTOdg+zcdR9wn/1Kqba4j02XOnD0d3FNTXJGgvq4ZUkcYV5ht714fNYq7u5glTsOxXKNSquLSLG0b1tYHUcfyVna1QQJ2WNtMXbpB+aubXFh6KcZUVSiaQlNPqhVb8VEaHVV9/igA31PAKUpogoE65qtJiVU41iYY05YkyAPzVRiPaVlCkXvMD+px5NHFYt/b9r3zUY8coIMDknixPI7fRX5Gb9KNLsvAznx3SmsVbb9qrd27y3+JpHzVpQrsfrTc1w/dIP4LpUcJ37H2JNUpzKm6phMRWXTVAqBWFcyoVVqQiM5EjqIIJD7Wyn2MgSdh6R6quusTZS+Iy77o3/ALLP4jjL62hMN4MG3rzQkNRsu8R7VNZLaPiP3j8I8uazF1dOqOLnuLieJ/LkkBEQpUWJJCUISgEITGJW6+i3HclZ1s4+Grqzo8bj1H4LDEJ2zunUqjajDDmODh5gyk1YHoG5ohzS1wkEQQeIWDxjCXUH6asPwn8j1XQsFuW3dtTr09ntk9Ds5voZSrvAhUaWOEg/5IPArPPHyL8Gd4n9HLgeB9EnLGyv8V7OuoPhwlp+F35Hqq+pZHhqsT06Z2FU1yj0MUKh4bqZTrVeDtvNQqIyvjgtLh1sHHTWdVCToKGLahXMFzoHzU6lbc/EVYd1sFNw3DO9qtpt/aPiPJvE+yik26FKSSs5b9KNNzKlu06NdSc9vWXlhJ/46LELq3+oO1DLq1yiALdzQOjamn4rlIK7EI8YpHEyT5ybDRsqFplpIPMGD7hEiUyBcWXay4p6Z845PGb57hXdr21Y/Sq0sPMeJv6rGIIoi4pnR23LKgmm4OHQymazVgaNZzDLCWnmDCurLtS4aVRmH3hofbYpUQcPgt6oQTdK9ZU+B09Nj7IkhGQJRwiSgpFwERCMBApgJCEIwhCQBJKWihAHTvoS7S5K7rKofDVl1GeFUDxNH8TR7t6rt5sgV5Itbh1N7alM5XscHNcNw5pkH3C9XdjO0Lb6ypXLYBe2KjR+zVbo9vvr5EJMBy5wVtRpY9oc07grCY72VdbHMJdSnR3FvIO/VdUDEVSgHAtcAQRBBEgjkQqcmJTX2X4srxvXR5/xi0yEOGxVng1WYWz7WfRznY51pvv3TjoeYY47eRWMw61fSqZKjXNcBq0gh3LYrn5McodnVhljkWi/fqVrOxNoIqVeMlgPlv8APT0WDxHE+5p5m+Ko6G0mcXVHaNHuQupdn8MNva06R1c1oznm86uPurfGjcr+DP5T4wr2zjn+oil9taHmysPZzD+a47C7f/qHo/Z2j+VSq33a1w/BcSqLpHLCQRI0wAggggAIIIIAMGDI0PREggkAYRhBHKYgIQjRIATxSiEkpZCAEIJUIQgAgun/AEJ9r/q119VqH7K5IAJOjK4EMP8AN8J/lXMmBSGPgggwRqCNCCNj6bpMD2OEYKzf0f8AakX9hTrE/aD7OsOVVgGY/wAwh38y0YUSY4FEv8Hp1h9o0EjY/tDyP5KSExiuJNt6FSs/amxztwJgaDXiTA9Umk1TGm07RhsO7QYWzEfq5pltam/IyvVDTT7zMWhrHSchJBAMCYPSehPXl2+b3pc90uLyXkwZPenNI0cM9QbcixdS+iDt665a6yuXZqtJs0nzPeU2wHNzScxZp4p1B6IUVHSI/qOe2MfT3a5sPY//AMdww+j2vb+MLgTtl6S+mS3zYRcfumk72qt/VebVNCGwjQRoAJBKSZTACCNEgQEESCQxaEokExCgggEEAJenCkPTgGiAEoQjISmt4oEBmiTnSnJDggDpn0HdqO4vjbPMU7oBok6Cs3WmfUS31C9CBeNLa4cxzXsMOaQ5pHBwMg+4XrTsl2gbe2VG5b/uMGcfdqN8NRvo4H5KLJouAuO/T32vy93h7D8UVbiCPhBmkwyDGoznoAuxBebfpg7I1re+fXqPNRty8ua46EfuRwyiAOgSGUNtjbCQHSCY8Ya1xDnfG+G5TIdGQDYEqd2evXWmJUK7RGV4zAEkZC0zTni7KSXZtRAWUpVCBpwkgRMafEBw+H4gtngtn397asGUGo9zWuJzN/3NG1N60mJedW6JvaIJVJHavpGpirhN1l1DqQcDzGZjgfZeXY1jlK9Ota6pg9ajUBD6VKpSeDv4Gy3+mPZeabxmWs8dSffVJPZJkVyUET0ApEQykpUoi1MASiRwiKACQRokhho0QRoEGEaTKNMA0QEbI0cIAAqc9OvBON2TLk8BACACJSSEpJlAhIXYfoB7VZatSwqHSpNWj/G0faNHm0B38pXHyFMwXEX29xSrUjD6b2OaeEg7HmCJHqkySPYFK4a4uDSCWHK7o6A6POCFyD6dcTa91Og3U0w57yBOVphuvLTieYXTbdoZUuS3TN3dQjhmcxwJ9coXmvH799StWuXOJqF9Zs8AGBkQPJxUe9DbpGeaWueS0ANk5c8ZQ2dM8dOI4rVYLfNtbuhVY1o7l9F7g8faNaXAPJ1EklxIAEhsHmslSflkgAxwOoIMaEcRxWjubYd8QZMirJJOaaLfs3ZhrIzc40GikumQfaPTt5atcyrEeNjgTz8JDT7Lyf2ntslwev4tJBXprsHeOrYXa1KhlzqDcx55ZYCesNC8/fSPRArmOFSoPSVH2iTMkUQQRNUxCkEEHIANqQlNSSgAIkEEhn//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5"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pic>
        <p:nvPicPr>
          <p:cNvPr id="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2644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8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175662683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
            <a:extLst>
              <a:ext uri="{FF2B5EF4-FFF2-40B4-BE49-F238E27FC236}">
                <a16:creationId xmlns:a16="http://schemas.microsoft.com/office/drawing/2014/main" id="{E0C500EC-1CEB-4BCC-B017-ECFE475719CD}"/>
              </a:ext>
            </a:extLst>
          </p:cNvPr>
          <p:cNvSpPr>
            <a:spLocks noGrp="1" noChangeArrowheads="1"/>
          </p:cNvSpPr>
          <p:nvPr>
            <p:ph type="title"/>
          </p:nvPr>
        </p:nvSpPr>
        <p:spPr>
          <a:xfrm>
            <a:off x="420252" y="307389"/>
            <a:ext cx="8451271" cy="1338006"/>
          </a:xfrm>
        </p:spPr>
        <p:txBody>
          <a:bodyPr>
            <a:normAutofit fontScale="90000"/>
          </a:bodyPr>
          <a:lstStyle/>
          <a:p>
            <a:pPr eaLnBrk="1" fontAlgn="auto" hangingPunct="1">
              <a:spcAft>
                <a:spcPts val="0"/>
              </a:spcAft>
              <a:defRPr/>
            </a:pPr>
            <a:r>
              <a:rPr lang="en-US" altLang="en-US" dirty="0"/>
              <a:t>Revelation 13:1-8</a:t>
            </a:r>
            <a:br>
              <a:rPr lang="en-US" altLang="en-US" dirty="0"/>
            </a:br>
            <a:r>
              <a:rPr lang="en-US" altLang="en-US" dirty="0"/>
              <a:t>Look for the </a:t>
            </a:r>
            <a:br>
              <a:rPr lang="en-US" altLang="en-US" dirty="0"/>
            </a:br>
            <a:r>
              <a:rPr lang="en-US" altLang="en-US" dirty="0"/>
              <a:t>Great and Spacious Building</a:t>
            </a:r>
          </a:p>
        </p:txBody>
      </p:sp>
      <p:sp>
        <p:nvSpPr>
          <p:cNvPr id="3" name="Rectangle 2">
            <a:extLst>
              <a:ext uri="{FF2B5EF4-FFF2-40B4-BE49-F238E27FC236}">
                <a16:creationId xmlns:a16="http://schemas.microsoft.com/office/drawing/2014/main" id="{647B3718-A79B-486F-BC3B-EDED1AA5BE11}"/>
              </a:ext>
            </a:extLst>
          </p:cNvPr>
          <p:cNvSpPr/>
          <p:nvPr/>
        </p:nvSpPr>
        <p:spPr>
          <a:xfrm>
            <a:off x="420252" y="1645395"/>
            <a:ext cx="8511310" cy="2308324"/>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1 Nephi 15:25-28 The </a:t>
            </a:r>
            <a:r>
              <a:rPr lang="en-US" sz="2400" i="1" dirty="0">
                <a:latin typeface="Times New Roman" panose="02020603050405020304" pitchFamily="18" charset="0"/>
                <a:cs typeface="Times New Roman" panose="02020603050405020304" pitchFamily="18" charset="0"/>
              </a:rPr>
              <a:t>things which thou shalt see hereafter thou shalt not write; for the Lord God hath ordained the apostle of the Lamb of God that he should write them. And I, Nephi, heard and bear record, that the name of the apostle of the Lamb was John. And behold, I, Nephi, am forbidden that I should write the remainder of the things which I saw and heard…</a:t>
            </a:r>
            <a:endParaRPr lang="en-US" sz="2400" b="0" i="1" dirty="0">
              <a:effectLst/>
              <a:latin typeface="Times New Roman" panose="02020603050405020304" pitchFamily="18" charset="0"/>
              <a:cs typeface="Times New Roman" panose="02020603050405020304" pitchFamily="18" charset="0"/>
            </a:endParaRPr>
          </a:p>
        </p:txBody>
      </p:sp>
      <p:pic>
        <p:nvPicPr>
          <p:cNvPr id="1026" name="Picture 2" descr="Image result for tree of life lds">
            <a:extLst>
              <a:ext uri="{FF2B5EF4-FFF2-40B4-BE49-F238E27FC236}">
                <a16:creationId xmlns:a16="http://schemas.microsoft.com/office/drawing/2014/main" id="{02DA6763-91ED-4940-87C7-2A821DC5B4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291" y="4060785"/>
            <a:ext cx="5643418" cy="279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7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81570" y="0"/>
            <a:ext cx="5585791" cy="505010"/>
          </a:xfrm>
        </p:spPr>
        <p:txBody>
          <a:bodyPr>
            <a:normAutofit fontScale="90000"/>
          </a:bodyPr>
          <a:lstStyle/>
          <a:p>
            <a:pPr eaLnBrk="1" fontAlgn="auto" hangingPunct="1">
              <a:spcAft>
                <a:spcPts val="0"/>
              </a:spcAft>
              <a:defRPr/>
            </a:pPr>
            <a:r>
              <a:rPr lang="en-US" altLang="en-US" dirty="0"/>
              <a:t>Revelation 13:1-8</a:t>
            </a:r>
          </a:p>
        </p:txBody>
      </p:sp>
      <p:sp>
        <p:nvSpPr>
          <p:cNvPr id="55299" name="Content Placeholder 1"/>
          <p:cNvSpPr>
            <a:spLocks noGrp="1"/>
          </p:cNvSpPr>
          <p:nvPr>
            <p:ph idx="1"/>
          </p:nvPr>
        </p:nvSpPr>
        <p:spPr>
          <a:xfrm>
            <a:off x="204933" y="611027"/>
            <a:ext cx="6708679" cy="1533637"/>
          </a:xfrm>
        </p:spPr>
        <p:txBody>
          <a:bodyPr>
            <a:noAutofit/>
          </a:bodyPr>
          <a:lstStyle/>
          <a:p>
            <a:pPr eaLnBrk="1" fontAlgn="auto" hangingPunct="1">
              <a:spcAft>
                <a:spcPts val="0"/>
              </a:spcAft>
              <a:defRPr/>
            </a:pPr>
            <a:r>
              <a:rPr lang="en-US" dirty="0">
                <a:effectLst/>
                <a:latin typeface="+mj-lt"/>
              </a:rPr>
              <a:t>Lion (Power of the Babylonian Empire) </a:t>
            </a:r>
          </a:p>
          <a:p>
            <a:pPr eaLnBrk="1" fontAlgn="auto" hangingPunct="1">
              <a:spcAft>
                <a:spcPts val="0"/>
              </a:spcAft>
              <a:defRPr/>
            </a:pPr>
            <a:r>
              <a:rPr lang="en-US" dirty="0">
                <a:effectLst/>
                <a:latin typeface="+mj-lt"/>
              </a:rPr>
              <a:t>Bear (Power of the Persian Empire)</a:t>
            </a:r>
          </a:p>
          <a:p>
            <a:pPr eaLnBrk="1" fontAlgn="auto" hangingPunct="1">
              <a:spcAft>
                <a:spcPts val="0"/>
              </a:spcAft>
              <a:defRPr/>
            </a:pPr>
            <a:r>
              <a:rPr lang="en-US" dirty="0">
                <a:effectLst/>
                <a:latin typeface="+mj-lt"/>
              </a:rPr>
              <a:t>Leopard (Speed of the Greek Empire). </a:t>
            </a:r>
          </a:p>
        </p:txBody>
      </p:sp>
      <p:pic>
        <p:nvPicPr>
          <p:cNvPr id="1026" name="Picture 2" descr="Image result for revelation 13 beast">
            <a:extLst>
              <a:ext uri="{FF2B5EF4-FFF2-40B4-BE49-F238E27FC236}">
                <a16:creationId xmlns:a16="http://schemas.microsoft.com/office/drawing/2014/main" id="{13621B37-0457-4C42-AE7F-91E066EBE1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612" y="505010"/>
            <a:ext cx="2230388" cy="17456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BE09833-DBA9-4070-804B-861B3B91012F}"/>
              </a:ext>
            </a:extLst>
          </p:cNvPr>
          <p:cNvSpPr>
            <a:spLocks noChangeArrowheads="1"/>
          </p:cNvSpPr>
          <p:nvPr/>
        </p:nvSpPr>
        <p:spPr bwMode="auto">
          <a:xfrm>
            <a:off x="0" y="-138499"/>
            <a:ext cx="65" cy="276999"/>
          </a:xfrm>
          <a:prstGeom prst="rect">
            <a:avLst/>
          </a:prstGeom>
          <a:solidFill>
            <a:srgbClr val="FC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448D2F43-3623-4686-A427-392A9EA84908}"/>
              </a:ext>
            </a:extLst>
          </p:cNvPr>
          <p:cNvGraphicFramePr>
            <a:graphicFrameLocks noGrp="1"/>
          </p:cNvGraphicFramePr>
          <p:nvPr>
            <p:extLst>
              <p:ext uri="{D42A27DB-BD31-4B8C-83A1-F6EECF244321}">
                <p14:modId xmlns:p14="http://schemas.microsoft.com/office/powerpoint/2010/main" val="1980446011"/>
              </p:ext>
            </p:extLst>
          </p:nvPr>
        </p:nvGraphicFramePr>
        <p:xfrm>
          <a:off x="346364" y="2697027"/>
          <a:ext cx="8451272" cy="2331720"/>
        </p:xfrm>
        <a:graphic>
          <a:graphicData uri="http://schemas.openxmlformats.org/drawingml/2006/table">
            <a:tbl>
              <a:tblPr firstRow="1" bandRow="1">
                <a:tableStyleId>{5C22544A-7EE6-4342-B048-85BDC9FD1C3A}</a:tableStyleId>
              </a:tblPr>
              <a:tblGrid>
                <a:gridCol w="2392216">
                  <a:extLst>
                    <a:ext uri="{9D8B030D-6E8A-4147-A177-3AD203B41FA5}">
                      <a16:colId xmlns:a16="http://schemas.microsoft.com/office/drawing/2014/main" val="546347881"/>
                    </a:ext>
                  </a:extLst>
                </a:gridCol>
                <a:gridCol w="2410691">
                  <a:extLst>
                    <a:ext uri="{9D8B030D-6E8A-4147-A177-3AD203B41FA5}">
                      <a16:colId xmlns:a16="http://schemas.microsoft.com/office/drawing/2014/main" val="2725490405"/>
                    </a:ext>
                  </a:extLst>
                </a:gridCol>
                <a:gridCol w="3648365">
                  <a:extLst>
                    <a:ext uri="{9D8B030D-6E8A-4147-A177-3AD203B41FA5}">
                      <a16:colId xmlns:a16="http://schemas.microsoft.com/office/drawing/2014/main" val="2434841942"/>
                    </a:ext>
                  </a:extLst>
                </a:gridCol>
              </a:tblGrid>
              <a:tr h="191897">
                <a:tc>
                  <a:txBody>
                    <a:bodyPr/>
                    <a:lstStyle/>
                    <a:p>
                      <a:r>
                        <a:rPr lang="en-US" dirty="0"/>
                        <a:t>Kingdom</a:t>
                      </a:r>
                    </a:p>
                  </a:txBody>
                  <a:tcPr/>
                </a:tc>
                <a:tc>
                  <a:txBody>
                    <a:bodyPr/>
                    <a:lstStyle/>
                    <a:p>
                      <a:r>
                        <a:rPr lang="en-US" dirty="0"/>
                        <a:t>Animal (Rev 13)</a:t>
                      </a:r>
                    </a:p>
                  </a:txBody>
                  <a:tcPr/>
                </a:tc>
                <a:tc>
                  <a:txBody>
                    <a:bodyPr/>
                    <a:lstStyle/>
                    <a:p>
                      <a:r>
                        <a:rPr lang="en-US" dirty="0"/>
                        <a:t>Symbol (Daniel 2)</a:t>
                      </a:r>
                    </a:p>
                  </a:txBody>
                  <a:tcPr/>
                </a:tc>
                <a:extLst>
                  <a:ext uri="{0D108BD9-81ED-4DB2-BD59-A6C34878D82A}">
                    <a16:rowId xmlns:a16="http://schemas.microsoft.com/office/drawing/2014/main" val="2632931885"/>
                  </a:ext>
                </a:extLst>
              </a:tr>
              <a:tr h="191897">
                <a:tc>
                  <a:txBody>
                    <a:bodyPr/>
                    <a:lstStyle/>
                    <a:p>
                      <a:r>
                        <a:rPr lang="en-US" sz="1800" dirty="0">
                          <a:latin typeface="+mj-lt"/>
                        </a:rPr>
                        <a:t>Babylonians</a:t>
                      </a:r>
                    </a:p>
                  </a:txBody>
                  <a:tcPr/>
                </a:tc>
                <a:tc>
                  <a:txBody>
                    <a:bodyPr/>
                    <a:lstStyle/>
                    <a:p>
                      <a:r>
                        <a:rPr lang="en-US" sz="1800" dirty="0">
                          <a:latin typeface="+mj-lt"/>
                        </a:rPr>
                        <a:t>Lion</a:t>
                      </a:r>
                    </a:p>
                  </a:txBody>
                  <a:tcPr/>
                </a:tc>
                <a:tc>
                  <a:txBody>
                    <a:bodyPr/>
                    <a:lstStyle/>
                    <a:p>
                      <a:r>
                        <a:rPr lang="en-US" sz="1800" dirty="0">
                          <a:latin typeface="+mj-lt"/>
                        </a:rPr>
                        <a:t>Gold</a:t>
                      </a:r>
                    </a:p>
                  </a:txBody>
                  <a:tcPr/>
                </a:tc>
                <a:extLst>
                  <a:ext uri="{0D108BD9-81ED-4DB2-BD59-A6C34878D82A}">
                    <a16:rowId xmlns:a16="http://schemas.microsoft.com/office/drawing/2014/main" val="329687752"/>
                  </a:ext>
                </a:extLst>
              </a:tr>
              <a:tr h="191897">
                <a:tc>
                  <a:txBody>
                    <a:bodyPr/>
                    <a:lstStyle/>
                    <a:p>
                      <a:r>
                        <a:rPr lang="en-US" sz="1800" dirty="0">
                          <a:latin typeface="+mj-lt"/>
                        </a:rPr>
                        <a:t>Persians</a:t>
                      </a:r>
                    </a:p>
                  </a:txBody>
                  <a:tcPr/>
                </a:tc>
                <a:tc>
                  <a:txBody>
                    <a:bodyPr/>
                    <a:lstStyle/>
                    <a:p>
                      <a:r>
                        <a:rPr lang="en-US" sz="1800" dirty="0">
                          <a:latin typeface="+mj-lt"/>
                        </a:rPr>
                        <a:t>Bear</a:t>
                      </a:r>
                    </a:p>
                  </a:txBody>
                  <a:tcPr/>
                </a:tc>
                <a:tc>
                  <a:txBody>
                    <a:bodyPr/>
                    <a:lstStyle/>
                    <a:p>
                      <a:r>
                        <a:rPr lang="en-US" sz="1800" dirty="0">
                          <a:latin typeface="+mj-lt"/>
                        </a:rPr>
                        <a:t>Silver</a:t>
                      </a:r>
                    </a:p>
                  </a:txBody>
                  <a:tcPr/>
                </a:tc>
                <a:extLst>
                  <a:ext uri="{0D108BD9-81ED-4DB2-BD59-A6C34878D82A}">
                    <a16:rowId xmlns:a16="http://schemas.microsoft.com/office/drawing/2014/main" val="3137446125"/>
                  </a:ext>
                </a:extLst>
              </a:tr>
              <a:tr h="191897">
                <a:tc>
                  <a:txBody>
                    <a:bodyPr/>
                    <a:lstStyle/>
                    <a:p>
                      <a:r>
                        <a:rPr lang="en-US" sz="1800" dirty="0">
                          <a:latin typeface="+mj-lt"/>
                        </a:rPr>
                        <a:t>Greeks</a:t>
                      </a:r>
                    </a:p>
                  </a:txBody>
                  <a:tcPr/>
                </a:tc>
                <a:tc>
                  <a:txBody>
                    <a:bodyPr/>
                    <a:lstStyle/>
                    <a:p>
                      <a:r>
                        <a:rPr lang="en-US" sz="1800" dirty="0">
                          <a:latin typeface="+mj-lt"/>
                        </a:rPr>
                        <a:t>Leopard</a:t>
                      </a:r>
                    </a:p>
                  </a:txBody>
                  <a:tcPr/>
                </a:tc>
                <a:tc>
                  <a:txBody>
                    <a:bodyPr/>
                    <a:lstStyle/>
                    <a:p>
                      <a:r>
                        <a:rPr lang="en-US" sz="1800" dirty="0">
                          <a:latin typeface="+mj-lt"/>
                        </a:rPr>
                        <a:t>Brass </a:t>
                      </a:r>
                    </a:p>
                  </a:txBody>
                  <a:tcPr/>
                </a:tc>
                <a:extLst>
                  <a:ext uri="{0D108BD9-81ED-4DB2-BD59-A6C34878D82A}">
                    <a16:rowId xmlns:a16="http://schemas.microsoft.com/office/drawing/2014/main" val="3580198746"/>
                  </a:ext>
                </a:extLst>
              </a:tr>
              <a:tr h="191897">
                <a:tc>
                  <a:txBody>
                    <a:bodyPr/>
                    <a:lstStyle/>
                    <a:p>
                      <a:r>
                        <a:rPr lang="en-US" sz="1800" dirty="0">
                          <a:latin typeface="+mj-lt"/>
                        </a:rPr>
                        <a:t>Romans</a:t>
                      </a:r>
                    </a:p>
                  </a:txBody>
                  <a:tcPr/>
                </a:tc>
                <a:tc>
                  <a:txBody>
                    <a:bodyPr/>
                    <a:lstStyle/>
                    <a:p>
                      <a:r>
                        <a:rPr lang="en-US" sz="1800" dirty="0">
                          <a:latin typeface="+mj-lt"/>
                        </a:rPr>
                        <a:t>Beast with Teeth</a:t>
                      </a:r>
                    </a:p>
                  </a:txBody>
                  <a:tcPr/>
                </a:tc>
                <a:tc>
                  <a:txBody>
                    <a:bodyPr/>
                    <a:lstStyle/>
                    <a:p>
                      <a:r>
                        <a:rPr lang="en-US" sz="1800" dirty="0">
                          <a:latin typeface="+mj-lt"/>
                        </a:rPr>
                        <a:t>Iron</a:t>
                      </a:r>
                    </a:p>
                  </a:txBody>
                  <a:tcPr/>
                </a:tc>
                <a:extLst>
                  <a:ext uri="{0D108BD9-81ED-4DB2-BD59-A6C34878D82A}">
                    <a16:rowId xmlns:a16="http://schemas.microsoft.com/office/drawing/2014/main" val="212900078"/>
                  </a:ext>
                </a:extLst>
              </a:tr>
              <a:tr h="191897">
                <a:tc>
                  <a:txBody>
                    <a:bodyPr/>
                    <a:lstStyle/>
                    <a:p>
                      <a:r>
                        <a:rPr lang="en-US" sz="1800" dirty="0">
                          <a:latin typeface="+mj-lt"/>
                        </a:rPr>
                        <a:t>Great Apostasy </a:t>
                      </a:r>
                    </a:p>
                  </a:txBody>
                  <a:tcPr/>
                </a:tc>
                <a:tc>
                  <a:txBody>
                    <a:bodyPr/>
                    <a:lstStyle/>
                    <a:p>
                      <a:r>
                        <a:rPr lang="en-US" sz="1800" dirty="0">
                          <a:latin typeface="+mj-lt"/>
                        </a:rPr>
                        <a:t>-</a:t>
                      </a:r>
                    </a:p>
                  </a:txBody>
                  <a:tcPr/>
                </a:tc>
                <a:tc>
                  <a:txBody>
                    <a:bodyPr/>
                    <a:lstStyle/>
                    <a:p>
                      <a:r>
                        <a:rPr lang="en-US" sz="1800" dirty="0">
                          <a:latin typeface="+mj-lt"/>
                        </a:rPr>
                        <a:t>Iron &amp; Clay</a:t>
                      </a:r>
                    </a:p>
                  </a:txBody>
                  <a:tcPr/>
                </a:tc>
                <a:extLst>
                  <a:ext uri="{0D108BD9-81ED-4DB2-BD59-A6C34878D82A}">
                    <a16:rowId xmlns:a16="http://schemas.microsoft.com/office/drawing/2014/main" val="2073380818"/>
                  </a:ext>
                </a:extLst>
              </a:tr>
              <a:tr h="0">
                <a:tc gridSpan="3">
                  <a:txBody>
                    <a:bodyPr/>
                    <a:lstStyle/>
                    <a:p>
                      <a:endParaRPr lang="en-US" sz="300" dirty="0">
                        <a:latin typeface="+mj-lt"/>
                      </a:endParaRPr>
                    </a:p>
                  </a:txBody>
                  <a:tcP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0305795"/>
                  </a:ext>
                </a:extLst>
              </a:tr>
            </a:tbl>
          </a:graphicData>
        </a:graphic>
      </p:graphicFrame>
      <p:graphicFrame>
        <p:nvGraphicFramePr>
          <p:cNvPr id="7" name="Table 6">
            <a:extLst>
              <a:ext uri="{FF2B5EF4-FFF2-40B4-BE49-F238E27FC236}">
                <a16:creationId xmlns:a16="http://schemas.microsoft.com/office/drawing/2014/main" id="{442CE224-7B03-4BD1-96E2-55BE7E8E7E6B}"/>
              </a:ext>
            </a:extLst>
          </p:cNvPr>
          <p:cNvGraphicFramePr>
            <a:graphicFrameLocks noGrp="1"/>
          </p:cNvGraphicFramePr>
          <p:nvPr>
            <p:extLst>
              <p:ext uri="{D42A27DB-BD31-4B8C-83A1-F6EECF244321}">
                <p14:modId xmlns:p14="http://schemas.microsoft.com/office/powerpoint/2010/main" val="2966531195"/>
              </p:ext>
            </p:extLst>
          </p:nvPr>
        </p:nvGraphicFramePr>
        <p:xfrm>
          <a:off x="346363" y="5070772"/>
          <a:ext cx="8451273" cy="1645920"/>
        </p:xfrm>
        <a:graphic>
          <a:graphicData uri="http://schemas.openxmlformats.org/drawingml/2006/table">
            <a:tbl>
              <a:tblPr firstRow="1" bandRow="1">
                <a:tableStyleId>{5C22544A-7EE6-4342-B048-85BDC9FD1C3A}</a:tableStyleId>
              </a:tblPr>
              <a:tblGrid>
                <a:gridCol w="2410690">
                  <a:extLst>
                    <a:ext uri="{9D8B030D-6E8A-4147-A177-3AD203B41FA5}">
                      <a16:colId xmlns:a16="http://schemas.microsoft.com/office/drawing/2014/main" val="1830849743"/>
                    </a:ext>
                  </a:extLst>
                </a:gridCol>
                <a:gridCol w="2382982">
                  <a:extLst>
                    <a:ext uri="{9D8B030D-6E8A-4147-A177-3AD203B41FA5}">
                      <a16:colId xmlns:a16="http://schemas.microsoft.com/office/drawing/2014/main" val="2746670842"/>
                    </a:ext>
                  </a:extLst>
                </a:gridCol>
                <a:gridCol w="3657601">
                  <a:extLst>
                    <a:ext uri="{9D8B030D-6E8A-4147-A177-3AD203B41FA5}">
                      <a16:colId xmlns:a16="http://schemas.microsoft.com/office/drawing/2014/main" val="732736671"/>
                    </a:ext>
                  </a:extLst>
                </a:gridCol>
              </a:tblGrid>
              <a:tr h="242339">
                <a:tc>
                  <a:txBody>
                    <a:bodyPr/>
                    <a:lstStyle/>
                    <a:p>
                      <a:r>
                        <a:rPr lang="en-US" dirty="0">
                          <a:latin typeface="+mj-lt"/>
                        </a:rPr>
                        <a:t>Event</a:t>
                      </a:r>
                    </a:p>
                  </a:txBody>
                  <a:tcPr anchor="ctr"/>
                </a:tc>
                <a:tc>
                  <a:txBody>
                    <a:bodyPr/>
                    <a:lstStyle/>
                    <a:p>
                      <a:r>
                        <a:rPr lang="en-US" dirty="0">
                          <a:latin typeface="+mj-lt"/>
                        </a:rPr>
                        <a:t>Symbol (Dan 2)</a:t>
                      </a:r>
                    </a:p>
                  </a:txBody>
                  <a:tcPr anchor="ctr"/>
                </a:tc>
                <a:tc>
                  <a:txBody>
                    <a:bodyPr/>
                    <a:lstStyle/>
                    <a:p>
                      <a:r>
                        <a:rPr lang="en-US" dirty="0">
                          <a:latin typeface="+mj-lt"/>
                        </a:rPr>
                        <a:t>Fulfillment</a:t>
                      </a:r>
                    </a:p>
                  </a:txBody>
                  <a:tcPr anchor="ctr"/>
                </a:tc>
                <a:extLst>
                  <a:ext uri="{0D108BD9-81ED-4DB2-BD59-A6C34878D82A}">
                    <a16:rowId xmlns:a16="http://schemas.microsoft.com/office/drawing/2014/main" val="4217070585"/>
                  </a:ext>
                </a:extLst>
              </a:tr>
              <a:tr h="418284">
                <a:tc>
                  <a:txBody>
                    <a:bodyPr/>
                    <a:lstStyle/>
                    <a:p>
                      <a:r>
                        <a:rPr lang="en-US" dirty="0">
                          <a:latin typeface="+mj-lt"/>
                        </a:rPr>
                        <a:t>Stone Cut out of the Mountain</a:t>
                      </a:r>
                    </a:p>
                  </a:txBody>
                  <a:tcPr anchor="ctr"/>
                </a:tc>
                <a:tc>
                  <a:txBody>
                    <a:bodyPr/>
                    <a:lstStyle/>
                    <a:p>
                      <a:pPr algn="l"/>
                      <a:r>
                        <a:rPr lang="en-US" dirty="0">
                          <a:latin typeface="+mj-lt"/>
                        </a:rPr>
                        <a:t>Without Hands</a:t>
                      </a:r>
                    </a:p>
                  </a:txBody>
                  <a:tcPr anchor="ctr"/>
                </a:tc>
                <a:tc>
                  <a:txBody>
                    <a:bodyPr/>
                    <a:lstStyle/>
                    <a:p>
                      <a:r>
                        <a:rPr lang="en-US" dirty="0">
                          <a:latin typeface="+mj-lt"/>
                        </a:rPr>
                        <a:t>Kingdom of God </a:t>
                      </a:r>
                    </a:p>
                  </a:txBody>
                  <a:tcPr anchor="ctr"/>
                </a:tc>
                <a:extLst>
                  <a:ext uri="{0D108BD9-81ED-4DB2-BD59-A6C34878D82A}">
                    <a16:rowId xmlns:a16="http://schemas.microsoft.com/office/drawing/2014/main" val="216359716"/>
                  </a:ext>
                </a:extLst>
              </a:tr>
              <a:tr h="418284">
                <a:tc>
                  <a:txBody>
                    <a:bodyPr/>
                    <a:lstStyle/>
                    <a:p>
                      <a:r>
                        <a:rPr lang="en-US" dirty="0">
                          <a:latin typeface="+mj-lt"/>
                        </a:rPr>
                        <a:t>Abomination of Desolation</a:t>
                      </a:r>
                    </a:p>
                  </a:txBody>
                  <a:tcPr anchor="ctr"/>
                </a:tc>
                <a:tc>
                  <a:txBody>
                    <a:bodyPr/>
                    <a:lstStyle/>
                    <a:p>
                      <a:pPr algn="l"/>
                      <a:r>
                        <a:rPr lang="en-US" dirty="0">
                          <a:latin typeface="+mj-lt"/>
                        </a:rPr>
                        <a:t>666</a:t>
                      </a:r>
                    </a:p>
                  </a:txBody>
                  <a:tcPr anchor="ctr"/>
                </a:tc>
                <a:tc>
                  <a:txBody>
                    <a:bodyPr/>
                    <a:lstStyle/>
                    <a:p>
                      <a:r>
                        <a:rPr lang="en-US" dirty="0">
                          <a:latin typeface="+mj-lt"/>
                        </a:rPr>
                        <a:t>The Antichrist</a:t>
                      </a:r>
                    </a:p>
                  </a:txBody>
                  <a:tcPr anchor="ctr"/>
                </a:tc>
                <a:extLst>
                  <a:ext uri="{0D108BD9-81ED-4DB2-BD59-A6C34878D82A}">
                    <a16:rowId xmlns:a16="http://schemas.microsoft.com/office/drawing/2014/main" val="2435915532"/>
                  </a:ext>
                </a:extLst>
              </a:tr>
            </a:tbl>
          </a:graphicData>
        </a:graphic>
      </p:graphicFrame>
    </p:spTree>
    <p:extLst>
      <p:ext uri="{BB962C8B-B14F-4D97-AF65-F5344CB8AC3E}">
        <p14:creationId xmlns:p14="http://schemas.microsoft.com/office/powerpoint/2010/main" val="32831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1000"/>
                                        <p:tgtEl>
                                          <p:spTgt spid="55299">
                                            <p:txEl>
                                              <p:pRg st="1" end="1"/>
                                            </p:txEl>
                                          </p:spTgt>
                                        </p:tgtEl>
                                      </p:cBhvr>
                                    </p:animEffect>
                                    <p:anim calcmode="lin" valueType="num">
                                      <p:cBhvr>
                                        <p:cTn id="13"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1000"/>
                                        <p:tgtEl>
                                          <p:spTgt spid="55299">
                                            <p:txEl>
                                              <p:pRg st="2" end="2"/>
                                            </p:txEl>
                                          </p:spTgt>
                                        </p:tgtEl>
                                      </p:cBhvr>
                                    </p:animEffect>
                                    <p:anim calcmode="lin" valueType="num">
                                      <p:cBhvr>
                                        <p:cTn id="18"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1" y="314036"/>
            <a:ext cx="9291782" cy="641356"/>
          </a:xfrm>
        </p:spPr>
        <p:txBody>
          <a:bodyPr>
            <a:normAutofit fontScale="90000"/>
          </a:bodyPr>
          <a:lstStyle/>
          <a:p>
            <a:pPr marL="457200" lvl="1" indent="-457200">
              <a:lnSpc>
                <a:spcPct val="100000"/>
              </a:lnSpc>
            </a:pPr>
            <a:r>
              <a:rPr lang="en-US" altLang="en-US" sz="4000" cap="all" dirty="0"/>
              <a:t>ABOMINATION OF DESOLATION</a:t>
            </a:r>
            <a:endParaRPr lang="en-US" sz="4000" cap="all" dirty="0"/>
          </a:p>
        </p:txBody>
      </p:sp>
      <p:sp>
        <p:nvSpPr>
          <p:cNvPr id="5" name="Rectangle 1">
            <a:extLst>
              <a:ext uri="{FF2B5EF4-FFF2-40B4-BE49-F238E27FC236}">
                <a16:creationId xmlns:a16="http://schemas.microsoft.com/office/drawing/2014/main" id="{E3E9E088-30A2-4C2C-9A55-B5887AE4731E}"/>
              </a:ext>
            </a:extLst>
          </p:cNvPr>
          <p:cNvSpPr>
            <a:spLocks noChangeArrowheads="1"/>
          </p:cNvSpPr>
          <p:nvPr/>
        </p:nvSpPr>
        <p:spPr bwMode="auto">
          <a:xfrm>
            <a:off x="0"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5E2D1B9E-130E-45F0-B672-05D482515B07}"/>
              </a:ext>
            </a:extLst>
          </p:cNvPr>
          <p:cNvSpPr>
            <a:spLocks noChangeArrowheads="1"/>
          </p:cNvSpPr>
          <p:nvPr/>
        </p:nvSpPr>
        <p:spPr bwMode="auto">
          <a:xfrm>
            <a:off x="2835563" y="1344373"/>
            <a:ext cx="592974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j-lt"/>
              </a:rPr>
              <a:t>Daniel spoke of “the abomination that </a:t>
            </a:r>
            <a:r>
              <a:rPr kumimoji="0" lang="en-US" altLang="en-US" sz="2000" b="0" i="0" u="none" strike="noStrike" cap="none" normalizeH="0" baseline="0" dirty="0" err="1">
                <a:ln>
                  <a:noFill/>
                </a:ln>
                <a:effectLst/>
                <a:latin typeface="+mj-lt"/>
              </a:rPr>
              <a:t>maketh</a:t>
            </a:r>
            <a:r>
              <a:rPr kumimoji="0" lang="en-US" altLang="en-US" sz="2000" b="0" i="0" u="none" strike="noStrike" cap="none" normalizeH="0" baseline="0" dirty="0">
                <a:ln>
                  <a:noFill/>
                </a:ln>
                <a:effectLst/>
                <a:latin typeface="+mj-lt"/>
              </a:rPr>
              <a:t> desolate” (Dan. 11:31; 12:11) and Jesus spoke of “the abomination of desolation, spoken of by Daniel the prophet” (Matt. 24:15). These</a:t>
            </a:r>
            <a:r>
              <a:rPr kumimoji="0" lang="en-US" altLang="en-US" sz="2000" b="0" i="0" u="none" strike="noStrike" cap="none" normalizeH="0" dirty="0">
                <a:ln>
                  <a:noFill/>
                </a:ln>
                <a:effectLst/>
                <a:latin typeface="+mj-lt"/>
              </a:rPr>
              <a:t> events </a:t>
            </a:r>
            <a:r>
              <a:rPr kumimoji="0" lang="en-US" altLang="en-US" sz="2000" b="0" i="0" u="none" strike="noStrike" cap="none" normalizeH="0" baseline="0" dirty="0">
                <a:ln>
                  <a:noFill/>
                </a:ln>
                <a:effectLst/>
                <a:latin typeface="+mj-lt"/>
              </a:rPr>
              <a:t>were to occur </a:t>
            </a:r>
            <a:r>
              <a:rPr kumimoji="0" lang="en-US" altLang="en-US" sz="2000" b="0" i="1" u="none" strike="noStrike" cap="none" normalizeH="0" baseline="0" dirty="0">
                <a:ln>
                  <a:noFill/>
                </a:ln>
                <a:effectLst/>
                <a:latin typeface="+mj-lt"/>
              </a:rPr>
              <a:t>twice</a:t>
            </a:r>
            <a:r>
              <a:rPr kumimoji="0" lang="en-US" altLang="en-US" sz="2000" b="0" i="0" u="none" strike="noStrike" cap="none" normalizeH="0" baseline="0" dirty="0">
                <a:ln>
                  <a:noFill/>
                </a:ln>
                <a:effectLst/>
                <a:latin typeface="+mj-lt"/>
              </a:rPr>
              <a:t> in fulfillment of Daniel’s words: the first when Jerusalem was destroyed</a:t>
            </a:r>
            <a:r>
              <a:rPr kumimoji="0" lang="en-US" altLang="en-US" sz="2000" b="0" i="0" u="none" strike="noStrike" cap="none" normalizeH="0" dirty="0">
                <a:ln>
                  <a:noFill/>
                </a:ln>
                <a:effectLst/>
                <a:latin typeface="+mj-lt"/>
              </a:rPr>
              <a:t> following Jesus’ death</a:t>
            </a:r>
            <a:r>
              <a:rPr kumimoji="0" lang="en-US" altLang="en-US" sz="2000" b="0" i="0" u="none" strike="noStrike" cap="none" normalizeH="0" baseline="0" dirty="0">
                <a:ln>
                  <a:noFill/>
                </a:ln>
                <a:effectLst/>
                <a:latin typeface="+mj-lt"/>
              </a:rPr>
              <a:t> (Matt. 24:15; JS—M 1:12)</a:t>
            </a:r>
            <a:r>
              <a:rPr kumimoji="0" lang="en-US" altLang="en-US" sz="2000" b="0" i="0" u="none" strike="noStrike" cap="none" normalizeH="0" dirty="0">
                <a:ln>
                  <a:noFill/>
                </a:ln>
                <a:effectLst/>
                <a:latin typeface="+mj-lt"/>
              </a:rPr>
              <a:t> and the second </a:t>
            </a:r>
            <a:r>
              <a:rPr kumimoji="0" lang="en-US" altLang="en-US" sz="2000" b="0" i="0" u="none" strike="noStrike" cap="none" normalizeH="0" baseline="0" dirty="0">
                <a:ln>
                  <a:noFill/>
                </a:ln>
                <a:effectLst/>
                <a:latin typeface="+mj-lt"/>
              </a:rPr>
              <a:t>following the Restoration: “Again shall the abomination of desolation, spoken of by Daniel the prophet, be fulfilled” </a:t>
            </a:r>
            <a:r>
              <a:rPr kumimoji="0" lang="en-US" altLang="en-US" sz="1600" b="0" i="0" u="none" strike="noStrike" cap="none" normalizeH="0" baseline="0" dirty="0">
                <a:ln>
                  <a:noFill/>
                </a:ln>
                <a:effectLst/>
                <a:latin typeface="+mj-lt"/>
              </a:rPr>
              <a:t>(JS—M 1:31–32). </a:t>
            </a:r>
            <a:endParaRPr kumimoji="0" lang="en-US" altLang="en-US" sz="20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j-lt"/>
              </a:rPr>
              <a:t>In a general sense, abomination of desolation describes the latter-day judgments to be poured out upon the wicked</a:t>
            </a:r>
            <a:r>
              <a:rPr kumimoji="0" lang="en-US" altLang="en-US" sz="2000" b="0" i="0" u="none" strike="noStrike" cap="none" normalizeH="0" dirty="0">
                <a:ln>
                  <a:noFill/>
                </a:ln>
                <a:effectLst/>
                <a:latin typeface="+mj-lt"/>
              </a:rPr>
              <a:t> before the Second </a:t>
            </a:r>
            <a:r>
              <a:rPr lang="en-US" altLang="en-US" sz="2000" dirty="0">
                <a:latin typeface="+mj-lt"/>
              </a:rPr>
              <a:t>C</a:t>
            </a:r>
            <a:r>
              <a:rPr kumimoji="0" lang="en-US" altLang="en-US" sz="2000" b="0" i="0" u="none" strike="noStrike" cap="none" normalizeH="0" dirty="0">
                <a:ln>
                  <a:noFill/>
                </a:ln>
                <a:effectLst/>
                <a:latin typeface="+mj-lt"/>
              </a:rPr>
              <a:t>oming </a:t>
            </a:r>
            <a:r>
              <a:rPr kumimoji="0" lang="en-US" altLang="en-US" sz="1600" b="0" i="0" u="none" strike="noStrike" cap="none" normalizeH="0" dirty="0">
                <a:ln>
                  <a:noFill/>
                </a:ln>
                <a:effectLst/>
                <a:latin typeface="+mj-lt"/>
              </a:rPr>
              <a:t>(Guide to the Scriptures).</a:t>
            </a:r>
            <a:endParaRPr kumimoji="0" lang="en-US" altLang="en-US" sz="2000" b="0" i="0" u="none" strike="noStrike" cap="none" normalizeH="0" baseline="0" dirty="0">
              <a:ln>
                <a:noFill/>
              </a:ln>
              <a:effectLst/>
              <a:latin typeface="+mj-lt"/>
            </a:endParaRPr>
          </a:p>
        </p:txBody>
      </p:sp>
      <p:pic>
        <p:nvPicPr>
          <p:cNvPr id="3075" name="Picture 3" descr="Image result for abomination of desolation lds">
            <a:extLst>
              <a:ext uri="{FF2B5EF4-FFF2-40B4-BE49-F238E27FC236}">
                <a16:creationId xmlns:a16="http://schemas.microsoft.com/office/drawing/2014/main" id="{70CDC01B-05CC-4C02-B8A5-87BD132A3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3" y="1485228"/>
            <a:ext cx="2609090" cy="194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9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 y="121216"/>
            <a:ext cx="9291782" cy="641356"/>
          </a:xfrm>
        </p:spPr>
        <p:txBody>
          <a:bodyPr>
            <a:normAutofit fontScale="90000"/>
          </a:bodyPr>
          <a:lstStyle/>
          <a:p>
            <a:pPr marL="457200" lvl="1" indent="-457200">
              <a:lnSpc>
                <a:spcPct val="100000"/>
              </a:lnSpc>
            </a:pPr>
            <a:r>
              <a:rPr lang="en-US" altLang="en-US" sz="4000" cap="all" dirty="0"/>
              <a:t>ABOMINATION OF DESOLATION</a:t>
            </a:r>
            <a:endParaRPr lang="en-US" sz="4000" cap="all" dirty="0"/>
          </a:p>
        </p:txBody>
      </p:sp>
      <p:sp>
        <p:nvSpPr>
          <p:cNvPr id="5" name="Rectangle 1">
            <a:extLst>
              <a:ext uri="{FF2B5EF4-FFF2-40B4-BE49-F238E27FC236}">
                <a16:creationId xmlns:a16="http://schemas.microsoft.com/office/drawing/2014/main" id="{E3E9E088-30A2-4C2C-9A55-B5887AE4731E}"/>
              </a:ext>
            </a:extLst>
          </p:cNvPr>
          <p:cNvSpPr>
            <a:spLocks noChangeArrowheads="1"/>
          </p:cNvSpPr>
          <p:nvPr/>
        </p:nvSpPr>
        <p:spPr bwMode="auto">
          <a:xfrm>
            <a:off x="0"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Rounded Corners 13">
            <a:extLst>
              <a:ext uri="{FF2B5EF4-FFF2-40B4-BE49-F238E27FC236}">
                <a16:creationId xmlns:a16="http://schemas.microsoft.com/office/drawing/2014/main" id="{24F57F52-56F0-4342-A2E6-26951E4FC278}"/>
              </a:ext>
            </a:extLst>
          </p:cNvPr>
          <p:cNvSpPr/>
          <p:nvPr/>
        </p:nvSpPr>
        <p:spPr>
          <a:xfrm>
            <a:off x="-138544" y="886972"/>
            <a:ext cx="8111118" cy="37938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j-lt"/>
              </a:rPr>
              <a:t>7 Seals</a:t>
            </a:r>
            <a:endParaRPr lang="en-US" sz="2000" dirty="0">
              <a:solidFill>
                <a:schemeClr val="bg1"/>
              </a:solidFill>
              <a:latin typeface="+mj-lt"/>
            </a:endParaRPr>
          </a:p>
        </p:txBody>
      </p:sp>
      <p:sp>
        <p:nvSpPr>
          <p:cNvPr id="15" name="Rectangle: Rounded Corners 14">
            <a:extLst>
              <a:ext uri="{FF2B5EF4-FFF2-40B4-BE49-F238E27FC236}">
                <a16:creationId xmlns:a16="http://schemas.microsoft.com/office/drawing/2014/main" id="{6BC36B70-772A-4C35-894B-09CF992F4F1D}"/>
              </a:ext>
            </a:extLst>
          </p:cNvPr>
          <p:cNvSpPr/>
          <p:nvPr/>
        </p:nvSpPr>
        <p:spPr>
          <a:xfrm>
            <a:off x="3629031" y="1350884"/>
            <a:ext cx="4343547" cy="37938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7 Trumpets/7 Vials (Rev 16:1)</a:t>
            </a:r>
            <a:endParaRPr lang="en-US" sz="1600" dirty="0">
              <a:solidFill>
                <a:schemeClr val="bg1"/>
              </a:solidFill>
              <a:latin typeface="+mj-lt"/>
            </a:endParaRPr>
          </a:p>
        </p:txBody>
      </p:sp>
      <p:sp>
        <p:nvSpPr>
          <p:cNvPr id="17" name="Rectangle: Rounded Corners 16">
            <a:extLst>
              <a:ext uri="{FF2B5EF4-FFF2-40B4-BE49-F238E27FC236}">
                <a16:creationId xmlns:a16="http://schemas.microsoft.com/office/drawing/2014/main" id="{6CF8618A-B44E-4B26-A46B-B5649D43BF86}"/>
              </a:ext>
            </a:extLst>
          </p:cNvPr>
          <p:cNvSpPr/>
          <p:nvPr/>
        </p:nvSpPr>
        <p:spPr>
          <a:xfrm>
            <a:off x="579524" y="1919446"/>
            <a:ext cx="2237508" cy="1081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rPr>
              <a:t>Christ’s Ministry </a:t>
            </a:r>
            <a:r>
              <a:rPr lang="en-US" sz="1200" dirty="0">
                <a:solidFill>
                  <a:schemeClr val="bg1"/>
                </a:solidFill>
                <a:latin typeface="+mj-lt"/>
              </a:rPr>
              <a:t>(READ Dan 9:27) </a:t>
            </a:r>
            <a:endParaRPr lang="en-US" sz="1600" dirty="0">
              <a:solidFill>
                <a:schemeClr val="bg1"/>
              </a:solidFill>
              <a:latin typeface="+mj-lt"/>
            </a:endParaRPr>
          </a:p>
        </p:txBody>
      </p:sp>
      <p:sp>
        <p:nvSpPr>
          <p:cNvPr id="18" name="Rectangle: Rounded Corners 17">
            <a:extLst>
              <a:ext uri="{FF2B5EF4-FFF2-40B4-BE49-F238E27FC236}">
                <a16:creationId xmlns:a16="http://schemas.microsoft.com/office/drawing/2014/main" id="{632C0215-B603-4411-836C-CA841EDBCEE8}"/>
              </a:ext>
            </a:extLst>
          </p:cNvPr>
          <p:cNvSpPr/>
          <p:nvPr/>
        </p:nvSpPr>
        <p:spPr>
          <a:xfrm>
            <a:off x="3629031" y="1919446"/>
            <a:ext cx="2077004" cy="10817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Abomination of Desolation</a:t>
            </a:r>
            <a:r>
              <a:rPr lang="en-US" sz="1600" b="1" dirty="0">
                <a:solidFill>
                  <a:schemeClr val="bg1"/>
                </a:solidFill>
                <a:latin typeface="+mj-lt"/>
              </a:rPr>
              <a:t> </a:t>
            </a:r>
            <a:br>
              <a:rPr lang="en-US" sz="1600" b="1" dirty="0">
                <a:solidFill>
                  <a:schemeClr val="bg1"/>
                </a:solidFill>
                <a:latin typeface="+mj-lt"/>
              </a:rPr>
            </a:br>
            <a:r>
              <a:rPr lang="en-US" sz="1200" dirty="0">
                <a:solidFill>
                  <a:schemeClr val="bg1"/>
                </a:solidFill>
                <a:latin typeface="+mj-lt"/>
              </a:rPr>
              <a:t>(READ Dan 12:11, Matt 24:15 and D&amp;C 84:117)</a:t>
            </a:r>
            <a:endParaRPr lang="en-US" sz="1600" dirty="0">
              <a:solidFill>
                <a:schemeClr val="bg1"/>
              </a:solidFill>
              <a:latin typeface="+mj-lt"/>
            </a:endParaRPr>
          </a:p>
        </p:txBody>
      </p:sp>
      <p:sp>
        <p:nvSpPr>
          <p:cNvPr id="22" name="Rectangle: Rounded Corners 21">
            <a:extLst>
              <a:ext uri="{FF2B5EF4-FFF2-40B4-BE49-F238E27FC236}">
                <a16:creationId xmlns:a16="http://schemas.microsoft.com/office/drawing/2014/main" id="{5F3DCB87-21D0-4BBB-BFF8-868A541FB88F}"/>
              </a:ext>
            </a:extLst>
          </p:cNvPr>
          <p:cNvSpPr/>
          <p:nvPr/>
        </p:nvSpPr>
        <p:spPr>
          <a:xfrm rot="5400000">
            <a:off x="5873775" y="3222727"/>
            <a:ext cx="5290336" cy="6188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mj-lt"/>
              </a:rPr>
              <a:t>The Millennium</a:t>
            </a:r>
          </a:p>
        </p:txBody>
      </p:sp>
      <p:sp>
        <p:nvSpPr>
          <p:cNvPr id="23" name="TextBox 22">
            <a:extLst>
              <a:ext uri="{FF2B5EF4-FFF2-40B4-BE49-F238E27FC236}">
                <a16:creationId xmlns:a16="http://schemas.microsoft.com/office/drawing/2014/main" id="{B99FBDED-7923-449B-BFA0-EBC0E924B51F}"/>
              </a:ext>
            </a:extLst>
          </p:cNvPr>
          <p:cNvSpPr txBox="1"/>
          <p:nvPr/>
        </p:nvSpPr>
        <p:spPr>
          <a:xfrm>
            <a:off x="609977" y="3447571"/>
            <a:ext cx="2207055" cy="553998"/>
          </a:xfrm>
          <a:prstGeom prst="rect">
            <a:avLst/>
          </a:prstGeom>
          <a:solidFill>
            <a:srgbClr val="CCE0EE">
              <a:alpha val="18039"/>
            </a:srgbClr>
          </a:solidFill>
        </p:spPr>
        <p:txBody>
          <a:bodyPr wrap="square" rtlCol="0">
            <a:spAutoFit/>
          </a:bodyPr>
          <a:lstStyle/>
          <a:p>
            <a:pPr algn="ctr"/>
            <a:r>
              <a:rPr lang="en-US" dirty="0">
                <a:sym typeface="Wingdings" panose="05000000000000000000" pitchFamily="2" charset="2"/>
              </a:rPr>
              <a:t>&lt;--3.5</a:t>
            </a:r>
            <a:r>
              <a:rPr lang="en-US" dirty="0"/>
              <a:t> YEARS--&gt;</a:t>
            </a:r>
          </a:p>
          <a:p>
            <a:pPr algn="ctr"/>
            <a:r>
              <a:rPr lang="en-US" sz="1200" dirty="0"/>
              <a:t>1260 DAYS</a:t>
            </a:r>
          </a:p>
        </p:txBody>
      </p:sp>
      <p:sp>
        <p:nvSpPr>
          <p:cNvPr id="24" name="TextBox 23">
            <a:extLst>
              <a:ext uri="{FF2B5EF4-FFF2-40B4-BE49-F238E27FC236}">
                <a16:creationId xmlns:a16="http://schemas.microsoft.com/office/drawing/2014/main" id="{B416BC8D-5D0C-4715-9D59-EBD3B30F5A51}"/>
              </a:ext>
            </a:extLst>
          </p:cNvPr>
          <p:cNvSpPr txBox="1"/>
          <p:nvPr/>
        </p:nvSpPr>
        <p:spPr>
          <a:xfrm>
            <a:off x="3718512" y="3487961"/>
            <a:ext cx="1987523" cy="553998"/>
          </a:xfrm>
          <a:prstGeom prst="rect">
            <a:avLst/>
          </a:prstGeom>
          <a:solidFill>
            <a:srgbClr val="CCE0EE">
              <a:alpha val="18039"/>
            </a:srgbClr>
          </a:solidFill>
        </p:spPr>
        <p:txBody>
          <a:bodyPr wrap="square" rtlCol="0">
            <a:spAutoFit/>
          </a:bodyPr>
          <a:lstStyle/>
          <a:p>
            <a:pPr algn="ctr"/>
            <a:r>
              <a:rPr lang="en-US" dirty="0">
                <a:sym typeface="Wingdings" panose="05000000000000000000" pitchFamily="2" charset="2"/>
              </a:rPr>
              <a:t>&lt;--3.5</a:t>
            </a:r>
            <a:r>
              <a:rPr lang="en-US" dirty="0"/>
              <a:t> YEARS--&gt;</a:t>
            </a:r>
          </a:p>
          <a:p>
            <a:pPr algn="ctr"/>
            <a:r>
              <a:rPr lang="en-US" sz="1200" dirty="0"/>
              <a:t>1260 DAYS</a:t>
            </a:r>
          </a:p>
        </p:txBody>
      </p:sp>
      <p:sp>
        <p:nvSpPr>
          <p:cNvPr id="28" name="Rectangle: Rounded Corners 27">
            <a:extLst>
              <a:ext uri="{FF2B5EF4-FFF2-40B4-BE49-F238E27FC236}">
                <a16:creationId xmlns:a16="http://schemas.microsoft.com/office/drawing/2014/main" id="{E26F5949-E161-4AE8-8909-E55EE188C94F}"/>
              </a:ext>
            </a:extLst>
          </p:cNvPr>
          <p:cNvSpPr/>
          <p:nvPr/>
        </p:nvSpPr>
        <p:spPr>
          <a:xfrm>
            <a:off x="5936843" y="1919446"/>
            <a:ext cx="1387587" cy="425786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The </a:t>
            </a:r>
            <a:br>
              <a:rPr lang="en-US" sz="2000" b="1" dirty="0">
                <a:solidFill>
                  <a:schemeClr val="tx1"/>
                </a:solidFill>
                <a:latin typeface="+mj-lt"/>
              </a:rPr>
            </a:br>
            <a:r>
              <a:rPr lang="en-US" sz="2000" b="1" dirty="0">
                <a:solidFill>
                  <a:schemeClr val="tx1"/>
                </a:solidFill>
                <a:latin typeface="+mj-lt"/>
              </a:rPr>
              <a:t>2</a:t>
            </a:r>
            <a:r>
              <a:rPr lang="en-US" sz="2000" b="1" baseline="30000" dirty="0">
                <a:solidFill>
                  <a:schemeClr val="tx1"/>
                </a:solidFill>
                <a:latin typeface="+mj-lt"/>
              </a:rPr>
              <a:t>nd</a:t>
            </a:r>
            <a:r>
              <a:rPr lang="en-US" sz="2000" b="1" dirty="0">
                <a:solidFill>
                  <a:schemeClr val="tx1"/>
                </a:solidFill>
                <a:latin typeface="+mj-lt"/>
              </a:rPr>
              <a:t> Coming </a:t>
            </a:r>
            <a:endParaRPr lang="en-US" sz="1600" dirty="0">
              <a:solidFill>
                <a:schemeClr val="tx1"/>
              </a:solidFill>
              <a:latin typeface="+mj-lt"/>
            </a:endParaRPr>
          </a:p>
        </p:txBody>
      </p:sp>
      <p:sp>
        <p:nvSpPr>
          <p:cNvPr id="35" name="Rectangle: Rounded Corners 34">
            <a:extLst>
              <a:ext uri="{FF2B5EF4-FFF2-40B4-BE49-F238E27FC236}">
                <a16:creationId xmlns:a16="http://schemas.microsoft.com/office/drawing/2014/main" id="{E158C1D8-44E6-44DB-BD17-0A67DF3D356E}"/>
              </a:ext>
            </a:extLst>
          </p:cNvPr>
          <p:cNvSpPr/>
          <p:nvPr/>
        </p:nvSpPr>
        <p:spPr>
          <a:xfrm>
            <a:off x="3718512" y="4335708"/>
            <a:ext cx="1987523" cy="184159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mj-lt"/>
              </a:rPr>
              <a:t>The Beast, the Anti Christ, and God’s Judgement</a:t>
            </a:r>
          </a:p>
        </p:txBody>
      </p:sp>
      <p:sp>
        <p:nvSpPr>
          <p:cNvPr id="37" name="TextBox 36">
            <a:extLst>
              <a:ext uri="{FF2B5EF4-FFF2-40B4-BE49-F238E27FC236}">
                <a16:creationId xmlns:a16="http://schemas.microsoft.com/office/drawing/2014/main" id="{1895B4B5-4FDD-4C59-B31D-ADA5798E1E67}"/>
              </a:ext>
            </a:extLst>
          </p:cNvPr>
          <p:cNvSpPr txBox="1"/>
          <p:nvPr/>
        </p:nvSpPr>
        <p:spPr>
          <a:xfrm rot="5400000">
            <a:off x="669535" y="4106926"/>
            <a:ext cx="5122649" cy="369332"/>
          </a:xfrm>
          <a:prstGeom prst="rect">
            <a:avLst/>
          </a:prstGeom>
          <a:noFill/>
        </p:spPr>
        <p:txBody>
          <a:bodyPr wrap="square" rtlCol="0">
            <a:spAutoFit/>
          </a:bodyPr>
          <a:lstStyle/>
          <a:p>
            <a:pPr algn="ctr"/>
            <a:r>
              <a:rPr lang="en-US" dirty="0">
                <a:solidFill>
                  <a:srgbClr val="92D050"/>
                </a:solidFill>
                <a:sym typeface="Wingdings" panose="05000000000000000000" pitchFamily="2" charset="2"/>
              </a:rPr>
              <a:t>--------------------------------------------------------</a:t>
            </a:r>
            <a:endParaRPr lang="en-US" sz="1200" dirty="0">
              <a:solidFill>
                <a:srgbClr val="92D050"/>
              </a:solidFill>
            </a:endParaRPr>
          </a:p>
        </p:txBody>
      </p:sp>
      <p:sp>
        <p:nvSpPr>
          <p:cNvPr id="40" name="Rectangle: Rounded Corners 39">
            <a:extLst>
              <a:ext uri="{FF2B5EF4-FFF2-40B4-BE49-F238E27FC236}">
                <a16:creationId xmlns:a16="http://schemas.microsoft.com/office/drawing/2014/main" id="{52E6EFC3-35C6-4CBA-A2D6-682261D0CA27}"/>
              </a:ext>
            </a:extLst>
          </p:cNvPr>
          <p:cNvSpPr/>
          <p:nvPr/>
        </p:nvSpPr>
        <p:spPr>
          <a:xfrm rot="5400000">
            <a:off x="5616715" y="3839607"/>
            <a:ext cx="4257861" cy="41754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Destruction of the Wicked</a:t>
            </a:r>
            <a:endParaRPr lang="en-US" sz="1600" dirty="0">
              <a:solidFill>
                <a:schemeClr val="tx1"/>
              </a:solidFill>
              <a:latin typeface="+mj-lt"/>
            </a:endParaRPr>
          </a:p>
        </p:txBody>
      </p:sp>
    </p:spTree>
    <p:extLst>
      <p:ext uri="{BB962C8B-B14F-4D97-AF65-F5344CB8AC3E}">
        <p14:creationId xmlns:p14="http://schemas.microsoft.com/office/powerpoint/2010/main" val="394974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2" grpId="0" animBg="1"/>
      <p:bldP spid="23" grpId="0" animBg="1"/>
      <p:bldP spid="24" grpId="0" animBg="1"/>
      <p:bldP spid="28" grpId="0" animBg="1"/>
      <p:bldP spid="35" grpId="0" animBg="1"/>
      <p:bldP spid="37"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78691" y="535709"/>
            <a:ext cx="8294254" cy="505010"/>
          </a:xfrm>
        </p:spPr>
        <p:txBody>
          <a:bodyPr>
            <a:normAutofit fontScale="90000"/>
          </a:bodyPr>
          <a:lstStyle/>
          <a:p>
            <a:pPr eaLnBrk="1" fontAlgn="auto" hangingPunct="1">
              <a:spcAft>
                <a:spcPts val="0"/>
              </a:spcAft>
              <a:defRPr/>
            </a:pPr>
            <a:r>
              <a:rPr lang="en-US" altLang="en-US" dirty="0"/>
              <a:t>The Anti-Christ: Revelation 13</a:t>
            </a:r>
          </a:p>
        </p:txBody>
      </p:sp>
      <p:sp>
        <p:nvSpPr>
          <p:cNvPr id="55299" name="Content Placeholder 1"/>
          <p:cNvSpPr>
            <a:spLocks noGrp="1"/>
          </p:cNvSpPr>
          <p:nvPr>
            <p:ph idx="1"/>
          </p:nvPr>
        </p:nvSpPr>
        <p:spPr>
          <a:xfrm>
            <a:off x="102466" y="1052545"/>
            <a:ext cx="8939067" cy="6440555"/>
          </a:xfrm>
        </p:spPr>
        <p:txBody>
          <a:bodyPr>
            <a:noAutofit/>
          </a:bodyPr>
          <a:lstStyle/>
          <a:p>
            <a:pPr lvl="1" eaLnBrk="1" fontAlgn="auto" hangingPunct="1">
              <a:spcAft>
                <a:spcPts val="0"/>
              </a:spcAft>
              <a:defRPr/>
            </a:pPr>
            <a:r>
              <a:rPr lang="en-US" sz="2000" i="1" dirty="0">
                <a:effectLst/>
                <a:latin typeface="+mj-lt"/>
              </a:rPr>
              <a:t>Anti:</a:t>
            </a:r>
            <a:r>
              <a:rPr lang="en-US" sz="2000" dirty="0">
                <a:effectLst/>
                <a:latin typeface="+mj-lt"/>
              </a:rPr>
              <a:t> "the opposite of" </a:t>
            </a:r>
            <a:r>
              <a:rPr lang="en-US" sz="2000" b="1" u="sng" dirty="0">
                <a:effectLst/>
                <a:latin typeface="+mj-lt"/>
              </a:rPr>
              <a:t>or</a:t>
            </a:r>
            <a:r>
              <a:rPr lang="en-US" sz="2000" dirty="0">
                <a:effectLst/>
                <a:latin typeface="+mj-lt"/>
              </a:rPr>
              <a:t> "instead of." </a:t>
            </a:r>
          </a:p>
          <a:p>
            <a:pPr lvl="2" eaLnBrk="1" fontAlgn="auto" hangingPunct="1">
              <a:spcAft>
                <a:spcPts val="0"/>
              </a:spcAft>
              <a:defRPr/>
            </a:pPr>
            <a:r>
              <a:rPr lang="en-US" dirty="0">
                <a:effectLst/>
                <a:latin typeface="+mj-lt"/>
              </a:rPr>
              <a:t>Guide to the Scriptures: “Anyone or anything that counterfeits the plan of salvation and that openly or secretly opposes Christ. The great antichrist is Lucifer, but he has many assistants, both spirit beings and mortals.</a:t>
            </a:r>
            <a:endParaRPr lang="en-US" altLang="en-US" dirty="0">
              <a:effectLst/>
              <a:latin typeface="+mj-lt"/>
              <a:cs typeface="Arial" panose="020B0604020202020204" pitchFamily="34" charset="0"/>
            </a:endParaRPr>
          </a:p>
          <a:p>
            <a:pPr lvl="1" eaLnBrk="1" fontAlgn="auto" hangingPunct="1">
              <a:spcAft>
                <a:spcPts val="0"/>
              </a:spcAft>
              <a:defRPr/>
            </a:pPr>
            <a:r>
              <a:rPr lang="en-US" sz="2000" dirty="0">
                <a:effectLst/>
                <a:latin typeface="+mj-lt"/>
              </a:rPr>
              <a:t>The Dragon: </a:t>
            </a:r>
            <a:r>
              <a:rPr lang="en-US" sz="2000" i="1" dirty="0">
                <a:effectLst/>
                <a:latin typeface="+mj-lt"/>
              </a:rPr>
              <a:t>anti-Father</a:t>
            </a:r>
          </a:p>
          <a:p>
            <a:pPr lvl="1" eaLnBrk="1" fontAlgn="auto" hangingPunct="1">
              <a:spcAft>
                <a:spcPts val="0"/>
              </a:spcAft>
              <a:defRPr/>
            </a:pPr>
            <a:r>
              <a:rPr lang="en-US" sz="2000" dirty="0">
                <a:effectLst/>
                <a:latin typeface="+mj-lt"/>
              </a:rPr>
              <a:t>The Antichrist (False Prophet): </a:t>
            </a:r>
            <a:r>
              <a:rPr lang="en-US" sz="2000" i="1" dirty="0">
                <a:effectLst/>
                <a:latin typeface="+mj-lt"/>
              </a:rPr>
              <a:t>anti-Christ</a:t>
            </a:r>
          </a:p>
          <a:p>
            <a:pPr lvl="1" eaLnBrk="1" fontAlgn="auto" hangingPunct="1">
              <a:spcAft>
                <a:spcPts val="0"/>
              </a:spcAft>
              <a:defRPr/>
            </a:pPr>
            <a:r>
              <a:rPr lang="en-US" sz="2000" dirty="0">
                <a:effectLst/>
                <a:latin typeface="+mj-lt"/>
              </a:rPr>
              <a:t>The Beast: </a:t>
            </a:r>
            <a:r>
              <a:rPr lang="en-US" sz="2000" i="1" dirty="0">
                <a:effectLst/>
                <a:latin typeface="+mj-lt"/>
              </a:rPr>
              <a:t>anti-Holy Ghost</a:t>
            </a:r>
            <a:endParaRPr lang="en-US" sz="2000" dirty="0">
              <a:effectLst/>
              <a:latin typeface="+mj-lt"/>
            </a:endParaRPr>
          </a:p>
        </p:txBody>
      </p:sp>
      <p:sp>
        <p:nvSpPr>
          <p:cNvPr id="2" name="Rectangle 1">
            <a:extLst>
              <a:ext uri="{FF2B5EF4-FFF2-40B4-BE49-F238E27FC236}">
                <a16:creationId xmlns:a16="http://schemas.microsoft.com/office/drawing/2014/main" id="{CBE09833-DBA9-4070-804B-861B3B91012F}"/>
              </a:ext>
            </a:extLst>
          </p:cNvPr>
          <p:cNvSpPr>
            <a:spLocks noChangeArrowheads="1"/>
          </p:cNvSpPr>
          <p:nvPr/>
        </p:nvSpPr>
        <p:spPr bwMode="auto">
          <a:xfrm>
            <a:off x="0" y="-138499"/>
            <a:ext cx="65" cy="276999"/>
          </a:xfrm>
          <a:prstGeom prst="rect">
            <a:avLst/>
          </a:prstGeom>
          <a:solidFill>
            <a:srgbClr val="FC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Image result for the antichrist">
            <a:extLst>
              <a:ext uri="{FF2B5EF4-FFF2-40B4-BE49-F238E27FC236}">
                <a16:creationId xmlns:a16="http://schemas.microsoft.com/office/drawing/2014/main" id="{F1EBAEE0-AD22-444A-84CC-12670B6E5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9144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fade">
                                      <p:cBhvr>
                                        <p:cTn id="14" dur="1000"/>
                                        <p:tgtEl>
                                          <p:spTgt spid="55299">
                                            <p:txEl>
                                              <p:pRg st="1" end="1"/>
                                            </p:txEl>
                                          </p:spTgt>
                                        </p:tgtEl>
                                      </p:cBhvr>
                                    </p:animEffect>
                                    <p:anim calcmode="lin" valueType="num">
                                      <p:cBhvr>
                                        <p:cTn id="15"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5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fade">
                                      <p:cBhvr>
                                        <p:cTn id="21" dur="1000"/>
                                        <p:tgtEl>
                                          <p:spTgt spid="55299">
                                            <p:txEl>
                                              <p:pRg st="2" end="2"/>
                                            </p:txEl>
                                          </p:spTgt>
                                        </p:tgtEl>
                                      </p:cBhvr>
                                    </p:animEffect>
                                    <p:anim calcmode="lin" valueType="num">
                                      <p:cBhvr>
                                        <p:cTn id="22"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Effect transition="in" filter="fade">
                                      <p:cBhvr>
                                        <p:cTn id="28" dur="1000"/>
                                        <p:tgtEl>
                                          <p:spTgt spid="55299">
                                            <p:txEl>
                                              <p:pRg st="3" end="3"/>
                                            </p:txEl>
                                          </p:spTgt>
                                        </p:tgtEl>
                                      </p:cBhvr>
                                    </p:animEffect>
                                    <p:anim calcmode="lin" valueType="num">
                                      <p:cBhvr>
                                        <p:cTn id="29"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52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5299">
                                            <p:txEl>
                                              <p:pRg st="4" end="4"/>
                                            </p:txEl>
                                          </p:spTgt>
                                        </p:tgtEl>
                                        <p:attrNameLst>
                                          <p:attrName>style.visibility</p:attrName>
                                        </p:attrNameLst>
                                      </p:cBhvr>
                                      <p:to>
                                        <p:strVal val="visible"/>
                                      </p:to>
                                    </p:set>
                                    <p:animEffect transition="in" filter="fade">
                                      <p:cBhvr>
                                        <p:cTn id="35" dur="1000"/>
                                        <p:tgtEl>
                                          <p:spTgt spid="55299">
                                            <p:txEl>
                                              <p:pRg st="4" end="4"/>
                                            </p:txEl>
                                          </p:spTgt>
                                        </p:tgtEl>
                                      </p:cBhvr>
                                    </p:animEffect>
                                    <p:anim calcmode="lin" valueType="num">
                                      <p:cBhvr>
                                        <p:cTn id="36"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52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antichrist">
            <a:extLst>
              <a:ext uri="{FF2B5EF4-FFF2-40B4-BE49-F238E27FC236}">
                <a16:creationId xmlns:a16="http://schemas.microsoft.com/office/drawing/2014/main" id="{8B2F6827-116F-42DB-A30D-E33C6D34B8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540" y="23696"/>
            <a:ext cx="3873598" cy="21788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antichrist">
            <a:extLst>
              <a:ext uri="{FF2B5EF4-FFF2-40B4-BE49-F238E27FC236}">
                <a16:creationId xmlns:a16="http://schemas.microsoft.com/office/drawing/2014/main" id="{18CA7108-D88F-4F9D-B308-DBE9ACCF2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138" y="-66740"/>
            <a:ext cx="3089862" cy="22906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antichrist">
            <a:extLst>
              <a:ext uri="{FF2B5EF4-FFF2-40B4-BE49-F238E27FC236}">
                <a16:creationId xmlns:a16="http://schemas.microsoft.com/office/drawing/2014/main" id="{741CD670-4B81-42C6-B32C-14C3FE2EC3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0104" y="4842589"/>
            <a:ext cx="2708168" cy="1978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antichrist">
            <a:extLst>
              <a:ext uri="{FF2B5EF4-FFF2-40B4-BE49-F238E27FC236}">
                <a16:creationId xmlns:a16="http://schemas.microsoft.com/office/drawing/2014/main" id="{45DFCA43-35FB-4873-BCFF-48C7E34E77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41" y="2141955"/>
            <a:ext cx="5012027" cy="27357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he antichrist">
            <a:extLst>
              <a:ext uri="{FF2B5EF4-FFF2-40B4-BE49-F238E27FC236}">
                <a16:creationId xmlns:a16="http://schemas.microsoft.com/office/drawing/2014/main" id="{5B292702-D534-4D44-922A-4C862C2208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522" t="208" r="4198" b="-208"/>
          <a:stretch/>
        </p:blipFill>
        <p:spPr bwMode="auto">
          <a:xfrm>
            <a:off x="4077551" y="4842589"/>
            <a:ext cx="1765656" cy="217143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antichrist queen">
            <a:extLst>
              <a:ext uri="{FF2B5EF4-FFF2-40B4-BE49-F238E27FC236}">
                <a16:creationId xmlns:a16="http://schemas.microsoft.com/office/drawing/2014/main" id="{71BAC264-B890-4591-BC4B-4FDA7E6E75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51" y="-1"/>
            <a:ext cx="2796658" cy="18477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he antichrist">
            <a:extLst>
              <a:ext uri="{FF2B5EF4-FFF2-40B4-BE49-F238E27FC236}">
                <a16:creationId xmlns:a16="http://schemas.microsoft.com/office/drawing/2014/main" id="{CB6B8174-B593-402E-A73E-32734AA2F7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 y="1348509"/>
            <a:ext cx="3669609" cy="554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ook of mormon antichrist">
            <a:extLst>
              <a:ext uri="{FF2B5EF4-FFF2-40B4-BE49-F238E27FC236}">
                <a16:creationId xmlns:a16="http://schemas.microsoft.com/office/drawing/2014/main" id="{6FE6ACAA-48A4-49E6-9E0D-2EC79537E3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 r="4409"/>
          <a:stretch/>
        </p:blipFill>
        <p:spPr bwMode="auto">
          <a:xfrm>
            <a:off x="20" y="10"/>
            <a:ext cx="5664688"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833" y="609600"/>
            <a:ext cx="2334834" cy="1326321"/>
          </a:xfrm>
        </p:spPr>
        <p:txBody>
          <a:bodyPr>
            <a:normAutofit/>
          </a:bodyPr>
          <a:lstStyle/>
          <a:p>
            <a:pPr algn="l"/>
            <a:r>
              <a:rPr lang="en-US" dirty="0"/>
              <a:t>Anti Christ</a:t>
            </a:r>
          </a:p>
        </p:txBody>
      </p:sp>
      <p:sp>
        <p:nvSpPr>
          <p:cNvPr id="3" name="Content Placeholder 2"/>
          <p:cNvSpPr>
            <a:spLocks noGrp="1"/>
          </p:cNvSpPr>
          <p:nvPr>
            <p:ph idx="1"/>
          </p:nvPr>
        </p:nvSpPr>
        <p:spPr>
          <a:xfrm>
            <a:off x="5800436" y="2096064"/>
            <a:ext cx="3241964" cy="3695136"/>
          </a:xfrm>
        </p:spPr>
        <p:txBody>
          <a:bodyPr>
            <a:normAutofit/>
          </a:bodyPr>
          <a:lstStyle/>
          <a:p>
            <a:r>
              <a:rPr lang="en-US" dirty="0"/>
              <a:t>Jacob 7:2-7</a:t>
            </a:r>
          </a:p>
          <a:p>
            <a:r>
              <a:rPr lang="en-US" dirty="0">
                <a:latin typeface="+mj-lt"/>
              </a:rPr>
              <a:t>Alma 1:2-5</a:t>
            </a:r>
          </a:p>
          <a:p>
            <a:r>
              <a:rPr lang="en-US" dirty="0">
                <a:latin typeface="+mj-lt"/>
              </a:rPr>
              <a:t>Alma 30:13-18</a:t>
            </a:r>
          </a:p>
          <a:p>
            <a:endParaRPr lang="en-US" dirty="0">
              <a:latin typeface="+mj-lt"/>
            </a:endParaRPr>
          </a:p>
        </p:txBody>
      </p:sp>
      <p:sp>
        <p:nvSpPr>
          <p:cNvPr id="4" name="Rectangle 3">
            <a:extLst>
              <a:ext uri="{FF2B5EF4-FFF2-40B4-BE49-F238E27FC236}">
                <a16:creationId xmlns:a16="http://schemas.microsoft.com/office/drawing/2014/main" id="{8CA88B09-CAD2-47D9-A16D-17D4D8FD3290}"/>
              </a:ext>
            </a:extLst>
          </p:cNvPr>
          <p:cNvSpPr/>
          <p:nvPr/>
        </p:nvSpPr>
        <p:spPr>
          <a:xfrm>
            <a:off x="3962400" y="129309"/>
            <a:ext cx="1413164" cy="32327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B7410FA-2AD9-4797-A06B-17A598F3A5FE}"/>
              </a:ext>
            </a:extLst>
          </p:cNvPr>
          <p:cNvSpPr txBox="1">
            <a:spLocks/>
          </p:cNvSpPr>
          <p:nvPr/>
        </p:nvSpPr>
        <p:spPr>
          <a:xfrm>
            <a:off x="5871069" y="3943632"/>
            <a:ext cx="2903475" cy="1326321"/>
          </a:xfrm>
          <a:prstGeom prst="rect">
            <a:avLst/>
          </a:prstGeom>
        </p:spPr>
        <p:txBody>
          <a:bodyPr vert="horz" lIns="91440" tIns="45720" rIns="91440" bIns="45720" rtlCol="0" anchor="ctr">
            <a:normAutofit fontScale="70000" lnSpcReduction="2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lgn="l"/>
            <a:r>
              <a:rPr lang="en-US" b="0" cap="none" dirty="0"/>
              <a:t>What has the book of Mormon taught you about Anti Christs?</a:t>
            </a:r>
          </a:p>
        </p:txBody>
      </p:sp>
    </p:spTree>
    <p:extLst>
      <p:ext uri="{BB962C8B-B14F-4D97-AF65-F5344CB8AC3E}">
        <p14:creationId xmlns:p14="http://schemas.microsoft.com/office/powerpoint/2010/main" val="131058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24907</TotalTime>
  <Words>768</Words>
  <Application>Microsoft Office PowerPoint</Application>
  <PresentationFormat>On-screen Show (4:3)</PresentationFormat>
  <Paragraphs>147</Paragraphs>
  <Slides>24</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Arial</vt:lpstr>
      <vt:lpstr>Bookman Old Style</vt:lpstr>
      <vt:lpstr>Calibri</vt:lpstr>
      <vt:lpstr>Californian FB</vt:lpstr>
      <vt:lpstr>Century Gothic</vt:lpstr>
      <vt:lpstr>Freestyle Script</vt:lpstr>
      <vt:lpstr>Mufferaw</vt:lpstr>
      <vt:lpstr>Open Sans</vt:lpstr>
      <vt:lpstr>Rockwell</vt:lpstr>
      <vt:lpstr>Times New Roman</vt:lpstr>
      <vt:lpstr>Vladimir Script</vt:lpstr>
      <vt:lpstr>Wingdings</vt:lpstr>
      <vt:lpstr>Wingdings 3</vt:lpstr>
      <vt:lpstr>Damask</vt:lpstr>
      <vt:lpstr>Ion</vt:lpstr>
      <vt:lpstr>The Book of Revelation</vt:lpstr>
      <vt:lpstr>Chapter 13</vt:lpstr>
      <vt:lpstr>Revelation 13:1-8 Look for the  Great and Spacious Building</vt:lpstr>
      <vt:lpstr>Revelation 13:1-8</vt:lpstr>
      <vt:lpstr>ABOMINATION OF DESOLATION</vt:lpstr>
      <vt:lpstr>ABOMINATION OF DESOLATION</vt:lpstr>
      <vt:lpstr>The Anti-Christ: Revelation 13</vt:lpstr>
      <vt:lpstr>PowerPoint Presentation</vt:lpstr>
      <vt:lpstr>Anti Christ</vt:lpstr>
      <vt:lpstr>Anti Christ</vt:lpstr>
      <vt:lpstr>Anti Christ</vt:lpstr>
      <vt:lpstr>PowerPoint: How to Stay in the  LDS Church  After a Major Trial of Faith</vt:lpstr>
      <vt:lpstr>Staying LDS is not for everyone</vt:lpstr>
      <vt:lpstr>Practical Reasons to Stay</vt:lpstr>
      <vt:lpstr>The truth behind Mormon “Myths”</vt:lpstr>
      <vt:lpstr>When you leave…</vt:lpstr>
      <vt:lpstr>Bring others</vt:lpstr>
      <vt:lpstr>How to Stay in the  LDS Church  After a Major Trial of Faith</vt:lpstr>
      <vt:lpstr>PowerPoint Presentation</vt:lpstr>
      <vt:lpstr>Revelation 13:18</vt:lpstr>
      <vt:lpstr>Barney is the Devil!</vt:lpstr>
      <vt:lpstr>Revelation 13:18  Mark of the Beast: 666</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406</cp:revision>
  <dcterms:created xsi:type="dcterms:W3CDTF">2006-07-12T19:00:47Z</dcterms:created>
  <dcterms:modified xsi:type="dcterms:W3CDTF">2018-03-21T21:07:10Z</dcterms:modified>
</cp:coreProperties>
</file>