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4" r:id="rId1"/>
  </p:sldMasterIdLst>
  <p:notesMasterIdLst>
    <p:notesMasterId r:id="rId28"/>
  </p:notesMasterIdLst>
  <p:sldIdLst>
    <p:sldId id="969" r:id="rId2"/>
    <p:sldId id="728" r:id="rId3"/>
    <p:sldId id="1016" r:id="rId4"/>
    <p:sldId id="1017" r:id="rId5"/>
    <p:sldId id="965" r:id="rId6"/>
    <p:sldId id="963" r:id="rId7"/>
    <p:sldId id="975" r:id="rId8"/>
    <p:sldId id="967" r:id="rId9"/>
    <p:sldId id="987" r:id="rId10"/>
    <p:sldId id="990" r:id="rId11"/>
    <p:sldId id="993" r:id="rId12"/>
    <p:sldId id="996" r:id="rId13"/>
    <p:sldId id="1015" r:id="rId14"/>
    <p:sldId id="985" r:id="rId15"/>
    <p:sldId id="1018" r:id="rId16"/>
    <p:sldId id="735" r:id="rId17"/>
    <p:sldId id="953" r:id="rId18"/>
    <p:sldId id="936" r:id="rId19"/>
    <p:sldId id="738" r:id="rId20"/>
    <p:sldId id="1008" r:id="rId21"/>
    <p:sldId id="1009" r:id="rId22"/>
    <p:sldId id="1003" r:id="rId23"/>
    <p:sldId id="1011" r:id="rId24"/>
    <p:sldId id="1012" r:id="rId25"/>
    <p:sldId id="746" r:id="rId26"/>
    <p:sldId id="1005" r:id="rId2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5F69B5"/>
    <a:srgbClr val="979E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699" autoAdjust="0"/>
  </p:normalViewPr>
  <p:slideViewPr>
    <p:cSldViewPr snapToGrid="0">
      <p:cViewPr varScale="1">
        <p:scale>
          <a:sx n="64" d="100"/>
          <a:sy n="64" d="100"/>
        </p:scale>
        <p:origin x="1364"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A2B1A05E-4E26-4892-8478-A55B2BFB5D2C}" type="datetimeFigureOut">
              <a:rPr lang="en-US"/>
              <a:pPr>
                <a:defRPr/>
              </a:pPr>
              <a:t>2/28/2018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B12890A-0C69-43DD-92E2-66AFC0E5088A}" type="slidenum">
              <a:rPr lang="en-US" altLang="en-US"/>
              <a:pPr>
                <a:defRPr/>
              </a:pPr>
              <a:t>‹#›</a:t>
            </a:fld>
            <a:endParaRPr lang="en-US" altLang="en-US"/>
          </a:p>
        </p:txBody>
      </p:sp>
    </p:spTree>
    <p:extLst>
      <p:ext uri="{BB962C8B-B14F-4D97-AF65-F5344CB8AC3E}">
        <p14:creationId xmlns:p14="http://schemas.microsoft.com/office/powerpoint/2010/main" val="14592852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02F854-A51C-4397-B647-5C120CF82B42}" type="slidenum">
              <a:rPr lang="en-US"/>
              <a:pPr/>
              <a:t>10</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mn-lt"/>
                <a:ea typeface="+mn-ea"/>
                <a:cs typeface="+mn-cs"/>
              </a:rPr>
              <a:t>(Letter of Addison Everett to Oliver B. Huntington, St. George, Utah, 17 Feb. 1881, recorded in “Oliver Boardman Huntington, Journal #14, [under back-date of] 31 Jan. 1881,” Harold B. Lee Library, Brigham Young University. See also O. B. Huntington Diary #15, 18 Feb. 1883, pp. 44–47, where additional particulars are recorded. Original spelling has been retained.)</a:t>
            </a:r>
          </a:p>
        </p:txBody>
      </p:sp>
    </p:spTree>
    <p:extLst>
      <p:ext uri="{BB962C8B-B14F-4D97-AF65-F5344CB8AC3E}">
        <p14:creationId xmlns:p14="http://schemas.microsoft.com/office/powerpoint/2010/main" val="2544280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02F854-A51C-4397-B647-5C120CF82B42}" type="slidenum">
              <a:rPr lang="en-US"/>
              <a:pPr/>
              <a:t>11</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4840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02F854-A51C-4397-B647-5C120CF82B42}" type="slidenum">
              <a:rPr lang="en-US"/>
              <a:pPr/>
              <a:t>12</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US" sz="1200" b="0" i="0" kern="1200" dirty="0">
                <a:solidFill>
                  <a:schemeClr val="tx1"/>
                </a:solidFill>
                <a:effectLst/>
                <a:latin typeface="+mn-lt"/>
                <a:ea typeface="+mn-ea"/>
                <a:cs typeface="+mn-cs"/>
              </a:rPr>
              <a:t>We don’t have enough evidence to narrow the date to one specific day, but based on all the context and circumstances we can assume that Peter, James and John returned to the earth sometime between Saturday, May 16, 1829 and before Saturday, May 29, 1829.</a:t>
            </a:r>
          </a:p>
          <a:p>
            <a:r>
              <a:rPr lang="en-US" sz="1200" b="0" i="0" kern="1200" dirty="0">
                <a:solidFill>
                  <a:schemeClr val="tx1"/>
                </a:solidFill>
                <a:effectLst/>
                <a:latin typeface="+mn-lt"/>
                <a:ea typeface="+mn-ea"/>
                <a:cs typeface="+mn-cs"/>
              </a:rPr>
              <a:t>Based on Addison Everett’s recollections, we can rule out the following dates in May that year (based on the court schedule): May 16, 17, 18, 23, 24, 25. Based on Joseph’s record of the baptism of Samuel Harrison Smith (May 25), we can likely rule out May 26 and May 27 (because of the distance to travel to </a:t>
            </a:r>
            <a:r>
              <a:rPr lang="en-US" sz="1200" b="0" i="0" kern="1200" dirty="0" err="1">
                <a:solidFill>
                  <a:schemeClr val="tx1"/>
                </a:solidFill>
                <a:effectLst/>
                <a:latin typeface="+mn-lt"/>
                <a:ea typeface="+mn-ea"/>
                <a:cs typeface="+mn-cs"/>
              </a:rPr>
              <a:t>Colesville</a:t>
            </a:r>
            <a:r>
              <a:rPr lang="en-US" sz="1200" b="0" i="0" kern="1200" dirty="0">
                <a:solidFill>
                  <a:schemeClr val="tx1"/>
                </a:solidFill>
                <a:effectLst/>
                <a:latin typeface="+mn-lt"/>
                <a:ea typeface="+mn-ea"/>
                <a:cs typeface="+mn-cs"/>
              </a:rPr>
              <a:t>). Joseph also received some revelations in May, apparently before May 29. This likely rules out May 19, 20, 21 and 22.</a:t>
            </a:r>
          </a:p>
          <a:p>
            <a:r>
              <a:rPr lang="en-US" sz="1200" b="0" i="0" kern="1200" dirty="0">
                <a:solidFill>
                  <a:schemeClr val="tx1"/>
                </a:solidFill>
                <a:effectLst/>
                <a:latin typeface="+mn-lt"/>
                <a:ea typeface="+mn-ea"/>
                <a:cs typeface="+mn-cs"/>
              </a:rPr>
              <a:t>In order for David </a:t>
            </a:r>
            <a:r>
              <a:rPr lang="en-US" sz="1200" b="0" i="0" kern="1200" dirty="0" err="1">
                <a:solidFill>
                  <a:schemeClr val="tx1"/>
                </a:solidFill>
                <a:effectLst/>
                <a:latin typeface="+mn-lt"/>
                <a:ea typeface="+mn-ea"/>
                <a:cs typeface="+mn-cs"/>
              </a:rPr>
              <a:t>Whitmer</a:t>
            </a:r>
            <a:r>
              <a:rPr lang="en-US" sz="1200" b="0" i="0" kern="1200" dirty="0">
                <a:solidFill>
                  <a:schemeClr val="tx1"/>
                </a:solidFill>
                <a:effectLst/>
                <a:latin typeface="+mn-lt"/>
                <a:ea typeface="+mn-ea"/>
                <a:cs typeface="+mn-cs"/>
              </a:rPr>
              <a:t> to get Joseph and Oliver to Fayette by June 1, he would have had to taken them on May 29 at the latest. Based on all these assumptions, the most likely day of the visitation of Peter, James and John is Thursday, May 28, 1829.</a:t>
            </a:r>
          </a:p>
          <a:p>
            <a:endParaRPr lang="en-US" dirty="0"/>
          </a:p>
        </p:txBody>
      </p:sp>
    </p:spTree>
    <p:extLst>
      <p:ext uri="{BB962C8B-B14F-4D97-AF65-F5344CB8AC3E}">
        <p14:creationId xmlns:p14="http://schemas.microsoft.com/office/powerpoint/2010/main" val="2665064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602D02-651C-4C36-A48A-B07AA34EC33B}" type="slidenum">
              <a:rPr lang="en-US" altLang="en-US"/>
              <a:pPr>
                <a:defRPr/>
              </a:pPr>
              <a:t>‹#›</a:t>
            </a:fld>
            <a:endParaRPr lang="en-US" altLang="en-US"/>
          </a:p>
        </p:txBody>
      </p:sp>
    </p:spTree>
    <p:extLst>
      <p:ext uri="{BB962C8B-B14F-4D97-AF65-F5344CB8AC3E}">
        <p14:creationId xmlns:p14="http://schemas.microsoft.com/office/powerpoint/2010/main" val="2572057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5346" y="5108728"/>
            <a:ext cx="7774499" cy="68247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94E6C24-206D-4A64-A5F4-6FEF8C1FBC95}" type="slidenum">
              <a:rPr lang="en-US" altLang="en-US"/>
              <a:pPr>
                <a:defRPr/>
              </a:pPr>
              <a:t>‹#›</a:t>
            </a:fld>
            <a:endParaRPr lang="en-US" altLang="en-US"/>
          </a:p>
        </p:txBody>
      </p:sp>
    </p:spTree>
    <p:extLst>
      <p:ext uri="{BB962C8B-B14F-4D97-AF65-F5344CB8AC3E}">
        <p14:creationId xmlns:p14="http://schemas.microsoft.com/office/powerpoint/2010/main" val="2688377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2918B3F-237D-4C21-8C41-9FBA9CB010B8}" type="slidenum">
              <a:rPr lang="en-US" altLang="en-US"/>
              <a:pPr>
                <a:defRPr/>
              </a:pPr>
              <a:t>‹#›</a:t>
            </a:fld>
            <a:endParaRPr lang="en-US" altLang="en-US"/>
          </a:p>
        </p:txBody>
      </p:sp>
    </p:spTree>
    <p:extLst>
      <p:ext uri="{BB962C8B-B14F-4D97-AF65-F5344CB8AC3E}">
        <p14:creationId xmlns:p14="http://schemas.microsoft.com/office/powerpoint/2010/main" val="2403793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504825" y="641350"/>
            <a:ext cx="457200" cy="585788"/>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effectLst/>
              </a:rPr>
              <a:t>“</a:t>
            </a:r>
          </a:p>
        </p:txBody>
      </p:sp>
      <p:sp>
        <p:nvSpPr>
          <p:cNvPr id="6" name="TextBox 5"/>
          <p:cNvSpPr txBox="1"/>
          <p:nvPr/>
        </p:nvSpPr>
        <p:spPr>
          <a:xfrm>
            <a:off x="7947025" y="30734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effectLst/>
              </a:rPr>
              <a:t>”</a:t>
            </a:r>
          </a:p>
        </p:txBody>
      </p:sp>
      <p:sp>
        <p:nvSpPr>
          <p:cNvPr id="2" name="Title 1"/>
          <p:cNvSpPr>
            <a:spLocks noGrp="1"/>
          </p:cNvSpPr>
          <p:nvPr>
            <p:ph type="title"/>
          </p:nvPr>
        </p:nvSpPr>
        <p:spPr>
          <a:xfrm>
            <a:off x="1084659" y="609600"/>
            <a:ext cx="6977064" cy="2992904"/>
          </a:xfrm>
        </p:spPr>
        <p:txBody>
          <a:bodyP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426812"/>
          </a:xfrm>
        </p:spPr>
        <p:txBody>
          <a:bodyPr anchor="t"/>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5" y="4204821"/>
            <a:ext cx="776532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Date Placeholder 4"/>
          <p:cNvSpPr>
            <a:spLocks noGrp="1"/>
          </p:cNvSpPr>
          <p:nvPr>
            <p:ph type="dt" sz="half" idx="14"/>
          </p:nvPr>
        </p:nvSpPr>
        <p:spPr/>
        <p:txBody>
          <a:bodyPr/>
          <a:lstStyle>
            <a:lvl1pPr>
              <a:defRPr/>
            </a:lvl1pPr>
          </a:lstStyle>
          <a:p>
            <a:pPr>
              <a:defRPr/>
            </a:pPr>
            <a:endParaRPr lang="en-US"/>
          </a:p>
        </p:txBody>
      </p:sp>
      <p:sp>
        <p:nvSpPr>
          <p:cNvPr id="8" name="Footer Placeholder 5"/>
          <p:cNvSpPr>
            <a:spLocks noGrp="1"/>
          </p:cNvSpPr>
          <p:nvPr>
            <p:ph type="ftr" sz="quarter" idx="15"/>
          </p:nvPr>
        </p:nvSpPr>
        <p:spPr/>
        <p:txBody>
          <a:bodyPr/>
          <a:lstStyle>
            <a:lvl1pPr>
              <a:defRPr/>
            </a:lvl1pPr>
          </a:lstStyle>
          <a:p>
            <a:pPr>
              <a:defRPr/>
            </a:pPr>
            <a:endParaRPr lang="en-US"/>
          </a:p>
        </p:txBody>
      </p:sp>
      <p:sp>
        <p:nvSpPr>
          <p:cNvPr id="9" name="Slide Number Placeholder 6"/>
          <p:cNvSpPr>
            <a:spLocks noGrp="1"/>
          </p:cNvSpPr>
          <p:nvPr>
            <p:ph type="sldNum" sz="quarter" idx="16"/>
          </p:nvPr>
        </p:nvSpPr>
        <p:spPr/>
        <p:txBody>
          <a:bodyPr/>
          <a:lstStyle>
            <a:lvl1pPr>
              <a:defRPr/>
            </a:lvl1pPr>
          </a:lstStyle>
          <a:p>
            <a:pPr>
              <a:defRPr/>
            </a:pPr>
            <a:fld id="{2785FBBF-B1A1-4666-AE67-E6FA2C7E62F0}" type="slidenum">
              <a:rPr lang="en-US" altLang="en-US"/>
              <a:pPr>
                <a:defRPr/>
              </a:pPr>
              <a:t>‹#›</a:t>
            </a:fld>
            <a:endParaRPr lang="en-US" altLang="en-US"/>
          </a:p>
        </p:txBody>
      </p:sp>
    </p:spTree>
    <p:extLst>
      <p:ext uri="{BB962C8B-B14F-4D97-AF65-F5344CB8AC3E}">
        <p14:creationId xmlns:p14="http://schemas.microsoft.com/office/powerpoint/2010/main" val="670603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9CA930F-085B-4EDB-A402-9411D9019995}" type="slidenum">
              <a:rPr lang="en-US" altLang="en-US"/>
              <a:pPr>
                <a:defRPr/>
              </a:pPr>
              <a:t>‹#›</a:t>
            </a:fld>
            <a:endParaRPr lang="en-US" altLang="en-US"/>
          </a:p>
        </p:txBody>
      </p:sp>
    </p:spTree>
    <p:extLst>
      <p:ext uri="{BB962C8B-B14F-4D97-AF65-F5344CB8AC3E}">
        <p14:creationId xmlns:p14="http://schemas.microsoft.com/office/powerpoint/2010/main" val="3626296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911624"/>
            <a:ext cx="2474217"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3659" y="2911624"/>
            <a:ext cx="2474866"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82260" y="2911624"/>
            <a:ext cx="2468408" cy="2879576"/>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Date Placeholder 3"/>
          <p:cNvSpPr>
            <a:spLocks noGrp="1"/>
          </p:cNvSpPr>
          <p:nvPr>
            <p:ph type="dt" sz="half" idx="18"/>
          </p:nvPr>
        </p:nvSpPr>
        <p:spPr/>
        <p:txBody>
          <a:bodyPr/>
          <a:lstStyle>
            <a:lvl1pPr>
              <a:defRPr/>
            </a:lvl1pPr>
          </a:lstStyle>
          <a:p>
            <a:pPr>
              <a:defRPr/>
            </a:pPr>
            <a:endParaRPr lang="en-US"/>
          </a:p>
        </p:txBody>
      </p:sp>
      <p:sp>
        <p:nvSpPr>
          <p:cNvPr id="14" name="Footer Placeholder 4"/>
          <p:cNvSpPr>
            <a:spLocks noGrp="1"/>
          </p:cNvSpPr>
          <p:nvPr>
            <p:ph type="ftr" sz="quarter" idx="19"/>
          </p:nvPr>
        </p:nvSpPr>
        <p:spPr/>
        <p:txBody>
          <a:bodyPr/>
          <a:lstStyle>
            <a:lvl1pPr>
              <a:defRPr/>
            </a:lvl1pPr>
          </a:lstStyle>
          <a:p>
            <a:pPr>
              <a:defRPr/>
            </a:pPr>
            <a:endParaRPr lang="en-US"/>
          </a:p>
        </p:txBody>
      </p:sp>
      <p:sp>
        <p:nvSpPr>
          <p:cNvPr id="16" name="Slide Number Placeholder 5"/>
          <p:cNvSpPr>
            <a:spLocks noGrp="1"/>
          </p:cNvSpPr>
          <p:nvPr>
            <p:ph type="sldNum" sz="quarter" idx="20"/>
          </p:nvPr>
        </p:nvSpPr>
        <p:spPr/>
        <p:txBody>
          <a:bodyPr/>
          <a:lstStyle>
            <a:lvl1pPr>
              <a:defRPr/>
            </a:lvl1pPr>
          </a:lstStyle>
          <a:p>
            <a:pPr>
              <a:defRPr/>
            </a:pPr>
            <a:fld id="{3C7265A1-C2D4-4C30-82D3-A3A00D09D63A}" type="slidenum">
              <a:rPr lang="en-US" altLang="en-US"/>
              <a:pPr>
                <a:defRPr/>
              </a:pPr>
              <a:t>‹#›</a:t>
            </a:fld>
            <a:endParaRPr lang="en-US" altLang="en-US"/>
          </a:p>
        </p:txBody>
      </p:sp>
    </p:spTree>
    <p:extLst>
      <p:ext uri="{BB962C8B-B14F-4D97-AF65-F5344CB8AC3E}">
        <p14:creationId xmlns:p14="http://schemas.microsoft.com/office/powerpoint/2010/main" val="499384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1" name="Text Placeholder 3"/>
          <p:cNvSpPr>
            <a:spLocks noGrp="1"/>
          </p:cNvSpPr>
          <p:nvPr>
            <p:ph type="body" sz="half" idx="18"/>
          </p:nvPr>
        </p:nvSpPr>
        <p:spPr>
          <a:xfrm>
            <a:off x="685347" y="4565409"/>
            <a:ext cx="2474216" cy="1225792"/>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3331011" y="4565408"/>
            <a:ext cx="2475252" cy="1225792"/>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5979973" y="4565410"/>
            <a:ext cx="2470694" cy="1225790"/>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3"/>
          <p:cNvSpPr>
            <a:spLocks noGrp="1"/>
          </p:cNvSpPr>
          <p:nvPr>
            <p:ph type="dt" sz="half" idx="23"/>
          </p:nvPr>
        </p:nvSpPr>
        <p:spPr/>
        <p:txBody>
          <a:bodyPr/>
          <a:lstStyle>
            <a:lvl1pPr>
              <a:defRPr/>
            </a:lvl1pPr>
          </a:lstStyle>
          <a:p>
            <a:pPr>
              <a:defRPr/>
            </a:pPr>
            <a:endParaRPr lang="en-US"/>
          </a:p>
        </p:txBody>
      </p:sp>
      <p:sp>
        <p:nvSpPr>
          <p:cNvPr id="13" name="Footer Placeholder 4"/>
          <p:cNvSpPr>
            <a:spLocks noGrp="1"/>
          </p:cNvSpPr>
          <p:nvPr>
            <p:ph type="ftr" sz="quarter" idx="24"/>
          </p:nvPr>
        </p:nvSpPr>
        <p:spPr/>
        <p:txBody>
          <a:bodyPr/>
          <a:lstStyle>
            <a:lvl1pPr>
              <a:defRPr/>
            </a:lvl1pPr>
          </a:lstStyle>
          <a:p>
            <a:pPr>
              <a:defRPr/>
            </a:pPr>
            <a:endParaRPr lang="en-US"/>
          </a:p>
        </p:txBody>
      </p:sp>
      <p:sp>
        <p:nvSpPr>
          <p:cNvPr id="14" name="Slide Number Placeholder 5"/>
          <p:cNvSpPr>
            <a:spLocks noGrp="1"/>
          </p:cNvSpPr>
          <p:nvPr>
            <p:ph type="sldNum" sz="quarter" idx="25"/>
          </p:nvPr>
        </p:nvSpPr>
        <p:spPr/>
        <p:txBody>
          <a:bodyPr/>
          <a:lstStyle>
            <a:lvl1pPr>
              <a:defRPr/>
            </a:lvl1pPr>
          </a:lstStyle>
          <a:p>
            <a:pPr>
              <a:defRPr/>
            </a:pPr>
            <a:fld id="{5CCDD9C1-386F-4D04-829B-D19EB04AF528}" type="slidenum">
              <a:rPr lang="en-US" altLang="en-US"/>
              <a:pPr>
                <a:defRPr/>
              </a:pPr>
              <a:t>‹#›</a:t>
            </a:fld>
            <a:endParaRPr lang="en-US" altLang="en-US"/>
          </a:p>
        </p:txBody>
      </p:sp>
    </p:spTree>
    <p:extLst>
      <p:ext uri="{BB962C8B-B14F-4D97-AF65-F5344CB8AC3E}">
        <p14:creationId xmlns:p14="http://schemas.microsoft.com/office/powerpoint/2010/main" val="4229450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4DE58D-BDC8-484D-B093-733EE0EC856F}" type="slidenum">
              <a:rPr lang="en-US" altLang="en-US"/>
              <a:pPr>
                <a:defRPr/>
              </a:pPr>
              <a:t>‹#›</a:t>
            </a:fld>
            <a:endParaRPr lang="en-US" altLang="en-US"/>
          </a:p>
        </p:txBody>
      </p:sp>
    </p:spTree>
    <p:extLst>
      <p:ext uri="{BB962C8B-B14F-4D97-AF65-F5344CB8AC3E}">
        <p14:creationId xmlns:p14="http://schemas.microsoft.com/office/powerpoint/2010/main" val="2306676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364489-8B14-4F75-BBDA-A26127F3F2E6}" type="slidenum">
              <a:rPr lang="en-US" altLang="en-US"/>
              <a:pPr>
                <a:defRPr/>
              </a:pPr>
              <a:t>‹#›</a:t>
            </a:fld>
            <a:endParaRPr lang="en-US" altLang="en-US"/>
          </a:p>
        </p:txBody>
      </p:sp>
    </p:spTree>
    <p:extLst>
      <p:ext uri="{BB962C8B-B14F-4D97-AF65-F5344CB8AC3E}">
        <p14:creationId xmlns:p14="http://schemas.microsoft.com/office/powerpoint/2010/main" val="4241523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F28889-67C9-4467-9C52-4811321B6EA4}" type="slidenum">
              <a:rPr lang="en-US" altLang="en-US"/>
              <a:pPr>
                <a:defRPr/>
              </a:pPr>
              <a:t>‹#›</a:t>
            </a:fld>
            <a:endParaRPr lang="en-US" altLang="en-US"/>
          </a:p>
        </p:txBody>
      </p:sp>
    </p:spTree>
    <p:extLst>
      <p:ext uri="{BB962C8B-B14F-4D97-AF65-F5344CB8AC3E}">
        <p14:creationId xmlns:p14="http://schemas.microsoft.com/office/powerpoint/2010/main" val="1299161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EC46AA-F4B2-4431-96C8-6D4232285CC3}" type="slidenum">
              <a:rPr lang="en-US" altLang="en-US"/>
              <a:pPr>
                <a:defRPr/>
              </a:pPr>
              <a:t>‹#›</a:t>
            </a:fld>
            <a:endParaRPr lang="en-US" altLang="en-US"/>
          </a:p>
        </p:txBody>
      </p:sp>
    </p:spTree>
    <p:extLst>
      <p:ext uri="{BB962C8B-B14F-4D97-AF65-F5344CB8AC3E}">
        <p14:creationId xmlns:p14="http://schemas.microsoft.com/office/powerpoint/2010/main" val="1090761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3BBE6F9-387A-4B85-9F39-400CC4DCBC47}" type="slidenum">
              <a:rPr lang="en-US" altLang="en-US"/>
              <a:pPr>
                <a:defRPr/>
              </a:pPr>
              <a:t>‹#›</a:t>
            </a:fld>
            <a:endParaRPr lang="en-US" altLang="en-US"/>
          </a:p>
        </p:txBody>
      </p:sp>
    </p:spTree>
    <p:extLst>
      <p:ext uri="{BB962C8B-B14F-4D97-AF65-F5344CB8AC3E}">
        <p14:creationId xmlns:p14="http://schemas.microsoft.com/office/powerpoint/2010/main" val="1619242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346" y="2912232"/>
            <a:ext cx="3830406"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12232"/>
            <a:ext cx="382151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11E8DED-5AD4-4D20-AA44-50A15178F8D1}" type="slidenum">
              <a:rPr lang="en-US" altLang="en-US"/>
              <a:pPr>
                <a:defRPr/>
              </a:pPr>
              <a:t>‹#›</a:t>
            </a:fld>
            <a:endParaRPr lang="en-US" altLang="en-US"/>
          </a:p>
        </p:txBody>
      </p:sp>
    </p:spTree>
    <p:extLst>
      <p:ext uri="{BB962C8B-B14F-4D97-AF65-F5344CB8AC3E}">
        <p14:creationId xmlns:p14="http://schemas.microsoft.com/office/powerpoint/2010/main" val="4254725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EA377A0-026E-4515-B7E2-FDEAC2399954}" type="slidenum">
              <a:rPr lang="en-US" altLang="en-US"/>
              <a:pPr>
                <a:defRPr/>
              </a:pPr>
              <a:t>‹#›</a:t>
            </a:fld>
            <a:endParaRPr lang="en-US" altLang="en-US"/>
          </a:p>
        </p:txBody>
      </p:sp>
    </p:spTree>
    <p:extLst>
      <p:ext uri="{BB962C8B-B14F-4D97-AF65-F5344CB8AC3E}">
        <p14:creationId xmlns:p14="http://schemas.microsoft.com/office/powerpoint/2010/main" val="3296735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5035C48-A2A1-4820-9CD2-8C90C92D5C2C}" type="slidenum">
              <a:rPr lang="en-US" altLang="en-US"/>
              <a:pPr>
                <a:defRPr/>
              </a:pPr>
              <a:t>‹#›</a:t>
            </a:fld>
            <a:endParaRPr lang="en-US" altLang="en-US"/>
          </a:p>
        </p:txBody>
      </p:sp>
    </p:spTree>
    <p:extLst>
      <p:ext uri="{BB962C8B-B14F-4D97-AF65-F5344CB8AC3E}">
        <p14:creationId xmlns:p14="http://schemas.microsoft.com/office/powerpoint/2010/main" val="1820215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AD310C-4BC0-41EA-B237-BDA9E5900DD5}" type="slidenum">
              <a:rPr lang="en-US" altLang="en-US"/>
              <a:pPr>
                <a:defRPr/>
              </a:pPr>
              <a:t>‹#›</a:t>
            </a:fld>
            <a:endParaRPr lang="en-US" altLang="en-US"/>
          </a:p>
        </p:txBody>
      </p:sp>
    </p:spTree>
    <p:extLst>
      <p:ext uri="{BB962C8B-B14F-4D97-AF65-F5344CB8AC3E}">
        <p14:creationId xmlns:p14="http://schemas.microsoft.com/office/powerpoint/2010/main" val="3403920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85346" y="2971800"/>
            <a:ext cx="4171242" cy="2819400"/>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99EBFC-1DA2-413B-A03C-5CA485BDB81B}" type="slidenum">
              <a:rPr lang="en-US" altLang="en-US"/>
              <a:pPr>
                <a:defRPr/>
              </a:pPr>
              <a:t>‹#›</a:t>
            </a:fld>
            <a:endParaRPr lang="en-US" altLang="en-US"/>
          </a:p>
        </p:txBody>
      </p:sp>
    </p:spTree>
    <p:extLst>
      <p:ext uri="{BB962C8B-B14F-4D97-AF65-F5344CB8AC3E}">
        <p14:creationId xmlns:p14="http://schemas.microsoft.com/office/powerpoint/2010/main" val="943090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09600"/>
            <a:ext cx="7764463"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95500"/>
            <a:ext cx="7764463" cy="36957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450" y="5883275"/>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85800" y="5883275"/>
            <a:ext cx="5003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7885113" y="5883275"/>
            <a:ext cx="56515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808AC51D-56FA-4417-9922-0AB090428D91}"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 id="2147484181" r:id="rId12"/>
    <p:sldLayoutId id="2147484176" r:id="rId13"/>
    <p:sldLayoutId id="2147484177" r:id="rId14"/>
    <p:sldLayoutId id="2147484178" r:id="rId15"/>
    <p:sldLayoutId id="2147484179" r:id="rId16"/>
    <p:sldLayoutId id="2147484180" r:id="rId17"/>
  </p:sldLayoutIdLst>
  <p:txStyles>
    <p:titleStyle>
      <a:lvl1pPr algn="ctr" rtl="0" eaLnBrk="0" fontAlgn="base" hangingPunct="0">
        <a:lnSpc>
          <a:spcPct val="90000"/>
        </a:lnSpc>
        <a:spcBef>
          <a:spcPct val="0"/>
        </a:spcBef>
        <a:spcAft>
          <a:spcPct val="0"/>
        </a:spcAft>
        <a:defRPr sz="3400" b="1" kern="1200" cap="all">
          <a:solidFill>
            <a:schemeClr val="tx1"/>
          </a:solidFill>
          <a:effectLst>
            <a:outerShdw blurRad="50800" dist="63500" dir="2700000" algn="tl" rotWithShape="0">
              <a:srgbClr val="000000">
                <a:alpha val="48000"/>
              </a:srgbClr>
            </a:outerShdw>
          </a:effectLst>
          <a:latin typeface="+mj-lt"/>
          <a:ea typeface="+mj-ea"/>
          <a:cs typeface="+mj-cs"/>
        </a:defRPr>
      </a:lvl1pPr>
      <a:lvl2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2pPr>
      <a:lvl3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3pPr>
      <a:lvl4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4pPr>
      <a:lvl5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5pPr>
      <a:lvl6pPr marL="457200" algn="ctr" rtl="0" fontAlgn="base">
        <a:lnSpc>
          <a:spcPct val="90000"/>
        </a:lnSpc>
        <a:spcBef>
          <a:spcPct val="0"/>
        </a:spcBef>
        <a:spcAft>
          <a:spcPct val="0"/>
        </a:spcAft>
        <a:defRPr sz="3400" b="1">
          <a:solidFill>
            <a:schemeClr val="tx1"/>
          </a:solidFill>
          <a:latin typeface="Bookman Old Style" panose="02050604050505020204" pitchFamily="18" charset="0"/>
        </a:defRPr>
      </a:lvl6pPr>
      <a:lvl7pPr marL="914400" algn="ctr" rtl="0" fontAlgn="base">
        <a:lnSpc>
          <a:spcPct val="90000"/>
        </a:lnSpc>
        <a:spcBef>
          <a:spcPct val="0"/>
        </a:spcBef>
        <a:spcAft>
          <a:spcPct val="0"/>
        </a:spcAft>
        <a:defRPr sz="3400" b="1">
          <a:solidFill>
            <a:schemeClr val="tx1"/>
          </a:solidFill>
          <a:latin typeface="Bookman Old Style" panose="02050604050505020204" pitchFamily="18" charset="0"/>
        </a:defRPr>
      </a:lvl7pPr>
      <a:lvl8pPr marL="1371600" algn="ctr" rtl="0" fontAlgn="base">
        <a:lnSpc>
          <a:spcPct val="90000"/>
        </a:lnSpc>
        <a:spcBef>
          <a:spcPct val="0"/>
        </a:spcBef>
        <a:spcAft>
          <a:spcPct val="0"/>
        </a:spcAft>
        <a:defRPr sz="3400" b="1">
          <a:solidFill>
            <a:schemeClr val="tx1"/>
          </a:solidFill>
          <a:latin typeface="Bookman Old Style" panose="02050604050505020204" pitchFamily="18" charset="0"/>
        </a:defRPr>
      </a:lvl8pPr>
      <a:lvl9pPr marL="1828800" algn="ctr" rtl="0" fontAlgn="base">
        <a:lnSpc>
          <a:spcPct val="90000"/>
        </a:lnSpc>
        <a:spcBef>
          <a:spcPct val="0"/>
        </a:spcBef>
        <a:spcAft>
          <a:spcPct val="0"/>
        </a:spcAft>
        <a:defRPr sz="3400" b="1">
          <a:solidFill>
            <a:schemeClr val="tx1"/>
          </a:solidFill>
          <a:latin typeface="Bookman Old Style" panose="02050604050505020204" pitchFamily="18" charset="0"/>
        </a:defRPr>
      </a:lvl9pPr>
    </p:titleStyle>
    <p:bodyStyle>
      <a:lvl1pPr marL="228600" indent="-228600" algn="l" rtl="0" eaLnBrk="0" fontAlgn="base" hangingPunct="0">
        <a:lnSpc>
          <a:spcPct val="120000"/>
        </a:lnSpc>
        <a:spcBef>
          <a:spcPts val="1000"/>
        </a:spcBef>
        <a:spcAft>
          <a:spcPct val="0"/>
        </a:spcAft>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rtl="0" eaLnBrk="0" fontAlgn="base" hangingPunct="0">
        <a:lnSpc>
          <a:spcPct val="120000"/>
        </a:lnSpc>
        <a:spcBef>
          <a:spcPts val="500"/>
        </a:spcBef>
        <a:spcAft>
          <a:spcPct val="0"/>
        </a:spcAft>
        <a:buFont typeface="Arial" panose="020B0604020202020204" pitchFamily="34" charset="0"/>
        <a:buChar char="•"/>
        <a:defRPr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rtl="0" eaLnBrk="0" fontAlgn="base" hangingPunct="0">
        <a:lnSpc>
          <a:spcPct val="120000"/>
        </a:lnSpc>
        <a:spcBef>
          <a:spcPts val="500"/>
        </a:spcBef>
        <a:spcAft>
          <a:spcPct val="0"/>
        </a:spcAft>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rtl="0" eaLnBrk="0" fontAlgn="base" hangingPunct="0">
        <a:lnSpc>
          <a:spcPct val="120000"/>
        </a:lnSpc>
        <a:spcBef>
          <a:spcPts val="500"/>
        </a:spcBef>
        <a:spcAft>
          <a:spcPct val="0"/>
        </a:spcAft>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rtl="0" eaLnBrk="0" fontAlgn="base" hangingPunct="0">
        <a:lnSpc>
          <a:spcPct val="120000"/>
        </a:lnSpc>
        <a:spcBef>
          <a:spcPts val="500"/>
        </a:spcBef>
        <a:spcAft>
          <a:spcPct val="0"/>
        </a:spcAft>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e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youtube.com/watch?v=5nvVVcYD-0w"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8956"/>
          <a:stretch/>
        </p:blipFill>
        <p:spPr>
          <a:xfrm>
            <a:off x="2170545" y="0"/>
            <a:ext cx="4927871" cy="6729780"/>
          </a:xfrm>
          <a:prstGeom prst="rect">
            <a:avLst/>
          </a:prstGeom>
          <a:ln>
            <a:noFill/>
          </a:ln>
          <a:effectLst>
            <a:softEdge rad="112500"/>
          </a:effectLst>
        </p:spPr>
      </p:pic>
      <p:sp>
        <p:nvSpPr>
          <p:cNvPr id="4" name="Title 1">
            <a:extLst>
              <a:ext uri="{FF2B5EF4-FFF2-40B4-BE49-F238E27FC236}">
                <a16:creationId xmlns:a16="http://schemas.microsoft.com/office/drawing/2014/main" id="{E63D5416-A877-4361-9F91-A3555F3575C5}"/>
              </a:ext>
            </a:extLst>
          </p:cNvPr>
          <p:cNvSpPr>
            <a:spLocks noGrp="1"/>
          </p:cNvSpPr>
          <p:nvPr>
            <p:ph type="title"/>
          </p:nvPr>
        </p:nvSpPr>
        <p:spPr>
          <a:xfrm>
            <a:off x="574964" y="184006"/>
            <a:ext cx="8382000" cy="664797"/>
          </a:xfrm>
        </p:spPr>
        <p:txBody>
          <a:bodyPr>
            <a:normAutofit fontScale="90000"/>
          </a:bodyPr>
          <a:lstStyle/>
          <a:p>
            <a:r>
              <a:rPr lang="en-US" sz="4400" b="0" cap="none" dirty="0">
                <a:latin typeface="Vladimir Script" panose="03050402040407070305" pitchFamily="66" charset="0"/>
              </a:rPr>
              <a:t>The Book of Revelation</a:t>
            </a:r>
          </a:p>
        </p:txBody>
      </p:sp>
    </p:spTree>
    <p:extLst>
      <p:ext uri="{BB962C8B-B14F-4D97-AF65-F5344CB8AC3E}">
        <p14:creationId xmlns:p14="http://schemas.microsoft.com/office/powerpoint/2010/main" val="21824529"/>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endParaRPr lang="en-US"/>
          </a:p>
        </p:txBody>
      </p:sp>
      <p:sp>
        <p:nvSpPr>
          <p:cNvPr id="16387" name="Rectangle 3"/>
          <p:cNvSpPr>
            <a:spLocks noGrp="1" noChangeArrowheads="1"/>
          </p:cNvSpPr>
          <p:nvPr>
            <p:ph type="body" idx="1"/>
          </p:nvPr>
        </p:nvSpPr>
        <p:spPr/>
        <p:txBody>
          <a:bodyPr/>
          <a:lstStyle/>
          <a:p>
            <a:endParaRPr lang="en-US"/>
          </a:p>
        </p:txBody>
      </p:sp>
      <p:pic>
        <p:nvPicPr>
          <p:cNvPr id="16389" name="Picture 5" descr="%5CEXPORT5%5CHCHURCH%5CMAP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391" name="Rectangle 7"/>
          <p:cNvSpPr>
            <a:spLocks noChangeArrowheads="1"/>
          </p:cNvSpPr>
          <p:nvPr/>
        </p:nvSpPr>
        <p:spPr bwMode="auto">
          <a:xfrm>
            <a:off x="3962400" y="1752600"/>
            <a:ext cx="1219200" cy="1219200"/>
          </a:xfrm>
          <a:prstGeom prst="rect">
            <a:avLst/>
          </a:prstGeom>
          <a:noFill/>
          <a:ln w="3810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5" name="Line 11"/>
          <p:cNvSpPr>
            <a:spLocks noChangeShapeType="1"/>
          </p:cNvSpPr>
          <p:nvPr/>
        </p:nvSpPr>
        <p:spPr bwMode="auto">
          <a:xfrm>
            <a:off x="4648200" y="2438400"/>
            <a:ext cx="3200400" cy="335280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6" name="Text Box 12"/>
          <p:cNvSpPr txBox="1">
            <a:spLocks noChangeArrowheads="1"/>
          </p:cNvSpPr>
          <p:nvPr/>
        </p:nvSpPr>
        <p:spPr bwMode="auto">
          <a:xfrm>
            <a:off x="381000" y="457200"/>
            <a:ext cx="6477000" cy="6463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dirty="0"/>
              <a:t>Joseph and Oliver had been arrested at </a:t>
            </a:r>
            <a:r>
              <a:rPr lang="en-US" b="1" dirty="0" err="1"/>
              <a:t>Colesville</a:t>
            </a:r>
            <a:r>
              <a:rPr lang="en-US" b="1" dirty="0"/>
              <a:t> for preaching. </a:t>
            </a:r>
            <a:endParaRPr lang="en-US" dirty="0"/>
          </a:p>
        </p:txBody>
      </p:sp>
      <p:sp>
        <p:nvSpPr>
          <p:cNvPr id="16397" name="Text Box 13"/>
          <p:cNvSpPr txBox="1">
            <a:spLocks noChangeArrowheads="1"/>
          </p:cNvSpPr>
          <p:nvPr/>
        </p:nvSpPr>
        <p:spPr bwMode="auto">
          <a:xfrm>
            <a:off x="362803" y="1743501"/>
            <a:ext cx="6477000" cy="17399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dirty="0"/>
              <a:t>Their attorney helped them escape through a window as a mob had begun to gather in front of the house. “It was night and they traveled through brush and water and mud, fell over logs, etc., until Oliver was exhausted; then Joseph helped him along through brush and water, almost carrying him.</a:t>
            </a:r>
          </a:p>
        </p:txBody>
      </p:sp>
      <p:sp>
        <p:nvSpPr>
          <p:cNvPr id="16398" name="Text Box 14"/>
          <p:cNvSpPr txBox="1">
            <a:spLocks noChangeArrowheads="1"/>
          </p:cNvSpPr>
          <p:nvPr/>
        </p:nvSpPr>
        <p:spPr bwMode="auto">
          <a:xfrm>
            <a:off x="381000" y="3886200"/>
            <a:ext cx="6477000" cy="150810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dirty="0"/>
              <a:t>They traveled all night, and just at the break of day Oliver exclaimed, "Brother Joseph, how long have we got to endure this thing?" They sat down on a log to rest and Joseph said that at that very time Peter, James, and John came to them and ordained them.</a:t>
            </a:r>
            <a:r>
              <a:rPr lang="en-US" sz="2000" b="1" dirty="0"/>
              <a:t> </a:t>
            </a:r>
            <a:endParaRPr lang="en-US" b="1" dirty="0"/>
          </a:p>
        </p:txBody>
      </p:sp>
      <p:sp>
        <p:nvSpPr>
          <p:cNvPr id="16399" name="Text Box 15"/>
          <p:cNvSpPr txBox="1">
            <a:spLocks noChangeArrowheads="1"/>
          </p:cNvSpPr>
          <p:nvPr/>
        </p:nvSpPr>
        <p:spPr bwMode="auto">
          <a:xfrm>
            <a:off x="381000" y="5651500"/>
            <a:ext cx="6477000" cy="5355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0000"/>
              </a:lnSpc>
              <a:spcBef>
                <a:spcPct val="20000"/>
              </a:spcBef>
              <a:buClr>
                <a:schemeClr val="tx1"/>
              </a:buClr>
              <a:buSzPct val="75000"/>
              <a:buFont typeface="Wingdings" pitchFamily="2" charset="2"/>
              <a:buNone/>
            </a:pPr>
            <a:r>
              <a:rPr lang="en-US" b="1" dirty="0"/>
              <a:t>They had 16 or 17 miles to go to get back home, but Oliver did not complain any more of fatigue</a:t>
            </a:r>
          </a:p>
        </p:txBody>
      </p:sp>
      <p:sp>
        <p:nvSpPr>
          <p:cNvPr id="16400" name="Line 16"/>
          <p:cNvSpPr>
            <a:spLocks noChangeShapeType="1"/>
          </p:cNvSpPr>
          <p:nvPr/>
        </p:nvSpPr>
        <p:spPr bwMode="auto">
          <a:xfrm flipH="1" flipV="1">
            <a:off x="7848600" y="5410200"/>
            <a:ext cx="76200" cy="45720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16">
            <a:extLst>
              <a:ext uri="{FF2B5EF4-FFF2-40B4-BE49-F238E27FC236}">
                <a16:creationId xmlns:a16="http://schemas.microsoft.com/office/drawing/2014/main" id="{D5C47F8D-B457-4920-83EE-E09A84C88186}"/>
              </a:ext>
            </a:extLst>
          </p:cNvPr>
          <p:cNvSpPr>
            <a:spLocks noChangeShapeType="1"/>
          </p:cNvSpPr>
          <p:nvPr/>
        </p:nvSpPr>
        <p:spPr bwMode="auto">
          <a:xfrm flipH="1" flipV="1">
            <a:off x="8010938" y="5562600"/>
            <a:ext cx="363122" cy="304800"/>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Text Box 15">
            <a:extLst>
              <a:ext uri="{FF2B5EF4-FFF2-40B4-BE49-F238E27FC236}">
                <a16:creationId xmlns:a16="http://schemas.microsoft.com/office/drawing/2014/main" id="{669E3C96-68AD-4A8A-A2AB-36EFD9C26861}"/>
              </a:ext>
            </a:extLst>
          </p:cNvPr>
          <p:cNvSpPr txBox="1">
            <a:spLocks noChangeArrowheads="1"/>
          </p:cNvSpPr>
          <p:nvPr/>
        </p:nvSpPr>
        <p:spPr bwMode="auto">
          <a:xfrm>
            <a:off x="7239000" y="5924628"/>
            <a:ext cx="1620078" cy="3139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0000"/>
              </a:lnSpc>
              <a:spcBef>
                <a:spcPct val="20000"/>
              </a:spcBef>
              <a:buClr>
                <a:schemeClr val="tx1"/>
              </a:buClr>
              <a:buSzPct val="75000"/>
              <a:buFont typeface="Wingdings" pitchFamily="2" charset="2"/>
              <a:buNone/>
            </a:pPr>
            <a:r>
              <a:rPr lang="en-US" b="1" dirty="0" err="1"/>
              <a:t>Sesqehanna</a:t>
            </a:r>
            <a:endParaRPr lang="en-US" b="1" dirty="0"/>
          </a:p>
        </p:txBody>
      </p:sp>
    </p:spTree>
    <p:extLst>
      <p:ext uri="{BB962C8B-B14F-4D97-AF65-F5344CB8AC3E}">
        <p14:creationId xmlns:p14="http://schemas.microsoft.com/office/powerpoint/2010/main" val="36513920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391"/>
                                        </p:tgtEl>
                                        <p:attrNameLst>
                                          <p:attrName>style.visibility</p:attrName>
                                        </p:attrNameLst>
                                      </p:cBhvr>
                                      <p:to>
                                        <p:strVal val="visible"/>
                                      </p:to>
                                    </p:set>
                                    <p:animEffect transition="in" filter="dissolve">
                                      <p:cBhvr>
                                        <p:cTn id="7" dur="500"/>
                                        <p:tgtEl>
                                          <p:spTgt spid="163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395"/>
                                        </p:tgtEl>
                                        <p:attrNameLst>
                                          <p:attrName>style.visibility</p:attrName>
                                        </p:attrNameLst>
                                      </p:cBhvr>
                                      <p:to>
                                        <p:strVal val="visible"/>
                                      </p:to>
                                    </p:set>
                                    <p:animEffect transition="in" filter="wipe(left)">
                                      <p:cBhvr>
                                        <p:cTn id="12" dur="2000"/>
                                        <p:tgtEl>
                                          <p:spTgt spid="1639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xit" presetSubtype="0" fill="hold" grpId="1" nodeType="clickEffect">
                                  <p:stCondLst>
                                    <p:cond delay="0"/>
                                  </p:stCondLst>
                                  <p:childTnLst>
                                    <p:animEffect transition="out" filter="dissolve">
                                      <p:cBhvr>
                                        <p:cTn id="16" dur="500"/>
                                        <p:tgtEl>
                                          <p:spTgt spid="16395"/>
                                        </p:tgtEl>
                                      </p:cBhvr>
                                    </p:animEffect>
                                    <p:set>
                                      <p:cBhvr>
                                        <p:cTn id="17" dur="1" fill="hold">
                                          <p:stCondLst>
                                            <p:cond delay="499"/>
                                          </p:stCondLst>
                                        </p:cTn>
                                        <p:tgtEl>
                                          <p:spTgt spid="16395"/>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400"/>
                                        </p:tgtEl>
                                        <p:attrNameLst>
                                          <p:attrName>style.visibility</p:attrName>
                                        </p:attrNameLst>
                                      </p:cBhvr>
                                      <p:to>
                                        <p:strVal val="visible"/>
                                      </p:to>
                                    </p:set>
                                    <p:animEffect transition="in" filter="wipe(down)">
                                      <p:cBhvr>
                                        <p:cTn id="22" dur="500"/>
                                        <p:tgtEl>
                                          <p:spTgt spid="1640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396"/>
                                        </p:tgtEl>
                                        <p:attrNameLst>
                                          <p:attrName>style.visibility</p:attrName>
                                        </p:attrNameLst>
                                      </p:cBhvr>
                                      <p:to>
                                        <p:strVal val="visible"/>
                                      </p:to>
                                    </p:set>
                                    <p:animEffect transition="in" filter="fade">
                                      <p:cBhvr>
                                        <p:cTn id="27" dur="2000"/>
                                        <p:tgtEl>
                                          <p:spTgt spid="1639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397"/>
                                        </p:tgtEl>
                                        <p:attrNameLst>
                                          <p:attrName>style.visibility</p:attrName>
                                        </p:attrNameLst>
                                      </p:cBhvr>
                                      <p:to>
                                        <p:strVal val="visible"/>
                                      </p:to>
                                    </p:set>
                                    <p:animEffect transition="in" filter="fade">
                                      <p:cBhvr>
                                        <p:cTn id="32" dur="2000"/>
                                        <p:tgtEl>
                                          <p:spTgt spid="1639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398"/>
                                        </p:tgtEl>
                                        <p:attrNameLst>
                                          <p:attrName>style.visibility</p:attrName>
                                        </p:attrNameLst>
                                      </p:cBhvr>
                                      <p:to>
                                        <p:strVal val="visible"/>
                                      </p:to>
                                    </p:set>
                                    <p:animEffect transition="in" filter="fade">
                                      <p:cBhvr>
                                        <p:cTn id="37" dur="2000"/>
                                        <p:tgtEl>
                                          <p:spTgt spid="1639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399"/>
                                        </p:tgtEl>
                                        <p:attrNameLst>
                                          <p:attrName>style.visibility</p:attrName>
                                        </p:attrNameLst>
                                      </p:cBhvr>
                                      <p:to>
                                        <p:strVal val="visible"/>
                                      </p:to>
                                    </p:set>
                                    <p:animEffect transition="in" filter="fade">
                                      <p:cBhvr>
                                        <p:cTn id="42" dur="2000"/>
                                        <p:tgtEl>
                                          <p:spTgt spid="1639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animBg="1"/>
      <p:bldP spid="16395" grpId="0" animBg="1"/>
      <p:bldP spid="16395" grpId="1" animBg="1"/>
      <p:bldP spid="16396" grpId="0" animBg="1"/>
      <p:bldP spid="16397" grpId="0" animBg="1"/>
      <p:bldP spid="16398" grpId="0" animBg="1"/>
      <p:bldP spid="16399" grpId="0" animBg="1"/>
      <p:bldP spid="16400"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endParaRPr lang="en-US"/>
          </a:p>
        </p:txBody>
      </p:sp>
      <p:sp>
        <p:nvSpPr>
          <p:cNvPr id="16387" name="Rectangle 3"/>
          <p:cNvSpPr>
            <a:spLocks noGrp="1" noChangeArrowheads="1"/>
          </p:cNvSpPr>
          <p:nvPr>
            <p:ph type="body" idx="1"/>
          </p:nvPr>
        </p:nvSpPr>
        <p:spPr/>
        <p:txBody>
          <a:bodyPr/>
          <a:lstStyle/>
          <a:p>
            <a:endParaRPr lang="en-US"/>
          </a:p>
        </p:txBody>
      </p:sp>
      <p:pic>
        <p:nvPicPr>
          <p:cNvPr id="16389" name="Picture 5" descr="%5CEXPORT5%5CHCHURCH%5CMAP7"/>
          <p:cNvPicPr>
            <a:picLocks noChangeAspect="1" noChangeArrowheads="1"/>
          </p:cNvPicPr>
          <p:nvPr/>
        </p:nvPicPr>
        <p:blipFill>
          <a:blip r:embed="rId3">
            <a:extLst>
              <a:ext uri="{BEBA8EAE-BF5A-486C-A8C5-ECC9F3942E4B}">
                <a14:imgProps xmlns:a14="http://schemas.microsoft.com/office/drawing/2010/main">
                  <a14:imgLayer r:embed="rId4">
                    <a14:imgEffect>
                      <a14:artisticMarker/>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quirkytravelguy.com/wp-content/uploads/2011/09/mormon-church-grounds-statue.jpg"/>
          <p:cNvPicPr>
            <a:picLocks noChangeAspect="1" noChangeArrowheads="1"/>
          </p:cNvPicPr>
          <p:nvPr/>
        </p:nvPicPr>
        <p:blipFill>
          <a:blip r:embed="rId5" cstate="print"/>
          <a:srcRect/>
          <a:stretch>
            <a:fillRect/>
          </a:stretch>
        </p:blipFill>
        <p:spPr bwMode="auto">
          <a:xfrm>
            <a:off x="685800" y="457579"/>
            <a:ext cx="4735651" cy="5880100"/>
          </a:xfrm>
          <a:prstGeom prst="rect">
            <a:avLst/>
          </a:prstGeom>
          <a:ln>
            <a:solidFill>
              <a:schemeClr val="bg1"/>
            </a:solidFill>
          </a:ln>
          <a:effectLst>
            <a:outerShdw blurRad="292100" dist="139700" dir="2700000" algn="tl" rotWithShape="0">
              <a:srgbClr val="333333">
                <a:alpha val="65000"/>
              </a:srgbClr>
            </a:outerShdw>
          </a:effectLst>
        </p:spPr>
      </p:pic>
      <p:sp>
        <p:nvSpPr>
          <p:cNvPr id="8" name="Rectangle 7"/>
          <p:cNvSpPr/>
          <p:nvPr/>
        </p:nvSpPr>
        <p:spPr>
          <a:xfrm>
            <a:off x="5628095" y="889843"/>
            <a:ext cx="3200400" cy="5016758"/>
          </a:xfrm>
          <a:prstGeom prst="rect">
            <a:avLst/>
          </a:prstGeom>
          <a:solidFill>
            <a:schemeClr val="bg1"/>
          </a:solidFill>
        </p:spPr>
        <p:txBody>
          <a:bodyPr wrap="square">
            <a:spAutoFit/>
          </a:bodyPr>
          <a:lstStyle/>
          <a:p>
            <a:r>
              <a:rPr lang="en-US" sz="2000" dirty="0"/>
              <a:t>“And again, what do we hear?… The voice of Michael on the banks of the Susquehanna, detecting the devil when he appeared as an angel of light! The voice of Peter, James, and John in the wilderness between Harmony and Colesville on the Susquehanna river, declaring themselves as possessing the keys of the kingdom, and of the dispensation of the fulness of times! (D&amp;C 128:20)</a:t>
            </a:r>
            <a:endParaRPr lang="en-US" sz="1400" b="1" i="1" dirty="0">
              <a:solidFill>
                <a:schemeClr val="tx1">
                  <a:lumMod val="75000"/>
                  <a:lumOff val="25000"/>
                </a:schemeClr>
              </a:solidFill>
            </a:endParaRPr>
          </a:p>
        </p:txBody>
      </p:sp>
    </p:spTree>
    <p:extLst>
      <p:ext uri="{BB962C8B-B14F-4D97-AF65-F5344CB8AC3E}">
        <p14:creationId xmlns:p14="http://schemas.microsoft.com/office/powerpoint/2010/main" val="353691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toration_Melchizedek_Priesthood_0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3995" y="1789044"/>
            <a:ext cx="3280005" cy="253447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2AD1285-D44C-4412-96B1-02704F39A157}"/>
              </a:ext>
            </a:extLst>
          </p:cNvPr>
          <p:cNvSpPr>
            <a:spLocks noGrp="1"/>
          </p:cNvSpPr>
          <p:nvPr>
            <p:ph idx="1"/>
          </p:nvPr>
        </p:nvSpPr>
        <p:spPr>
          <a:xfrm>
            <a:off x="0" y="175591"/>
            <a:ext cx="6132443" cy="6324600"/>
          </a:xfrm>
          <a:noFill/>
        </p:spPr>
        <p:txBody>
          <a:bodyPr>
            <a:noAutofit/>
          </a:bodyPr>
          <a:lstStyle/>
          <a:p>
            <a:pPr marL="114300" indent="0">
              <a:buNone/>
            </a:pPr>
            <a:r>
              <a:rPr lang="en-US" dirty="0">
                <a:latin typeface="+mj-lt"/>
              </a:rPr>
              <a:t>“The attempt made by Lucifer to thwart the bestowal of the Melchizedek Priesthood by Peter, James and John upon the heads of Joseph Smith and Oliver Cowdery: Apparently, not having yet received the Higher Priesthood, they were not able to detect the presence of Lucifer, who, according to the words of the Prophet Joseph Smith, appeared on the Susquehanna River as an angel of light to deceive them and no doubt to attempt to interfere with the conferring of the Holy Priesthood upon them. We are informed by the Prophet of the appearance there of Michael, the archangel, who came to detect the deception of Lucifer and banish him from the scene.” </a:t>
            </a:r>
            <a:r>
              <a:rPr lang="en-US" sz="1200" dirty="0">
                <a:latin typeface="+mj-lt"/>
              </a:rPr>
              <a:t>(Dyer, Alvin R. Meaning of Truth, Deseret Book Company, Salt Lake City, 1961, pp. 153-54.)</a:t>
            </a:r>
          </a:p>
        </p:txBody>
      </p:sp>
    </p:spTree>
    <p:extLst>
      <p:ext uri="{BB962C8B-B14F-4D97-AF65-F5344CB8AC3E}">
        <p14:creationId xmlns:p14="http://schemas.microsoft.com/office/powerpoint/2010/main" val="1186882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33764" y="380606"/>
            <a:ext cx="8260672" cy="10394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n-US" sz="2800" b="1" dirty="0">
                <a:solidFill>
                  <a:schemeClr val="tx1"/>
                </a:solidFill>
                <a:effectLst>
                  <a:outerShdw blurRad="38100" dist="38100" dir="2700000" algn="tl">
                    <a:srgbClr val="000000">
                      <a:alpha val="43137"/>
                    </a:srgbClr>
                  </a:outerShdw>
                </a:effectLst>
              </a:rPr>
              <a:t>When were the Keys of the priesthood restored?</a:t>
            </a:r>
          </a:p>
        </p:txBody>
      </p:sp>
      <p:sp>
        <p:nvSpPr>
          <p:cNvPr id="5" name="Title 1">
            <a:extLst>
              <a:ext uri="{FF2B5EF4-FFF2-40B4-BE49-F238E27FC236}">
                <a16:creationId xmlns:a16="http://schemas.microsoft.com/office/drawing/2014/main" id="{DE256309-737D-4013-A647-1D33E0B7BB53}"/>
              </a:ext>
            </a:extLst>
          </p:cNvPr>
          <p:cNvSpPr txBox="1">
            <a:spLocks/>
          </p:cNvSpPr>
          <p:nvPr/>
        </p:nvSpPr>
        <p:spPr>
          <a:xfrm>
            <a:off x="333764" y="5634407"/>
            <a:ext cx="8260672" cy="10394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endParaRPr lang="en-US" sz="2800" b="1" dirty="0">
              <a:solidFill>
                <a:schemeClr val="tx1"/>
              </a:solidFill>
              <a:effectLst>
                <a:outerShdw blurRad="38100" dist="38100" dir="2700000" algn="tl">
                  <a:srgbClr val="000000">
                    <a:alpha val="43137"/>
                  </a:srgbClr>
                </a:outerShdw>
              </a:effectLst>
            </a:endParaRPr>
          </a:p>
        </p:txBody>
      </p:sp>
      <p:pic>
        <p:nvPicPr>
          <p:cNvPr id="6" name="Content Placeholder 6" descr="rane-christ-kirtland-temple.jpg">
            <a:extLst>
              <a:ext uri="{FF2B5EF4-FFF2-40B4-BE49-F238E27FC236}">
                <a16:creationId xmlns:a16="http://schemas.microsoft.com/office/drawing/2014/main" id="{0F274473-395A-4D1B-97A4-14282FC4DF4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16125" y="1420033"/>
            <a:ext cx="5111750" cy="3508375"/>
          </a:xfrm>
        </p:spPr>
      </p:pic>
      <p:sp>
        <p:nvSpPr>
          <p:cNvPr id="7" name="Title 3">
            <a:extLst>
              <a:ext uri="{FF2B5EF4-FFF2-40B4-BE49-F238E27FC236}">
                <a16:creationId xmlns:a16="http://schemas.microsoft.com/office/drawing/2014/main" id="{9D1E8462-4AF6-425B-A156-9D81314A610A}"/>
              </a:ext>
            </a:extLst>
          </p:cNvPr>
          <p:cNvSpPr>
            <a:spLocks noGrp="1"/>
          </p:cNvSpPr>
          <p:nvPr>
            <p:ph type="title"/>
          </p:nvPr>
        </p:nvSpPr>
        <p:spPr>
          <a:xfrm>
            <a:off x="1909330" y="5218506"/>
            <a:ext cx="5218545" cy="1258888"/>
          </a:xfrm>
        </p:spPr>
        <p:txBody>
          <a:bodyPr>
            <a:normAutofit/>
          </a:bodyPr>
          <a:lstStyle/>
          <a:p>
            <a:r>
              <a:rPr lang="en-US" altLang="en-US" sz="2800" dirty="0"/>
              <a:t>D&amp;C 110</a:t>
            </a:r>
            <a:br>
              <a:rPr lang="en-US" altLang="en-US" sz="2800" dirty="0"/>
            </a:br>
            <a:r>
              <a:rPr lang="en-US" altLang="en-US" sz="2800" dirty="0"/>
              <a:t>Kirtland Temple</a:t>
            </a:r>
            <a:br>
              <a:rPr lang="en-US" altLang="en-US" sz="2800" dirty="0"/>
            </a:br>
            <a:r>
              <a:rPr lang="en-US" altLang="en-US" sz="2800" dirty="0"/>
              <a:t>April 3, 1836</a:t>
            </a:r>
          </a:p>
        </p:txBody>
      </p:sp>
    </p:spTree>
    <p:extLst>
      <p:ext uri="{BB962C8B-B14F-4D97-AF65-F5344CB8AC3E}">
        <p14:creationId xmlns:p14="http://schemas.microsoft.com/office/powerpoint/2010/main" val="183161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542904192"/>
              </p:ext>
            </p:extLst>
          </p:nvPr>
        </p:nvGraphicFramePr>
        <p:xfrm>
          <a:off x="380999" y="533400"/>
          <a:ext cx="8405192" cy="4724400"/>
        </p:xfrm>
        <a:graphic>
          <a:graphicData uri="http://schemas.openxmlformats.org/drawingml/2006/table">
            <a:tbl>
              <a:tblPr/>
              <a:tblGrid>
                <a:gridCol w="1602685">
                  <a:extLst>
                    <a:ext uri="{9D8B030D-6E8A-4147-A177-3AD203B41FA5}">
                      <a16:colId xmlns:a16="http://schemas.microsoft.com/office/drawing/2014/main" val="20000"/>
                    </a:ext>
                  </a:extLst>
                </a:gridCol>
                <a:gridCol w="2314298">
                  <a:extLst>
                    <a:ext uri="{9D8B030D-6E8A-4147-A177-3AD203B41FA5}">
                      <a16:colId xmlns:a16="http://schemas.microsoft.com/office/drawing/2014/main" val="20001"/>
                    </a:ext>
                  </a:extLst>
                </a:gridCol>
                <a:gridCol w="1795284">
                  <a:extLst>
                    <a:ext uri="{9D8B030D-6E8A-4147-A177-3AD203B41FA5}">
                      <a16:colId xmlns:a16="http://schemas.microsoft.com/office/drawing/2014/main" val="20002"/>
                    </a:ext>
                  </a:extLst>
                </a:gridCol>
                <a:gridCol w="2692925">
                  <a:extLst>
                    <a:ext uri="{9D8B030D-6E8A-4147-A177-3AD203B41FA5}">
                      <a16:colId xmlns:a16="http://schemas.microsoft.com/office/drawing/2014/main" val="20003"/>
                    </a:ext>
                  </a:extLst>
                </a:gridCol>
              </a:tblGrid>
              <a:tr h="1223761">
                <a:tc>
                  <a:txBody>
                    <a:bodyPr/>
                    <a:lstStyle/>
                    <a:p>
                      <a:endParaRPr lang="en-US" dirty="0"/>
                    </a:p>
                  </a:txBody>
                  <a:tcPr marL="95250" marR="95250" marT="66675" marB="6667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r>
                        <a:rPr lang="en-US" b="1" i="0" dirty="0">
                          <a:solidFill>
                            <a:srgbClr val="000000"/>
                          </a:solidFill>
                          <a:effectLst/>
                          <a:latin typeface="Georgia" panose="02040502050405020303" pitchFamily="18" charset="0"/>
                        </a:rPr>
                        <a:t>Moses</a:t>
                      </a:r>
                    </a:p>
                    <a:p>
                      <a:r>
                        <a:rPr lang="en-US" b="0" i="0" u="none" strike="noStrike" dirty="0">
                          <a:solidFill>
                            <a:srgbClr val="000000"/>
                          </a:solidFill>
                          <a:effectLst/>
                          <a:latin typeface="Georgia" panose="02040502050405020303" pitchFamily="18" charset="0"/>
                        </a:rPr>
                        <a:t>D&amp;C 110:11</a:t>
                      </a:r>
                      <a:endParaRPr lang="en-US" b="0" i="0" dirty="0">
                        <a:solidFill>
                          <a:srgbClr val="000000"/>
                        </a:solidFill>
                        <a:effectLst/>
                        <a:latin typeface="Georgia" panose="02040502050405020303" pitchFamily="18" charset="0"/>
                      </a:endParaRPr>
                    </a:p>
                  </a:txBody>
                  <a:tcPr marL="95250" marR="95250" marT="66675" marB="6667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chemeClr val="tx1"/>
                    </a:solidFill>
                  </a:tcPr>
                </a:tc>
                <a:tc>
                  <a:txBody>
                    <a:bodyPr/>
                    <a:lstStyle/>
                    <a:p>
                      <a:r>
                        <a:rPr lang="en-US" b="1" i="0" dirty="0">
                          <a:solidFill>
                            <a:srgbClr val="000000"/>
                          </a:solidFill>
                          <a:effectLst/>
                          <a:latin typeface="Georgia" panose="02040502050405020303" pitchFamily="18" charset="0"/>
                        </a:rPr>
                        <a:t>Elias</a:t>
                      </a:r>
                    </a:p>
                    <a:p>
                      <a:r>
                        <a:rPr lang="en-US" b="0" i="0" u="none" strike="noStrike" dirty="0">
                          <a:solidFill>
                            <a:srgbClr val="000000"/>
                          </a:solidFill>
                          <a:effectLst/>
                          <a:latin typeface="Georgia" panose="02040502050405020303" pitchFamily="18" charset="0"/>
                        </a:rPr>
                        <a:t>D&amp;C 110:12</a:t>
                      </a:r>
                      <a:endParaRPr lang="en-US" b="0" i="0" dirty="0">
                        <a:solidFill>
                          <a:srgbClr val="000000"/>
                        </a:solidFill>
                        <a:effectLst/>
                        <a:latin typeface="Georgia" panose="02040502050405020303" pitchFamily="18" charset="0"/>
                      </a:endParaRPr>
                    </a:p>
                  </a:txBody>
                  <a:tcPr marL="95250" marR="95250" marT="66675" marB="66675" anchor="ctr">
                    <a:lnL w="9525" cap="flat" cmpd="sng" algn="ctr">
                      <a:solidFill>
                        <a:srgbClr val="CCCCCC"/>
                      </a:solidFill>
                      <a:prstDash val="solid"/>
                      <a:round/>
                      <a:headEnd type="none" w="med" len="med"/>
                      <a:tailEnd type="none" w="med" len="med"/>
                    </a:lnL>
                    <a:lnR>
                      <a:noFill/>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chemeClr val="tx1"/>
                    </a:solidFill>
                  </a:tcPr>
                </a:tc>
                <a:tc>
                  <a:txBody>
                    <a:bodyPr/>
                    <a:lstStyle/>
                    <a:p>
                      <a:r>
                        <a:rPr lang="en-US" b="1" i="0" dirty="0">
                          <a:solidFill>
                            <a:srgbClr val="000000"/>
                          </a:solidFill>
                          <a:effectLst/>
                          <a:latin typeface="Georgia" panose="02040502050405020303" pitchFamily="18" charset="0"/>
                        </a:rPr>
                        <a:t>Elijah</a:t>
                      </a:r>
                    </a:p>
                    <a:p>
                      <a:r>
                        <a:rPr lang="en-US" b="0" i="0" u="none" strike="noStrike" dirty="0">
                          <a:solidFill>
                            <a:srgbClr val="000000"/>
                          </a:solidFill>
                          <a:effectLst/>
                          <a:latin typeface="Georgia" panose="02040502050405020303" pitchFamily="18" charset="0"/>
                        </a:rPr>
                        <a:t>D&amp;C 110:13–16</a:t>
                      </a:r>
                      <a:endParaRPr lang="en-US" b="0" i="0" dirty="0">
                        <a:solidFill>
                          <a:srgbClr val="000000"/>
                        </a:solidFill>
                        <a:effectLst/>
                        <a:latin typeface="Georgia" panose="02040502050405020303" pitchFamily="18" charset="0"/>
                      </a:endParaRPr>
                    </a:p>
                  </a:txBody>
                  <a:tcPr marL="95250" marR="95250" marT="66675" marB="66675" anchor="ctr">
                    <a:lnL>
                      <a:noFill/>
                    </a:lnL>
                    <a:lnB w="9525" cap="flat" cmpd="sng" algn="ctr">
                      <a:solidFill>
                        <a:srgbClr val="E5E5E5"/>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1925839">
                <a:tc>
                  <a:txBody>
                    <a:bodyPr/>
                    <a:lstStyle/>
                    <a:p>
                      <a:pPr algn="l"/>
                      <a:r>
                        <a:rPr lang="en-US" b="1" i="0" dirty="0">
                          <a:solidFill>
                            <a:srgbClr val="000000"/>
                          </a:solidFill>
                          <a:effectLst/>
                          <a:latin typeface="Georgia" panose="02040502050405020303" pitchFamily="18" charset="0"/>
                        </a:rPr>
                        <a:t>Priesthood keys</a:t>
                      </a:r>
                      <a:endParaRPr lang="en-US" b="0" i="0" dirty="0">
                        <a:solidFill>
                          <a:srgbClr val="000000"/>
                        </a:solidFill>
                        <a:effectLst/>
                        <a:latin typeface="Georgia" panose="02040502050405020303" pitchFamily="18" charset="0"/>
                      </a:endParaRPr>
                    </a:p>
                  </a:txBody>
                  <a:tcPr marL="95250" marR="95250" marT="66675" marB="66675" anchor="ctr">
                    <a:lnL>
                      <a:noFill/>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r>
                        <a:rPr lang="en-US" b="0" i="1" dirty="0">
                          <a:solidFill>
                            <a:srgbClr val="000000"/>
                          </a:solidFill>
                          <a:effectLst/>
                          <a:latin typeface="Georgia" panose="02040502050405020303" pitchFamily="18" charset="0"/>
                        </a:rPr>
                        <a:t>Gathering of Israel</a:t>
                      </a:r>
                    </a:p>
                  </a:txBody>
                  <a:tcPr marL="95250" marR="95250" marT="66675" marB="6667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r>
                        <a:rPr lang="en-US" b="0" i="1" dirty="0">
                          <a:solidFill>
                            <a:srgbClr val="000000"/>
                          </a:solidFill>
                          <a:effectLst/>
                          <a:latin typeface="Georgia" panose="02040502050405020303" pitchFamily="18" charset="0"/>
                        </a:rPr>
                        <a:t>Gospel of Abraham</a:t>
                      </a:r>
                    </a:p>
                  </a:txBody>
                  <a:tcPr marL="95250" marR="95250" marT="66675" marB="6667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r>
                        <a:rPr lang="en-US" b="0" i="1" dirty="0">
                          <a:solidFill>
                            <a:srgbClr val="000000"/>
                          </a:solidFill>
                          <a:effectLst/>
                          <a:latin typeface="Georgia" panose="02040502050405020303" pitchFamily="18" charset="0"/>
                        </a:rPr>
                        <a:t>Keys of this dispensation</a:t>
                      </a:r>
                    </a:p>
                  </a:txBody>
                  <a:tcPr marL="95250" marR="95250" marT="66675" marB="66675" anchor="ctr">
                    <a:lnL w="9525" cap="flat" cmpd="sng" algn="ctr">
                      <a:solidFill>
                        <a:srgbClr val="CCCCCC"/>
                      </a:solidFill>
                      <a:prstDash val="solid"/>
                      <a:round/>
                      <a:headEnd type="none" w="med" len="med"/>
                      <a:tailEnd type="none" w="med" len="med"/>
                    </a:lnL>
                    <a:lnR>
                      <a:noFill/>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574800">
                <a:tc>
                  <a:txBody>
                    <a:bodyPr/>
                    <a:lstStyle/>
                    <a:p>
                      <a:pPr algn="l"/>
                      <a:r>
                        <a:rPr lang="en-US" b="1" i="0">
                          <a:solidFill>
                            <a:srgbClr val="000000"/>
                          </a:solidFill>
                          <a:effectLst/>
                          <a:latin typeface="Georgia" panose="02040502050405020303" pitchFamily="18" charset="0"/>
                        </a:rPr>
                        <a:t>What these keys direct</a:t>
                      </a:r>
                      <a:endParaRPr lang="en-US" b="0" i="0">
                        <a:solidFill>
                          <a:srgbClr val="000000"/>
                        </a:solidFill>
                        <a:effectLst/>
                        <a:latin typeface="Georgia" panose="02040502050405020303" pitchFamily="18" charset="0"/>
                      </a:endParaRPr>
                    </a:p>
                  </a:txBody>
                  <a:tcPr marL="95250" marR="95250" marT="66675" marB="66675" anchor="ctr">
                    <a:lnL>
                      <a:noFill/>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r>
                        <a:rPr lang="en-US" b="0" i="1" u="none" strike="noStrike" dirty="0">
                          <a:solidFill>
                            <a:srgbClr val="000000"/>
                          </a:solidFill>
                          <a:effectLst/>
                          <a:latin typeface="Georgia" panose="02040502050405020303" pitchFamily="18" charset="0"/>
                        </a:rPr>
                        <a:t>Missionary work</a:t>
                      </a:r>
                      <a:endParaRPr lang="en-US" b="0" i="1" dirty="0">
                        <a:solidFill>
                          <a:srgbClr val="000000"/>
                        </a:solidFill>
                        <a:effectLst/>
                        <a:latin typeface="Georgia" panose="02040502050405020303" pitchFamily="18" charset="0"/>
                      </a:endParaRPr>
                    </a:p>
                  </a:txBody>
                  <a:tcPr marL="95250" marR="95250" marT="66675" marB="6667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r>
                        <a:rPr lang="en-US" b="0" i="1" dirty="0">
                          <a:solidFill>
                            <a:srgbClr val="000000"/>
                          </a:solidFill>
                          <a:effectLst/>
                          <a:latin typeface="Georgia" panose="02040502050405020303" pitchFamily="18" charset="0"/>
                        </a:rPr>
                        <a:t>Celestial marriage</a:t>
                      </a:r>
                    </a:p>
                  </a:txBody>
                  <a:tcPr marL="95250" marR="95250" marT="66675" marB="6667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tc>
                  <a:txBody>
                    <a:bodyPr/>
                    <a:lstStyle/>
                    <a:p>
                      <a:r>
                        <a:rPr lang="en-US" b="0" i="1" dirty="0">
                          <a:solidFill>
                            <a:srgbClr val="000000"/>
                          </a:solidFill>
                          <a:effectLst/>
                          <a:latin typeface="Georgia" panose="02040502050405020303" pitchFamily="18" charset="0"/>
                        </a:rPr>
                        <a:t>Temple/family history work</a:t>
                      </a:r>
                    </a:p>
                  </a:txBody>
                  <a:tcPr marL="95250" marR="95250" marT="66675" marB="66675" anchor="ctr">
                    <a:lnL w="9525" cap="flat" cmpd="sng" algn="ctr">
                      <a:solidFill>
                        <a:srgbClr val="CCCCCC"/>
                      </a:solidFill>
                      <a:prstDash val="solid"/>
                      <a:round/>
                      <a:headEnd type="none" w="med" len="med"/>
                      <a:tailEnd type="none" w="med" len="med"/>
                    </a:lnL>
                    <a:lnR>
                      <a:noFill/>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4" name="Rectangle 3">
            <a:extLst>
              <a:ext uri="{FF2B5EF4-FFF2-40B4-BE49-F238E27FC236}">
                <a16:creationId xmlns:a16="http://schemas.microsoft.com/office/drawing/2014/main" id="{D90BE6DE-E51B-4168-A6D0-24ED4E524C22}"/>
              </a:ext>
            </a:extLst>
          </p:cNvPr>
          <p:cNvSpPr txBox="1">
            <a:spLocks noChangeArrowheads="1"/>
          </p:cNvSpPr>
          <p:nvPr/>
        </p:nvSpPr>
        <p:spPr>
          <a:xfrm>
            <a:off x="380999" y="5615414"/>
            <a:ext cx="4789057" cy="709186"/>
          </a:xfrm>
          <a:prstGeom prst="rect">
            <a:avLst/>
          </a:prstGeom>
        </p:spPr>
        <p:txBody>
          <a:bodyPr vert="horz" lIns="91440" tIns="45720" rIns="91440" bIns="45720" rtlCol="0">
            <a:normAutofit/>
          </a:bodyPr>
          <a:lstStyle>
            <a:lvl1pPr marL="228600" indent="-228600" algn="l" rtl="0" eaLnBrk="0" fontAlgn="base" hangingPunct="0">
              <a:lnSpc>
                <a:spcPct val="120000"/>
              </a:lnSpc>
              <a:spcBef>
                <a:spcPts val="1000"/>
              </a:spcBef>
              <a:spcAft>
                <a:spcPct val="0"/>
              </a:spcAft>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rtl="0" eaLnBrk="0" fontAlgn="base" hangingPunct="0">
              <a:lnSpc>
                <a:spcPct val="120000"/>
              </a:lnSpc>
              <a:spcBef>
                <a:spcPts val="500"/>
              </a:spcBef>
              <a:spcAft>
                <a:spcPct val="0"/>
              </a:spcAft>
              <a:buFont typeface="Arial" panose="020B0604020202020204" pitchFamily="34" charset="0"/>
              <a:buChar char="•"/>
              <a:defRPr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rtl="0" eaLnBrk="0" fontAlgn="base" hangingPunct="0">
              <a:lnSpc>
                <a:spcPct val="120000"/>
              </a:lnSpc>
              <a:spcBef>
                <a:spcPts val="500"/>
              </a:spcBef>
              <a:spcAft>
                <a:spcPct val="0"/>
              </a:spcAft>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rtl="0" eaLnBrk="0" fontAlgn="base" hangingPunct="0">
              <a:lnSpc>
                <a:spcPct val="120000"/>
              </a:lnSpc>
              <a:spcBef>
                <a:spcPts val="500"/>
              </a:spcBef>
              <a:spcAft>
                <a:spcPct val="0"/>
              </a:spcAft>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rtl="0" eaLnBrk="0" fontAlgn="base" hangingPunct="0">
              <a:lnSpc>
                <a:spcPct val="120000"/>
              </a:lnSpc>
              <a:spcBef>
                <a:spcPts val="500"/>
              </a:spcBef>
              <a:spcAft>
                <a:spcPct val="0"/>
              </a:spcAft>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eaLnBrk="1" fontAlgn="auto" hangingPunct="1">
              <a:spcAft>
                <a:spcPts val="0"/>
              </a:spcAft>
              <a:buFont typeface="Wingdings" panose="05000000000000000000" pitchFamily="2" charset="2"/>
              <a:buNone/>
              <a:defRPr/>
            </a:pPr>
            <a:r>
              <a:rPr lang="en-US" altLang="en-US" sz="2800" dirty="0">
                <a:latin typeface="+mj-lt"/>
              </a:rPr>
              <a:t>Who is/was Elias?</a:t>
            </a:r>
          </a:p>
        </p:txBody>
      </p:sp>
    </p:spTree>
    <p:extLst>
      <p:ext uri="{BB962C8B-B14F-4D97-AF65-F5344CB8AC3E}">
        <p14:creationId xmlns:p14="http://schemas.microsoft.com/office/powerpoint/2010/main" val="124862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descr="Image result for two prophets"/>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l="34121" r="17198" b="1"/>
          <a:stretch/>
        </p:blipFill>
        <p:spPr bwMode="auto">
          <a:xfrm>
            <a:off x="20" y="2030"/>
            <a:ext cx="9143980" cy="685597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8434" name="Rectangle 2"/>
          <p:cNvSpPr>
            <a:spLocks noGrp="1" noChangeArrowheads="1"/>
          </p:cNvSpPr>
          <p:nvPr>
            <p:ph type="title"/>
          </p:nvPr>
        </p:nvSpPr>
        <p:spPr>
          <a:xfrm>
            <a:off x="685347" y="609601"/>
            <a:ext cx="7765321" cy="1326321"/>
          </a:xfrm>
        </p:spPr>
        <p:txBody>
          <a:bodyPr>
            <a:normAutofit/>
          </a:bodyPr>
          <a:lstStyle/>
          <a:p>
            <a:pPr eaLnBrk="1" fontAlgn="auto" hangingPunct="1">
              <a:spcAft>
                <a:spcPts val="0"/>
              </a:spcAft>
              <a:defRPr/>
            </a:pPr>
            <a:r>
              <a:rPr lang="en-US" altLang="en-US"/>
              <a:t>Two Prophets</a:t>
            </a:r>
          </a:p>
        </p:txBody>
      </p:sp>
      <p:sp>
        <p:nvSpPr>
          <p:cNvPr id="2" name="Rectangle 1">
            <a:extLst>
              <a:ext uri="{FF2B5EF4-FFF2-40B4-BE49-F238E27FC236}">
                <a16:creationId xmlns:a16="http://schemas.microsoft.com/office/drawing/2014/main" id="{DA1E461E-D006-4EAE-ADA0-624F1D15C1CD}"/>
              </a:ext>
            </a:extLst>
          </p:cNvPr>
          <p:cNvSpPr/>
          <p:nvPr/>
        </p:nvSpPr>
        <p:spPr>
          <a:xfrm>
            <a:off x="586508" y="2010282"/>
            <a:ext cx="8298873" cy="400110"/>
          </a:xfrm>
          <a:prstGeom prst="rect">
            <a:avLst/>
          </a:prstGeom>
        </p:spPr>
        <p:txBody>
          <a:bodyPr wrap="square">
            <a:spAutoFit/>
          </a:bodyPr>
          <a:lstStyle/>
          <a:p>
            <a:pPr marL="0" indent="0" eaLnBrk="1" fontAlgn="auto" hangingPunct="1">
              <a:spcAft>
                <a:spcPts val="0"/>
              </a:spcAft>
              <a:buFont typeface="Wingdings" panose="05000000000000000000" pitchFamily="2" charset="2"/>
              <a:buNone/>
              <a:defRPr/>
            </a:pPr>
            <a:endParaRPr lang="en-US" altLang="en-US" sz="2000" i="1" dirty="0">
              <a:latin typeface="Bell MT" panose="02020503060305020303" pitchFamily="18" charset="0"/>
            </a:endParaRPr>
          </a:p>
        </p:txBody>
      </p:sp>
      <p:sp>
        <p:nvSpPr>
          <p:cNvPr id="9" name="Rectangle 3">
            <a:extLst>
              <a:ext uri="{FF2B5EF4-FFF2-40B4-BE49-F238E27FC236}">
                <a16:creationId xmlns:a16="http://schemas.microsoft.com/office/drawing/2014/main" id="{08B9D977-5E09-4DC4-8C6D-662ED1C0B1EC}"/>
              </a:ext>
            </a:extLst>
          </p:cNvPr>
          <p:cNvSpPr txBox="1">
            <a:spLocks noChangeArrowheads="1"/>
          </p:cNvSpPr>
          <p:nvPr/>
        </p:nvSpPr>
        <p:spPr>
          <a:xfrm>
            <a:off x="2868995" y="2130159"/>
            <a:ext cx="4789057" cy="709186"/>
          </a:xfrm>
          <a:prstGeom prst="rect">
            <a:avLst/>
          </a:prstGeom>
        </p:spPr>
        <p:txBody>
          <a:bodyPr vert="horz" lIns="91440" tIns="45720" rIns="91440" bIns="45720" rtlCol="0">
            <a:normAutofit/>
          </a:bodyPr>
          <a:lstStyle>
            <a:lvl1pPr marL="228600" indent="-228600" algn="l" rtl="0" eaLnBrk="0" fontAlgn="base" hangingPunct="0">
              <a:lnSpc>
                <a:spcPct val="120000"/>
              </a:lnSpc>
              <a:spcBef>
                <a:spcPts val="1000"/>
              </a:spcBef>
              <a:spcAft>
                <a:spcPct val="0"/>
              </a:spcAft>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rtl="0" eaLnBrk="0" fontAlgn="base" hangingPunct="0">
              <a:lnSpc>
                <a:spcPct val="120000"/>
              </a:lnSpc>
              <a:spcBef>
                <a:spcPts val="500"/>
              </a:spcBef>
              <a:spcAft>
                <a:spcPct val="0"/>
              </a:spcAft>
              <a:buFont typeface="Arial" panose="020B0604020202020204" pitchFamily="34" charset="0"/>
              <a:buChar char="•"/>
              <a:defRPr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rtl="0" eaLnBrk="0" fontAlgn="base" hangingPunct="0">
              <a:lnSpc>
                <a:spcPct val="120000"/>
              </a:lnSpc>
              <a:spcBef>
                <a:spcPts val="500"/>
              </a:spcBef>
              <a:spcAft>
                <a:spcPct val="0"/>
              </a:spcAft>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rtl="0" eaLnBrk="0" fontAlgn="base" hangingPunct="0">
              <a:lnSpc>
                <a:spcPct val="120000"/>
              </a:lnSpc>
              <a:spcBef>
                <a:spcPts val="500"/>
              </a:spcBef>
              <a:spcAft>
                <a:spcPct val="0"/>
              </a:spcAft>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rtl="0" eaLnBrk="0" fontAlgn="base" hangingPunct="0">
              <a:lnSpc>
                <a:spcPct val="120000"/>
              </a:lnSpc>
              <a:spcBef>
                <a:spcPts val="500"/>
              </a:spcBef>
              <a:spcAft>
                <a:spcPct val="0"/>
              </a:spcAft>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eaLnBrk="1" fontAlgn="auto" hangingPunct="1">
              <a:spcAft>
                <a:spcPts val="0"/>
              </a:spcAft>
              <a:buFont typeface="Wingdings" panose="05000000000000000000" pitchFamily="2" charset="2"/>
              <a:buNone/>
              <a:defRPr/>
            </a:pPr>
            <a:r>
              <a:rPr lang="en-US" altLang="en-US" sz="2800" dirty="0">
                <a:latin typeface="+mj-lt"/>
              </a:rPr>
              <a:t>Revelation 11:7-10</a:t>
            </a:r>
          </a:p>
        </p:txBody>
      </p:sp>
    </p:spTree>
    <p:extLst>
      <p:ext uri="{BB962C8B-B14F-4D97-AF65-F5344CB8AC3E}">
        <p14:creationId xmlns:p14="http://schemas.microsoft.com/office/powerpoint/2010/main" val="1882135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3"/>
          <p:cNvSpPr>
            <a:spLocks noGrp="1" noChangeArrowheads="1"/>
          </p:cNvSpPr>
          <p:nvPr>
            <p:ph idx="1"/>
          </p:nvPr>
        </p:nvSpPr>
        <p:spPr>
          <a:xfrm>
            <a:off x="2590800" y="381000"/>
            <a:ext cx="6400800" cy="6248400"/>
          </a:xfrm>
        </p:spPr>
        <p:txBody>
          <a:bodyPr/>
          <a:lstStyle/>
          <a:p>
            <a:pPr marL="0" indent="0" eaLnBrk="1" fontAlgn="auto" hangingPunct="1">
              <a:spcAft>
                <a:spcPts val="0"/>
              </a:spcAft>
              <a:buFont typeface="Wingdings" panose="05000000000000000000" pitchFamily="2" charset="2"/>
              <a:buNone/>
              <a:defRPr/>
            </a:pPr>
            <a:r>
              <a:rPr lang="en-US" altLang="en-US" dirty="0">
                <a:latin typeface="Bell MT" panose="02020503060305020303" pitchFamily="18" charset="0"/>
              </a:rPr>
              <a:t>	</a:t>
            </a:r>
            <a:r>
              <a:rPr lang="en-US" altLang="en-US" sz="3200" dirty="0">
                <a:latin typeface="Bell MT" panose="02020503060305020303" pitchFamily="18" charset="0"/>
              </a:rPr>
              <a:t>“Remember to cling to your faith and hold on to hope. If the bitter cup does not pass, drink it and be strong, trusting in happier days ahead. Even if you cannot always see that silver lining on your clouds, God can...He is your Heavenly Father, and surely He matches with His own the tears His children shed.” </a:t>
            </a:r>
            <a:r>
              <a:rPr lang="en-US" altLang="en-US" sz="1800" dirty="0">
                <a:latin typeface="Bell MT" panose="02020503060305020303" pitchFamily="18" charset="0"/>
              </a:rPr>
              <a:t>(Elder Holland, Ensign, November 2013)</a:t>
            </a:r>
            <a:endParaRPr lang="en-US" altLang="en-US" sz="2400" dirty="0">
              <a:latin typeface="Bell MT" panose="02020503060305020303" pitchFamily="18" charset="0"/>
            </a:endParaRPr>
          </a:p>
        </p:txBody>
      </p:sp>
      <p:pic>
        <p:nvPicPr>
          <p:cNvPr id="5" name="Picture 2" descr="holland"/>
          <p:cNvPicPr>
            <a:picLocks noChangeAspect="1" noChangeArrowheads="1"/>
          </p:cNvPicPr>
          <p:nvPr/>
        </p:nvPicPr>
        <p:blipFill rotWithShape="1">
          <a:blip r:embed="rId2"/>
          <a:srcRect l="10944" r="20689"/>
          <a:stretch/>
        </p:blipFill>
        <p:spPr bwMode="auto">
          <a:xfrm>
            <a:off x="304800" y="584200"/>
            <a:ext cx="2032000" cy="3073400"/>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618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Image result for polynesian explor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49" y="172278"/>
            <a:ext cx="39243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4" descr="Image result for polynesian anch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6349" y="154816"/>
            <a:ext cx="4354513" cy="306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91549" y="3545648"/>
            <a:ext cx="8430993" cy="923330"/>
          </a:xfrm>
          <a:prstGeom prst="rect">
            <a:avLst/>
          </a:prstGeom>
        </p:spPr>
        <p:txBody>
          <a:bodyPr wrap="square">
            <a:spAutoFit/>
          </a:bodyPr>
          <a:lstStyle/>
          <a:p>
            <a:r>
              <a:rPr lang="en-US" b="1" cap="all" dirty="0">
                <a:latin typeface="+mj-lt"/>
              </a:rPr>
              <a:t>Hebrews 6:19 </a:t>
            </a:r>
            <a:r>
              <a:rPr lang="en-US" cap="all" dirty="0">
                <a:latin typeface="+mj-lt"/>
              </a:rPr>
              <a:t>“Hope is the anchor of our soul.”</a:t>
            </a:r>
          </a:p>
          <a:p>
            <a:r>
              <a:rPr lang="en-US" b="1" cap="all" dirty="0" err="1">
                <a:latin typeface="+mj-lt"/>
              </a:rPr>
              <a:t>Zecheriah</a:t>
            </a:r>
            <a:r>
              <a:rPr lang="en-US" b="1" cap="all" dirty="0">
                <a:latin typeface="+mj-lt"/>
              </a:rPr>
              <a:t> 9:12 </a:t>
            </a:r>
            <a:r>
              <a:rPr lang="en-US" cap="all" dirty="0">
                <a:latin typeface="+mj-lt"/>
              </a:rPr>
              <a:t>“Prisoners of hope”</a:t>
            </a:r>
          </a:p>
          <a:p>
            <a:r>
              <a:rPr lang="en-US" b="1" cap="all" dirty="0">
                <a:latin typeface="+mj-lt"/>
              </a:rPr>
              <a:t>DANIEL 3:17 </a:t>
            </a:r>
            <a:r>
              <a:rPr lang="en-US" cap="all" dirty="0">
                <a:latin typeface="+mj-lt"/>
              </a:rPr>
              <a:t>“But if not…”</a:t>
            </a:r>
            <a:endParaRPr lang="en-US" dirty="0">
              <a:latin typeface="+mj-lt"/>
            </a:endParaRPr>
          </a:p>
        </p:txBody>
      </p:sp>
      <p:sp>
        <p:nvSpPr>
          <p:cNvPr id="5" name="Title 1">
            <a:extLst>
              <a:ext uri="{FF2B5EF4-FFF2-40B4-BE49-F238E27FC236}">
                <a16:creationId xmlns:a16="http://schemas.microsoft.com/office/drawing/2014/main" id="{77334270-C3EB-4902-963C-B647A5841A91}"/>
              </a:ext>
            </a:extLst>
          </p:cNvPr>
          <p:cNvSpPr txBox="1">
            <a:spLocks/>
          </p:cNvSpPr>
          <p:nvPr/>
        </p:nvSpPr>
        <p:spPr>
          <a:xfrm>
            <a:off x="188843" y="4468978"/>
            <a:ext cx="9144000" cy="1813964"/>
          </a:xfrm>
          <a:prstGeom prst="rect">
            <a:avLst/>
          </a:prstGeom>
        </p:spPr>
        <p:txBody>
          <a:bodyPr vert="horz" lIns="91440" tIns="45720" rIns="91440" bIns="45720" rtlCol="0" anchor="ctr">
            <a:noAutofit/>
          </a:bodyPr>
          <a:lstStyle>
            <a:lvl1pPr algn="ctr" rtl="0" eaLnBrk="0" fontAlgn="base" hangingPunct="0">
              <a:lnSpc>
                <a:spcPct val="90000"/>
              </a:lnSpc>
              <a:spcBef>
                <a:spcPct val="0"/>
              </a:spcBef>
              <a:spcAft>
                <a:spcPct val="0"/>
              </a:spcAft>
              <a:defRPr sz="3400" b="1" kern="1200" cap="all">
                <a:solidFill>
                  <a:schemeClr val="tx1"/>
                </a:solidFill>
                <a:effectLst>
                  <a:outerShdw blurRad="50800" dist="63500" dir="2700000" algn="tl" rotWithShape="0">
                    <a:srgbClr val="000000">
                      <a:alpha val="48000"/>
                    </a:srgbClr>
                  </a:outerShdw>
                </a:effectLst>
                <a:latin typeface="+mj-lt"/>
                <a:ea typeface="+mj-ea"/>
                <a:cs typeface="+mj-cs"/>
              </a:defRPr>
            </a:lvl1pPr>
            <a:lvl2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2pPr>
            <a:lvl3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3pPr>
            <a:lvl4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4pPr>
            <a:lvl5pPr algn="ctr" rtl="0" eaLnBrk="0" fontAlgn="base" hangingPunct="0">
              <a:lnSpc>
                <a:spcPct val="90000"/>
              </a:lnSpc>
              <a:spcBef>
                <a:spcPct val="0"/>
              </a:spcBef>
              <a:spcAft>
                <a:spcPct val="0"/>
              </a:spcAft>
              <a:defRPr sz="3400" b="1">
                <a:solidFill>
                  <a:schemeClr val="tx1"/>
                </a:solidFill>
                <a:latin typeface="Bookman Old Style" panose="02050604050505020204" pitchFamily="18" charset="0"/>
              </a:defRPr>
            </a:lvl5pPr>
            <a:lvl6pPr marL="457200" algn="ctr" rtl="0" fontAlgn="base">
              <a:lnSpc>
                <a:spcPct val="90000"/>
              </a:lnSpc>
              <a:spcBef>
                <a:spcPct val="0"/>
              </a:spcBef>
              <a:spcAft>
                <a:spcPct val="0"/>
              </a:spcAft>
              <a:defRPr sz="3400" b="1">
                <a:solidFill>
                  <a:schemeClr val="tx1"/>
                </a:solidFill>
                <a:latin typeface="Bookman Old Style" panose="02050604050505020204" pitchFamily="18" charset="0"/>
              </a:defRPr>
            </a:lvl6pPr>
            <a:lvl7pPr marL="914400" algn="ctr" rtl="0" fontAlgn="base">
              <a:lnSpc>
                <a:spcPct val="90000"/>
              </a:lnSpc>
              <a:spcBef>
                <a:spcPct val="0"/>
              </a:spcBef>
              <a:spcAft>
                <a:spcPct val="0"/>
              </a:spcAft>
              <a:defRPr sz="3400" b="1">
                <a:solidFill>
                  <a:schemeClr val="tx1"/>
                </a:solidFill>
                <a:latin typeface="Bookman Old Style" panose="02050604050505020204" pitchFamily="18" charset="0"/>
              </a:defRPr>
            </a:lvl7pPr>
            <a:lvl8pPr marL="1371600" algn="ctr" rtl="0" fontAlgn="base">
              <a:lnSpc>
                <a:spcPct val="90000"/>
              </a:lnSpc>
              <a:spcBef>
                <a:spcPct val="0"/>
              </a:spcBef>
              <a:spcAft>
                <a:spcPct val="0"/>
              </a:spcAft>
              <a:defRPr sz="3400" b="1">
                <a:solidFill>
                  <a:schemeClr val="tx1"/>
                </a:solidFill>
                <a:latin typeface="Bookman Old Style" panose="02050604050505020204" pitchFamily="18" charset="0"/>
              </a:defRPr>
            </a:lvl8pPr>
            <a:lvl9pPr marL="1828800" algn="ctr" rtl="0" fontAlgn="base">
              <a:lnSpc>
                <a:spcPct val="90000"/>
              </a:lnSpc>
              <a:spcBef>
                <a:spcPct val="0"/>
              </a:spcBef>
              <a:spcAft>
                <a:spcPct val="0"/>
              </a:spcAft>
              <a:defRPr sz="3400" b="1">
                <a:solidFill>
                  <a:schemeClr val="tx1"/>
                </a:solidFill>
                <a:latin typeface="Bookman Old Style" panose="02050604050505020204" pitchFamily="18" charset="0"/>
              </a:defRPr>
            </a:lvl9pPr>
          </a:lstStyle>
          <a:p>
            <a:pPr algn="l">
              <a:defRPr/>
            </a:pPr>
            <a:r>
              <a:rPr lang="en-US" sz="2000" b="0" cap="none"/>
              <a:t>~“I hope I find great stories as I read Church history, </a:t>
            </a:r>
            <a:r>
              <a:rPr lang="en-US" sz="2000" b="0" cap="none">
                <a:solidFill>
                  <a:srgbClr val="FF0000"/>
                </a:solidFill>
              </a:rPr>
              <a:t>but if not</a:t>
            </a:r>
            <a:r>
              <a:rPr lang="en-US" sz="2000" b="0" cap="none"/>
              <a:t>…”</a:t>
            </a:r>
            <a:br>
              <a:rPr lang="en-US" sz="2000" b="0" cap="none"/>
            </a:br>
            <a:r>
              <a:rPr lang="en-US" sz="2000" b="0" cap="none"/>
              <a:t>~“I hope God revels doctrines that feel right to me… </a:t>
            </a:r>
            <a:r>
              <a:rPr lang="en-US" sz="2000" b="0" cap="none">
                <a:solidFill>
                  <a:srgbClr val="FF0000"/>
                </a:solidFill>
              </a:rPr>
              <a:t>but if not</a:t>
            </a:r>
            <a:r>
              <a:rPr lang="en-US" sz="2000" b="0" cap="none"/>
              <a:t>…”</a:t>
            </a:r>
            <a:br>
              <a:rPr lang="en-US" sz="2000" b="0" cap="none"/>
            </a:br>
            <a:r>
              <a:rPr lang="en-US" sz="2000" b="0" cap="none"/>
              <a:t>~“I hope the prophet implements church policies that align with my viewpoint… </a:t>
            </a:r>
            <a:r>
              <a:rPr lang="en-US" sz="2000" b="0" cap="none">
                <a:solidFill>
                  <a:srgbClr val="FF0000"/>
                </a:solidFill>
              </a:rPr>
              <a:t>but if not</a:t>
            </a:r>
            <a:r>
              <a:rPr lang="en-US" sz="2000" b="0" cap="none"/>
              <a:t>…”</a:t>
            </a:r>
            <a:br>
              <a:rPr lang="en-US" sz="2000" b="0" cap="none"/>
            </a:br>
            <a:br>
              <a:rPr lang="en-US" sz="2000" b="0" cap="none"/>
            </a:br>
            <a:r>
              <a:rPr lang="en-US" sz="1200" b="0" cap="none"/>
              <a:t>(Boy on Park Bench)</a:t>
            </a:r>
            <a:endParaRPr lang="en-US" sz="2000" b="0" cap="none" dirty="0"/>
          </a:p>
        </p:txBody>
      </p:sp>
    </p:spTree>
    <p:extLst>
      <p:ext uri="{BB962C8B-B14F-4D97-AF65-F5344CB8AC3E}">
        <p14:creationId xmlns:p14="http://schemas.microsoft.com/office/powerpoint/2010/main" val="275139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49695" y="377661"/>
            <a:ext cx="9044609" cy="6351732"/>
          </a:xfrm>
        </p:spPr>
        <p:txBody>
          <a:bodyPr rtlCol="0">
            <a:normAutofit lnSpcReduction="10000"/>
          </a:bodyPr>
          <a:lstStyle/>
          <a:p>
            <a:pPr eaLnBrk="1" fontAlgn="auto" hangingPunct="1">
              <a:lnSpc>
                <a:spcPct val="90000"/>
              </a:lnSpc>
              <a:spcAft>
                <a:spcPts val="0"/>
              </a:spcAft>
              <a:buFont typeface="Wingdings" pitchFamily="2" charset="2"/>
              <a:buNone/>
              <a:defRPr/>
            </a:pPr>
            <a:r>
              <a:rPr lang="en-US" sz="2400" dirty="0">
                <a:latin typeface="+mj-lt"/>
              </a:rPr>
              <a:t>	“It takes faith – unseeing faith – for young people to proceed immediately with their family responsibilities in the face of financial uncertainties.  </a:t>
            </a:r>
          </a:p>
          <a:p>
            <a:pPr eaLnBrk="1" fontAlgn="auto" hangingPunct="1">
              <a:lnSpc>
                <a:spcPct val="90000"/>
              </a:lnSpc>
              <a:spcAft>
                <a:spcPts val="0"/>
              </a:spcAft>
              <a:buFont typeface="Wingdings" pitchFamily="2" charset="2"/>
              <a:buNone/>
              <a:defRPr/>
            </a:pPr>
            <a:r>
              <a:rPr lang="en-US" sz="2400" dirty="0">
                <a:latin typeface="+mj-lt"/>
              </a:rPr>
              <a:t>	“It takes faith for the young woman to bear her family instead of accepting employment, especially when schooling for the young husband is to be finished.  </a:t>
            </a:r>
          </a:p>
          <a:p>
            <a:pPr eaLnBrk="1" fontAlgn="auto" hangingPunct="1">
              <a:lnSpc>
                <a:spcPct val="90000"/>
              </a:lnSpc>
              <a:spcAft>
                <a:spcPts val="0"/>
              </a:spcAft>
              <a:buFont typeface="Wingdings" pitchFamily="2" charset="2"/>
              <a:buNone/>
              <a:defRPr/>
            </a:pPr>
            <a:r>
              <a:rPr lang="en-US" sz="2400" dirty="0">
                <a:latin typeface="+mj-lt"/>
              </a:rPr>
              <a:t>	“It takes faith to observe the Sabbath when ‘time and a half’ can be had working, when profit can be made, when merchandise can be sold.  </a:t>
            </a:r>
          </a:p>
          <a:p>
            <a:pPr eaLnBrk="1" fontAlgn="auto" hangingPunct="1">
              <a:lnSpc>
                <a:spcPct val="90000"/>
              </a:lnSpc>
              <a:spcAft>
                <a:spcPts val="0"/>
              </a:spcAft>
              <a:buFont typeface="Wingdings" pitchFamily="2" charset="2"/>
              <a:buNone/>
              <a:defRPr/>
            </a:pPr>
            <a:r>
              <a:rPr lang="en-US" sz="2400" dirty="0">
                <a:latin typeface="+mj-lt"/>
              </a:rPr>
              <a:t>	“It takes great faith to pay tithes when funds are scarce and demands are great.  </a:t>
            </a:r>
          </a:p>
          <a:p>
            <a:pPr eaLnBrk="1" fontAlgn="auto" hangingPunct="1">
              <a:lnSpc>
                <a:spcPct val="90000"/>
              </a:lnSpc>
              <a:spcAft>
                <a:spcPts val="0"/>
              </a:spcAft>
              <a:buFont typeface="Wingdings" pitchFamily="2" charset="2"/>
              <a:buNone/>
              <a:defRPr/>
            </a:pPr>
            <a:r>
              <a:rPr lang="en-US" sz="2400" dirty="0">
                <a:latin typeface="+mj-lt"/>
              </a:rPr>
              <a:t>	“It takes faith to fast and have family prayers and to observe the Word of Wisdom.  </a:t>
            </a:r>
          </a:p>
          <a:p>
            <a:pPr eaLnBrk="1" fontAlgn="auto" hangingPunct="1">
              <a:lnSpc>
                <a:spcPct val="90000"/>
              </a:lnSpc>
              <a:spcAft>
                <a:spcPts val="0"/>
              </a:spcAft>
              <a:buFont typeface="Wingdings" pitchFamily="2" charset="2"/>
              <a:buNone/>
              <a:defRPr/>
            </a:pPr>
            <a:r>
              <a:rPr lang="en-US" sz="2400" dirty="0">
                <a:latin typeface="+mj-lt"/>
              </a:rPr>
              <a:t>	“It takes faith to fill full-time missions.  </a:t>
            </a:r>
          </a:p>
          <a:p>
            <a:pPr eaLnBrk="1" fontAlgn="auto" hangingPunct="1">
              <a:lnSpc>
                <a:spcPct val="90000"/>
              </a:lnSpc>
              <a:spcAft>
                <a:spcPts val="0"/>
              </a:spcAft>
              <a:buFont typeface="Wingdings" pitchFamily="2" charset="2"/>
              <a:buNone/>
              <a:defRPr/>
            </a:pPr>
            <a:r>
              <a:rPr lang="en-US" sz="2400" dirty="0">
                <a:latin typeface="+mj-lt"/>
              </a:rPr>
              <a:t>	“But know this – that all these are of the planting, while </a:t>
            </a:r>
            <a:r>
              <a:rPr lang="en-US" sz="2400" u="sng" dirty="0">
                <a:latin typeface="+mj-lt"/>
              </a:rPr>
              <a:t>faithful families, spiritual security, peace, and eternal life are the harvest</a:t>
            </a:r>
            <a:r>
              <a:rPr lang="en-US" sz="2400" dirty="0">
                <a:latin typeface="+mj-lt"/>
              </a:rPr>
              <a:t>.” </a:t>
            </a:r>
            <a:r>
              <a:rPr lang="en-US" sz="1600" dirty="0">
                <a:latin typeface="+mj-lt"/>
              </a:rPr>
              <a:t>(Faith Proceeds the Miracle, 3-5, 10-11).</a:t>
            </a:r>
          </a:p>
          <a:p>
            <a:pPr eaLnBrk="1" fontAlgn="auto" hangingPunct="1">
              <a:lnSpc>
                <a:spcPct val="90000"/>
              </a:lnSpc>
              <a:spcAft>
                <a:spcPts val="0"/>
              </a:spcAft>
              <a:defRPr/>
            </a:pPr>
            <a:endParaRPr lang="en-US" sz="2400" dirty="0">
              <a:latin typeface="+mj-lt"/>
            </a:endParaRPr>
          </a:p>
        </p:txBody>
      </p:sp>
    </p:spTree>
    <p:extLst>
      <p:ext uri="{BB962C8B-B14F-4D97-AF65-F5344CB8AC3E}">
        <p14:creationId xmlns:p14="http://schemas.microsoft.com/office/powerpoint/2010/main" val="36734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2" descr="Image result for two prophets">
            <a:extLst>
              <a:ext uri="{FF2B5EF4-FFF2-40B4-BE49-F238E27FC236}">
                <a16:creationId xmlns:a16="http://schemas.microsoft.com/office/drawing/2014/main" id="{2903DC81-46F5-448B-92A6-3E126948FC0A}"/>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l="34121" r="17198" b="1"/>
          <a:stretch/>
        </p:blipFill>
        <p:spPr bwMode="auto">
          <a:xfrm>
            <a:off x="20" y="2030"/>
            <a:ext cx="9143980" cy="6855970"/>
          </a:xfrm>
          <a:prstGeom prst="rect">
            <a:avLst/>
          </a:prstGeom>
          <a:noFill/>
          <a:extLst>
            <a:ext uri="{909E8E84-426E-40DD-AFC4-6F175D3DCCD1}">
              <a14:hiddenFill xmlns:a14="http://schemas.microsoft.com/office/drawing/2010/main">
                <a:solidFill>
                  <a:srgbClr val="FFFFFF"/>
                </a:solidFill>
              </a14:hiddenFill>
            </a:ext>
          </a:extLst>
        </p:spPr>
      </p:pic>
      <p:sp>
        <p:nvSpPr>
          <p:cNvPr id="26626" name="Rectangle 2"/>
          <p:cNvSpPr>
            <a:spLocks noGrp="1" noChangeArrowheads="1"/>
          </p:cNvSpPr>
          <p:nvPr>
            <p:ph type="title"/>
          </p:nvPr>
        </p:nvSpPr>
        <p:spPr>
          <a:xfrm>
            <a:off x="762000" y="0"/>
            <a:ext cx="7764463" cy="1325563"/>
          </a:xfrm>
        </p:spPr>
        <p:txBody>
          <a:bodyPr/>
          <a:lstStyle/>
          <a:p>
            <a:pPr eaLnBrk="1" fontAlgn="auto" hangingPunct="1">
              <a:spcAft>
                <a:spcPts val="0"/>
              </a:spcAft>
              <a:defRPr/>
            </a:pPr>
            <a:r>
              <a:rPr lang="en-US" altLang="en-US" dirty="0"/>
              <a:t>Two Prophets</a:t>
            </a:r>
          </a:p>
        </p:txBody>
      </p:sp>
      <p:sp>
        <p:nvSpPr>
          <p:cNvPr id="26627" name="Rectangle 3"/>
          <p:cNvSpPr>
            <a:spLocks noGrp="1" noChangeArrowheads="1"/>
          </p:cNvSpPr>
          <p:nvPr>
            <p:ph idx="1"/>
          </p:nvPr>
        </p:nvSpPr>
        <p:spPr>
          <a:xfrm>
            <a:off x="2350604" y="2027582"/>
            <a:ext cx="4442792" cy="2802835"/>
          </a:xfrm>
        </p:spPr>
        <p:txBody>
          <a:bodyPr>
            <a:normAutofit/>
          </a:bodyPr>
          <a:lstStyle/>
          <a:p>
            <a:pPr marL="0" indent="0" algn="ctr" eaLnBrk="1" fontAlgn="auto" hangingPunct="1">
              <a:spcAft>
                <a:spcPts val="0"/>
              </a:spcAft>
              <a:buFont typeface="Wingdings" panose="05000000000000000000" pitchFamily="2" charset="2"/>
              <a:buNone/>
              <a:defRPr/>
            </a:pPr>
            <a:r>
              <a:rPr lang="en-US" altLang="en-US" sz="3200" dirty="0">
                <a:latin typeface="+mj-lt"/>
              </a:rPr>
              <a:t>Revelation 11:11-13</a:t>
            </a:r>
          </a:p>
          <a:p>
            <a:pPr marL="0" lvl="0" indent="0" algn="ctr">
              <a:lnSpc>
                <a:spcPct val="100000"/>
              </a:lnSpc>
              <a:spcBef>
                <a:spcPct val="0"/>
              </a:spcBef>
              <a:buNone/>
            </a:pPr>
            <a:endParaRPr lang="en-US" altLang="en-US" sz="6000" dirty="0">
              <a:effectLst/>
              <a:latin typeface="+mj-lt"/>
            </a:endParaRPr>
          </a:p>
          <a:p>
            <a:pPr marL="457200" algn="ctr">
              <a:spcBef>
                <a:spcPts val="0"/>
              </a:spcBef>
              <a:spcAft>
                <a:spcPts val="0"/>
              </a:spcAft>
            </a:pPr>
            <a:endParaRPr lang="en-US" altLang="en-US" sz="3200" dirty="0">
              <a:effectLst/>
              <a:latin typeface="+mj-lt"/>
            </a:endParaRPr>
          </a:p>
          <a:p>
            <a:pPr marL="457200" algn="ctr">
              <a:spcBef>
                <a:spcPts val="0"/>
              </a:spcBef>
              <a:spcAft>
                <a:spcPts val="0"/>
              </a:spcAft>
            </a:pPr>
            <a:endParaRPr lang="en-US" altLang="en-US" sz="3200" dirty="0">
              <a:latin typeface="+mj-lt"/>
            </a:endParaRPr>
          </a:p>
        </p:txBody>
      </p:sp>
    </p:spTree>
    <p:extLst>
      <p:ext uri="{BB962C8B-B14F-4D97-AF65-F5344CB8AC3E}">
        <p14:creationId xmlns:p14="http://schemas.microsoft.com/office/powerpoint/2010/main" val="300492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fontAlgn="auto" hangingPunct="1">
              <a:spcAft>
                <a:spcPts val="0"/>
              </a:spcAft>
              <a:defRPr/>
            </a:pPr>
            <a:r>
              <a:rPr lang="en-US" altLang="en-US"/>
              <a:t>Chapter 11</a:t>
            </a:r>
          </a:p>
        </p:txBody>
      </p:sp>
      <p:sp>
        <p:nvSpPr>
          <p:cNvPr id="17411" name="Rectangle 3"/>
          <p:cNvSpPr>
            <a:spLocks noGrp="1" noChangeArrowheads="1"/>
          </p:cNvSpPr>
          <p:nvPr>
            <p:ph idx="1"/>
          </p:nvPr>
        </p:nvSpPr>
        <p:spPr>
          <a:xfrm>
            <a:off x="730250" y="2286000"/>
            <a:ext cx="7772400" cy="1752600"/>
          </a:xfrm>
        </p:spPr>
        <p:txBody>
          <a:bodyPr>
            <a:normAutofit fontScale="92500" lnSpcReduction="10000"/>
          </a:bodyPr>
          <a:lstStyle/>
          <a:p>
            <a:pPr marL="0" indent="0" algn="ctr" eaLnBrk="1" fontAlgn="auto" hangingPunct="1">
              <a:spcAft>
                <a:spcPts val="0"/>
              </a:spcAft>
              <a:buFont typeface="Wingdings" panose="05000000000000000000" pitchFamily="2" charset="2"/>
              <a:buNone/>
              <a:defRPr/>
            </a:pPr>
            <a:r>
              <a:rPr lang="en-US" altLang="en-US" sz="10000">
                <a:latin typeface="Freestyle Script" panose="030804020302050B0404" pitchFamily="66" charset="0"/>
              </a:rPr>
              <a:t>2</a:t>
            </a:r>
            <a:r>
              <a:rPr lang="en-US" altLang="en-US" sz="10000" baseline="30000">
                <a:latin typeface="Freestyle Script" panose="030804020302050B0404" pitchFamily="66" charset="0"/>
              </a:rPr>
              <a:t>nd</a:t>
            </a:r>
            <a:r>
              <a:rPr lang="en-US" altLang="en-US" sz="10000">
                <a:latin typeface="Freestyle Script" panose="030804020302050B0404" pitchFamily="66" charset="0"/>
              </a:rPr>
              <a:t> Woe - 2 </a:t>
            </a:r>
            <a:r>
              <a:rPr lang="en-US" altLang="en-US" sz="10000" dirty="0">
                <a:latin typeface="Freestyle Script" panose="030804020302050B0404" pitchFamily="66" charset="0"/>
              </a:rPr>
              <a:t>Witnesses</a:t>
            </a:r>
          </a:p>
        </p:txBody>
      </p:sp>
      <p:pic>
        <p:nvPicPr>
          <p:cNvPr id="4" name="Picture 5" descr="https://encrypted-tbn3.gstatic.com/images?q=tbn:ANd9GcRUS-ltJTLzq06B-C-KDQ0-EPX8VNLfPROF1d6Xj30485pSiNYV"/>
          <p:cNvPicPr>
            <a:picLocks noChangeAspect="1" noChangeArrowheads="1"/>
          </p:cNvPicPr>
          <p:nvPr/>
        </p:nvPicPr>
        <p:blipFill rotWithShape="1">
          <a:blip r:embed="rId2">
            <a:extLst>
              <a:ext uri="{28A0092B-C50C-407E-A947-70E740481C1C}">
                <a14:useLocalDpi xmlns:a14="http://schemas.microsoft.com/office/drawing/2010/main" val="0"/>
              </a:ext>
            </a:extLst>
          </a:blip>
          <a:srcRect l="14533" t="14805" r="12569" b="35922"/>
          <a:stretch/>
        </p:blipFill>
        <p:spPr bwMode="auto">
          <a:xfrm>
            <a:off x="7924800" y="80394"/>
            <a:ext cx="1156648" cy="757806"/>
          </a:xfrm>
          <a:prstGeom prst="rect">
            <a:avLst/>
          </a:prstGeom>
          <a:noFill/>
          <a:effectLst>
            <a:outerShdw blurRad="50800" dist="38100" dir="8100000" algn="tr" rotWithShape="0">
              <a:prstClr val="black">
                <a:alpha val="40000"/>
              </a:prstClr>
            </a:outerShdw>
          </a:effectLst>
          <a:scene3d>
            <a:camera prst="perspectiveHeroicExtremeLeftFacing"/>
            <a:lightRig rig="threePt" dir="t"/>
          </a:scene3d>
          <a:sp3d>
            <a:bevelT w="101600" prst="rible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353103"/>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90DB00-5F4A-442E-A6F9-68544F5C69D1}"/>
              </a:ext>
            </a:extLst>
          </p:cNvPr>
          <p:cNvPicPr>
            <a:picLocks noChangeAspect="1"/>
          </p:cNvPicPr>
          <p:nvPr/>
        </p:nvPicPr>
        <p:blipFill rotWithShape="1">
          <a:blip r:embed="rId2">
            <a:extLst>
              <a:ext uri="{28A0092B-C50C-407E-A947-70E740481C1C}">
                <a14:useLocalDpi xmlns:a14="http://schemas.microsoft.com/office/drawing/2010/main" val="0"/>
              </a:ext>
            </a:extLst>
          </a:blip>
          <a:srcRect l="4471" r="12920" b="-1"/>
          <a:stretch/>
        </p:blipFill>
        <p:spPr>
          <a:xfrm>
            <a:off x="3946776" y="598634"/>
            <a:ext cx="4712701" cy="5619286"/>
          </a:xfrm>
          <a:prstGeom prst="rect">
            <a:avLst/>
          </a:prstGeom>
        </p:spPr>
      </p:pic>
      <p:sp>
        <p:nvSpPr>
          <p:cNvPr id="240642" name="Rectangle 2">
            <a:extLst>
              <a:ext uri="{FF2B5EF4-FFF2-40B4-BE49-F238E27FC236}">
                <a16:creationId xmlns:a16="http://schemas.microsoft.com/office/drawing/2014/main" id="{31E1ECE8-17F8-4337-B083-F0A59406193C}"/>
              </a:ext>
            </a:extLst>
          </p:cNvPr>
          <p:cNvSpPr>
            <a:spLocks noGrp="1" noChangeArrowheads="1"/>
          </p:cNvSpPr>
          <p:nvPr>
            <p:ph type="title"/>
          </p:nvPr>
        </p:nvSpPr>
        <p:spPr>
          <a:xfrm>
            <a:off x="101600" y="284176"/>
            <a:ext cx="3845175" cy="1508760"/>
          </a:xfrm>
        </p:spPr>
        <p:txBody>
          <a:bodyPr>
            <a:normAutofit/>
          </a:bodyPr>
          <a:lstStyle/>
          <a:p>
            <a:pPr eaLnBrk="1" hangingPunct="1">
              <a:defRPr/>
            </a:pPr>
            <a:r>
              <a:rPr lang="en-US" sz="3700" b="1" dirty="0">
                <a:effectLst/>
              </a:rPr>
              <a:t>New Jerusalem</a:t>
            </a:r>
          </a:p>
        </p:txBody>
      </p:sp>
      <p:sp>
        <p:nvSpPr>
          <p:cNvPr id="240643" name="Rectangle 3">
            <a:extLst>
              <a:ext uri="{FF2B5EF4-FFF2-40B4-BE49-F238E27FC236}">
                <a16:creationId xmlns:a16="http://schemas.microsoft.com/office/drawing/2014/main" id="{D0357012-581D-4C39-99A2-43D3364DBDB1}"/>
              </a:ext>
            </a:extLst>
          </p:cNvPr>
          <p:cNvSpPr>
            <a:spLocks noGrp="1" noChangeArrowheads="1"/>
          </p:cNvSpPr>
          <p:nvPr>
            <p:ph type="body" idx="1"/>
          </p:nvPr>
        </p:nvSpPr>
        <p:spPr>
          <a:xfrm>
            <a:off x="475707" y="2011680"/>
            <a:ext cx="2757509" cy="4206240"/>
          </a:xfrm>
        </p:spPr>
        <p:txBody>
          <a:bodyPr>
            <a:normAutofit/>
          </a:bodyPr>
          <a:lstStyle/>
          <a:p>
            <a:pPr marL="0" indent="0">
              <a:buNone/>
              <a:defRPr/>
            </a:pPr>
            <a:r>
              <a:rPr lang="en-US" altLang="en-US" dirty="0">
                <a:latin typeface="+mj-lt"/>
              </a:rPr>
              <a:t>Doctrine and Covenants </a:t>
            </a:r>
            <a:r>
              <a:rPr lang="en-US" dirty="0">
                <a:latin typeface="+mj-lt"/>
              </a:rPr>
              <a:t>52:42–43; </a:t>
            </a:r>
            <a:r>
              <a:rPr lang="en-US" altLang="en-US" dirty="0">
                <a:latin typeface="+mj-lt"/>
              </a:rPr>
              <a:t>57:1 - 3</a:t>
            </a:r>
          </a:p>
          <a:p>
            <a:pPr marL="0" indent="0">
              <a:buNone/>
            </a:pPr>
            <a:endParaRPr lang="en-US" altLang="en-US" dirty="0">
              <a:latin typeface="+mj-lt"/>
            </a:endParaRPr>
          </a:p>
          <a:p>
            <a:pPr marL="0" indent="0" eaLnBrk="1" hangingPunct="1">
              <a:buNone/>
              <a:defRPr/>
            </a:pPr>
            <a:endParaRPr lang="en-US" dirty="0">
              <a:latin typeface="+mj-lt"/>
            </a:endParaRPr>
          </a:p>
          <a:p>
            <a:pPr marL="0" indent="0" eaLnBrk="1" hangingPunct="1">
              <a:buNone/>
              <a:defRPr/>
            </a:pPr>
            <a:endParaRPr lang="en-US" dirty="0">
              <a:latin typeface="+mj-lt"/>
            </a:endParaRPr>
          </a:p>
        </p:txBody>
      </p:sp>
    </p:spTree>
    <p:extLst>
      <p:ext uri="{BB962C8B-B14F-4D97-AF65-F5344CB8AC3E}">
        <p14:creationId xmlns:p14="http://schemas.microsoft.com/office/powerpoint/2010/main" val="2123402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2E643FA-2109-4555-9445-F9B671599B05}"/>
              </a:ext>
            </a:extLst>
          </p:cNvPr>
          <p:cNvSpPr/>
          <p:nvPr/>
        </p:nvSpPr>
        <p:spPr>
          <a:xfrm>
            <a:off x="309434" y="1429991"/>
            <a:ext cx="8543636" cy="5666167"/>
          </a:xfrm>
          <a:prstGeom prst="rect">
            <a:avLst/>
          </a:prstGeom>
        </p:spPr>
        <p:txBody>
          <a:bodyPr wrap="square">
            <a:spAutoFit/>
          </a:bodyPr>
          <a:lstStyle/>
          <a:p>
            <a:pPr eaLnBrk="1" hangingPunct="1">
              <a:lnSpc>
                <a:spcPct val="90000"/>
              </a:lnSpc>
              <a:defRPr/>
            </a:pPr>
            <a:r>
              <a:rPr lang="en-US" sz="2400" dirty="0">
                <a:latin typeface="+mj-lt"/>
              </a:rPr>
              <a:t>“There will a cloud of glory rest upon that temple by day, the same as the cloud rested upon the tabernacle of Moses. Not only that, but also a flaming fire will rest upon the temple by night, covering the whole temple; and if you go inside of the temple, the glory of God will be seen there as it was anciently; it shall come to pass that every man and every woman who is pure in heart, who shall go inside of that temple, will see the Lord.” </a:t>
            </a:r>
            <a:r>
              <a:rPr lang="en-US" dirty="0">
                <a:latin typeface="+mj-lt"/>
              </a:rPr>
              <a:t>(Orson Pratt, J.D., Vol. 21:330-31)</a:t>
            </a:r>
          </a:p>
          <a:p>
            <a:pPr eaLnBrk="1" hangingPunct="1">
              <a:lnSpc>
                <a:spcPct val="80000"/>
              </a:lnSpc>
              <a:defRPr/>
            </a:pPr>
            <a:endParaRPr lang="en-US" sz="1400" dirty="0">
              <a:latin typeface="+mj-lt"/>
            </a:endParaRPr>
          </a:p>
          <a:p>
            <a:pPr marL="0" indent="0" eaLnBrk="1" hangingPunct="1">
              <a:lnSpc>
                <a:spcPct val="80000"/>
              </a:lnSpc>
              <a:buNone/>
              <a:defRPr/>
            </a:pPr>
            <a:r>
              <a:rPr lang="en-US" sz="2400" dirty="0">
                <a:latin typeface="+mj-lt"/>
              </a:rPr>
              <a:t>“Those 24 rooms will be all joined together in a circular form There will be tabernacles, there will be meeting houses.  The Temple will be dedicated to the Priesthood of the Most High God, and for most sacred and holy purposes.” </a:t>
            </a:r>
            <a:r>
              <a:rPr lang="en-US" dirty="0">
                <a:latin typeface="+mj-lt"/>
              </a:rPr>
              <a:t>(Joseph Smith, DHC, Vol. 1, pp. 359-362, June 25, 1833</a:t>
            </a:r>
            <a:r>
              <a:rPr lang="en-US" sz="2400" dirty="0">
                <a:latin typeface="+mj-lt"/>
              </a:rPr>
              <a:t>. See also O</a:t>
            </a:r>
            <a:r>
              <a:rPr lang="en-US" dirty="0">
                <a:latin typeface="+mj-lt"/>
              </a:rPr>
              <a:t>rson Pratt, Journal of Discourses, Vol. 24, pp. 24-25, October 26, 1879.)</a:t>
            </a:r>
          </a:p>
          <a:p>
            <a:pPr eaLnBrk="1" hangingPunct="1">
              <a:lnSpc>
                <a:spcPct val="90000"/>
              </a:lnSpc>
              <a:defRPr/>
            </a:pPr>
            <a:endParaRPr lang="en-US" dirty="0">
              <a:latin typeface="+mj-lt"/>
            </a:endParaRPr>
          </a:p>
          <a:p>
            <a:pPr eaLnBrk="1" hangingPunct="1">
              <a:lnSpc>
                <a:spcPct val="90000"/>
              </a:lnSpc>
              <a:defRPr/>
            </a:pPr>
            <a:endParaRPr lang="en-US" dirty="0">
              <a:latin typeface="+mj-lt"/>
            </a:endParaRPr>
          </a:p>
        </p:txBody>
      </p:sp>
      <p:sp>
        <p:nvSpPr>
          <p:cNvPr id="3" name="Rectangle 2">
            <a:extLst>
              <a:ext uri="{FF2B5EF4-FFF2-40B4-BE49-F238E27FC236}">
                <a16:creationId xmlns:a16="http://schemas.microsoft.com/office/drawing/2014/main" id="{2B01942C-AA90-4D49-9DF0-380005243A29}"/>
              </a:ext>
            </a:extLst>
          </p:cNvPr>
          <p:cNvSpPr>
            <a:spLocks noGrp="1" noChangeArrowheads="1"/>
          </p:cNvSpPr>
          <p:nvPr>
            <p:ph type="title"/>
          </p:nvPr>
        </p:nvSpPr>
        <p:spPr>
          <a:xfrm>
            <a:off x="475706" y="284176"/>
            <a:ext cx="8211093" cy="1508760"/>
          </a:xfrm>
        </p:spPr>
        <p:txBody>
          <a:bodyPr>
            <a:normAutofit/>
          </a:bodyPr>
          <a:lstStyle/>
          <a:p>
            <a:pPr eaLnBrk="1" hangingPunct="1">
              <a:defRPr/>
            </a:pPr>
            <a:r>
              <a:rPr lang="en-US" sz="3700" b="1" dirty="0">
                <a:effectLst/>
              </a:rPr>
              <a:t>New Jerusalem</a:t>
            </a:r>
          </a:p>
        </p:txBody>
      </p:sp>
    </p:spTree>
    <p:extLst>
      <p:ext uri="{BB962C8B-B14F-4D97-AF65-F5344CB8AC3E}">
        <p14:creationId xmlns:p14="http://schemas.microsoft.com/office/powerpoint/2010/main" val="255925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37B3DC5-0256-4AAD-B682-1C295B999D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98315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a:extLst>
              <a:ext uri="{FF2B5EF4-FFF2-40B4-BE49-F238E27FC236}">
                <a16:creationId xmlns:a16="http://schemas.microsoft.com/office/drawing/2014/main" id="{3ABA8383-B372-4290-8FB2-DECB2E9E5A9C}"/>
              </a:ext>
            </a:extLst>
          </p:cNvPr>
          <p:cNvSpPr>
            <a:spLocks noGrp="1" noChangeArrowheads="1"/>
          </p:cNvSpPr>
          <p:nvPr>
            <p:ph type="title"/>
          </p:nvPr>
        </p:nvSpPr>
        <p:spPr>
          <a:xfrm>
            <a:off x="210648" y="381000"/>
            <a:ext cx="8903855" cy="1143000"/>
          </a:xfrm>
        </p:spPr>
        <p:txBody>
          <a:bodyPr/>
          <a:lstStyle/>
          <a:p>
            <a:pPr eaLnBrk="1" hangingPunct="1">
              <a:defRPr/>
            </a:pPr>
            <a:r>
              <a:rPr lang="en-US" b="1" dirty="0">
                <a:effectLst>
                  <a:outerShdw blurRad="38100" dist="38100" dir="2700000" algn="tl">
                    <a:srgbClr val="C0C0C0"/>
                  </a:outerShdw>
                </a:effectLst>
              </a:rPr>
              <a:t>Depository of  Sacred Records</a:t>
            </a:r>
          </a:p>
        </p:txBody>
      </p:sp>
      <p:sp>
        <p:nvSpPr>
          <p:cNvPr id="259075" name="Rectangle 3">
            <a:extLst>
              <a:ext uri="{FF2B5EF4-FFF2-40B4-BE49-F238E27FC236}">
                <a16:creationId xmlns:a16="http://schemas.microsoft.com/office/drawing/2014/main" id="{BD4D15AA-13DC-4A88-9DEE-EABB9E6F5B1D}"/>
              </a:ext>
            </a:extLst>
          </p:cNvPr>
          <p:cNvSpPr>
            <a:spLocks noGrp="1" noChangeArrowheads="1"/>
          </p:cNvSpPr>
          <p:nvPr>
            <p:ph type="body" idx="1"/>
          </p:nvPr>
        </p:nvSpPr>
        <p:spPr>
          <a:xfrm>
            <a:off x="384463" y="1524000"/>
            <a:ext cx="8375073" cy="4719782"/>
          </a:xfrm>
        </p:spPr>
        <p:txBody>
          <a:bodyPr>
            <a:normAutofit/>
          </a:bodyPr>
          <a:lstStyle/>
          <a:p>
            <a:pPr marL="0" indent="0" eaLnBrk="1" hangingPunct="1">
              <a:buNone/>
              <a:defRPr/>
            </a:pPr>
            <a:r>
              <a:rPr lang="en-US" sz="2400" dirty="0">
                <a:latin typeface="+mj-lt"/>
              </a:rPr>
              <a:t>"Moroni was inspired, thirty six years later, to make a great sacred depository of the numerous volumes hid up by his father…located in another department of the hill, and its contents under the charge of holy angels, until the day should come for them to be transferred to the sacred temple of Zion.” (</a:t>
            </a:r>
            <a:r>
              <a:rPr lang="en-US" sz="1600" dirty="0">
                <a:latin typeface="+mj-lt"/>
              </a:rPr>
              <a:t>Orson Pratt, Millennial Star 28:417-19)</a:t>
            </a:r>
          </a:p>
          <a:p>
            <a:pPr marL="0" indent="0" eaLnBrk="1" hangingPunct="1">
              <a:buNone/>
              <a:defRPr/>
            </a:pPr>
            <a:endParaRPr lang="en-US" sz="2400" dirty="0">
              <a:latin typeface="+mj-lt"/>
            </a:endParaRPr>
          </a:p>
        </p:txBody>
      </p:sp>
    </p:spTree>
    <p:extLst>
      <p:ext uri="{BB962C8B-B14F-4D97-AF65-F5344CB8AC3E}">
        <p14:creationId xmlns:p14="http://schemas.microsoft.com/office/powerpoint/2010/main" val="4270470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3">
            <a:extLst>
              <a:ext uri="{FF2B5EF4-FFF2-40B4-BE49-F238E27FC236}">
                <a16:creationId xmlns:a16="http://schemas.microsoft.com/office/drawing/2014/main" id="{3CBFDFA4-7270-4D48-969F-A8AFF5A3272C}"/>
              </a:ext>
            </a:extLst>
          </p:cNvPr>
          <p:cNvSpPr>
            <a:spLocks noGrp="1" noChangeArrowheads="1"/>
          </p:cNvSpPr>
          <p:nvPr>
            <p:ph type="body" idx="1"/>
          </p:nvPr>
        </p:nvSpPr>
        <p:spPr>
          <a:xfrm>
            <a:off x="210648" y="1662545"/>
            <a:ext cx="8696036" cy="5066245"/>
          </a:xfrm>
        </p:spPr>
        <p:txBody>
          <a:bodyPr>
            <a:normAutofit/>
          </a:bodyPr>
          <a:lstStyle/>
          <a:p>
            <a:pPr marL="0" indent="0" eaLnBrk="1" hangingPunct="1">
              <a:lnSpc>
                <a:spcPct val="80000"/>
              </a:lnSpc>
              <a:buNone/>
            </a:pPr>
            <a:r>
              <a:rPr lang="en-US" altLang="en-US" sz="2400" dirty="0">
                <a:effectLst/>
                <a:latin typeface="+mj-lt"/>
              </a:rPr>
              <a:t>“When Joseph and Oliver went, the hill opened, and they walked into a cave, in which there was a large and spacious room. It was just as light as day. They laid the plates on a table. </a:t>
            </a:r>
          </a:p>
          <a:p>
            <a:pPr marL="0" indent="0" eaLnBrk="1" hangingPunct="1">
              <a:lnSpc>
                <a:spcPct val="80000"/>
              </a:lnSpc>
              <a:buNone/>
            </a:pPr>
            <a:r>
              <a:rPr lang="en-US" altLang="en-US" sz="2400" dirty="0">
                <a:effectLst/>
                <a:latin typeface="+mj-lt"/>
              </a:rPr>
              <a:t>Under this table there was a pile of plates as much as two feet high, and there were altogether in this room more plates than probably many wagon loads; they were piled up in the corners and along the walls. </a:t>
            </a:r>
          </a:p>
          <a:p>
            <a:pPr marL="0" indent="0" eaLnBrk="1" hangingPunct="1">
              <a:lnSpc>
                <a:spcPct val="80000"/>
              </a:lnSpc>
              <a:buNone/>
            </a:pPr>
            <a:r>
              <a:rPr lang="en-US" altLang="en-US" sz="2400" dirty="0">
                <a:effectLst/>
                <a:latin typeface="+mj-lt"/>
              </a:rPr>
              <a:t>The first time they went there the sword of Laban hung upon the wall; but when they went again it had been taken down and laid upon the table across the gold plates; it was unsheathed, and on it was written these words: "This sword will never be sheathed again until the kingdoms of this world become the kingdom of our God and his Christ.” </a:t>
            </a:r>
            <a:r>
              <a:rPr lang="en-US" altLang="en-US" sz="1200" dirty="0">
                <a:effectLst/>
                <a:latin typeface="+mj-lt"/>
              </a:rPr>
              <a:t>(</a:t>
            </a:r>
            <a:r>
              <a:rPr lang="en-US" altLang="en-US" sz="1600" dirty="0">
                <a:effectLst/>
                <a:latin typeface="+mj-lt"/>
              </a:rPr>
              <a:t>in Journal of Discourses 19:38-39)</a:t>
            </a:r>
            <a:endParaRPr lang="en-US" altLang="en-US" sz="3200" dirty="0">
              <a:effectLst/>
              <a:latin typeface="+mj-lt"/>
            </a:endParaRPr>
          </a:p>
        </p:txBody>
      </p:sp>
      <p:sp>
        <p:nvSpPr>
          <p:cNvPr id="5" name="Rectangle 2">
            <a:extLst>
              <a:ext uri="{FF2B5EF4-FFF2-40B4-BE49-F238E27FC236}">
                <a16:creationId xmlns:a16="http://schemas.microsoft.com/office/drawing/2014/main" id="{97B23FBD-3920-439C-9AEE-4F1547A35649}"/>
              </a:ext>
            </a:extLst>
          </p:cNvPr>
          <p:cNvSpPr>
            <a:spLocks noGrp="1" noChangeArrowheads="1"/>
          </p:cNvSpPr>
          <p:nvPr>
            <p:ph type="title"/>
          </p:nvPr>
        </p:nvSpPr>
        <p:spPr>
          <a:xfrm>
            <a:off x="210648" y="381000"/>
            <a:ext cx="8903855" cy="1143000"/>
          </a:xfrm>
        </p:spPr>
        <p:txBody>
          <a:bodyPr/>
          <a:lstStyle/>
          <a:p>
            <a:pPr eaLnBrk="1" hangingPunct="1">
              <a:defRPr/>
            </a:pPr>
            <a:r>
              <a:rPr lang="en-US" b="1" dirty="0">
                <a:effectLst>
                  <a:outerShdw blurRad="38100" dist="38100" dir="2700000" algn="tl">
                    <a:srgbClr val="C0C0C0"/>
                  </a:outerShdw>
                </a:effectLst>
              </a:rPr>
              <a:t>Depository of  Sacred Records</a:t>
            </a:r>
          </a:p>
        </p:txBody>
      </p:sp>
    </p:spTree>
    <p:extLst>
      <p:ext uri="{BB962C8B-B14F-4D97-AF65-F5344CB8AC3E}">
        <p14:creationId xmlns:p14="http://schemas.microsoft.com/office/powerpoint/2010/main" val="569202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5"/>
          <p:cNvSpPr txBox="1">
            <a:spLocks noChangeArrowheads="1"/>
          </p:cNvSpPr>
          <p:nvPr/>
        </p:nvSpPr>
        <p:spPr bwMode="auto">
          <a:xfrm>
            <a:off x="0" y="3943350"/>
            <a:ext cx="9144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3600" dirty="0">
                <a:latin typeface="+mj-lt"/>
              </a:rPr>
              <a:t>Revelation 11:14</a:t>
            </a:r>
          </a:p>
          <a:p>
            <a:pPr algn="ctr" eaLnBrk="1" hangingPunct="1">
              <a:lnSpc>
                <a:spcPct val="100000"/>
              </a:lnSpc>
              <a:spcBef>
                <a:spcPct val="0"/>
              </a:spcBef>
              <a:buFontTx/>
              <a:buNone/>
            </a:pPr>
            <a:r>
              <a:rPr lang="en-US" altLang="en-US" sz="3600" i="1" dirty="0">
                <a:latin typeface="+mj-lt"/>
              </a:rPr>
              <a:t>“The second woe is past; and, behold, the third woe cometh quickly.”</a:t>
            </a:r>
            <a:br>
              <a:rPr lang="en-US" altLang="en-US" sz="3600" i="1" dirty="0">
                <a:latin typeface="+mj-lt"/>
              </a:rPr>
            </a:br>
            <a:endParaRPr lang="en-US" altLang="en-US" sz="3600" i="1" dirty="0">
              <a:latin typeface="+mj-lt"/>
            </a:endParaRPr>
          </a:p>
        </p:txBody>
      </p:sp>
      <p:pic>
        <p:nvPicPr>
          <p:cNvPr id="34819" name="Picture 3" descr="C:\Users\RichardsED\Desktop\Book%20of%20Revelation_image.jpg"/>
          <p:cNvPicPr>
            <a:picLocks noChangeAspect="1" noChangeArrowheads="1"/>
          </p:cNvPicPr>
          <p:nvPr/>
        </p:nvPicPr>
        <p:blipFill>
          <a:blip r:embed="rId2">
            <a:extLst>
              <a:ext uri="{28A0092B-C50C-407E-A947-70E740481C1C}">
                <a14:useLocalDpi xmlns:a14="http://schemas.microsoft.com/office/drawing/2010/main" val="0"/>
              </a:ext>
            </a:extLst>
          </a:blip>
          <a:srcRect l="1897" t="14017" r="1813" b="9711"/>
          <a:stretch>
            <a:fillRect/>
          </a:stretch>
        </p:blipFill>
        <p:spPr bwMode="auto">
          <a:xfrm>
            <a:off x="0" y="0"/>
            <a:ext cx="914400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0455369"/>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5"/>
          <p:cNvSpPr txBox="1">
            <a:spLocks noChangeArrowheads="1"/>
          </p:cNvSpPr>
          <p:nvPr/>
        </p:nvSpPr>
        <p:spPr bwMode="auto">
          <a:xfrm>
            <a:off x="0" y="3943350"/>
            <a:ext cx="91440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0"/>
              </a:spcBef>
              <a:buFontTx/>
              <a:buNone/>
            </a:pPr>
            <a:r>
              <a:rPr lang="en-US" altLang="en-US" sz="3600" dirty="0">
                <a:latin typeface="+mj-lt"/>
              </a:rPr>
              <a:t>REVIEW</a:t>
            </a:r>
          </a:p>
          <a:p>
            <a:pPr algn="ctr" eaLnBrk="1" hangingPunct="1">
              <a:lnSpc>
                <a:spcPct val="100000"/>
              </a:lnSpc>
              <a:spcBef>
                <a:spcPct val="0"/>
              </a:spcBef>
              <a:buNone/>
            </a:pPr>
            <a:r>
              <a:rPr lang="en-US" altLang="en-US" sz="2400" dirty="0">
                <a:solidFill>
                  <a:srgbClr val="1155CC"/>
                </a:solidFill>
                <a:latin typeface="Arial" panose="020B0604020202020204" pitchFamily="34" charset="0"/>
                <a:cs typeface="Arial" panose="020B0604020202020204" pitchFamily="34" charset="0"/>
                <a:hlinkClick r:id="rId2"/>
              </a:rPr>
              <a:t>https://www.youtube.com/watch?v=5nvVVcYD-0w</a:t>
            </a:r>
            <a:r>
              <a:rPr lang="en-US" altLang="en-US" sz="500" dirty="0"/>
              <a:t> </a:t>
            </a:r>
            <a:endParaRPr lang="en-US" altLang="en-US" sz="5400" dirty="0">
              <a:latin typeface="Arial" panose="020B0604020202020204" pitchFamily="34" charset="0"/>
            </a:endParaRPr>
          </a:p>
          <a:p>
            <a:pPr algn="ctr" eaLnBrk="1" hangingPunct="1">
              <a:lnSpc>
                <a:spcPct val="100000"/>
              </a:lnSpc>
              <a:spcBef>
                <a:spcPct val="0"/>
              </a:spcBef>
              <a:buFontTx/>
              <a:buNone/>
            </a:pPr>
            <a:endParaRPr lang="en-US" altLang="en-US" sz="3600" i="1" dirty="0">
              <a:latin typeface="+mj-lt"/>
            </a:endParaRPr>
          </a:p>
        </p:txBody>
      </p:sp>
      <p:pic>
        <p:nvPicPr>
          <p:cNvPr id="34819" name="Picture 3" descr="C:\Users\RichardsED\Desktop\Book%20of%20Revelation_image.jpg"/>
          <p:cNvPicPr>
            <a:picLocks noChangeAspect="1" noChangeArrowheads="1"/>
          </p:cNvPicPr>
          <p:nvPr/>
        </p:nvPicPr>
        <p:blipFill>
          <a:blip r:embed="rId3">
            <a:extLst>
              <a:ext uri="{28A0092B-C50C-407E-A947-70E740481C1C}">
                <a14:useLocalDpi xmlns:a14="http://schemas.microsoft.com/office/drawing/2010/main" val="0"/>
              </a:ext>
            </a:extLst>
          </a:blip>
          <a:srcRect l="1897" t="14017" r="1813" b="9711"/>
          <a:stretch>
            <a:fillRect/>
          </a:stretch>
        </p:blipFill>
        <p:spPr bwMode="auto">
          <a:xfrm>
            <a:off x="0" y="0"/>
            <a:ext cx="914400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4600069"/>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62000" y="0"/>
            <a:ext cx="7764463" cy="1325563"/>
          </a:xfrm>
        </p:spPr>
        <p:txBody>
          <a:bodyPr/>
          <a:lstStyle/>
          <a:p>
            <a:pPr eaLnBrk="1" fontAlgn="auto" hangingPunct="1">
              <a:spcAft>
                <a:spcPts val="0"/>
              </a:spcAft>
              <a:defRPr/>
            </a:pPr>
            <a:r>
              <a:rPr lang="en-US" altLang="en-US" dirty="0"/>
              <a:t>NEW JERUSALEM PROPHECIES</a:t>
            </a:r>
          </a:p>
        </p:txBody>
      </p:sp>
      <p:sp>
        <p:nvSpPr>
          <p:cNvPr id="26627" name="Rectangle 3"/>
          <p:cNvSpPr>
            <a:spLocks noGrp="1" noChangeArrowheads="1"/>
          </p:cNvSpPr>
          <p:nvPr>
            <p:ph idx="1"/>
          </p:nvPr>
        </p:nvSpPr>
        <p:spPr>
          <a:xfrm>
            <a:off x="296863" y="1036781"/>
            <a:ext cx="8229600" cy="5127625"/>
          </a:xfrm>
        </p:spPr>
        <p:txBody>
          <a:bodyPr>
            <a:normAutofit/>
          </a:bodyPr>
          <a:lstStyle/>
          <a:p>
            <a:pPr marL="457200">
              <a:spcBef>
                <a:spcPts val="0"/>
              </a:spcBef>
              <a:spcAft>
                <a:spcPts val="0"/>
              </a:spcAft>
            </a:pPr>
            <a:r>
              <a:rPr lang="en-US" sz="2400" dirty="0">
                <a:latin typeface="+mj-lt"/>
              </a:rPr>
              <a:t>Jews will reoccupy Israel (see Ezekiel 36:10–12, 33–36).</a:t>
            </a:r>
          </a:p>
          <a:p>
            <a:pPr marL="457200">
              <a:spcBef>
                <a:spcPts val="0"/>
              </a:spcBef>
              <a:spcAft>
                <a:spcPts val="0"/>
              </a:spcAft>
            </a:pPr>
            <a:r>
              <a:rPr lang="en-US" sz="2400" dirty="0">
                <a:latin typeface="+mj-lt"/>
              </a:rPr>
              <a:t>Israel will become fruitful (see Ezekiel 36:8, 29–30, 34–35).</a:t>
            </a:r>
          </a:p>
          <a:p>
            <a:pPr marL="457200">
              <a:spcBef>
                <a:spcPts val="0"/>
              </a:spcBef>
              <a:spcAft>
                <a:spcPts val="0"/>
              </a:spcAft>
            </a:pPr>
            <a:r>
              <a:rPr lang="en-US" sz="2400" dirty="0">
                <a:latin typeface="+mj-lt"/>
              </a:rPr>
              <a:t>Jerusalem will be reestablished as the capital (see Zechariah 1:16–17; 2:12; 12:6;).</a:t>
            </a:r>
          </a:p>
          <a:p>
            <a:pPr marL="457200">
              <a:spcBef>
                <a:spcPts val="0"/>
              </a:spcBef>
              <a:spcAft>
                <a:spcPts val="0"/>
              </a:spcAft>
            </a:pPr>
            <a:r>
              <a:rPr lang="en-US" sz="2400" dirty="0">
                <a:latin typeface="+mj-lt"/>
              </a:rPr>
              <a:t>Judah will become powerful in politics and warfare (see Isaiah 19:16–17; Zechariah 10:3, 5–6</a:t>
            </a:r>
            <a:endParaRPr lang="en-US" altLang="en-US" sz="2400" dirty="0">
              <a:latin typeface="+mj-lt"/>
            </a:endParaRPr>
          </a:p>
        </p:txBody>
      </p:sp>
      <p:sp>
        <p:nvSpPr>
          <p:cNvPr id="2" name="Rectangle 1">
            <a:extLst>
              <a:ext uri="{FF2B5EF4-FFF2-40B4-BE49-F238E27FC236}">
                <a16:creationId xmlns:a16="http://schemas.microsoft.com/office/drawing/2014/main" id="{B3043E30-CA0A-4C72-BE9D-548640B9AD8F}"/>
              </a:ext>
            </a:extLst>
          </p:cNvPr>
          <p:cNvSpPr/>
          <p:nvPr/>
        </p:nvSpPr>
        <p:spPr>
          <a:xfrm>
            <a:off x="367748" y="4667057"/>
            <a:ext cx="8479389" cy="1631216"/>
          </a:xfrm>
          <a:prstGeom prst="rect">
            <a:avLst/>
          </a:prstGeom>
        </p:spPr>
        <p:txBody>
          <a:bodyPr wrap="square">
            <a:spAutoFit/>
          </a:bodyPr>
          <a:lstStyle/>
          <a:p>
            <a:pPr lvl="0"/>
            <a:r>
              <a:rPr lang="en-US" sz="2000" dirty="0">
                <a:latin typeface="+mj-lt"/>
              </a:rPr>
              <a:t>“</a:t>
            </a:r>
            <a:r>
              <a:rPr lang="en-US" altLang="en-US" sz="2000" dirty="0">
                <a:latin typeface="+mj-lt"/>
              </a:rPr>
              <a:t>A temple is to be reared in ancient Palestine where it formerly stood. Ezekiel saw it in vision (see </a:t>
            </a:r>
            <a:r>
              <a:rPr lang="en-US" altLang="en-US" sz="2000" dirty="0" err="1">
                <a:latin typeface="+mj-lt"/>
              </a:rPr>
              <a:t>Eze</a:t>
            </a:r>
            <a:r>
              <a:rPr lang="en-US" altLang="en-US" sz="2000" dirty="0">
                <a:latin typeface="+mj-lt"/>
              </a:rPr>
              <a:t> 43:1-4, 44:1-4) and he saw the glory of God coming by the way of the East, and this glorious personage entered through the East Gate of that temple, and entered into the temple.” (</a:t>
            </a:r>
            <a:r>
              <a:rPr lang="en-US" altLang="en-US" sz="2000" dirty="0">
                <a:solidFill>
                  <a:srgbClr val="337AB7"/>
                </a:solidFill>
                <a:latin typeface="+mj-lt"/>
              </a:rPr>
              <a:t>JD, O PRATT 20:18)</a:t>
            </a:r>
            <a:endParaRPr lang="en-US" altLang="en-US" sz="2000" dirty="0">
              <a:solidFill>
                <a:srgbClr val="333333"/>
              </a:solidFill>
              <a:latin typeface="+mj-lt"/>
            </a:endParaRPr>
          </a:p>
        </p:txBody>
      </p:sp>
    </p:spTree>
    <p:extLst>
      <p:ext uri="{BB962C8B-B14F-4D97-AF65-F5344CB8AC3E}">
        <p14:creationId xmlns:p14="http://schemas.microsoft.com/office/powerpoint/2010/main" val="771304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fade">
                                      <p:cBhvr>
                                        <p:cTn id="7" dur="1000"/>
                                        <p:tgtEl>
                                          <p:spTgt spid="26627">
                                            <p:txEl>
                                              <p:pRg st="0" end="0"/>
                                            </p:txEl>
                                          </p:spTgt>
                                        </p:tgtEl>
                                      </p:cBhvr>
                                    </p:animEffect>
                                    <p:anim calcmode="lin" valueType="num">
                                      <p:cBhvr>
                                        <p:cTn id="8" dur="10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66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6627">
                                            <p:txEl>
                                              <p:pRg st="1" end="1"/>
                                            </p:txEl>
                                          </p:spTgt>
                                        </p:tgtEl>
                                        <p:attrNameLst>
                                          <p:attrName>style.visibility</p:attrName>
                                        </p:attrNameLst>
                                      </p:cBhvr>
                                      <p:to>
                                        <p:strVal val="visible"/>
                                      </p:to>
                                    </p:set>
                                    <p:animEffect transition="in" filter="fade">
                                      <p:cBhvr>
                                        <p:cTn id="14" dur="1000"/>
                                        <p:tgtEl>
                                          <p:spTgt spid="26627">
                                            <p:txEl>
                                              <p:pRg st="1" end="1"/>
                                            </p:txEl>
                                          </p:spTgt>
                                        </p:tgtEl>
                                      </p:cBhvr>
                                    </p:animEffect>
                                    <p:anim calcmode="lin" valueType="num">
                                      <p:cBhvr>
                                        <p:cTn id="15" dur="10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662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6627">
                                            <p:txEl>
                                              <p:pRg st="2" end="2"/>
                                            </p:txEl>
                                          </p:spTgt>
                                        </p:tgtEl>
                                        <p:attrNameLst>
                                          <p:attrName>style.visibility</p:attrName>
                                        </p:attrNameLst>
                                      </p:cBhvr>
                                      <p:to>
                                        <p:strVal val="visible"/>
                                      </p:to>
                                    </p:set>
                                    <p:animEffect transition="in" filter="fade">
                                      <p:cBhvr>
                                        <p:cTn id="21" dur="1000"/>
                                        <p:tgtEl>
                                          <p:spTgt spid="26627">
                                            <p:txEl>
                                              <p:pRg st="2" end="2"/>
                                            </p:txEl>
                                          </p:spTgt>
                                        </p:tgtEl>
                                      </p:cBhvr>
                                    </p:animEffect>
                                    <p:anim calcmode="lin" valueType="num">
                                      <p:cBhvr>
                                        <p:cTn id="22" dur="10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662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6627">
                                            <p:txEl>
                                              <p:pRg st="3" end="3"/>
                                            </p:txEl>
                                          </p:spTgt>
                                        </p:tgtEl>
                                        <p:attrNameLst>
                                          <p:attrName>style.visibility</p:attrName>
                                        </p:attrNameLst>
                                      </p:cBhvr>
                                      <p:to>
                                        <p:strVal val="visible"/>
                                      </p:to>
                                    </p:set>
                                    <p:animEffect transition="in" filter="fade">
                                      <p:cBhvr>
                                        <p:cTn id="28" dur="1000"/>
                                        <p:tgtEl>
                                          <p:spTgt spid="26627">
                                            <p:txEl>
                                              <p:pRg st="3" end="3"/>
                                            </p:txEl>
                                          </p:spTgt>
                                        </p:tgtEl>
                                      </p:cBhvr>
                                    </p:animEffect>
                                    <p:anim calcmode="lin" valueType="num">
                                      <p:cBhvr>
                                        <p:cTn id="29" dur="10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662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62000" y="0"/>
            <a:ext cx="7764463" cy="1325563"/>
          </a:xfrm>
        </p:spPr>
        <p:txBody>
          <a:bodyPr/>
          <a:lstStyle/>
          <a:p>
            <a:pPr eaLnBrk="1" fontAlgn="auto" hangingPunct="1">
              <a:spcAft>
                <a:spcPts val="0"/>
              </a:spcAft>
              <a:defRPr/>
            </a:pPr>
            <a:r>
              <a:rPr lang="en-US" altLang="en-US" dirty="0"/>
              <a:t>NEW JERUSALEM</a:t>
            </a:r>
          </a:p>
        </p:txBody>
      </p:sp>
      <p:sp>
        <p:nvSpPr>
          <p:cNvPr id="26627" name="Rectangle 3"/>
          <p:cNvSpPr>
            <a:spLocks noGrp="1" noChangeArrowheads="1"/>
          </p:cNvSpPr>
          <p:nvPr>
            <p:ph idx="1"/>
          </p:nvPr>
        </p:nvSpPr>
        <p:spPr>
          <a:xfrm>
            <a:off x="296863" y="1036781"/>
            <a:ext cx="8229600" cy="5127625"/>
          </a:xfrm>
        </p:spPr>
        <p:txBody>
          <a:bodyPr>
            <a:normAutofit/>
          </a:bodyPr>
          <a:lstStyle/>
          <a:p>
            <a:r>
              <a:rPr lang="en-US" sz="2400" dirty="0">
                <a:effectLst/>
                <a:latin typeface="+mj-lt"/>
              </a:rPr>
              <a:t>Wilford Woodruff: “… the time is not far distant when the rich men among the Jews may be called upon to use their abundant wealth to gather the dispersed of Judah, and purchase the ancient dwelling places of their fathers in and about Jerusalem, and rebuild the holy city and temple.” </a:t>
            </a:r>
            <a:r>
              <a:rPr lang="en-US" dirty="0">
                <a:effectLst/>
                <a:latin typeface="+mj-lt"/>
              </a:rPr>
              <a:t>(</a:t>
            </a:r>
            <a:r>
              <a:rPr lang="en-US" i="1" dirty="0">
                <a:effectLst/>
                <a:latin typeface="+mj-lt"/>
              </a:rPr>
              <a:t>Millennial Star,</a:t>
            </a:r>
            <a:r>
              <a:rPr lang="en-US" dirty="0">
                <a:effectLst/>
                <a:latin typeface="+mj-lt"/>
              </a:rPr>
              <a:t> vol. 41, p. 244.)</a:t>
            </a:r>
          </a:p>
          <a:p>
            <a:r>
              <a:rPr lang="en-US" sz="2400" dirty="0">
                <a:effectLst/>
                <a:latin typeface="+mj-lt"/>
              </a:rPr>
              <a:t>“Judah also shall fight at Jerusalem; and the wealth shall be gathered together, gold, and silver, and apparel, in great abundance.” </a:t>
            </a:r>
            <a:r>
              <a:rPr lang="en-US" dirty="0">
                <a:effectLst/>
                <a:latin typeface="+mj-lt"/>
              </a:rPr>
              <a:t>(Zech. 14:14.)</a:t>
            </a:r>
          </a:p>
          <a:p>
            <a:endParaRPr lang="en-US" dirty="0">
              <a:effectLst/>
              <a:latin typeface="+mj-lt"/>
            </a:endParaRPr>
          </a:p>
          <a:p>
            <a:pPr marL="0" indent="0" eaLnBrk="1" fontAlgn="auto" hangingPunct="1">
              <a:spcAft>
                <a:spcPts val="0"/>
              </a:spcAft>
              <a:buFont typeface="Wingdings" panose="05000000000000000000" pitchFamily="2" charset="2"/>
              <a:buNone/>
              <a:defRPr/>
            </a:pPr>
            <a:endParaRPr lang="en-US" altLang="en-US" sz="2400" dirty="0">
              <a:latin typeface="+mj-lt"/>
            </a:endParaRPr>
          </a:p>
        </p:txBody>
      </p:sp>
    </p:spTree>
    <p:extLst>
      <p:ext uri="{BB962C8B-B14F-4D97-AF65-F5344CB8AC3E}">
        <p14:creationId xmlns:p14="http://schemas.microsoft.com/office/powerpoint/2010/main" val="1647325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1B802B-2255-46DD-9CD4-43529E496824}"/>
              </a:ext>
            </a:extLst>
          </p:cNvPr>
          <p:cNvSpPr/>
          <p:nvPr/>
        </p:nvSpPr>
        <p:spPr>
          <a:xfrm>
            <a:off x="1911927" y="415636"/>
            <a:ext cx="7001164" cy="6063198"/>
          </a:xfrm>
          <a:prstGeom prst="rect">
            <a:avLst/>
          </a:prstGeom>
        </p:spPr>
        <p:txBody>
          <a:bodyPr wrap="square">
            <a:spAutoFit/>
          </a:bodyPr>
          <a:lstStyle/>
          <a:p>
            <a:r>
              <a:rPr lang="en-US" sz="2800" dirty="0">
                <a:latin typeface="+mj-lt"/>
              </a:rPr>
              <a:t>“Almost all men upon all the face of the earth will be wicked; a few only will stand in holy places and find a covert to shield them from the terrible storm. As to the others, the wicked shall slay the wicked until there are few men left. It shall be an awful day....</a:t>
            </a:r>
          </a:p>
          <a:p>
            <a:r>
              <a:rPr lang="en-US" sz="2800" dirty="0">
                <a:latin typeface="+mj-lt"/>
              </a:rPr>
              <a:t>Never has there been a day like unto this day. Even in the days of Noah there was not so great wickedness as in this gloomy and mournful hour. Men are prepared for the slaughter, and the armies are assembling.”</a:t>
            </a:r>
            <a:r>
              <a:rPr lang="en-US" sz="2400" dirty="0">
                <a:latin typeface="+mj-lt"/>
              </a:rPr>
              <a:t> </a:t>
            </a:r>
            <a:r>
              <a:rPr lang="en-US" sz="1600" dirty="0">
                <a:latin typeface="+mj-lt"/>
              </a:rPr>
              <a:t>(</a:t>
            </a:r>
            <a:r>
              <a:rPr lang="en-US" sz="1600" i="1" dirty="0">
                <a:latin typeface="+mj-lt"/>
              </a:rPr>
              <a:t>The Millennial Messiah</a:t>
            </a:r>
            <a:r>
              <a:rPr lang="en-US" sz="1600" dirty="0">
                <a:latin typeface="+mj-lt"/>
              </a:rPr>
              <a:t>, p.453, 455)</a:t>
            </a:r>
            <a:endParaRPr lang="en-US" sz="2400" b="0" i="0" dirty="0">
              <a:effectLst/>
              <a:latin typeface="+mj-lt"/>
            </a:endParaRPr>
          </a:p>
        </p:txBody>
      </p:sp>
      <p:pic>
        <p:nvPicPr>
          <p:cNvPr id="1026" name="Picture 2" descr="Related image">
            <a:extLst>
              <a:ext uri="{FF2B5EF4-FFF2-40B4-BE49-F238E27FC236}">
                <a16:creationId xmlns:a16="http://schemas.microsoft.com/office/drawing/2014/main" id="{1F8312D5-EFAA-42F3-8082-FFDFFF4A86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8120"/>
            <a:ext cx="19050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21579"/>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descr="Image result for two prophets"/>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l="34121" r="17198" b="1"/>
          <a:stretch/>
        </p:blipFill>
        <p:spPr bwMode="auto">
          <a:xfrm>
            <a:off x="20" y="2030"/>
            <a:ext cx="9143980" cy="685597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8434" name="Rectangle 2"/>
          <p:cNvSpPr>
            <a:spLocks noGrp="1" noChangeArrowheads="1"/>
          </p:cNvSpPr>
          <p:nvPr>
            <p:ph type="title"/>
          </p:nvPr>
        </p:nvSpPr>
        <p:spPr>
          <a:xfrm>
            <a:off x="689339" y="47485"/>
            <a:ext cx="7765321" cy="1326321"/>
          </a:xfrm>
        </p:spPr>
        <p:txBody>
          <a:bodyPr>
            <a:normAutofit/>
          </a:bodyPr>
          <a:lstStyle/>
          <a:p>
            <a:pPr eaLnBrk="1" fontAlgn="auto" hangingPunct="1">
              <a:spcAft>
                <a:spcPts val="0"/>
              </a:spcAft>
              <a:defRPr/>
            </a:pPr>
            <a:r>
              <a:rPr lang="en-US" altLang="en-US" dirty="0"/>
              <a:t>Two Prophets</a:t>
            </a:r>
          </a:p>
        </p:txBody>
      </p:sp>
      <p:sp>
        <p:nvSpPr>
          <p:cNvPr id="18435" name="Rectangle 3"/>
          <p:cNvSpPr>
            <a:spLocks noGrp="1" noChangeArrowheads="1"/>
          </p:cNvSpPr>
          <p:nvPr>
            <p:ph idx="1"/>
          </p:nvPr>
        </p:nvSpPr>
        <p:spPr>
          <a:xfrm>
            <a:off x="689339" y="1019316"/>
            <a:ext cx="7765322" cy="4819368"/>
          </a:xfrm>
        </p:spPr>
        <p:txBody>
          <a:bodyPr>
            <a:normAutofit fontScale="77500" lnSpcReduction="20000"/>
          </a:bodyPr>
          <a:lstStyle/>
          <a:p>
            <a:pPr marL="0" indent="0" eaLnBrk="1" fontAlgn="auto" hangingPunct="1">
              <a:spcAft>
                <a:spcPts val="0"/>
              </a:spcAft>
              <a:buFont typeface="Wingdings" panose="05000000000000000000" pitchFamily="2" charset="2"/>
              <a:buNone/>
              <a:defRPr/>
            </a:pPr>
            <a:r>
              <a:rPr lang="en-US" altLang="en-US" sz="2800" dirty="0">
                <a:latin typeface="+mj-lt"/>
              </a:rPr>
              <a:t>Revelation 11:3-6  Who are the two witnesses?</a:t>
            </a:r>
          </a:p>
          <a:p>
            <a:pPr marL="0" indent="0" eaLnBrk="1" fontAlgn="auto" hangingPunct="1">
              <a:spcAft>
                <a:spcPts val="0"/>
              </a:spcAft>
              <a:buNone/>
              <a:defRPr/>
            </a:pPr>
            <a:r>
              <a:rPr lang="en-US" altLang="en-US" sz="2800" dirty="0">
                <a:latin typeface="+mj-lt"/>
              </a:rPr>
              <a:t>D&amp;C 77:15</a:t>
            </a:r>
          </a:p>
          <a:p>
            <a:pPr marL="0" indent="0" eaLnBrk="1" fontAlgn="auto" hangingPunct="1">
              <a:spcAft>
                <a:spcPts val="0"/>
              </a:spcAft>
              <a:buFont typeface="Wingdings" panose="05000000000000000000" pitchFamily="2" charset="2"/>
              <a:buNone/>
              <a:defRPr/>
            </a:pPr>
            <a:r>
              <a:rPr lang="en-US" altLang="en-US" sz="2800" dirty="0">
                <a:latin typeface="+mj-lt"/>
              </a:rPr>
              <a:t>“The two prophets are followers of that humble man Joseph Smith, through whom the Lord of Heaven restored the fulness of his everlasting gospel in this final dispensation of grace. No doubt they will be members of the Council of the Twelve or of the First Presidency of the Church.” (</a:t>
            </a:r>
            <a:r>
              <a:rPr lang="en-US" altLang="en-US" sz="2800" i="1" dirty="0">
                <a:latin typeface="+mj-lt"/>
              </a:rPr>
              <a:t>Doctrinal New Testament Commentary,</a:t>
            </a:r>
            <a:r>
              <a:rPr lang="en-US" altLang="en-US" sz="2800" dirty="0">
                <a:latin typeface="+mj-lt"/>
              </a:rPr>
              <a:t> 3:509, as quoted in the Doctrine and Covenants Institute Student manual, Section 77.)</a:t>
            </a:r>
          </a:p>
          <a:p>
            <a:pPr marL="0" indent="0" eaLnBrk="1" fontAlgn="auto" hangingPunct="1">
              <a:spcAft>
                <a:spcPts val="0"/>
              </a:spcAft>
              <a:buFont typeface="Wingdings" panose="05000000000000000000" pitchFamily="2" charset="2"/>
              <a:buNone/>
              <a:defRPr/>
            </a:pPr>
            <a:r>
              <a:rPr lang="en-US" altLang="en-US" i="1" dirty="0">
                <a:latin typeface="+mj-lt"/>
              </a:rPr>
              <a:t>NOTE:  The two witnesses are raised up “</a:t>
            </a:r>
            <a:r>
              <a:rPr lang="en-US" altLang="en-US" i="1" u="sng" dirty="0">
                <a:latin typeface="+mj-lt"/>
              </a:rPr>
              <a:t>to</a:t>
            </a:r>
            <a:r>
              <a:rPr lang="en-US" altLang="en-US" i="1" dirty="0">
                <a:latin typeface="+mj-lt"/>
              </a:rPr>
              <a:t> the Jewish nation” and are not necessarily </a:t>
            </a:r>
            <a:r>
              <a:rPr lang="en-US" altLang="en-US" i="1" u="sng" dirty="0">
                <a:latin typeface="+mj-lt"/>
              </a:rPr>
              <a:t>from</a:t>
            </a:r>
            <a:r>
              <a:rPr lang="en-US" altLang="en-US" i="1" dirty="0">
                <a:latin typeface="+mj-lt"/>
              </a:rPr>
              <a:t> the Jewish nation.</a:t>
            </a:r>
            <a:endParaRPr lang="en-US" altLang="en-US" sz="2800" dirty="0">
              <a:latin typeface="+mj-lt"/>
            </a:endParaRPr>
          </a:p>
        </p:txBody>
      </p:sp>
    </p:spTree>
    <p:extLst>
      <p:ext uri="{BB962C8B-B14F-4D97-AF65-F5344CB8AC3E}">
        <p14:creationId xmlns:p14="http://schemas.microsoft.com/office/powerpoint/2010/main" val="2433995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2449F5-13EA-4448-A224-B244978C506A}"/>
              </a:ext>
            </a:extLst>
          </p:cNvPr>
          <p:cNvSpPr>
            <a:spLocks noGrp="1" noChangeArrowheads="1"/>
          </p:cNvSpPr>
          <p:nvPr>
            <p:ph idx="1"/>
          </p:nvPr>
        </p:nvSpPr>
        <p:spPr bwMode="auto">
          <a:xfrm>
            <a:off x="277358" y="1170132"/>
            <a:ext cx="8433480" cy="4483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800" dirty="0">
                <a:effectLst/>
                <a:latin typeface="+mj-lt"/>
              </a:rPr>
              <a:t>“The throne and kingdom of David is to be taken from him and given to another by the name of David in the last days, raised up out of his lineage" </a:t>
            </a:r>
            <a:r>
              <a:rPr lang="en-US" sz="1200" dirty="0">
                <a:effectLst/>
                <a:latin typeface="+mj-lt"/>
              </a:rPr>
              <a:t>(</a:t>
            </a:r>
            <a:r>
              <a:rPr lang="en-US" sz="1200" i="1" dirty="0">
                <a:effectLst/>
                <a:latin typeface="+mj-lt"/>
              </a:rPr>
              <a:t>TPJS</a:t>
            </a:r>
            <a:r>
              <a:rPr lang="en-US" sz="1200" dirty="0">
                <a:effectLst/>
                <a:latin typeface="+mj-lt"/>
              </a:rPr>
              <a:t>, p. 339). </a:t>
            </a:r>
            <a:endParaRPr lang="en-US" sz="1800" dirty="0">
              <a:effectLst/>
              <a:latin typeface="+mj-lt"/>
            </a:endParaRPr>
          </a:p>
          <a:p>
            <a:r>
              <a:rPr lang="en-US" sz="1800" dirty="0">
                <a:effectLst/>
                <a:latin typeface="+mj-lt"/>
              </a:rPr>
              <a:t>“The Jews will return to Jerusalem and in time a leader called David, even a descendant from the loins of ancient David, [will] be their king" </a:t>
            </a:r>
            <a:r>
              <a:rPr lang="en-US" sz="1200" dirty="0">
                <a:effectLst/>
                <a:latin typeface="+mj-lt"/>
              </a:rPr>
              <a:t>(Elder Orson Hyde, in his dedicatory prayer on the Mount of Olives, October 24, 1841, </a:t>
            </a:r>
            <a:r>
              <a:rPr lang="en-US" sz="1200" i="1" dirty="0">
                <a:effectLst/>
                <a:latin typeface="+mj-lt"/>
              </a:rPr>
              <a:t>HC</a:t>
            </a:r>
            <a:r>
              <a:rPr lang="en-US" sz="1200" dirty="0">
                <a:effectLst/>
                <a:latin typeface="+mj-lt"/>
              </a:rPr>
              <a:t> 4:457).</a:t>
            </a:r>
          </a:p>
          <a:p>
            <a:r>
              <a:rPr lang="en-US" sz="1800" dirty="0">
                <a:effectLst/>
                <a:latin typeface="+mj-lt"/>
              </a:rPr>
              <a:t>Israelites will return in the latter days and seek the LORD their God, and David their king (Hosea 3:5).</a:t>
            </a:r>
          </a:p>
          <a:p>
            <a:r>
              <a:rPr lang="en-US" sz="1800" dirty="0">
                <a:effectLst/>
                <a:latin typeface="+mj-lt"/>
              </a:rPr>
              <a:t>"David their king, whom I will raise up unto them" (Jer. 30:9; cf. 23:5; 33:15-22). </a:t>
            </a:r>
          </a:p>
          <a:p>
            <a:r>
              <a:rPr lang="en-US" sz="1800" dirty="0">
                <a:effectLst/>
                <a:latin typeface="+mj-lt"/>
              </a:rPr>
              <a:t>"I will set up one shepherd over them, and he shall feed them, even my servant David" (Ezek. 34:23-24; cf. also 44:1-3).</a:t>
            </a:r>
          </a:p>
        </p:txBody>
      </p:sp>
      <p:sp>
        <p:nvSpPr>
          <p:cNvPr id="4" name="Rectangle 2">
            <a:extLst>
              <a:ext uri="{FF2B5EF4-FFF2-40B4-BE49-F238E27FC236}">
                <a16:creationId xmlns:a16="http://schemas.microsoft.com/office/drawing/2014/main" id="{C1596D07-8244-4AB8-8015-ED3A89DE9FF6}"/>
              </a:ext>
            </a:extLst>
          </p:cNvPr>
          <p:cNvSpPr>
            <a:spLocks noGrp="1" noChangeArrowheads="1"/>
          </p:cNvSpPr>
          <p:nvPr>
            <p:ph type="title"/>
          </p:nvPr>
        </p:nvSpPr>
        <p:spPr>
          <a:xfrm>
            <a:off x="675408" y="0"/>
            <a:ext cx="7765321" cy="1326321"/>
          </a:xfrm>
        </p:spPr>
        <p:txBody>
          <a:bodyPr>
            <a:normAutofit/>
          </a:bodyPr>
          <a:lstStyle/>
          <a:p>
            <a:pPr eaLnBrk="1" fontAlgn="auto" hangingPunct="1">
              <a:spcAft>
                <a:spcPts val="0"/>
              </a:spcAft>
              <a:defRPr/>
            </a:pPr>
            <a:r>
              <a:rPr lang="en-US" altLang="en-US" dirty="0"/>
              <a:t>DAVID</a:t>
            </a:r>
          </a:p>
        </p:txBody>
      </p:sp>
    </p:spTree>
    <p:extLst>
      <p:ext uri="{BB962C8B-B14F-4D97-AF65-F5344CB8AC3E}">
        <p14:creationId xmlns:p14="http://schemas.microsoft.com/office/powerpoint/2010/main" val="3815604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6" name="Picture 2" descr="Image result for two prophets"/>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l="34121" r="17198" b="1"/>
          <a:stretch/>
        </p:blipFill>
        <p:spPr bwMode="auto">
          <a:xfrm>
            <a:off x="20" y="2030"/>
            <a:ext cx="9143980" cy="685597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8434" name="Rectangle 2"/>
          <p:cNvSpPr>
            <a:spLocks noGrp="1" noChangeArrowheads="1"/>
          </p:cNvSpPr>
          <p:nvPr>
            <p:ph type="title"/>
          </p:nvPr>
        </p:nvSpPr>
        <p:spPr>
          <a:xfrm>
            <a:off x="685347" y="609601"/>
            <a:ext cx="7765321" cy="1326321"/>
          </a:xfrm>
        </p:spPr>
        <p:txBody>
          <a:bodyPr>
            <a:normAutofit/>
          </a:bodyPr>
          <a:lstStyle/>
          <a:p>
            <a:pPr eaLnBrk="1" fontAlgn="auto" hangingPunct="1">
              <a:spcAft>
                <a:spcPts val="0"/>
              </a:spcAft>
              <a:defRPr/>
            </a:pPr>
            <a:r>
              <a:rPr lang="en-US" altLang="en-US"/>
              <a:t>Two Prophets</a:t>
            </a:r>
          </a:p>
        </p:txBody>
      </p:sp>
      <p:sp>
        <p:nvSpPr>
          <p:cNvPr id="18435" name="Rectangle 3"/>
          <p:cNvSpPr>
            <a:spLocks noGrp="1" noChangeArrowheads="1"/>
          </p:cNvSpPr>
          <p:nvPr>
            <p:ph idx="1"/>
          </p:nvPr>
        </p:nvSpPr>
        <p:spPr>
          <a:xfrm>
            <a:off x="685346" y="1581329"/>
            <a:ext cx="7765322" cy="4939544"/>
          </a:xfrm>
        </p:spPr>
        <p:txBody>
          <a:bodyPr>
            <a:normAutofit/>
          </a:bodyPr>
          <a:lstStyle/>
          <a:p>
            <a:pPr marL="0" indent="0" eaLnBrk="1" fontAlgn="auto" hangingPunct="1">
              <a:spcAft>
                <a:spcPts val="0"/>
              </a:spcAft>
              <a:buFont typeface="Wingdings" panose="05000000000000000000" pitchFamily="2" charset="2"/>
              <a:buNone/>
              <a:defRPr/>
            </a:pPr>
            <a:r>
              <a:rPr lang="en-US" altLang="en-US" sz="2800" dirty="0">
                <a:latin typeface="+mj-lt"/>
              </a:rPr>
              <a:t>Which two prophets are symbolized in Revelation 11:6?</a:t>
            </a:r>
          </a:p>
          <a:p>
            <a:pPr marL="0" indent="0" eaLnBrk="1" fontAlgn="auto" hangingPunct="1">
              <a:spcAft>
                <a:spcPts val="0"/>
              </a:spcAft>
              <a:buNone/>
              <a:defRPr/>
            </a:pPr>
            <a:r>
              <a:rPr lang="en-US" dirty="0">
                <a:effectLst/>
                <a:latin typeface="+mj-lt"/>
              </a:rPr>
              <a:t>Cross Reference </a:t>
            </a:r>
            <a:r>
              <a:rPr lang="en-US" b="1" dirty="0">
                <a:effectLst/>
                <a:latin typeface="+mj-lt"/>
              </a:rPr>
              <a:t>Malachi 4:4-5 and M</a:t>
            </a:r>
            <a:r>
              <a:rPr lang="en-US" altLang="en-US" b="1" dirty="0">
                <a:latin typeface="+mj-lt"/>
              </a:rPr>
              <a:t>atthew 17:1-5</a:t>
            </a:r>
          </a:p>
        </p:txBody>
      </p:sp>
      <p:sp>
        <p:nvSpPr>
          <p:cNvPr id="2" name="Rectangle 1">
            <a:extLst>
              <a:ext uri="{FF2B5EF4-FFF2-40B4-BE49-F238E27FC236}">
                <a16:creationId xmlns:a16="http://schemas.microsoft.com/office/drawing/2014/main" id="{DA1E461E-D006-4EAE-ADA0-624F1D15C1CD}"/>
              </a:ext>
            </a:extLst>
          </p:cNvPr>
          <p:cNvSpPr/>
          <p:nvPr/>
        </p:nvSpPr>
        <p:spPr>
          <a:xfrm>
            <a:off x="586508" y="2010282"/>
            <a:ext cx="8298873" cy="400110"/>
          </a:xfrm>
          <a:prstGeom prst="rect">
            <a:avLst/>
          </a:prstGeom>
        </p:spPr>
        <p:txBody>
          <a:bodyPr wrap="square">
            <a:spAutoFit/>
          </a:bodyPr>
          <a:lstStyle/>
          <a:p>
            <a:pPr marL="0" indent="0" eaLnBrk="1" fontAlgn="auto" hangingPunct="1">
              <a:spcAft>
                <a:spcPts val="0"/>
              </a:spcAft>
              <a:buFont typeface="Wingdings" panose="05000000000000000000" pitchFamily="2" charset="2"/>
              <a:buNone/>
              <a:defRPr/>
            </a:pPr>
            <a:endParaRPr lang="en-US" altLang="en-US" sz="2000" i="1" dirty="0">
              <a:latin typeface="Bell MT" panose="02020503060305020303" pitchFamily="18" charset="0"/>
            </a:endParaRPr>
          </a:p>
        </p:txBody>
      </p:sp>
    </p:spTree>
    <p:extLst>
      <p:ext uri="{BB962C8B-B14F-4D97-AF65-F5344CB8AC3E}">
        <p14:creationId xmlns:p14="http://schemas.microsoft.com/office/powerpoint/2010/main" val="2784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Effect transition="in" filter="fade">
                                      <p:cBhvr>
                                        <p:cTn id="7" dur="1000"/>
                                        <p:tgtEl>
                                          <p:spTgt spid="18435">
                                            <p:txEl>
                                              <p:pRg st="1" end="1"/>
                                            </p:txEl>
                                          </p:spTgt>
                                        </p:tgtEl>
                                      </p:cBhvr>
                                    </p:animEffect>
                                    <p:anim calcmode="lin" valueType="num">
                                      <p:cBhvr>
                                        <p:cTn id="8" dur="10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843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josephsmith.net/Static%20Images/parson-aaronic-priesthood_MD.jpg"/>
          <p:cNvPicPr>
            <a:picLocks noChangeAspect="1" noChangeArrowheads="1"/>
          </p:cNvPicPr>
          <p:nvPr/>
        </p:nvPicPr>
        <p:blipFill>
          <a:blip r:embed="rId2" cstate="print"/>
          <a:srcRect/>
          <a:stretch>
            <a:fillRect/>
          </a:stretch>
        </p:blipFill>
        <p:spPr bwMode="auto">
          <a:xfrm>
            <a:off x="2812137" y="1358871"/>
            <a:ext cx="3303926" cy="4140258"/>
          </a:xfrm>
          <a:prstGeom prst="rect">
            <a:avLst/>
          </a:prstGeom>
          <a:ln>
            <a:solidFill>
              <a:schemeClr val="bg1"/>
            </a:solidFill>
          </a:ln>
          <a:effectLst>
            <a:outerShdw blurRad="292100" dist="139700" dir="2700000" algn="tl" rotWithShape="0">
              <a:srgbClr val="333333">
                <a:alpha val="65000"/>
              </a:srgbClr>
            </a:outerShdw>
          </a:effectLst>
        </p:spPr>
      </p:pic>
      <p:sp>
        <p:nvSpPr>
          <p:cNvPr id="4" name="Title 1"/>
          <p:cNvSpPr txBox="1">
            <a:spLocks/>
          </p:cNvSpPr>
          <p:nvPr/>
        </p:nvSpPr>
        <p:spPr>
          <a:xfrm>
            <a:off x="333764" y="380606"/>
            <a:ext cx="8260672" cy="10394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n-US" sz="2800" b="1" dirty="0">
                <a:solidFill>
                  <a:schemeClr val="tx1"/>
                </a:solidFill>
                <a:effectLst>
                  <a:outerShdw blurRad="38100" dist="38100" dir="2700000" algn="tl">
                    <a:srgbClr val="000000">
                      <a:alpha val="43137"/>
                    </a:srgbClr>
                  </a:outerShdw>
                </a:effectLst>
              </a:rPr>
              <a:t>When was the AARONIC priesthood restored?</a:t>
            </a:r>
          </a:p>
        </p:txBody>
      </p:sp>
      <p:sp>
        <p:nvSpPr>
          <p:cNvPr id="5" name="Title 1">
            <a:extLst>
              <a:ext uri="{FF2B5EF4-FFF2-40B4-BE49-F238E27FC236}">
                <a16:creationId xmlns:a16="http://schemas.microsoft.com/office/drawing/2014/main" id="{DE256309-737D-4013-A647-1D33E0B7BB53}"/>
              </a:ext>
            </a:extLst>
          </p:cNvPr>
          <p:cNvSpPr txBox="1">
            <a:spLocks/>
          </p:cNvSpPr>
          <p:nvPr/>
        </p:nvSpPr>
        <p:spPr>
          <a:xfrm>
            <a:off x="333764" y="5634407"/>
            <a:ext cx="8260672" cy="10394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en-US" sz="2800" b="1" dirty="0">
                <a:solidFill>
                  <a:schemeClr val="tx1"/>
                </a:solidFill>
                <a:effectLst>
                  <a:outerShdw blurRad="38100" dist="38100" dir="2700000" algn="tl">
                    <a:srgbClr val="000000">
                      <a:alpha val="43137"/>
                    </a:srgbClr>
                  </a:outerShdw>
                </a:effectLst>
              </a:rPr>
              <a:t>When was the MELCHIZEDEK priesthood restored?</a:t>
            </a:r>
          </a:p>
        </p:txBody>
      </p:sp>
    </p:spTree>
    <p:extLst>
      <p:ext uri="{BB962C8B-B14F-4D97-AF65-F5344CB8AC3E}">
        <p14:creationId xmlns:p14="http://schemas.microsoft.com/office/powerpoint/2010/main" val="1552454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TM04033921[[fn=Damask]]</Template>
  <TotalTime>23932</TotalTime>
  <Words>1589</Words>
  <Application>Microsoft Office PowerPoint</Application>
  <PresentationFormat>On-screen Show (4:3)</PresentationFormat>
  <Paragraphs>95</Paragraphs>
  <Slides>26</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Bell MT</vt:lpstr>
      <vt:lpstr>Bookman Old Style</vt:lpstr>
      <vt:lpstr>Calibri</vt:lpstr>
      <vt:lpstr>Freestyle Script</vt:lpstr>
      <vt:lpstr>Georgia</vt:lpstr>
      <vt:lpstr>Rockwell</vt:lpstr>
      <vt:lpstr>Vladimir Script</vt:lpstr>
      <vt:lpstr>Wingdings</vt:lpstr>
      <vt:lpstr>Damask</vt:lpstr>
      <vt:lpstr>The Book of Revelation</vt:lpstr>
      <vt:lpstr>Chapter 11</vt:lpstr>
      <vt:lpstr>NEW JERUSALEM PROPHECIES</vt:lpstr>
      <vt:lpstr>NEW JERUSALEM</vt:lpstr>
      <vt:lpstr>PowerPoint Presentation</vt:lpstr>
      <vt:lpstr>Two Prophets</vt:lpstr>
      <vt:lpstr>DAVID</vt:lpstr>
      <vt:lpstr>Two Prophets</vt:lpstr>
      <vt:lpstr>PowerPoint Presentation</vt:lpstr>
      <vt:lpstr>PowerPoint Presentation</vt:lpstr>
      <vt:lpstr>PowerPoint Presentation</vt:lpstr>
      <vt:lpstr>PowerPoint Presentation</vt:lpstr>
      <vt:lpstr>D&amp;C 110 Kirtland Temple April 3, 1836</vt:lpstr>
      <vt:lpstr>PowerPoint Presentation</vt:lpstr>
      <vt:lpstr>Two Prophets</vt:lpstr>
      <vt:lpstr>PowerPoint Presentation</vt:lpstr>
      <vt:lpstr>PowerPoint Presentation</vt:lpstr>
      <vt:lpstr>PowerPoint Presentation</vt:lpstr>
      <vt:lpstr>Two Prophets</vt:lpstr>
      <vt:lpstr>New Jerusalem</vt:lpstr>
      <vt:lpstr>New Jerusalem</vt:lpstr>
      <vt:lpstr>PowerPoint Presentation</vt:lpstr>
      <vt:lpstr>Depository of  Sacred Records</vt:lpstr>
      <vt:lpstr>Depository of  Sacred Records</vt:lpstr>
      <vt:lpstr>PowerPoint Presentation</vt:lpstr>
      <vt:lpstr>PowerPoint Presentation</vt:lpstr>
    </vt:vector>
  </TitlesOfParts>
  <Company>LDS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ces user</dc:creator>
  <cp:lastModifiedBy>Eric Richards</cp:lastModifiedBy>
  <cp:revision>369</cp:revision>
  <dcterms:created xsi:type="dcterms:W3CDTF">2006-07-12T19:00:47Z</dcterms:created>
  <dcterms:modified xsi:type="dcterms:W3CDTF">2018-03-01T21:28:27Z</dcterms:modified>
</cp:coreProperties>
</file>