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3"/>
  </p:notesMasterIdLst>
  <p:sldIdLst>
    <p:sldId id="888" r:id="rId2"/>
    <p:sldId id="982" r:id="rId3"/>
    <p:sldId id="890" r:id="rId4"/>
    <p:sldId id="975" r:id="rId5"/>
    <p:sldId id="968" r:id="rId6"/>
    <p:sldId id="993" r:id="rId7"/>
    <p:sldId id="895" r:id="rId8"/>
    <p:sldId id="897" r:id="rId9"/>
    <p:sldId id="986" r:id="rId10"/>
    <p:sldId id="994" r:id="rId11"/>
    <p:sldId id="964" r:id="rId12"/>
    <p:sldId id="976" r:id="rId13"/>
    <p:sldId id="977" r:id="rId14"/>
    <p:sldId id="987" r:id="rId15"/>
    <p:sldId id="995" r:id="rId16"/>
    <p:sldId id="962" r:id="rId17"/>
    <p:sldId id="914" r:id="rId18"/>
    <p:sldId id="991" r:id="rId19"/>
    <p:sldId id="917" r:id="rId20"/>
    <p:sldId id="918" r:id="rId21"/>
    <p:sldId id="973"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8" autoAdjust="0"/>
    <p:restoredTop sz="85714" autoAdjust="0"/>
  </p:normalViewPr>
  <p:slideViewPr>
    <p:cSldViewPr snapToGrid="0">
      <p:cViewPr varScale="1">
        <p:scale>
          <a:sx n="69" d="100"/>
          <a:sy n="69" d="100"/>
        </p:scale>
        <p:origin x="628"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2/21/2018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E1535F-A357-4E47-830D-B3EE346BA8BE}"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37861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r>
              <a:rPr lang="en-US"/>
              <a:t>9/1/1998</a:t>
            </a:r>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r>
              <a:rPr lang="en-US"/>
              <a:t>LDSLastDays.com</a:t>
            </a: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368648F9-26CA-4B29-9732-487B899EFAF6}" type="slidenum">
              <a:rPr lang="en-US" altLang="en-US"/>
              <a:pPr>
                <a:defRPr/>
              </a:pPr>
              <a:t>‹#›</a:t>
            </a:fld>
            <a:endParaRPr lang="en-US" altLang="en-US"/>
          </a:p>
        </p:txBody>
      </p:sp>
    </p:spTree>
    <p:extLst>
      <p:ext uri="{BB962C8B-B14F-4D97-AF65-F5344CB8AC3E}">
        <p14:creationId xmlns:p14="http://schemas.microsoft.com/office/powerpoint/2010/main" val="3619208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2038" y="1766888"/>
            <a:ext cx="7769225" cy="1979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2038" y="3898900"/>
            <a:ext cx="7769225"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AAB1BE5-4B11-4138-A85D-25F2226CF8B8}"/>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2A0C95CB-C045-4677-B816-D1D14F49C629}"/>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5D6E2D58-DE9D-4C2C-A941-560F42D2E148}"/>
              </a:ext>
            </a:extLst>
          </p:cNvPr>
          <p:cNvSpPr>
            <a:spLocks noGrp="1" noChangeArrowheads="1"/>
          </p:cNvSpPr>
          <p:nvPr>
            <p:ph type="sldNum" sz="quarter" idx="12"/>
          </p:nvPr>
        </p:nvSpPr>
        <p:spPr>
          <a:ln/>
        </p:spPr>
        <p:txBody>
          <a:bodyPr/>
          <a:lstStyle>
            <a:lvl1pPr>
              <a:defRPr/>
            </a:lvl1pPr>
          </a:lstStyle>
          <a:p>
            <a:fld id="{047E7686-F43B-4B84-83BA-DCC4CDFD6DA2}" type="slidenum">
              <a:rPr lang="en-US" altLang="en-US"/>
              <a:pPr/>
              <a:t>‹#›</a:t>
            </a:fld>
            <a:endParaRPr lang="en-US" altLang="en-US"/>
          </a:p>
        </p:txBody>
      </p:sp>
    </p:spTree>
    <p:extLst>
      <p:ext uri="{BB962C8B-B14F-4D97-AF65-F5344CB8AC3E}">
        <p14:creationId xmlns:p14="http://schemas.microsoft.com/office/powerpoint/2010/main" val="366065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 id="2147484182" r:id="rId18"/>
    <p:sldLayoutId id="2147484183" r:id="rId19"/>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5"/>
          <p:cNvSpPr txBox="1">
            <a:spLocks noChangeArrowheads="1"/>
          </p:cNvSpPr>
          <p:nvPr/>
        </p:nvSpPr>
        <p:spPr bwMode="auto">
          <a:xfrm>
            <a:off x="911225" y="3949700"/>
            <a:ext cx="7294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4800">
                <a:latin typeface="Papyrus" panose="03070502060502030205" pitchFamily="66" charset="0"/>
              </a:rPr>
              <a:t>The Book of Revelation:</a:t>
            </a:r>
          </a:p>
          <a:p>
            <a:pPr algn="ctr" eaLnBrk="1" hangingPunct="1">
              <a:lnSpc>
                <a:spcPct val="100000"/>
              </a:lnSpc>
              <a:spcBef>
                <a:spcPct val="0"/>
              </a:spcBef>
              <a:buFontTx/>
              <a:buNone/>
            </a:pPr>
            <a:r>
              <a:rPr lang="en-US" altLang="en-US" sz="6000" b="1">
                <a:latin typeface="Matura MT Script Capitals" panose="03020802060602070202" pitchFamily="66" charset="0"/>
              </a:rPr>
              <a:t>Preparing for </a:t>
            </a:r>
          </a:p>
          <a:p>
            <a:pPr algn="ctr" eaLnBrk="1" hangingPunct="1">
              <a:lnSpc>
                <a:spcPct val="100000"/>
              </a:lnSpc>
              <a:spcBef>
                <a:spcPct val="0"/>
              </a:spcBef>
              <a:buFontTx/>
              <a:buNone/>
            </a:pPr>
            <a:r>
              <a:rPr lang="en-US" altLang="en-US" sz="6000" b="1">
                <a:latin typeface="Matura MT Script Capitals" panose="03020802060602070202" pitchFamily="66" charset="0"/>
              </a:rPr>
              <a:t>The Second Coming</a:t>
            </a:r>
          </a:p>
        </p:txBody>
      </p:sp>
      <p:pic>
        <p:nvPicPr>
          <p:cNvPr id="187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963ABB7A-49D5-4234-B8F3-4FF741DADFF6}"/>
              </a:ext>
            </a:extLst>
          </p:cNvPr>
          <p:cNvSpPr/>
          <p:nvPr/>
        </p:nvSpPr>
        <p:spPr>
          <a:xfrm>
            <a:off x="2641600" y="452583"/>
            <a:ext cx="803564" cy="609600"/>
          </a:xfrm>
          <a:prstGeom prst="ellipse">
            <a:avLst/>
          </a:prstGeom>
          <a:solidFill>
            <a:srgbClr val="36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262A"/>
              </a:solidFill>
            </a:endParaRPr>
          </a:p>
        </p:txBody>
      </p:sp>
    </p:spTree>
    <p:extLst>
      <p:ext uri="{BB962C8B-B14F-4D97-AF65-F5344CB8AC3E}">
        <p14:creationId xmlns:p14="http://schemas.microsoft.com/office/powerpoint/2010/main" val="285814968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738661" y="459297"/>
            <a:ext cx="7764463" cy="1709584"/>
          </a:xfrm>
        </p:spPr>
        <p:txBody>
          <a:bodyPr>
            <a:noAutofit/>
          </a:bodyPr>
          <a:lstStyle/>
          <a:p>
            <a:pPr marL="0" indent="0" algn="ctr" eaLnBrk="1" fontAlgn="auto" hangingPunct="1">
              <a:spcAft>
                <a:spcPts val="0"/>
              </a:spcAft>
              <a:buFont typeface="Wingdings" panose="05000000000000000000" pitchFamily="2" charset="2"/>
              <a:buNone/>
              <a:defRPr/>
            </a:pPr>
            <a:r>
              <a:rPr lang="en-US" altLang="en-US" sz="4400" b="1" dirty="0">
                <a:latin typeface="+mj-lt"/>
              </a:rPr>
              <a:t>Adam-</a:t>
            </a:r>
            <a:r>
              <a:rPr lang="en-US" altLang="en-US" sz="4400" b="1" dirty="0" err="1">
                <a:latin typeface="+mj-lt"/>
              </a:rPr>
              <a:t>Ondi</a:t>
            </a:r>
            <a:r>
              <a:rPr lang="en-US" altLang="en-US" sz="4400" b="1" dirty="0">
                <a:latin typeface="+mj-lt"/>
              </a:rPr>
              <a:t>-</a:t>
            </a:r>
            <a:r>
              <a:rPr lang="en-US" altLang="en-US" sz="4400" b="1" dirty="0" err="1">
                <a:latin typeface="+mj-lt"/>
              </a:rPr>
              <a:t>Ahman</a:t>
            </a:r>
            <a:endParaRPr lang="en-US" altLang="en-US" sz="4400" b="1" dirty="0">
              <a:solidFill>
                <a:srgbClr val="FFFF00"/>
              </a:solidFill>
              <a:latin typeface="+mj-lt"/>
            </a:endParaRPr>
          </a:p>
        </p:txBody>
      </p:sp>
      <p:pic>
        <p:nvPicPr>
          <p:cNvPr id="7"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153451" y="1379417"/>
            <a:ext cx="8796585" cy="3046988"/>
          </a:xfrm>
          <a:prstGeom prst="rect">
            <a:avLst/>
          </a:prstGeom>
        </p:spPr>
        <p:txBody>
          <a:bodyPr wrap="square">
            <a:spAutoFit/>
          </a:bodyPr>
          <a:lstStyle/>
          <a:p>
            <a:pPr marL="285750" indent="-285750">
              <a:buFont typeface="Arial" panose="020B0604020202020204" pitchFamily="34" charset="0"/>
              <a:buChar char="•"/>
            </a:pPr>
            <a:r>
              <a:rPr lang="en-US" sz="2400" dirty="0">
                <a:latin typeface="+mj-lt"/>
              </a:rPr>
              <a:t>What does ‘Adam Ondi Ahman’ mean?</a:t>
            </a:r>
          </a:p>
          <a:p>
            <a:pPr marL="285750" indent="-285750">
              <a:buFont typeface="Arial" panose="020B0604020202020204" pitchFamily="34" charset="0"/>
              <a:buChar char="•"/>
            </a:pPr>
            <a:r>
              <a:rPr lang="en-US" sz="2400" dirty="0">
                <a:latin typeface="+mj-lt"/>
              </a:rPr>
              <a:t>"</a:t>
            </a:r>
            <a:r>
              <a:rPr lang="en-US" sz="2400" i="1" dirty="0">
                <a:latin typeface="+mj-lt"/>
              </a:rPr>
              <a:t>Ahman</a:t>
            </a:r>
            <a:r>
              <a:rPr lang="en-US" sz="2400" dirty="0">
                <a:latin typeface="+mj-lt"/>
              </a:rPr>
              <a:t> is one of the names by which God was known to Adam. </a:t>
            </a:r>
            <a:r>
              <a:rPr lang="en-US" sz="2400" i="1" dirty="0">
                <a:latin typeface="+mj-lt"/>
              </a:rPr>
              <a:t>Adam-</a:t>
            </a:r>
            <a:r>
              <a:rPr lang="en-US" sz="2400" i="1" dirty="0" err="1">
                <a:latin typeface="+mj-lt"/>
              </a:rPr>
              <a:t>ondi</a:t>
            </a:r>
            <a:r>
              <a:rPr lang="en-US" sz="2400" i="1" dirty="0">
                <a:latin typeface="+mj-lt"/>
              </a:rPr>
              <a:t>-</a:t>
            </a:r>
            <a:r>
              <a:rPr lang="en-US" sz="2400" i="1" dirty="0" err="1">
                <a:latin typeface="+mj-lt"/>
              </a:rPr>
              <a:t>Ahman</a:t>
            </a:r>
            <a:r>
              <a:rPr lang="en-US" sz="2400" dirty="0">
                <a:latin typeface="+mj-lt"/>
              </a:rPr>
              <a:t>, a name carried over from the pure </a:t>
            </a:r>
            <a:r>
              <a:rPr lang="en-US" sz="2400" dirty="0" err="1">
                <a:latin typeface="+mj-lt"/>
              </a:rPr>
              <a:t>Adamic</a:t>
            </a:r>
            <a:r>
              <a:rPr lang="en-US" sz="2400" dirty="0">
                <a:latin typeface="+mj-lt"/>
              </a:rPr>
              <a:t> language into English, is one for which we have not been given a revealed, literal translation. As near as we can judge, Adam-</a:t>
            </a:r>
            <a:r>
              <a:rPr lang="en-US" sz="2400" dirty="0" err="1">
                <a:latin typeface="+mj-lt"/>
              </a:rPr>
              <a:t>ondi</a:t>
            </a:r>
            <a:r>
              <a:rPr lang="en-US" sz="2400" dirty="0">
                <a:latin typeface="+mj-lt"/>
              </a:rPr>
              <a:t>-Ahman means </a:t>
            </a:r>
            <a:r>
              <a:rPr lang="en-US" sz="2400" i="1" dirty="0">
                <a:latin typeface="+mj-lt"/>
              </a:rPr>
              <a:t>the place or land of God where Adam dwelt</a:t>
            </a:r>
            <a:r>
              <a:rPr lang="en-US" sz="2400" dirty="0">
                <a:latin typeface="+mj-lt"/>
              </a:rPr>
              <a:t>.” </a:t>
            </a:r>
            <a:r>
              <a:rPr lang="en-US" sz="1600" dirty="0">
                <a:latin typeface="+mj-lt"/>
              </a:rPr>
              <a:t>Mormon Doctrine, 19-20</a:t>
            </a:r>
            <a:endParaRPr lang="en-US" sz="2400" dirty="0">
              <a:latin typeface="+mj-lt"/>
            </a:endParaRPr>
          </a:p>
        </p:txBody>
      </p:sp>
      <p:sp>
        <p:nvSpPr>
          <p:cNvPr id="2" name="Rectangle 1"/>
          <p:cNvSpPr/>
          <p:nvPr/>
        </p:nvSpPr>
        <p:spPr>
          <a:xfrm>
            <a:off x="1509528" y="4607128"/>
            <a:ext cx="2959465" cy="523220"/>
          </a:xfrm>
          <a:prstGeom prst="rect">
            <a:avLst/>
          </a:prstGeom>
        </p:spPr>
        <p:txBody>
          <a:bodyPr wrap="none">
            <a:spAutoFit/>
          </a:bodyPr>
          <a:lstStyle/>
          <a:p>
            <a:r>
              <a:rPr lang="en-US" sz="2800" dirty="0">
                <a:latin typeface="+mj-lt"/>
              </a:rPr>
              <a:t>D&amp;C 107:53-57</a:t>
            </a:r>
          </a:p>
        </p:txBody>
      </p:sp>
    </p:spTree>
    <p:extLst>
      <p:ext uri="{BB962C8B-B14F-4D97-AF65-F5344CB8AC3E}">
        <p14:creationId xmlns:p14="http://schemas.microsoft.com/office/powerpoint/2010/main" val="284616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2300" y="127000"/>
            <a:ext cx="5637420" cy="6731000"/>
          </a:xfrm>
        </p:spPr>
        <p:txBody>
          <a:bodyPr>
            <a:normAutofit/>
          </a:bodyPr>
          <a:lstStyle/>
          <a:p>
            <a:pPr marL="0" indent="0">
              <a:lnSpc>
                <a:spcPct val="120000"/>
              </a:lnSpc>
              <a:spcBef>
                <a:spcPts val="0"/>
              </a:spcBef>
              <a:buNone/>
            </a:pPr>
            <a:r>
              <a:rPr lang="en-US" cap="none" dirty="0">
                <a:effectLst>
                  <a:glow rad="38100">
                    <a:schemeClr val="bg1">
                      <a:lumMod val="50000"/>
                      <a:lumOff val="50000"/>
                      <a:alpha val="20000"/>
                    </a:schemeClr>
                  </a:glow>
                </a:effectLst>
                <a:latin typeface="+mj-lt"/>
              </a:rPr>
              <a:t>“While there, we laid out a city on a high elevated piece of land. . . .</a:t>
            </a:r>
          </a:p>
          <a:p>
            <a:pPr marL="0" indent="0">
              <a:lnSpc>
                <a:spcPct val="120000"/>
              </a:lnSpc>
              <a:spcBef>
                <a:spcPts val="0"/>
              </a:spcBef>
              <a:buNone/>
            </a:pPr>
            <a:r>
              <a:rPr lang="en-US" cap="none" dirty="0">
                <a:effectLst>
                  <a:glow rad="38100">
                    <a:schemeClr val="bg1">
                      <a:lumMod val="50000"/>
                      <a:lumOff val="50000"/>
                      <a:alpha val="20000"/>
                    </a:schemeClr>
                  </a:glow>
                </a:effectLst>
                <a:latin typeface="+mj-lt"/>
              </a:rPr>
              <a:t>“The Prophet Joseph called upon Brigham Young , myself and others, saying, ‘Brethren, come go along with me, and I will show you something.’ He led us a short distance to a place where were the ruins of three altars built of stone, one above the other, and one standing a little back of the other. ‘There,’ said Joseph, ‘is the place where Adam offered up sacrifice after he was cast out of the garden.’ The altar stood at the highest point of the bluff. I went and examined the place several times while I remained there” </a:t>
            </a:r>
            <a:r>
              <a:rPr lang="en-US" sz="1200" cap="none" dirty="0">
                <a:effectLst>
                  <a:glow rad="38100">
                    <a:schemeClr val="bg1">
                      <a:lumMod val="50000"/>
                      <a:lumOff val="50000"/>
                      <a:alpha val="20000"/>
                    </a:schemeClr>
                  </a:glow>
                </a:effectLst>
                <a:latin typeface="+mj-lt"/>
              </a:rPr>
              <a:t>(Life of Heber C. Kimball, August 1838, pp. 208-10.).</a:t>
            </a:r>
          </a:p>
        </p:txBody>
      </p:sp>
      <p:pic>
        <p:nvPicPr>
          <p:cNvPr id="7170" name="Picture 2" descr="http://www.gapages.com/kimbah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22400"/>
            <a:ext cx="2857500" cy="381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56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C:\Users\RichardsED\Desktop\03990_000_history-photo-10.jpg"/>
          <p:cNvPicPr>
            <a:picLocks noChangeAspect="1" noChangeArrowheads="1"/>
          </p:cNvPicPr>
          <p:nvPr/>
        </p:nvPicPr>
        <p:blipFill>
          <a:blip r:embed="rId3">
            <a:extLst>
              <a:ext uri="{28A0092B-C50C-407E-A947-70E740481C1C}">
                <a14:useLocalDpi xmlns:a14="http://schemas.microsoft.com/office/drawing/2010/main" val="0"/>
              </a:ext>
            </a:extLst>
          </a:blip>
          <a:srcRect r="1009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318231"/>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C:\Users\RichardsED\Desktop\adam-ondi-ahman-mormon-temple5.jpg"/>
          <p:cNvPicPr>
            <a:picLocks noChangeAspect="1" noChangeArrowheads="1"/>
          </p:cNvPicPr>
          <p:nvPr/>
        </p:nvPicPr>
        <p:blipFill>
          <a:blip r:embed="rId2">
            <a:extLst>
              <a:ext uri="{28A0092B-C50C-407E-A947-70E740481C1C}">
                <a14:useLocalDpi xmlns:a14="http://schemas.microsoft.com/office/drawing/2010/main" val="0"/>
              </a:ext>
            </a:extLst>
          </a:blip>
          <a:srcRect l="10374" r="14273"/>
          <a:stretch>
            <a:fillRect/>
          </a:stretch>
        </p:blipFill>
        <p:spPr bwMode="auto">
          <a:xfrm>
            <a:off x="0" y="30163"/>
            <a:ext cx="91440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9EED527E-C67E-4C4F-A254-A3EB09F658EA}"/>
              </a:ext>
            </a:extLst>
          </p:cNvPr>
          <p:cNvSpPr>
            <a:spLocks noGrp="1"/>
          </p:cNvSpPr>
          <p:nvPr>
            <p:ph idx="1"/>
          </p:nvPr>
        </p:nvSpPr>
        <p:spPr>
          <a:xfrm>
            <a:off x="751609" y="4378036"/>
            <a:ext cx="7967518" cy="1654463"/>
          </a:xfrm>
        </p:spPr>
        <p:txBody>
          <a:bodyPr>
            <a:noAutofit/>
          </a:bodyPr>
          <a:lstStyle/>
          <a:p>
            <a:pPr>
              <a:lnSpc>
                <a:spcPct val="70000"/>
              </a:lnSpc>
            </a:pPr>
            <a:r>
              <a:rPr lang="en-US" sz="3200" dirty="0">
                <a:latin typeface="+mj-lt"/>
              </a:rPr>
              <a:t>Temple planned </a:t>
            </a:r>
          </a:p>
          <a:p>
            <a:pPr>
              <a:lnSpc>
                <a:spcPct val="70000"/>
              </a:lnSpc>
            </a:pPr>
            <a:r>
              <a:rPr lang="en-US" sz="3200" dirty="0">
                <a:latin typeface="+mj-lt"/>
              </a:rPr>
              <a:t>1500 Latter-day Saints </a:t>
            </a:r>
          </a:p>
          <a:p>
            <a:pPr>
              <a:lnSpc>
                <a:spcPct val="70000"/>
              </a:lnSpc>
            </a:pPr>
            <a:r>
              <a:rPr lang="en-US" sz="3200" dirty="0">
                <a:latin typeface="+mj-lt"/>
              </a:rPr>
              <a:t>Lilburn Boggs (</a:t>
            </a:r>
            <a:r>
              <a:rPr lang="en-US" sz="3200" dirty="0" err="1">
                <a:latin typeface="+mj-lt"/>
              </a:rPr>
              <a:t>Eextermination</a:t>
            </a:r>
            <a:r>
              <a:rPr lang="en-US" sz="3200" dirty="0">
                <a:latin typeface="+mj-lt"/>
              </a:rPr>
              <a:t> order)</a:t>
            </a:r>
            <a:endParaRPr lang="en-US" altLang="en-US" sz="3200" dirty="0">
              <a:latin typeface="+mj-lt"/>
            </a:endParaRPr>
          </a:p>
        </p:txBody>
      </p:sp>
    </p:spTree>
    <p:extLst>
      <p:ext uri="{BB962C8B-B14F-4D97-AF65-F5344CB8AC3E}">
        <p14:creationId xmlns:p14="http://schemas.microsoft.com/office/powerpoint/2010/main" val="2489603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2300" y="127000"/>
            <a:ext cx="5637420" cy="6731000"/>
          </a:xfrm>
        </p:spPr>
        <p:txBody>
          <a:bodyPr>
            <a:normAutofit/>
          </a:bodyPr>
          <a:lstStyle/>
          <a:p>
            <a:pPr marL="0" indent="0" eaLnBrk="1" hangingPunct="1">
              <a:lnSpc>
                <a:spcPct val="90000"/>
              </a:lnSpc>
              <a:buNone/>
            </a:pPr>
            <a:r>
              <a:rPr lang="en-US" altLang="en-US" sz="2800" dirty="0">
                <a:latin typeface="+mj-lt"/>
              </a:rPr>
              <a:t>“Adam-</a:t>
            </a:r>
            <a:r>
              <a:rPr lang="en-US" altLang="en-US" sz="2800" dirty="0" err="1">
                <a:latin typeface="+mj-lt"/>
              </a:rPr>
              <a:t>ondi</a:t>
            </a:r>
            <a:r>
              <a:rPr lang="en-US" altLang="en-US" sz="2800" dirty="0">
                <a:latin typeface="+mj-lt"/>
              </a:rPr>
              <a:t>-Ahman, the place to which Adam and Eve fled when cast out of the Garden of Eden, is where Adam erected an altar unto God, and offered sacrifices, and that Far West was the spot where Cain killed Abel.” </a:t>
            </a:r>
            <a:r>
              <a:rPr lang="en-US" altLang="en-US" sz="1800" dirty="0">
                <a:latin typeface="+mj-lt"/>
              </a:rPr>
              <a:t>(Joseph Fielding Smith, Jr., and John J. Stewart, </a:t>
            </a:r>
            <a:r>
              <a:rPr lang="en-US" altLang="en-US" sz="1800" i="1" dirty="0">
                <a:latin typeface="+mj-lt"/>
              </a:rPr>
              <a:t>The Life of Joseph Fielding Smith</a:t>
            </a:r>
            <a:r>
              <a:rPr lang="en-US" altLang="en-US" sz="1800" dirty="0">
                <a:latin typeface="+mj-lt"/>
              </a:rPr>
              <a:t> [Salt Lake City: Deseret Book Co., 1972], 335.)</a:t>
            </a:r>
            <a:endParaRPr lang="en-US" altLang="en-US" sz="2800" dirty="0">
              <a:latin typeface="+mj-lt"/>
            </a:endParaRPr>
          </a:p>
        </p:txBody>
      </p:sp>
      <p:sp>
        <p:nvSpPr>
          <p:cNvPr id="4" name="Rectangle 3">
            <a:extLst>
              <a:ext uri="{FF2B5EF4-FFF2-40B4-BE49-F238E27FC236}">
                <a16:creationId xmlns:a16="http://schemas.microsoft.com/office/drawing/2014/main" id="{75C0484C-3DB7-42B4-AEDD-04726D5B339A}"/>
              </a:ext>
            </a:extLst>
          </p:cNvPr>
          <p:cNvSpPr/>
          <p:nvPr/>
        </p:nvSpPr>
        <p:spPr>
          <a:xfrm>
            <a:off x="154400" y="4338875"/>
            <a:ext cx="8835199" cy="954107"/>
          </a:xfrm>
          <a:prstGeom prst="rect">
            <a:avLst/>
          </a:prstGeom>
        </p:spPr>
        <p:txBody>
          <a:bodyPr wrap="square">
            <a:spAutoFit/>
          </a:bodyPr>
          <a:lstStyle/>
          <a:p>
            <a:r>
              <a:rPr lang="en-US" sz="2800" cap="small" dirty="0">
                <a:effectLst>
                  <a:outerShdw blurRad="38100" dist="38100" dir="2700000" algn="tl">
                    <a:srgbClr val="000000">
                      <a:alpha val="43137"/>
                    </a:srgbClr>
                  </a:outerShdw>
                </a:effectLst>
                <a:latin typeface="+mj-lt"/>
              </a:rPr>
              <a:t>Is Adam Ondi Ahman purely LDS Doctrine?</a:t>
            </a:r>
          </a:p>
          <a:p>
            <a:r>
              <a:rPr lang="en-US" sz="2800" cap="small" dirty="0">
                <a:effectLst>
                  <a:outerShdw blurRad="38100" dist="38100" dir="2700000" algn="tl">
                    <a:srgbClr val="000000">
                      <a:alpha val="43137"/>
                    </a:srgbClr>
                  </a:outerShdw>
                </a:effectLst>
                <a:latin typeface="+mj-lt"/>
              </a:rPr>
              <a:t>Daniel 7:9-10, 13-14</a:t>
            </a:r>
          </a:p>
        </p:txBody>
      </p:sp>
      <p:pic>
        <p:nvPicPr>
          <p:cNvPr id="1026" name="Picture 2" descr="Image result for joseph fielding smith">
            <a:extLst>
              <a:ext uri="{FF2B5EF4-FFF2-40B4-BE49-F238E27FC236}">
                <a16:creationId xmlns:a16="http://schemas.microsoft.com/office/drawing/2014/main" id="{15FAB636-BD57-4A07-9008-26128D06D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45" y="200170"/>
            <a:ext cx="2822328" cy="365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6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0AA973-D1BD-41F8-86F4-8D09C20AE136}"/>
              </a:ext>
            </a:extLst>
          </p:cNvPr>
          <p:cNvSpPr>
            <a:spLocks noGrp="1"/>
          </p:cNvSpPr>
          <p:nvPr>
            <p:ph idx="1"/>
          </p:nvPr>
        </p:nvSpPr>
        <p:spPr>
          <a:xfrm>
            <a:off x="689768" y="359064"/>
            <a:ext cx="8454232" cy="555336"/>
          </a:xfrm>
        </p:spPr>
        <p:txBody>
          <a:bodyPr>
            <a:normAutofit fontScale="92500" lnSpcReduction="10000"/>
          </a:bodyPr>
          <a:lstStyle/>
          <a:p>
            <a:pPr marL="0" indent="0" algn="ctr">
              <a:buNone/>
            </a:pPr>
            <a:r>
              <a:rPr lang="en-US" sz="2800" dirty="0"/>
              <a:t>The Future of Adam Ondi Ahman</a:t>
            </a:r>
          </a:p>
        </p:txBody>
      </p:sp>
      <p:pic>
        <p:nvPicPr>
          <p:cNvPr id="6" name="Picture 2" descr="Image result for temple at adam ondi ahman">
            <a:extLst>
              <a:ext uri="{FF2B5EF4-FFF2-40B4-BE49-F238E27FC236}">
                <a16:creationId xmlns:a16="http://schemas.microsoft.com/office/drawing/2014/main" id="{E3FC163A-DFC7-40B4-826D-43966583E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5809"/>
            <a:ext cx="9144000" cy="51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34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2667000" y="304812"/>
            <a:ext cx="6319982" cy="6123704"/>
          </a:xfrm>
        </p:spPr>
        <p:txBody>
          <a:bodyPr>
            <a:noAutofit/>
          </a:bodyPr>
          <a:lstStyle/>
          <a:p>
            <a:pPr marL="0" indent="0" eaLnBrk="1" fontAlgn="auto" hangingPunct="1">
              <a:lnSpc>
                <a:spcPct val="90000"/>
              </a:lnSpc>
              <a:spcAft>
                <a:spcPts val="0"/>
              </a:spcAft>
              <a:buNone/>
              <a:defRPr/>
            </a:pPr>
            <a:r>
              <a:rPr lang="en-US" altLang="en-US" sz="2400" dirty="0">
                <a:latin typeface="+mj-lt"/>
              </a:rPr>
              <a:t>“Before any of his appearances, He will come in private to his prophet and to the apostles. Those who have held keys and powers and authorities in all ages from Adam to the present will be present...  </a:t>
            </a:r>
          </a:p>
          <a:p>
            <a:pPr marL="0" indent="0" eaLnBrk="1" fontAlgn="auto" hangingPunct="1">
              <a:lnSpc>
                <a:spcPct val="90000"/>
              </a:lnSpc>
              <a:spcAft>
                <a:spcPts val="0"/>
              </a:spcAft>
              <a:buNone/>
              <a:defRPr/>
            </a:pPr>
            <a:r>
              <a:rPr lang="en-US" sz="2400" dirty="0">
                <a:effectLst/>
                <a:latin typeface="+mj-lt"/>
              </a:rPr>
              <a:t>“Every prophet, apostle, president, or church officer -- all who have held keys  -- shall stand before him who holds all of the keys. They will then be called upon to give an account of their stewardships and to report how and in what manner they have used their priesthood and their keys. The Son of Man stands before him. Adam delivers up his stewardship to Christ but retains his standing as head of the human family.”</a:t>
            </a:r>
            <a:endParaRPr lang="en-US" altLang="en-US" sz="2400" dirty="0">
              <a:latin typeface="+mj-lt"/>
            </a:endParaRPr>
          </a:p>
        </p:txBody>
      </p:sp>
      <p:pic>
        <p:nvPicPr>
          <p:cNvPr id="5" name="Picture 6" descr="http://www.gapages.com/mcconbr1a.jpg">
            <a:extLst>
              <a:ext uri="{FF2B5EF4-FFF2-40B4-BE49-F238E27FC236}">
                <a16:creationId xmlns:a16="http://schemas.microsoft.com/office/drawing/2014/main" id="{B7A559C0-154A-42D3-8E64-C69623628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18" y="394866"/>
            <a:ext cx="24384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E6578AA-AB9F-42FA-AB93-69A946F60063}"/>
              </a:ext>
            </a:extLst>
          </p:cNvPr>
          <p:cNvSpPr>
            <a:spLocks noChangeArrowheads="1"/>
          </p:cNvSpPr>
          <p:nvPr/>
        </p:nvSpPr>
        <p:spPr bwMode="auto">
          <a:xfrm>
            <a:off x="15732" y="3995316"/>
            <a:ext cx="26835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r>
              <a:rPr lang="en-US" altLang="en-US" sz="1400" dirty="0">
                <a:latin typeface="+mj-lt"/>
              </a:rPr>
              <a:t>Elder Bruce R. McConkie</a:t>
            </a:r>
          </a:p>
          <a:p>
            <a:pPr>
              <a:lnSpc>
                <a:spcPct val="100000"/>
              </a:lnSpc>
              <a:spcBef>
                <a:spcPct val="0"/>
              </a:spcBef>
              <a:buFontTx/>
              <a:buNone/>
            </a:pPr>
            <a:r>
              <a:rPr lang="en-US" sz="1400" dirty="0">
                <a:latin typeface="+mj-lt"/>
              </a:rPr>
              <a:t>The Millennial Messiah (Salt Lake City: Deseret Book, 1982), pp.578-588</a:t>
            </a:r>
            <a:endParaRPr lang="en-US" altLang="en-US" sz="1400" dirty="0">
              <a:latin typeface="+mj-lt"/>
            </a:endParaRPr>
          </a:p>
        </p:txBody>
      </p:sp>
    </p:spTree>
    <p:extLst>
      <p:ext uri="{BB962C8B-B14F-4D97-AF65-F5344CB8AC3E}">
        <p14:creationId xmlns:p14="http://schemas.microsoft.com/office/powerpoint/2010/main" val="8672632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0"/>
            <a:ext cx="7764463" cy="1325563"/>
          </a:xfrm>
        </p:spPr>
        <p:txBody>
          <a:bodyPr/>
          <a:lstStyle/>
          <a:p>
            <a:pPr eaLnBrk="1" fontAlgn="auto" hangingPunct="1">
              <a:spcAft>
                <a:spcPts val="0"/>
              </a:spcAft>
              <a:defRPr/>
            </a:pPr>
            <a:r>
              <a:rPr lang="en-US" altLang="en-US" sz="2800" dirty="0"/>
              <a:t>1</a:t>
            </a:r>
            <a:r>
              <a:rPr lang="en-US" altLang="en-US" sz="2800" baseline="30000" dirty="0"/>
              <a:t>st</a:t>
            </a:r>
            <a:r>
              <a:rPr lang="en-US" altLang="en-US" sz="2800" dirty="0"/>
              <a:t> Woe – 1</a:t>
            </a:r>
            <a:r>
              <a:rPr lang="en-US" altLang="en-US" sz="2800" baseline="30000" dirty="0"/>
              <a:t>st</a:t>
            </a:r>
            <a:r>
              <a:rPr lang="en-US" altLang="en-US" sz="2800" dirty="0"/>
              <a:t> Appearance – Adam </a:t>
            </a:r>
            <a:r>
              <a:rPr lang="en-US" altLang="en-US" sz="2800" dirty="0" err="1"/>
              <a:t>Ondi</a:t>
            </a:r>
            <a:r>
              <a:rPr lang="en-US" altLang="en-US" sz="2800" dirty="0"/>
              <a:t> </a:t>
            </a:r>
            <a:r>
              <a:rPr lang="en-US" altLang="en-US" sz="2800" dirty="0" err="1"/>
              <a:t>Ahman</a:t>
            </a:r>
            <a:endParaRPr lang="en-US" altLang="en-US" sz="2800" dirty="0"/>
          </a:p>
        </p:txBody>
      </p:sp>
      <p:sp>
        <p:nvSpPr>
          <p:cNvPr id="13315" name="Rectangle 3"/>
          <p:cNvSpPr>
            <a:spLocks noGrp="1" noChangeArrowheads="1"/>
          </p:cNvSpPr>
          <p:nvPr>
            <p:ph idx="1"/>
          </p:nvPr>
        </p:nvSpPr>
        <p:spPr>
          <a:xfrm>
            <a:off x="277091" y="1163782"/>
            <a:ext cx="8652597" cy="5532582"/>
          </a:xfrm>
        </p:spPr>
        <p:txBody>
          <a:bodyPr>
            <a:normAutofit/>
          </a:bodyPr>
          <a:lstStyle/>
          <a:p>
            <a:pPr eaLnBrk="1" fontAlgn="auto" hangingPunct="1">
              <a:lnSpc>
                <a:spcPct val="90000"/>
              </a:lnSpc>
              <a:spcAft>
                <a:spcPts val="0"/>
              </a:spcAft>
              <a:buFont typeface="Wingdings" panose="05000000000000000000" pitchFamily="2" charset="2"/>
              <a:buChar char="v"/>
              <a:defRPr/>
            </a:pPr>
            <a:r>
              <a:rPr lang="en-US" altLang="en-US" sz="2800" dirty="0">
                <a:latin typeface="+mj-lt"/>
              </a:rPr>
              <a:t>“Adam-Ondi-Ahman  will be the most momentous event of this earth.” </a:t>
            </a:r>
            <a:r>
              <a:rPr lang="en-US" altLang="en-US" sz="1800" dirty="0">
                <a:latin typeface="+mj-lt"/>
              </a:rPr>
              <a:t>(Joseph Fielding Smith, The Way to Perfection, p. 289)</a:t>
            </a:r>
            <a:endParaRPr lang="en-US" altLang="en-US" sz="2800" dirty="0">
              <a:latin typeface="+mj-lt"/>
            </a:endParaRPr>
          </a:p>
          <a:p>
            <a:pPr eaLnBrk="1" fontAlgn="auto" hangingPunct="1">
              <a:lnSpc>
                <a:spcPct val="90000"/>
              </a:lnSpc>
              <a:spcAft>
                <a:spcPts val="0"/>
              </a:spcAft>
              <a:buFont typeface="Wingdings" panose="05000000000000000000" pitchFamily="2" charset="2"/>
              <a:buChar char="v"/>
              <a:defRPr/>
            </a:pPr>
            <a:r>
              <a:rPr lang="en-US" altLang="en-US" sz="2800" dirty="0">
                <a:latin typeface="+mj-lt"/>
              </a:rPr>
              <a:t>“Adam-Ondi-Ahman will adjust the affairs of the world.” </a:t>
            </a:r>
            <a:r>
              <a:rPr lang="en-US" altLang="en-US" sz="1800" dirty="0">
                <a:latin typeface="+mj-lt"/>
              </a:rPr>
              <a:t>(John Taylor, the Gospel Kingdom, p. 216-217)</a:t>
            </a:r>
          </a:p>
          <a:p>
            <a:pPr eaLnBrk="1" fontAlgn="auto" hangingPunct="1">
              <a:lnSpc>
                <a:spcPct val="90000"/>
              </a:lnSpc>
              <a:spcAft>
                <a:spcPts val="0"/>
              </a:spcAft>
              <a:buFont typeface="Wingdings" panose="05000000000000000000" pitchFamily="2" charset="2"/>
              <a:buChar char="v"/>
              <a:defRPr/>
            </a:pPr>
            <a:r>
              <a:rPr lang="en-US" altLang="en-US" sz="2800" dirty="0">
                <a:latin typeface="+mj-lt"/>
              </a:rPr>
              <a:t>“Without  Adam-Ondi-Ahman, everything would be in confusion at the Second Coming of the Lord.” </a:t>
            </a:r>
            <a:r>
              <a:rPr lang="en-US" altLang="en-US" sz="1800" dirty="0">
                <a:latin typeface="+mj-lt"/>
              </a:rPr>
              <a:t>(Orson Pratt, Journal of Discourses, 18:344)</a:t>
            </a:r>
          </a:p>
          <a:p>
            <a:pPr eaLnBrk="1" fontAlgn="auto" hangingPunct="1">
              <a:lnSpc>
                <a:spcPct val="90000"/>
              </a:lnSpc>
              <a:spcAft>
                <a:spcPts val="0"/>
              </a:spcAft>
              <a:buFont typeface="Wingdings" panose="05000000000000000000" pitchFamily="2" charset="2"/>
              <a:buChar char="v"/>
              <a:defRPr/>
            </a:pPr>
            <a:r>
              <a:rPr lang="en-US" sz="2800" dirty="0">
                <a:effectLst>
                  <a:glow rad="38100">
                    <a:schemeClr val="bg1">
                      <a:lumMod val="50000"/>
                      <a:lumOff val="50000"/>
                      <a:alpha val="20000"/>
                    </a:schemeClr>
                  </a:glow>
                </a:effectLst>
                <a:latin typeface="+mj-lt"/>
              </a:rPr>
              <a:t>“When this gathering is held, the world will not know of it; the members of the Church at large will not know of it.” </a:t>
            </a:r>
            <a:r>
              <a:rPr lang="en-US" sz="1800" dirty="0">
                <a:effectLst>
                  <a:glow rad="38100">
                    <a:schemeClr val="bg1">
                      <a:lumMod val="50000"/>
                      <a:lumOff val="50000"/>
                      <a:alpha val="20000"/>
                    </a:schemeClr>
                  </a:glow>
                </a:effectLst>
                <a:latin typeface="+mj-lt"/>
              </a:rPr>
              <a:t>(Joseph Fielding Smith, The Way to Perfection, 1943, pp. 788-91).</a:t>
            </a:r>
            <a:endParaRPr lang="en-US" altLang="en-US" sz="2800" dirty="0">
              <a:latin typeface="+mj-lt"/>
            </a:endParaRPr>
          </a:p>
          <a:p>
            <a:pPr algn="ctr" eaLnBrk="1" fontAlgn="auto" hangingPunct="1">
              <a:lnSpc>
                <a:spcPct val="90000"/>
              </a:lnSpc>
              <a:spcAft>
                <a:spcPts val="0"/>
              </a:spcAft>
              <a:buFont typeface="Wingdings" panose="05000000000000000000" pitchFamily="2" charset="2"/>
              <a:buChar char="v"/>
              <a:defRPr/>
            </a:pPr>
            <a:endParaRPr lang="en-US" altLang="en-US" dirty="0">
              <a:latin typeface="+mj-lt"/>
            </a:endParaRPr>
          </a:p>
          <a:p>
            <a:pPr eaLnBrk="1" fontAlgn="auto" hangingPunct="1">
              <a:spcAft>
                <a:spcPts val="0"/>
              </a:spcAft>
              <a:buFont typeface="Wingdings" panose="05000000000000000000" pitchFamily="2" charset="2"/>
              <a:buChar char="v"/>
              <a:defRPr/>
            </a:pPr>
            <a:endParaRPr lang="en-US" altLang="en-US" dirty="0">
              <a:latin typeface="+mj-lt"/>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3510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linds(horizontal)">
                                      <p:cBhvr>
                                        <p:cTn id="22"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0"/>
            <a:ext cx="7764463" cy="1325563"/>
          </a:xfrm>
        </p:spPr>
        <p:txBody>
          <a:bodyPr/>
          <a:lstStyle/>
          <a:p>
            <a:pPr eaLnBrk="1" fontAlgn="auto" hangingPunct="1">
              <a:spcAft>
                <a:spcPts val="0"/>
              </a:spcAft>
              <a:defRPr/>
            </a:pPr>
            <a:r>
              <a:rPr lang="en-US" altLang="en-US" sz="2800" dirty="0"/>
              <a:t>1</a:t>
            </a:r>
            <a:r>
              <a:rPr lang="en-US" altLang="en-US" sz="2800" baseline="30000" dirty="0"/>
              <a:t>st</a:t>
            </a:r>
            <a:r>
              <a:rPr lang="en-US" altLang="en-US" sz="2800" dirty="0"/>
              <a:t> Woe – 1</a:t>
            </a:r>
            <a:r>
              <a:rPr lang="en-US" altLang="en-US" sz="2800" baseline="30000" dirty="0"/>
              <a:t>st</a:t>
            </a:r>
            <a:r>
              <a:rPr lang="en-US" altLang="en-US" sz="2800" dirty="0"/>
              <a:t> Appearance – Adam </a:t>
            </a:r>
            <a:r>
              <a:rPr lang="en-US" altLang="en-US" sz="2800" dirty="0" err="1"/>
              <a:t>Ondi</a:t>
            </a:r>
            <a:r>
              <a:rPr lang="en-US" altLang="en-US" sz="2800" dirty="0"/>
              <a:t> </a:t>
            </a:r>
            <a:r>
              <a:rPr lang="en-US" altLang="en-US" sz="2800" dirty="0" err="1"/>
              <a:t>Ahman</a:t>
            </a:r>
            <a:endParaRPr lang="en-US" altLang="en-US" sz="2800" dirty="0"/>
          </a:p>
        </p:txBody>
      </p:sp>
      <p:sp>
        <p:nvSpPr>
          <p:cNvPr id="13315" name="Rectangle 3"/>
          <p:cNvSpPr>
            <a:spLocks noGrp="1" noChangeArrowheads="1"/>
          </p:cNvSpPr>
          <p:nvPr>
            <p:ph idx="1"/>
          </p:nvPr>
        </p:nvSpPr>
        <p:spPr>
          <a:xfrm>
            <a:off x="203200" y="1163782"/>
            <a:ext cx="8726488" cy="5532582"/>
          </a:xfrm>
        </p:spPr>
        <p:txBody>
          <a:bodyPr>
            <a:normAutofit lnSpcReduction="10000"/>
          </a:bodyPr>
          <a:lstStyle/>
          <a:p>
            <a:pPr eaLnBrk="1" hangingPunct="1">
              <a:buFont typeface="Wingdings" panose="05000000000000000000" pitchFamily="2" charset="2"/>
              <a:buChar char="v"/>
            </a:pPr>
            <a:r>
              <a:rPr lang="en-US" altLang="en-US" sz="2400" dirty="0">
                <a:latin typeface="+mj-lt"/>
              </a:rPr>
              <a:t>“There will be many meetings during this grand event including the sacrament meeting, some for leadership training, some for business, some for worship, some for the edification of all present.” </a:t>
            </a:r>
            <a:r>
              <a:rPr lang="en-US" altLang="en-US" sz="1600" dirty="0">
                <a:latin typeface="+mj-lt"/>
              </a:rPr>
              <a:t>(Bruce R. McConkie, </a:t>
            </a:r>
            <a:r>
              <a:rPr lang="en-US" altLang="en-US" sz="1600" i="1" dirty="0">
                <a:latin typeface="+mj-lt"/>
              </a:rPr>
              <a:t>The Millennial Messiah</a:t>
            </a:r>
            <a:r>
              <a:rPr lang="en-US" altLang="en-US" sz="1600" dirty="0">
                <a:latin typeface="+mj-lt"/>
              </a:rPr>
              <a:t>, pp. 585-586)</a:t>
            </a:r>
          </a:p>
          <a:p>
            <a:pPr eaLnBrk="1" hangingPunct="1">
              <a:buFont typeface="Wingdings" panose="05000000000000000000" pitchFamily="2" charset="2"/>
              <a:buChar char="v"/>
            </a:pPr>
            <a:r>
              <a:rPr lang="en-US" altLang="en-US" sz="2400" dirty="0">
                <a:latin typeface="+mj-lt"/>
              </a:rPr>
              <a:t>“Saints will be prepared to live in a paradisiacal glory.” </a:t>
            </a:r>
            <a:r>
              <a:rPr lang="en-US" altLang="en-US" sz="1600" dirty="0">
                <a:latin typeface="+mj-lt"/>
              </a:rPr>
              <a:t>(John Taylor, </a:t>
            </a:r>
            <a:r>
              <a:rPr lang="en-US" altLang="en-US" sz="1600" i="1" dirty="0">
                <a:latin typeface="+mj-lt"/>
              </a:rPr>
              <a:t>the Gospel Kingdom,</a:t>
            </a:r>
            <a:r>
              <a:rPr lang="en-US" altLang="en-US" sz="1600" dirty="0">
                <a:latin typeface="+mj-lt"/>
              </a:rPr>
              <a:t> p. 218)</a:t>
            </a:r>
          </a:p>
          <a:p>
            <a:pPr eaLnBrk="1" hangingPunct="1">
              <a:buFont typeface="Wingdings" panose="05000000000000000000" pitchFamily="2" charset="2"/>
              <a:buChar char="v"/>
            </a:pPr>
            <a:r>
              <a:rPr lang="en-US" altLang="en-US" sz="2400" dirty="0">
                <a:latin typeface="+mj-lt"/>
              </a:rPr>
              <a:t>“Christ will come to the meeting and be sustained in His calling as King of Kings and Lord of Lords.” </a:t>
            </a:r>
            <a:r>
              <a:rPr lang="en-US" altLang="en-US" sz="1600" dirty="0">
                <a:latin typeface="+mj-lt"/>
              </a:rPr>
              <a:t>(Joseph Fielding Smith,</a:t>
            </a:r>
            <a:r>
              <a:rPr lang="en-US" altLang="en-US" sz="1600" i="1" dirty="0">
                <a:latin typeface="+mj-lt"/>
              </a:rPr>
              <a:t> Doctrines of Salvation,</a:t>
            </a:r>
            <a:r>
              <a:rPr lang="en-US" altLang="en-US" sz="1600" dirty="0">
                <a:latin typeface="+mj-lt"/>
              </a:rPr>
              <a:t> 1:106)</a:t>
            </a:r>
          </a:p>
          <a:p>
            <a:pPr eaLnBrk="1" hangingPunct="1">
              <a:buFont typeface="Wingdings" panose="05000000000000000000" pitchFamily="2" charset="2"/>
              <a:buChar char="v"/>
            </a:pPr>
            <a:r>
              <a:rPr lang="en-US" dirty="0">
                <a:effectLst/>
                <a:latin typeface="+mj-lt"/>
              </a:rPr>
              <a:t>“We will receive them into our bosom and they shall see us; and we will fall upon their necks and they shall fall upon our necks, and we will kiss each other; </a:t>
            </a:r>
            <a:r>
              <a:rPr lang="en-US" i="1" dirty="0">
                <a:effectLst/>
                <a:latin typeface="+mj-lt"/>
              </a:rPr>
              <a:t>it shall be Zion</a:t>
            </a:r>
            <a:r>
              <a:rPr lang="en-US" dirty="0">
                <a:effectLst/>
                <a:latin typeface="+mj-lt"/>
              </a:rPr>
              <a:t>; and </a:t>
            </a:r>
            <a:r>
              <a:rPr lang="en-US" i="1" dirty="0">
                <a:effectLst/>
                <a:latin typeface="+mj-lt"/>
              </a:rPr>
              <a:t>for the space of a thousand years the earth shall rest</a:t>
            </a:r>
            <a:r>
              <a:rPr lang="en-US" dirty="0">
                <a:effectLst/>
                <a:latin typeface="+mj-lt"/>
              </a:rPr>
              <a:t>.” (Moses 7:63–64)</a:t>
            </a:r>
            <a:endParaRPr lang="en-US" altLang="en-US" sz="1800" dirty="0">
              <a:latin typeface="+mj-lt"/>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0955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1000"/>
                                        <p:tgtEl>
                                          <p:spTgt spid="13315">
                                            <p:txEl>
                                              <p:pRg st="1" end="1"/>
                                            </p:txEl>
                                          </p:spTgt>
                                        </p:tgtEl>
                                      </p:cBhvr>
                                    </p:animEffect>
                                    <p:anim calcmode="lin" valueType="num">
                                      <p:cBhvr>
                                        <p:cTn id="8"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5">
                                            <p:txEl>
                                              <p:pRg st="2" end="2"/>
                                            </p:txEl>
                                          </p:spTgt>
                                        </p:tgtEl>
                                        <p:attrNameLst>
                                          <p:attrName>style.visibility</p:attrName>
                                        </p:attrNameLst>
                                      </p:cBhvr>
                                      <p:to>
                                        <p:strVal val="visible"/>
                                      </p:to>
                                    </p:set>
                                    <p:animEffect transition="in" filter="fade">
                                      <p:cBhvr>
                                        <p:cTn id="14" dur="1000"/>
                                        <p:tgtEl>
                                          <p:spTgt spid="13315">
                                            <p:txEl>
                                              <p:pRg st="2" end="2"/>
                                            </p:txEl>
                                          </p:spTgt>
                                        </p:tgtEl>
                                      </p:cBhvr>
                                    </p:animEffect>
                                    <p:anim calcmode="lin" valueType="num">
                                      <p:cBhvr>
                                        <p:cTn id="15"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Effect transition="in" filter="fade">
                                      <p:cBhvr>
                                        <p:cTn id="21" dur="1000"/>
                                        <p:tgtEl>
                                          <p:spTgt spid="13315">
                                            <p:txEl>
                                              <p:pRg st="3" end="3"/>
                                            </p:txEl>
                                          </p:spTgt>
                                        </p:tgtEl>
                                      </p:cBhvr>
                                    </p:animEffect>
                                    <p:anim calcmode="lin" valueType="num">
                                      <p:cBhvr>
                                        <p:cTn id="22"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09600" y="0"/>
            <a:ext cx="7766050" cy="1325563"/>
          </a:xfrm>
        </p:spPr>
        <p:txBody>
          <a:bodyPr/>
          <a:lstStyle/>
          <a:p>
            <a:pPr eaLnBrk="1" fontAlgn="auto" hangingPunct="1">
              <a:spcAft>
                <a:spcPts val="0"/>
              </a:spcAft>
              <a:defRPr/>
            </a:pPr>
            <a:r>
              <a:rPr lang="en-US" altLang="en-US" sz="2800"/>
              <a:t>1</a:t>
            </a:r>
            <a:r>
              <a:rPr lang="en-US" altLang="en-US" sz="2800" baseline="30000"/>
              <a:t>st</a:t>
            </a:r>
            <a:r>
              <a:rPr lang="en-US" altLang="en-US" sz="2800"/>
              <a:t> Woe – 1</a:t>
            </a:r>
            <a:r>
              <a:rPr lang="en-US" altLang="en-US" sz="2800" baseline="30000"/>
              <a:t>st</a:t>
            </a:r>
            <a:r>
              <a:rPr lang="en-US" altLang="en-US" sz="2800"/>
              <a:t> Appearance – Adam Ondi Ahman</a:t>
            </a:r>
          </a:p>
        </p:txBody>
      </p:sp>
      <p:sp>
        <p:nvSpPr>
          <p:cNvPr id="13315" name="Rectangle 3"/>
          <p:cNvSpPr>
            <a:spLocks noGrp="1" noChangeArrowheads="1"/>
          </p:cNvSpPr>
          <p:nvPr>
            <p:ph idx="1"/>
          </p:nvPr>
        </p:nvSpPr>
        <p:spPr>
          <a:xfrm>
            <a:off x="311150" y="1219200"/>
            <a:ext cx="8686800" cy="5638800"/>
          </a:xfrm>
        </p:spPr>
        <p:txBody>
          <a:bodyPr>
            <a:normAutofit/>
          </a:bodyPr>
          <a:lstStyle/>
          <a:p>
            <a:pPr eaLnBrk="1" fontAlgn="auto" hangingPunct="1">
              <a:spcBef>
                <a:spcPct val="0"/>
              </a:spcBef>
              <a:spcAft>
                <a:spcPts val="0"/>
              </a:spcAft>
              <a:buFont typeface="Wingdings" panose="05000000000000000000" pitchFamily="2" charset="2"/>
              <a:buChar char="v"/>
              <a:defRPr/>
            </a:pPr>
            <a:r>
              <a:rPr lang="en-US" altLang="en-US" sz="2800" dirty="0">
                <a:latin typeface="+mj-lt"/>
              </a:rPr>
              <a:t>“The sons of Levi will offer unto the Lord an offering in righteousness” </a:t>
            </a:r>
            <a:r>
              <a:rPr lang="en-US" altLang="en-US" dirty="0">
                <a:latin typeface="+mj-lt"/>
              </a:rPr>
              <a:t>(3 Nephi 24:2-3)</a:t>
            </a:r>
          </a:p>
          <a:p>
            <a:pPr eaLnBrk="1" fontAlgn="auto" hangingPunct="1">
              <a:spcBef>
                <a:spcPct val="0"/>
              </a:spcBef>
              <a:spcAft>
                <a:spcPts val="0"/>
              </a:spcAft>
              <a:buFont typeface="Wingdings" panose="05000000000000000000" pitchFamily="2" charset="2"/>
              <a:buChar char="v"/>
              <a:defRPr/>
            </a:pPr>
            <a:r>
              <a:rPr lang="en-US" altLang="en-US" sz="2800" dirty="0">
                <a:latin typeface="+mj-lt"/>
              </a:rPr>
              <a:t>“144,000 sealed priests will be at Adam </a:t>
            </a:r>
            <a:r>
              <a:rPr lang="en-US" altLang="en-US" sz="2800" dirty="0" err="1">
                <a:latin typeface="+mj-lt"/>
              </a:rPr>
              <a:t>Ondi</a:t>
            </a:r>
            <a:r>
              <a:rPr lang="en-US" altLang="en-US" sz="2800" dirty="0">
                <a:latin typeface="+mj-lt"/>
              </a:rPr>
              <a:t> </a:t>
            </a:r>
            <a:r>
              <a:rPr lang="en-US" altLang="en-US" sz="2800" dirty="0" err="1">
                <a:latin typeface="+mj-lt"/>
              </a:rPr>
              <a:t>Ahman</a:t>
            </a:r>
            <a:r>
              <a:rPr lang="en-US" altLang="en-US" sz="2800" dirty="0">
                <a:latin typeface="+mj-lt"/>
              </a:rPr>
              <a:t>” </a:t>
            </a:r>
            <a:r>
              <a:rPr lang="en-US" altLang="en-US" dirty="0">
                <a:latin typeface="+mj-lt"/>
              </a:rPr>
              <a:t>(Joseph Smith, History of the Church, 5:326).</a:t>
            </a:r>
          </a:p>
          <a:p>
            <a:pPr eaLnBrk="1" fontAlgn="auto" hangingPunct="1">
              <a:spcBef>
                <a:spcPct val="0"/>
              </a:spcBef>
              <a:spcAft>
                <a:spcPts val="0"/>
              </a:spcAft>
              <a:buFont typeface="Wingdings" panose="05000000000000000000" pitchFamily="2" charset="2"/>
              <a:buChar char="v"/>
              <a:defRPr/>
            </a:pPr>
            <a:r>
              <a:rPr lang="en-US" altLang="en-US" sz="2800" dirty="0">
                <a:latin typeface="+mj-lt"/>
                <a:ea typeface="SimHei" panose="02010609060101010101" pitchFamily="49" charset="-122"/>
              </a:rPr>
              <a:t>“Both men and women will be present.” </a:t>
            </a:r>
            <a:r>
              <a:rPr lang="en-US" altLang="en-US" dirty="0">
                <a:latin typeface="+mj-lt"/>
                <a:ea typeface="SimHei" panose="02010609060101010101" pitchFamily="49" charset="-122"/>
              </a:rPr>
              <a:t>(</a:t>
            </a:r>
            <a:r>
              <a:rPr lang="en-US" altLang="en-US" dirty="0" err="1">
                <a:latin typeface="+mj-lt"/>
                <a:ea typeface="SimHei" panose="02010609060101010101" pitchFamily="49" charset="-122"/>
              </a:rPr>
              <a:t>B.R.McConkie</a:t>
            </a:r>
            <a:r>
              <a:rPr lang="en-US" altLang="en-US" dirty="0">
                <a:latin typeface="+mj-lt"/>
                <a:ea typeface="SimHei" panose="02010609060101010101" pitchFamily="49" charset="-122"/>
              </a:rPr>
              <a:t>, </a:t>
            </a:r>
            <a:r>
              <a:rPr lang="en-US" altLang="en-US" i="1" dirty="0">
                <a:latin typeface="+mj-lt"/>
                <a:ea typeface="SimHei" panose="02010609060101010101" pitchFamily="49" charset="-122"/>
              </a:rPr>
              <a:t>Millennial Messiah)</a:t>
            </a:r>
          </a:p>
          <a:p>
            <a:pPr eaLnBrk="1" fontAlgn="auto" hangingPunct="1">
              <a:spcBef>
                <a:spcPct val="0"/>
              </a:spcBef>
              <a:spcAft>
                <a:spcPts val="0"/>
              </a:spcAft>
              <a:buFont typeface="Wingdings" panose="05000000000000000000" pitchFamily="2" charset="2"/>
              <a:buChar char="v"/>
              <a:defRPr/>
            </a:pPr>
            <a:r>
              <a:rPr lang="en-US" altLang="en-US" sz="2800" dirty="0">
                <a:latin typeface="+mj-lt"/>
                <a:ea typeface="SimHei" panose="02010609060101010101" pitchFamily="49" charset="-122"/>
              </a:rPr>
              <a:t>“The righteous shall receive all the blessings of the temple, the fullness of the priesthood, and the Second Comforter” </a:t>
            </a:r>
            <a:r>
              <a:rPr lang="en-US" altLang="en-US" dirty="0">
                <a:latin typeface="+mj-lt"/>
                <a:ea typeface="SimHei" panose="02010609060101010101" pitchFamily="49" charset="-122"/>
              </a:rPr>
              <a:t>(ETB, </a:t>
            </a:r>
            <a:r>
              <a:rPr lang="en-US" altLang="en-US" i="1" dirty="0">
                <a:latin typeface="+mj-lt"/>
                <a:ea typeface="SimHei" panose="02010609060101010101" pitchFamily="49" charset="-122"/>
              </a:rPr>
              <a:t>Ensign,</a:t>
            </a:r>
            <a:r>
              <a:rPr lang="en-US" altLang="en-US" dirty="0">
                <a:latin typeface="+mj-lt"/>
                <a:ea typeface="SimHei" panose="02010609060101010101" pitchFamily="49" charset="-122"/>
              </a:rPr>
              <a:t> August 1985, pp. 6-10)</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0190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linds(horizontal)">
                                      <p:cBhvr>
                                        <p:cTn id="22"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609600"/>
            <a:ext cx="9144000" cy="1325563"/>
          </a:xfrm>
        </p:spPr>
        <p:txBody>
          <a:bodyPr/>
          <a:lstStyle/>
          <a:p>
            <a:pPr eaLnBrk="1" fontAlgn="auto" hangingPunct="1">
              <a:spcAft>
                <a:spcPts val="0"/>
              </a:spcAft>
              <a:defRPr/>
            </a:pPr>
            <a:r>
              <a:rPr lang="en-US" sz="3600" dirty="0"/>
              <a:t>Trumpets</a:t>
            </a:r>
            <a:endParaRPr lang="en-US" altLang="en-US" dirty="0"/>
          </a:p>
        </p:txBody>
      </p:sp>
      <p:sp>
        <p:nvSpPr>
          <p:cNvPr id="51203" name="Rectangle 3"/>
          <p:cNvSpPr>
            <a:spLocks noGrp="1" noChangeArrowheads="1"/>
          </p:cNvSpPr>
          <p:nvPr>
            <p:ph idx="1"/>
          </p:nvPr>
        </p:nvSpPr>
        <p:spPr>
          <a:xfrm>
            <a:off x="138545" y="1584399"/>
            <a:ext cx="9005455" cy="4335451"/>
          </a:xfrm>
        </p:spPr>
        <p:txBody>
          <a:bodyPr>
            <a:normAutofit/>
          </a:bodyPr>
          <a:lstStyle/>
          <a:p>
            <a:pPr marL="0" indent="0" algn="ctr" eaLnBrk="1" fontAlgn="auto" hangingPunct="1">
              <a:spcAft>
                <a:spcPts val="0"/>
              </a:spcAft>
              <a:buFont typeface="Wingdings" panose="05000000000000000000" pitchFamily="2" charset="2"/>
              <a:buNone/>
              <a:defRPr/>
            </a:pPr>
            <a:r>
              <a:rPr lang="en-US" sz="2200" b="1" dirty="0">
                <a:effectLst/>
                <a:latin typeface="+mj-lt"/>
              </a:rPr>
              <a:t>Three Woes</a:t>
            </a:r>
          </a:p>
          <a:p>
            <a:pPr eaLnBrk="1" fontAlgn="auto" hangingPunct="1">
              <a:spcAft>
                <a:spcPts val="0"/>
              </a:spcAft>
              <a:defRPr/>
            </a:pPr>
            <a:r>
              <a:rPr lang="en-US" sz="2200" dirty="0">
                <a:effectLst/>
                <a:latin typeface="+mj-lt"/>
              </a:rPr>
              <a:t>Battles at the time of </a:t>
            </a:r>
            <a:r>
              <a:rPr lang="en-US" sz="2200" b="1" dirty="0">
                <a:effectLst/>
                <a:latin typeface="+mj-lt"/>
              </a:rPr>
              <a:t>Adam </a:t>
            </a:r>
            <a:r>
              <a:rPr lang="en-US" sz="2200" b="1" dirty="0" err="1">
                <a:effectLst/>
                <a:latin typeface="+mj-lt"/>
              </a:rPr>
              <a:t>Ondi</a:t>
            </a:r>
            <a:r>
              <a:rPr lang="en-US" sz="2200" b="1" dirty="0">
                <a:effectLst/>
                <a:latin typeface="+mj-lt"/>
              </a:rPr>
              <a:t> </a:t>
            </a:r>
            <a:r>
              <a:rPr lang="en-US" sz="2200" b="1" dirty="0" err="1">
                <a:effectLst/>
                <a:latin typeface="+mj-lt"/>
              </a:rPr>
              <a:t>Ahman</a:t>
            </a:r>
            <a:r>
              <a:rPr lang="en-US" sz="2200" dirty="0">
                <a:effectLst/>
                <a:latin typeface="+mj-lt"/>
              </a:rPr>
              <a:t> (Rev. 9:1-12.) </a:t>
            </a:r>
          </a:p>
          <a:p>
            <a:pPr eaLnBrk="1" fontAlgn="auto" hangingPunct="1">
              <a:spcAft>
                <a:spcPts val="0"/>
              </a:spcAft>
              <a:defRPr/>
            </a:pPr>
            <a:r>
              <a:rPr lang="en-US" sz="2200" dirty="0">
                <a:effectLst/>
                <a:latin typeface="+mj-lt"/>
              </a:rPr>
              <a:t>The final great war (</a:t>
            </a:r>
            <a:r>
              <a:rPr lang="en-US" sz="2200" b="1" dirty="0">
                <a:effectLst/>
                <a:latin typeface="+mj-lt"/>
              </a:rPr>
              <a:t>Armageddon</a:t>
            </a:r>
            <a:r>
              <a:rPr lang="en-US" sz="2200" dirty="0">
                <a:effectLst/>
                <a:latin typeface="+mj-lt"/>
              </a:rPr>
              <a:t>) (Rev. 9:12-21; 10; 11:1-14.) </a:t>
            </a:r>
          </a:p>
          <a:p>
            <a:pPr eaLnBrk="1" fontAlgn="auto" hangingPunct="1">
              <a:spcAft>
                <a:spcPts val="0"/>
              </a:spcAft>
              <a:defRPr/>
            </a:pPr>
            <a:r>
              <a:rPr lang="en-US" sz="2200" dirty="0">
                <a:effectLst/>
                <a:latin typeface="+mj-lt"/>
              </a:rPr>
              <a:t>The destruction of the wicked when </a:t>
            </a:r>
            <a:r>
              <a:rPr lang="en-US" sz="2200" b="1" dirty="0">
                <a:effectLst/>
                <a:latin typeface="+mj-lt"/>
              </a:rPr>
              <a:t>Christ appears to the World</a:t>
            </a:r>
            <a:r>
              <a:rPr lang="en-US" sz="2200" dirty="0">
                <a:effectLst/>
                <a:latin typeface="+mj-lt"/>
              </a:rPr>
              <a:t> (Revelation 19)</a:t>
            </a:r>
          </a:p>
          <a:p>
            <a:pPr eaLnBrk="1" fontAlgn="auto" hangingPunct="1">
              <a:spcAft>
                <a:spcPts val="0"/>
              </a:spcAft>
              <a:defRPr/>
            </a:pPr>
            <a:r>
              <a:rPr lang="en-US" sz="2200" dirty="0">
                <a:effectLst/>
                <a:latin typeface="+mj-lt"/>
              </a:rPr>
              <a:t>FOURTH APPEARANCE: The New Jerusalem</a:t>
            </a:r>
            <a:endParaRPr lang="en-US" sz="2200" dirty="0">
              <a:latin typeface="+mj-lt"/>
            </a:endParaRPr>
          </a:p>
        </p:txBody>
      </p:sp>
      <p:pic>
        <p:nvPicPr>
          <p:cNvPr id="7"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41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1000">
                                          <p:stCondLst>
                                            <p:cond delay="0"/>
                                          </p:stCondLst>
                                        </p:cTn>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1000">
                                          <p:stCondLst>
                                            <p:cond delay="0"/>
                                          </p:stCondLst>
                                        </p:cTn>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fade">
                                      <p:cBhvr>
                                        <p:cTn id="17" dur="1000">
                                          <p:stCondLst>
                                            <p:cond delay="0"/>
                                          </p:stCondLst>
                                        </p:cTn>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fade">
                                      <p:cBhvr>
                                        <p:cTn id="22" dur="1000">
                                          <p:stCondLst>
                                            <p:cond delay="0"/>
                                          </p:stCondLst>
                                        </p:cTn>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fade">
                                      <p:cBhvr>
                                        <p:cTn id="27" dur="1000">
                                          <p:stCondLst>
                                            <p:cond delay="0"/>
                                          </p:stCondLst>
                                        </p:cTn>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09600" y="0"/>
            <a:ext cx="7766050" cy="1325563"/>
          </a:xfrm>
        </p:spPr>
        <p:txBody>
          <a:bodyPr/>
          <a:lstStyle/>
          <a:p>
            <a:pPr eaLnBrk="1" fontAlgn="auto" hangingPunct="1">
              <a:spcAft>
                <a:spcPts val="0"/>
              </a:spcAft>
              <a:defRPr/>
            </a:pPr>
            <a:r>
              <a:rPr lang="en-US" altLang="en-US" sz="2800" dirty="0"/>
              <a:t>Adam Ondi Ahman</a:t>
            </a:r>
          </a:p>
        </p:txBody>
      </p:sp>
      <p:sp>
        <p:nvSpPr>
          <p:cNvPr id="13315" name="Rectangle 3"/>
          <p:cNvSpPr>
            <a:spLocks noGrp="1" noChangeArrowheads="1"/>
          </p:cNvSpPr>
          <p:nvPr>
            <p:ph idx="1"/>
          </p:nvPr>
        </p:nvSpPr>
        <p:spPr>
          <a:xfrm>
            <a:off x="4273549" y="1219200"/>
            <a:ext cx="5036705" cy="5638800"/>
          </a:xfrm>
        </p:spPr>
        <p:txBody>
          <a:bodyPr>
            <a:normAutofit/>
          </a:bodyPr>
          <a:lstStyle/>
          <a:p>
            <a:pPr eaLnBrk="1" fontAlgn="auto" hangingPunct="1">
              <a:spcBef>
                <a:spcPct val="0"/>
              </a:spcBef>
              <a:spcAft>
                <a:spcPts val="0"/>
              </a:spcAft>
              <a:buFont typeface="Wingdings" panose="05000000000000000000" pitchFamily="2" charset="2"/>
              <a:buChar char="v"/>
              <a:defRPr/>
            </a:pPr>
            <a:r>
              <a:rPr lang="en-US" sz="2400" dirty="0">
                <a:effectLst/>
                <a:latin typeface="+mj-lt"/>
              </a:rPr>
              <a:t>Highlight: D&amp;C 27:5</a:t>
            </a:r>
          </a:p>
          <a:p>
            <a:pPr eaLnBrk="1" fontAlgn="auto" hangingPunct="1">
              <a:spcBef>
                <a:spcPct val="0"/>
              </a:spcBef>
              <a:spcAft>
                <a:spcPts val="0"/>
              </a:spcAft>
              <a:buFont typeface="Wingdings" panose="05000000000000000000" pitchFamily="2" charset="2"/>
              <a:buChar char="v"/>
              <a:defRPr/>
            </a:pPr>
            <a:r>
              <a:rPr lang="en-US" sz="2400" dirty="0">
                <a:effectLst/>
                <a:latin typeface="+mj-lt"/>
              </a:rPr>
              <a:t>Guest list: D&amp;C 27:6-12 </a:t>
            </a:r>
          </a:p>
          <a:p>
            <a:pPr eaLnBrk="1" fontAlgn="auto" hangingPunct="1">
              <a:spcBef>
                <a:spcPct val="0"/>
              </a:spcBef>
              <a:spcAft>
                <a:spcPts val="0"/>
              </a:spcAft>
              <a:buFont typeface="Wingdings" panose="05000000000000000000" pitchFamily="2" charset="2"/>
              <a:buChar char="v"/>
              <a:defRPr/>
            </a:pPr>
            <a:r>
              <a:rPr lang="en-US" sz="2400" dirty="0">
                <a:effectLst/>
                <a:latin typeface="+mj-lt"/>
              </a:rPr>
              <a:t>How to </a:t>
            </a:r>
            <a:r>
              <a:rPr lang="en-US" sz="2400" dirty="0" err="1">
                <a:effectLst/>
                <a:latin typeface="+mj-lt"/>
              </a:rPr>
              <a:t>Preare</a:t>
            </a:r>
            <a:r>
              <a:rPr lang="en-US" sz="2400" dirty="0">
                <a:effectLst/>
                <a:latin typeface="+mj-lt"/>
              </a:rPr>
              <a:t>: D&amp;C 27:15-18 </a:t>
            </a:r>
            <a:br>
              <a:rPr lang="en-US" sz="2400" dirty="0">
                <a:latin typeface="+mj-lt"/>
              </a:rPr>
            </a:br>
            <a:endParaRPr lang="en-US" altLang="en-US" sz="2400" dirty="0">
              <a:latin typeface="+mj-lt"/>
              <a:ea typeface="SimHei" panose="02010609060101010101" pitchFamily="49" charset="-122"/>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2050" name="Picture 2" descr="Image result for lds adam ondi ahman">
            <a:extLst>
              <a:ext uri="{FF2B5EF4-FFF2-40B4-BE49-F238E27FC236}">
                <a16:creationId xmlns:a16="http://schemas.microsoft.com/office/drawing/2014/main" id="{20AE6B74-1D13-49C4-8C1C-F00536613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325563"/>
            <a:ext cx="4286250" cy="32194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DEF935-B944-402C-9F21-117AED944BCB}"/>
              </a:ext>
            </a:extLst>
          </p:cNvPr>
          <p:cNvSpPr>
            <a:spLocks noChangeArrowheads="1"/>
          </p:cNvSpPr>
          <p:nvPr/>
        </p:nvSpPr>
        <p:spPr bwMode="auto">
          <a:xfrm>
            <a:off x="311150" y="5649913"/>
            <a:ext cx="859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FontTx/>
              <a:buNone/>
            </a:pPr>
            <a:r>
              <a:rPr lang="en-US" altLang="en-US" sz="2800" dirty="0">
                <a:solidFill>
                  <a:srgbClr val="FFFF00"/>
                </a:solidFill>
                <a:latin typeface="Tw Cen MT" panose="020B0602020104020603" pitchFamily="34" charset="0"/>
              </a:rPr>
              <a:t>Revelation 9:12</a:t>
            </a:r>
          </a:p>
        </p:txBody>
      </p:sp>
    </p:spTree>
    <p:extLst>
      <p:ext uri="{BB962C8B-B14F-4D97-AF65-F5344CB8AC3E}">
        <p14:creationId xmlns:p14="http://schemas.microsoft.com/office/powerpoint/2010/main" val="11520340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5"/>
          <p:cNvSpPr txBox="1">
            <a:spLocks noChangeArrowheads="1"/>
          </p:cNvSpPr>
          <p:nvPr/>
        </p:nvSpPr>
        <p:spPr bwMode="auto">
          <a:xfrm>
            <a:off x="911225" y="3949700"/>
            <a:ext cx="7294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4800">
                <a:latin typeface="Papyrus" panose="03070502060502030205" pitchFamily="66" charset="0"/>
              </a:rPr>
              <a:t>The Book of Revelation:</a:t>
            </a:r>
          </a:p>
          <a:p>
            <a:pPr algn="ctr" eaLnBrk="1" hangingPunct="1">
              <a:lnSpc>
                <a:spcPct val="100000"/>
              </a:lnSpc>
              <a:spcBef>
                <a:spcPct val="0"/>
              </a:spcBef>
              <a:buFontTx/>
              <a:buNone/>
            </a:pPr>
            <a:r>
              <a:rPr lang="en-US" altLang="en-US" sz="6000" b="1">
                <a:latin typeface="Matura MT Script Capitals" panose="03020802060602070202" pitchFamily="66" charset="0"/>
              </a:rPr>
              <a:t>Preparing for </a:t>
            </a:r>
          </a:p>
          <a:p>
            <a:pPr algn="ctr" eaLnBrk="1" hangingPunct="1">
              <a:lnSpc>
                <a:spcPct val="100000"/>
              </a:lnSpc>
              <a:spcBef>
                <a:spcPct val="0"/>
              </a:spcBef>
              <a:buFontTx/>
              <a:buNone/>
            </a:pPr>
            <a:r>
              <a:rPr lang="en-US" altLang="en-US" sz="6000" b="1">
                <a:latin typeface="Matura MT Script Capitals" panose="03020802060602070202" pitchFamily="66" charset="0"/>
              </a:rPr>
              <a:t>The Second Coming</a:t>
            </a:r>
          </a:p>
        </p:txBody>
      </p:sp>
      <p:pic>
        <p:nvPicPr>
          <p:cNvPr id="187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D67FF5F-0864-4E1C-9D49-C0E57B635186}"/>
              </a:ext>
            </a:extLst>
          </p:cNvPr>
          <p:cNvSpPr/>
          <p:nvPr/>
        </p:nvSpPr>
        <p:spPr>
          <a:xfrm>
            <a:off x="2641600" y="452583"/>
            <a:ext cx="803564" cy="609600"/>
          </a:xfrm>
          <a:prstGeom prst="ellipse">
            <a:avLst/>
          </a:prstGeom>
          <a:solidFill>
            <a:srgbClr val="3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262A"/>
              </a:solidFill>
            </a:endParaRPr>
          </a:p>
        </p:txBody>
      </p:sp>
    </p:spTree>
    <p:extLst>
      <p:ext uri="{BB962C8B-B14F-4D97-AF65-F5344CB8AC3E}">
        <p14:creationId xmlns:p14="http://schemas.microsoft.com/office/powerpoint/2010/main" val="49573081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fontAlgn="auto" hangingPunct="1">
              <a:spcAft>
                <a:spcPts val="0"/>
              </a:spcAft>
              <a:defRPr/>
            </a:pPr>
            <a:r>
              <a:rPr lang="en-US" altLang="en-US" dirty="0"/>
              <a:t>revelation 9</a:t>
            </a:r>
          </a:p>
        </p:txBody>
      </p:sp>
      <p:sp>
        <p:nvSpPr>
          <p:cNvPr id="116739" name="Rectangle 3"/>
          <p:cNvSpPr>
            <a:spLocks noGrp="1" noChangeArrowheads="1"/>
          </p:cNvSpPr>
          <p:nvPr>
            <p:ph idx="1"/>
          </p:nvPr>
        </p:nvSpPr>
        <p:spPr>
          <a:xfrm>
            <a:off x="730250" y="2286000"/>
            <a:ext cx="7772400" cy="3581400"/>
          </a:xfrm>
        </p:spPr>
        <p:txBody>
          <a:bodyPr>
            <a:normAutofit/>
          </a:bodyPr>
          <a:lstStyle/>
          <a:p>
            <a:pPr marL="0" indent="0" algn="ctr" eaLnBrk="1" fontAlgn="auto" hangingPunct="1">
              <a:spcAft>
                <a:spcPts val="0"/>
              </a:spcAft>
              <a:buFont typeface="Wingdings" panose="05000000000000000000" pitchFamily="2" charset="2"/>
              <a:buNone/>
              <a:defRPr/>
            </a:pPr>
            <a:r>
              <a:rPr lang="en-US" altLang="en-US" sz="10000" dirty="0">
                <a:latin typeface="Freestyle Script" panose="030804020302050B0404" pitchFamily="66" charset="0"/>
              </a:rPr>
              <a:t>The First Woe</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139556" y="5897273"/>
            <a:ext cx="2706190" cy="646331"/>
          </a:xfrm>
          <a:prstGeom prst="rect">
            <a:avLst/>
          </a:prstGeom>
        </p:spPr>
        <p:txBody>
          <a:bodyPr wrap="none">
            <a:spAutoFit/>
          </a:bodyPr>
          <a:lstStyle/>
          <a:p>
            <a:pPr marL="0" indent="0" eaLnBrk="1" fontAlgn="auto" hangingPunct="1">
              <a:spcAft>
                <a:spcPts val="0"/>
              </a:spcAft>
              <a:buFont typeface="Wingdings" panose="05000000000000000000" pitchFamily="2" charset="2"/>
              <a:buNone/>
              <a:defRPr/>
            </a:pPr>
            <a:r>
              <a:rPr lang="en-US" altLang="en-US" sz="3600" dirty="0">
                <a:latin typeface="+mj-lt"/>
              </a:rPr>
              <a:t>D&amp;C 77:13</a:t>
            </a:r>
          </a:p>
        </p:txBody>
      </p:sp>
    </p:spTree>
    <p:extLst>
      <p:ext uri="{BB962C8B-B14F-4D97-AF65-F5344CB8AC3E}">
        <p14:creationId xmlns:p14="http://schemas.microsoft.com/office/powerpoint/2010/main" val="13802010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fontAlgn="auto" hangingPunct="1">
              <a:spcAft>
                <a:spcPts val="0"/>
              </a:spcAft>
              <a:defRPr/>
            </a:pPr>
            <a:r>
              <a:rPr lang="en-US" altLang="en-US" dirty="0"/>
              <a:t>Gordon B. Hinckley</a:t>
            </a:r>
            <a:br>
              <a:rPr lang="en-US" altLang="en-US" dirty="0"/>
            </a:br>
            <a:r>
              <a:rPr lang="en-US" altLang="en-US" sz="2400" dirty="0"/>
              <a:t>general conference, April 1995</a:t>
            </a:r>
          </a:p>
        </p:txBody>
      </p:sp>
      <p:sp>
        <p:nvSpPr>
          <p:cNvPr id="137219" name="Rectangle 3"/>
          <p:cNvSpPr>
            <a:spLocks noGrp="1" noChangeArrowheads="1"/>
          </p:cNvSpPr>
          <p:nvPr>
            <p:ph type="body" sz="half" idx="1"/>
          </p:nvPr>
        </p:nvSpPr>
        <p:spPr>
          <a:xfrm>
            <a:off x="1828800" y="1981200"/>
            <a:ext cx="6858000" cy="4114800"/>
          </a:xfrm>
        </p:spPr>
        <p:txBody>
          <a:bodyPr>
            <a:noAutofit/>
          </a:bodyPr>
          <a:lstStyle/>
          <a:p>
            <a:pPr marL="0" indent="0" eaLnBrk="1" fontAlgn="auto" hangingPunct="1">
              <a:spcAft>
                <a:spcPts val="0"/>
              </a:spcAft>
              <a:buClr>
                <a:schemeClr val="bg1"/>
              </a:buClr>
              <a:buFont typeface="Wingdings" panose="05000000000000000000" pitchFamily="2" charset="2"/>
              <a:buNone/>
              <a:defRPr/>
            </a:pPr>
            <a:r>
              <a:rPr lang="en-US" altLang="en-US" sz="2800" dirty="0">
                <a:latin typeface="+mj-lt"/>
              </a:rPr>
              <a:t>“This is a time to be strong. It is a time to move forward without hesitation, knowing well the meaning, the breadth and the importance of our mission. It is a time to do what is right regardless of the consequences that might follow. It is a time to be found keeping the commandments.”</a:t>
            </a:r>
          </a:p>
        </p:txBody>
      </p:sp>
      <p:pic>
        <p:nvPicPr>
          <p:cNvPr id="165892" name="Picture 8" descr="hinckleyg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1543050" cy="20574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https://encrypted-tbn3.gstatic.com/images?q=tbn:ANd9GcRUS-ltJTLzq06B-C-KDQ0-EPX8VNLfPROF1d6Xj30485pSiNYV"/>
          <p:cNvPicPr>
            <a:picLocks noChangeAspect="1" noChangeArrowheads="1"/>
          </p:cNvPicPr>
          <p:nvPr/>
        </p:nvPicPr>
        <p:blipFill rotWithShape="1">
          <a:blip r:embed="rId3">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8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US" altLang="en-US"/>
              <a:t>Revelation 9</a:t>
            </a:r>
          </a:p>
        </p:txBody>
      </p:sp>
      <p:sp>
        <p:nvSpPr>
          <p:cNvPr id="52227" name="Rectangle 3"/>
          <p:cNvSpPr>
            <a:spLocks noGrp="1" noChangeArrowheads="1"/>
          </p:cNvSpPr>
          <p:nvPr>
            <p:ph idx="1"/>
          </p:nvPr>
        </p:nvSpPr>
        <p:spPr>
          <a:xfrm>
            <a:off x="685800" y="3009900"/>
            <a:ext cx="7764463" cy="1709584"/>
          </a:xfrm>
        </p:spPr>
        <p:txBody>
          <a:bodyPr>
            <a:noAutofit/>
          </a:bodyPr>
          <a:lstStyle/>
          <a:p>
            <a:pPr marL="0" indent="0" algn="ctr" eaLnBrk="1" fontAlgn="auto" hangingPunct="1">
              <a:spcAft>
                <a:spcPts val="0"/>
              </a:spcAft>
              <a:buFont typeface="Wingdings" panose="05000000000000000000" pitchFamily="2" charset="2"/>
              <a:buNone/>
              <a:defRPr/>
            </a:pPr>
            <a:r>
              <a:rPr lang="en-US" altLang="en-US" sz="4400" b="1" dirty="0">
                <a:solidFill>
                  <a:srgbClr val="FFFF00"/>
                </a:solidFill>
                <a:latin typeface="+mj-lt"/>
              </a:rPr>
              <a:t>Wars</a:t>
            </a:r>
            <a:r>
              <a:rPr lang="en-US" altLang="en-US" sz="4400" b="1" dirty="0">
                <a:latin typeface="+mj-lt"/>
              </a:rPr>
              <a:t> and Wickedness</a:t>
            </a:r>
          </a:p>
        </p:txBody>
      </p:sp>
      <p:pic>
        <p:nvPicPr>
          <p:cNvPr id="7"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05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AA575-1E26-4F3C-9170-54D3D915EC65}"/>
              </a:ext>
            </a:extLst>
          </p:cNvPr>
          <p:cNvSpPr/>
          <p:nvPr/>
        </p:nvSpPr>
        <p:spPr>
          <a:xfrm>
            <a:off x="203199" y="187741"/>
            <a:ext cx="8488218" cy="5109091"/>
          </a:xfrm>
          <a:prstGeom prst="rect">
            <a:avLst/>
          </a:prstGeom>
        </p:spPr>
        <p:txBody>
          <a:bodyPr wrap="square">
            <a:spAutoFit/>
          </a:bodyPr>
          <a:lstStyle/>
          <a:p>
            <a:r>
              <a:rPr lang="en-US" sz="2800" dirty="0">
                <a:latin typeface="+mj-lt"/>
              </a:rPr>
              <a:t>“It is not improbable that these ancient prophets were seeing such things as men wearing or protected by strong armor; as troops of cavalry and companies of tanks and flame throwers; as airplanes and airborne missiles which explode, fire shells and drop bombs; and even other weapons yet to be devised in an age when warfare. And perhaps John is seeing such things as the effects of poisonous gas or bacteriological warfare, or atomic fallout…” </a:t>
            </a:r>
            <a:r>
              <a:rPr lang="en-US" dirty="0">
                <a:latin typeface="+mj-lt"/>
              </a:rPr>
              <a:t>(Bruce McConkie, </a:t>
            </a:r>
            <a:r>
              <a:rPr lang="en-US" spc="-4" dirty="0">
                <a:latin typeface="+mj-lt"/>
              </a:rPr>
              <a:t>DNTC,</a:t>
            </a:r>
            <a:r>
              <a:rPr lang="en-US" dirty="0">
                <a:latin typeface="+mj-lt"/>
              </a:rPr>
              <a:t> 3:502)</a:t>
            </a:r>
          </a:p>
          <a:p>
            <a:endParaRPr lang="en-US" sz="2800" dirty="0">
              <a:latin typeface="+mj-lt"/>
            </a:endParaRPr>
          </a:p>
        </p:txBody>
      </p:sp>
      <p:pic>
        <p:nvPicPr>
          <p:cNvPr id="3074" name="Picture 2" descr="Image result for world war III">
            <a:extLst>
              <a:ext uri="{FF2B5EF4-FFF2-40B4-BE49-F238E27FC236}">
                <a16:creationId xmlns:a16="http://schemas.microsoft.com/office/drawing/2014/main" id="{345464AF-D851-4D09-838F-6CFAB89A02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141" y="5071217"/>
            <a:ext cx="3012642" cy="178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9876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2772" name="Picture 2" descr="D:\Documents and Settings\lucherinimj\My Documents\Scans\My Scans\2005-05 (May)\Locus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4742873" cy="3385561"/>
          </a:xfrm>
        </p:spPr>
      </p:pic>
      <p:pic>
        <p:nvPicPr>
          <p:cNvPr id="6" name="Picture 2" descr="D:\Documents and Settings\lucherinimj\My Documents\Scans\My Scans\2005-05 (May)\MOPP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2" y="2234046"/>
            <a:ext cx="4913167" cy="469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itle 1"/>
          <p:cNvSpPr>
            <a:spLocks noGrp="1"/>
          </p:cNvSpPr>
          <p:nvPr>
            <p:ph type="title"/>
          </p:nvPr>
        </p:nvSpPr>
        <p:spPr>
          <a:xfrm>
            <a:off x="422563" y="2161310"/>
            <a:ext cx="3733800" cy="1143000"/>
          </a:xfrm>
        </p:spPr>
        <p:txBody>
          <a:bodyPr/>
          <a:lstStyle/>
          <a:p>
            <a:pPr eaLnBrk="1" fontAlgn="auto" hangingPunct="1">
              <a:spcAft>
                <a:spcPts val="0"/>
              </a:spcAft>
              <a:defRPr/>
            </a:pPr>
            <a:r>
              <a:rPr lang="en-US" altLang="en-US" dirty="0">
                <a:solidFill>
                  <a:srgbClr val="002060"/>
                </a:solidFill>
              </a:rPr>
              <a:t>Rev 9:7?</a:t>
            </a:r>
          </a:p>
        </p:txBody>
      </p:sp>
      <p:pic>
        <p:nvPicPr>
          <p:cNvPr id="8" name="Picture 5" descr="D:\Documents and Settings\lucherinimj\My Documents\Scans\My Scans\2005-05 (May)\A-10 Warthog.jpg">
            <a:extLst>
              <a:ext uri="{FF2B5EF4-FFF2-40B4-BE49-F238E27FC236}">
                <a16:creationId xmlns:a16="http://schemas.microsoft.com/office/drawing/2014/main" id="{FDB23A2F-53A5-4EB0-8DF6-E95E9B619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191" y="1874053"/>
            <a:ext cx="4384506" cy="2968606"/>
          </a:xfrm>
          <a:prstGeom prst="rect">
            <a:avLst/>
          </a:prstGeom>
        </p:spPr>
      </p:pic>
      <p:pic>
        <p:nvPicPr>
          <p:cNvPr id="9" name="Picture 2">
            <a:extLst>
              <a:ext uri="{FF2B5EF4-FFF2-40B4-BE49-F238E27FC236}">
                <a16:creationId xmlns:a16="http://schemas.microsoft.com/office/drawing/2014/main" id="{3F305880-83C1-464D-81F4-BF4B690D60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28600"/>
            <a:ext cx="2205038"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http://jazzroc.files.wordpress.com/2008/11/ct.jpg?w=700">
            <a:extLst>
              <a:ext uri="{FF2B5EF4-FFF2-40B4-BE49-F238E27FC236}">
                <a16:creationId xmlns:a16="http://schemas.microsoft.com/office/drawing/2014/main" id="{CB1752DC-BD8C-41A2-AAF5-DCD4F37C1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175" y="4788486"/>
            <a:ext cx="2506663"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FE85F42-67AE-498F-9C35-C176A736CDC7}"/>
              </a:ext>
            </a:extLst>
          </p:cNvPr>
          <p:cNvSpPr txBox="1">
            <a:spLocks/>
          </p:cNvSpPr>
          <p:nvPr/>
        </p:nvSpPr>
        <p:spPr>
          <a:xfrm>
            <a:off x="5933307" y="2234046"/>
            <a:ext cx="3065390" cy="715963"/>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dirty="0"/>
              <a:t>Rev 9:8?</a:t>
            </a:r>
          </a:p>
        </p:txBody>
      </p:sp>
    </p:spTree>
    <p:extLst>
      <p:ext uri="{BB962C8B-B14F-4D97-AF65-F5344CB8AC3E}">
        <p14:creationId xmlns:p14="http://schemas.microsoft.com/office/powerpoint/2010/main" val="8368658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fade">
                                      <p:cBhvr>
                                        <p:cTn id="12" dur="1000"/>
                                        <p:tgtEl>
                                          <p:spTgt spid="32772"/>
                                        </p:tgtEl>
                                      </p:cBhvr>
                                    </p:animEffect>
                                    <p:anim calcmode="lin" valueType="num">
                                      <p:cBhvr>
                                        <p:cTn id="13" dur="1000" fill="hold"/>
                                        <p:tgtEl>
                                          <p:spTgt spid="32772"/>
                                        </p:tgtEl>
                                        <p:attrNameLst>
                                          <p:attrName>ppt_x</p:attrName>
                                        </p:attrNameLst>
                                      </p:cBhvr>
                                      <p:tavLst>
                                        <p:tav tm="0">
                                          <p:val>
                                            <p:strVal val="#ppt_x"/>
                                          </p:val>
                                        </p:tav>
                                        <p:tav tm="100000">
                                          <p:val>
                                            <p:strVal val="#ppt_x"/>
                                          </p:val>
                                        </p:tav>
                                      </p:tavLst>
                                    </p:anim>
                                    <p:anim calcmode="lin" valueType="num">
                                      <p:cBhvr>
                                        <p:cTn id="14" dur="1000" fill="hold"/>
                                        <p:tgtEl>
                                          <p:spTgt spid="3277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2883" name="Title 1"/>
          <p:cNvSpPr>
            <a:spLocks noGrp="1"/>
          </p:cNvSpPr>
          <p:nvPr>
            <p:ph type="title"/>
          </p:nvPr>
        </p:nvSpPr>
        <p:spPr>
          <a:xfrm>
            <a:off x="76777" y="76057"/>
            <a:ext cx="2388755" cy="1143000"/>
          </a:xfrm>
        </p:spPr>
        <p:txBody>
          <a:bodyPr/>
          <a:lstStyle/>
          <a:p>
            <a:pPr eaLnBrk="1" fontAlgn="auto" hangingPunct="1">
              <a:spcAft>
                <a:spcPts val="0"/>
              </a:spcAft>
              <a:defRPr/>
            </a:pPr>
            <a:r>
              <a:rPr lang="en-US" altLang="en-US" dirty="0">
                <a:solidFill>
                  <a:srgbClr val="002060"/>
                </a:solidFill>
              </a:rPr>
              <a:t>Rev 9:9?</a:t>
            </a:r>
          </a:p>
        </p:txBody>
      </p:sp>
      <p:pic>
        <p:nvPicPr>
          <p:cNvPr id="8" name="Picture 8" descr="D:\Documents and Settings\lucherinimj\My Documents\Scans\My Scans\2005-05 (May)\Apache Squadron.jpg">
            <a:extLst>
              <a:ext uri="{FF2B5EF4-FFF2-40B4-BE49-F238E27FC236}">
                <a16:creationId xmlns:a16="http://schemas.microsoft.com/office/drawing/2014/main" id="{6ACCC939-8A9A-475A-8354-4B1FE86D97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1255" y="952500"/>
            <a:ext cx="1892241" cy="338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age result for revelation 9 machinery">
            <a:extLst>
              <a:ext uri="{FF2B5EF4-FFF2-40B4-BE49-F238E27FC236}">
                <a16:creationId xmlns:a16="http://schemas.microsoft.com/office/drawing/2014/main" id="{31EEDAC9-BBED-4914-BBED-FDE8BD0F3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00"/>
            <a:ext cx="3413414" cy="20480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Documents and Settings\lucherinimj\My Documents\Scans\My Scans\2005-05 (May)\AH-1 Apache squadron.jpg">
            <a:extLst>
              <a:ext uri="{FF2B5EF4-FFF2-40B4-BE49-F238E27FC236}">
                <a16:creationId xmlns:a16="http://schemas.microsoft.com/office/drawing/2014/main" id="{21B0A925-C58C-4A85-BAB0-2BE414C9F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6" y="3000548"/>
            <a:ext cx="5472615" cy="134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D:\Documents and Settings\lucherinimj\My Documents\Scans\My Scans\2005-05 (May)\Abrams Tank.jpg">
            <a:extLst>
              <a:ext uri="{FF2B5EF4-FFF2-40B4-BE49-F238E27FC236}">
                <a16:creationId xmlns:a16="http://schemas.microsoft.com/office/drawing/2014/main" id="{56D5F98B-CA4C-4A9A-9D0A-5B7D5220A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065" y="1718912"/>
            <a:ext cx="3678305" cy="1833326"/>
          </a:xfrm>
          <a:prstGeom prst="rect">
            <a:avLst/>
          </a:prstGeom>
        </p:spPr>
      </p:pic>
      <p:pic>
        <p:nvPicPr>
          <p:cNvPr id="12" name="Picture 2" descr="D:\Documents and Settings\lucherinimj\My Documents\Scans\My Scans\2005-05 (May)\Scorpian.jpg">
            <a:extLst>
              <a:ext uri="{FF2B5EF4-FFF2-40B4-BE49-F238E27FC236}">
                <a16:creationId xmlns:a16="http://schemas.microsoft.com/office/drawing/2014/main" id="{60EF748F-5CBA-44BB-834A-3F4312EEE5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478064" y="3552238"/>
            <a:ext cx="3678305" cy="3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781054D5-8C39-4675-A3F4-E6A269049CDC}"/>
              </a:ext>
            </a:extLst>
          </p:cNvPr>
          <p:cNvSpPr/>
          <p:nvPr/>
        </p:nvSpPr>
        <p:spPr>
          <a:xfrm>
            <a:off x="6124647" y="980724"/>
            <a:ext cx="3031721" cy="738664"/>
          </a:xfrm>
          <a:prstGeom prst="rect">
            <a:avLst/>
          </a:prstGeom>
        </p:spPr>
        <p:txBody>
          <a:bodyPr wrap="square">
            <a:spAutoFit/>
          </a:bodyPr>
          <a:lstStyle/>
          <a:p>
            <a:pPr>
              <a:defRPr/>
            </a:pPr>
            <a:r>
              <a:rPr lang="en-US" sz="4200" b="1" kern="0" dirty="0">
                <a:solidFill>
                  <a:srgbClr val="002060"/>
                </a:solidFill>
                <a:effectLst>
                  <a:outerShdw blurRad="38100" dist="38100" dir="2700000" algn="tl">
                    <a:srgbClr val="000000">
                      <a:alpha val="43137"/>
                    </a:srgbClr>
                  </a:outerShdw>
                </a:effectLst>
                <a:latin typeface="+mj-lt"/>
                <a:ea typeface="+mj-ea"/>
                <a:cs typeface="+mj-cs"/>
              </a:rPr>
              <a:t>Rev 9: 10</a:t>
            </a:r>
          </a:p>
        </p:txBody>
      </p:sp>
    </p:spTree>
    <p:extLst>
      <p:ext uri="{BB962C8B-B14F-4D97-AF65-F5344CB8AC3E}">
        <p14:creationId xmlns:p14="http://schemas.microsoft.com/office/powerpoint/2010/main" val="2102156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9E2D0A34-9B27-483C-8F28-4BC5E0930575}"/>
              </a:ext>
            </a:extLst>
          </p:cNvPr>
          <p:cNvSpPr>
            <a:spLocks noGrp="1" noChangeArrowheads="1"/>
          </p:cNvSpPr>
          <p:nvPr>
            <p:ph type="title"/>
          </p:nvPr>
        </p:nvSpPr>
        <p:spPr>
          <a:xfrm>
            <a:off x="1066800" y="-152400"/>
            <a:ext cx="7772400" cy="1143000"/>
          </a:xfrm>
        </p:spPr>
        <p:txBody>
          <a:bodyPr/>
          <a:lstStyle/>
          <a:p>
            <a:pPr algn="ctr" eaLnBrk="1" hangingPunct="1">
              <a:defRPr/>
            </a:pPr>
            <a:r>
              <a:rPr lang="en-US" b="1" i="1">
                <a:effectLst>
                  <a:outerShdw blurRad="38100" dist="38100" dir="2700000" algn="tl">
                    <a:srgbClr val="C0C0C0"/>
                  </a:outerShdw>
                </a:effectLst>
                <a:ea typeface="+mj-ea"/>
              </a:rPr>
              <a:t>Adam-Ondi- Ahman</a:t>
            </a:r>
          </a:p>
        </p:txBody>
      </p:sp>
      <p:pic>
        <p:nvPicPr>
          <p:cNvPr id="59396" name="Picture 5" descr="CH_Adam-Ondi-Ahman">
            <a:extLst>
              <a:ext uri="{FF2B5EF4-FFF2-40B4-BE49-F238E27FC236}">
                <a16:creationId xmlns:a16="http://schemas.microsoft.com/office/drawing/2014/main" id="{F8AB545A-C6C7-41EC-8B71-3D1C6342476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03700" y="3898900"/>
            <a:ext cx="1485900" cy="1981200"/>
          </a:xfrm>
          <a:noFill/>
        </p:spPr>
      </p:pic>
      <p:pic>
        <p:nvPicPr>
          <p:cNvPr id="59397" name="Picture 6" descr="CH_Adam-Ondi-Ahman">
            <a:extLst>
              <a:ext uri="{FF2B5EF4-FFF2-40B4-BE49-F238E27FC236}">
                <a16:creationId xmlns:a16="http://schemas.microsoft.com/office/drawing/2014/main" id="{B5351BD2-7A04-420F-B84D-ECB955DC6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71600"/>
            <a:ext cx="3771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063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22575</TotalTime>
  <Words>1057</Words>
  <Application>Microsoft Office PowerPoint</Application>
  <PresentationFormat>On-screen Show (4:3)</PresentationFormat>
  <Paragraphs>63</Paragraphs>
  <Slides>21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SimHei</vt:lpstr>
      <vt:lpstr>Arial</vt:lpstr>
      <vt:lpstr>Bookman Old Style</vt:lpstr>
      <vt:lpstr>Calibri</vt:lpstr>
      <vt:lpstr>Freestyle Script</vt:lpstr>
      <vt:lpstr>Matura MT Script Capitals</vt:lpstr>
      <vt:lpstr>Papyrus</vt:lpstr>
      <vt:lpstr>Rockwell</vt:lpstr>
      <vt:lpstr>Tw Cen MT</vt:lpstr>
      <vt:lpstr>Wingdings</vt:lpstr>
      <vt:lpstr>Damask</vt:lpstr>
      <vt:lpstr>PowerPoint Presentation</vt:lpstr>
      <vt:lpstr>Trumpets</vt:lpstr>
      <vt:lpstr>revelation 9</vt:lpstr>
      <vt:lpstr>Gordon B. Hinckley general conference, April 1995</vt:lpstr>
      <vt:lpstr>Revelation 9</vt:lpstr>
      <vt:lpstr>PowerPoint Presentation</vt:lpstr>
      <vt:lpstr>Rev 9:7?</vt:lpstr>
      <vt:lpstr>Rev 9:9?</vt:lpstr>
      <vt:lpstr>Adam-Ondi- Ahman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1st Woe – 1st Appearance – Adam Ondi Ahman</vt:lpstr>
      <vt:lpstr>1st Woe – 1st Appearance – Adam Ondi Ahman</vt:lpstr>
      <vt:lpstr>1st Woe – 1st Appearance – Adam Ondi Ahman</vt:lpstr>
      <vt:lpstr>Adam Ondi Ahman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D. Richards</cp:lastModifiedBy>
  <cp:revision>376</cp:revision>
  <dcterms:created xsi:type="dcterms:W3CDTF">2006-07-12T19:00:47Z</dcterms:created>
  <dcterms:modified xsi:type="dcterms:W3CDTF">2018-02-21T20:57:11Z</dcterms:modified>
</cp:coreProperties>
</file>