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4"/>
  </p:notesMasterIdLst>
  <p:sldIdLst>
    <p:sldId id="888" r:id="rId2"/>
    <p:sldId id="889" r:id="rId3"/>
    <p:sldId id="990" r:id="rId4"/>
    <p:sldId id="985" r:id="rId5"/>
    <p:sldId id="984" r:id="rId6"/>
    <p:sldId id="921" r:id="rId7"/>
    <p:sldId id="992" r:id="rId8"/>
    <p:sldId id="994" r:id="rId9"/>
    <p:sldId id="993" r:id="rId10"/>
    <p:sldId id="989" r:id="rId11"/>
    <p:sldId id="996" r:id="rId12"/>
    <p:sldId id="997" r:id="rId13"/>
    <p:sldId id="987" r:id="rId14"/>
    <p:sldId id="955" r:id="rId15"/>
    <p:sldId id="956" r:id="rId16"/>
    <p:sldId id="959" r:id="rId17"/>
    <p:sldId id="960" r:id="rId18"/>
    <p:sldId id="980" r:id="rId19"/>
    <p:sldId id="988" r:id="rId20"/>
    <p:sldId id="979" r:id="rId21"/>
    <p:sldId id="725" r:id="rId22"/>
    <p:sldId id="973"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14" autoAdjust="0"/>
  </p:normalViewPr>
  <p:slideViewPr>
    <p:cSldViewPr snapToGrid="0">
      <p:cViewPr varScale="1">
        <p:scale>
          <a:sx n="69" d="100"/>
          <a:sy n="69" d="100"/>
        </p:scale>
        <p:origin x="122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62000" indent="-292100">
              <a:defRPr>
                <a:solidFill>
                  <a:schemeClr val="tx1"/>
                </a:solidFill>
                <a:latin typeface="Perpetua" panose="02020502060401020303" pitchFamily="18" charset="0"/>
              </a:defRPr>
            </a:lvl2pPr>
            <a:lvl3pPr marL="1171575" indent="-233363">
              <a:defRPr>
                <a:solidFill>
                  <a:schemeClr val="tx1"/>
                </a:solidFill>
                <a:latin typeface="Perpetua" panose="02020502060401020303" pitchFamily="18" charset="0"/>
              </a:defRPr>
            </a:lvl3pPr>
            <a:lvl4pPr marL="1641475" indent="-233363">
              <a:defRPr>
                <a:solidFill>
                  <a:schemeClr val="tx1"/>
                </a:solidFill>
                <a:latin typeface="Perpetua" panose="02020502060401020303" pitchFamily="18" charset="0"/>
              </a:defRPr>
            </a:lvl4pPr>
            <a:lvl5pPr marL="2109788" indent="-233363">
              <a:defRPr>
                <a:solidFill>
                  <a:schemeClr val="tx1"/>
                </a:solidFill>
                <a:latin typeface="Perpetua" panose="02020502060401020303" pitchFamily="18" charset="0"/>
              </a:defRPr>
            </a:lvl5pPr>
            <a:lvl6pPr marL="2566988" indent="-233363" eaLnBrk="0" fontAlgn="base" hangingPunct="0">
              <a:spcBef>
                <a:spcPct val="0"/>
              </a:spcBef>
              <a:spcAft>
                <a:spcPct val="0"/>
              </a:spcAft>
              <a:defRPr>
                <a:solidFill>
                  <a:schemeClr val="tx1"/>
                </a:solidFill>
                <a:latin typeface="Perpetua" panose="02020502060401020303" pitchFamily="18" charset="0"/>
              </a:defRPr>
            </a:lvl6pPr>
            <a:lvl7pPr marL="3024188" indent="-233363" eaLnBrk="0" fontAlgn="base" hangingPunct="0">
              <a:spcBef>
                <a:spcPct val="0"/>
              </a:spcBef>
              <a:spcAft>
                <a:spcPct val="0"/>
              </a:spcAft>
              <a:defRPr>
                <a:solidFill>
                  <a:schemeClr val="tx1"/>
                </a:solidFill>
                <a:latin typeface="Perpetua" panose="02020502060401020303" pitchFamily="18" charset="0"/>
              </a:defRPr>
            </a:lvl7pPr>
            <a:lvl8pPr marL="3481388" indent="-233363" eaLnBrk="0" fontAlgn="base" hangingPunct="0">
              <a:spcBef>
                <a:spcPct val="0"/>
              </a:spcBef>
              <a:spcAft>
                <a:spcPct val="0"/>
              </a:spcAft>
              <a:defRPr>
                <a:solidFill>
                  <a:schemeClr val="tx1"/>
                </a:solidFill>
                <a:latin typeface="Perpetua" panose="02020502060401020303" pitchFamily="18" charset="0"/>
              </a:defRPr>
            </a:lvl8pPr>
            <a:lvl9pPr marL="3938588" indent="-233363" eaLnBrk="0" fontAlgn="base" hangingPunct="0">
              <a:spcBef>
                <a:spcPct val="0"/>
              </a:spcBef>
              <a:spcAft>
                <a:spcPct val="0"/>
              </a:spcAft>
              <a:defRPr>
                <a:solidFill>
                  <a:schemeClr val="tx1"/>
                </a:solidFill>
                <a:latin typeface="Perpetua" panose="02020502060401020303" pitchFamily="18" charset="0"/>
              </a:defRPr>
            </a:lvl9pPr>
          </a:lstStyle>
          <a:p>
            <a:fld id="{2FDE58BB-DF7A-4C82-B4F5-A853EECF2860}" type="slidenum">
              <a:rPr lang="en-US" altLang="en-US"/>
              <a:pPr/>
              <a:t>14</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8237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62000" indent="-292100">
              <a:defRPr>
                <a:solidFill>
                  <a:schemeClr val="tx1"/>
                </a:solidFill>
                <a:latin typeface="Perpetua" panose="02020502060401020303" pitchFamily="18" charset="0"/>
              </a:defRPr>
            </a:lvl2pPr>
            <a:lvl3pPr marL="1171575" indent="-233363">
              <a:defRPr>
                <a:solidFill>
                  <a:schemeClr val="tx1"/>
                </a:solidFill>
                <a:latin typeface="Perpetua" panose="02020502060401020303" pitchFamily="18" charset="0"/>
              </a:defRPr>
            </a:lvl3pPr>
            <a:lvl4pPr marL="1641475" indent="-233363">
              <a:defRPr>
                <a:solidFill>
                  <a:schemeClr val="tx1"/>
                </a:solidFill>
                <a:latin typeface="Perpetua" panose="02020502060401020303" pitchFamily="18" charset="0"/>
              </a:defRPr>
            </a:lvl4pPr>
            <a:lvl5pPr marL="2109788" indent="-233363">
              <a:defRPr>
                <a:solidFill>
                  <a:schemeClr val="tx1"/>
                </a:solidFill>
                <a:latin typeface="Perpetua" panose="02020502060401020303" pitchFamily="18" charset="0"/>
              </a:defRPr>
            </a:lvl5pPr>
            <a:lvl6pPr marL="2566988" indent="-233363" eaLnBrk="0" fontAlgn="base" hangingPunct="0">
              <a:spcBef>
                <a:spcPct val="0"/>
              </a:spcBef>
              <a:spcAft>
                <a:spcPct val="0"/>
              </a:spcAft>
              <a:defRPr>
                <a:solidFill>
                  <a:schemeClr val="tx1"/>
                </a:solidFill>
                <a:latin typeface="Perpetua" panose="02020502060401020303" pitchFamily="18" charset="0"/>
              </a:defRPr>
            </a:lvl6pPr>
            <a:lvl7pPr marL="3024188" indent="-233363" eaLnBrk="0" fontAlgn="base" hangingPunct="0">
              <a:spcBef>
                <a:spcPct val="0"/>
              </a:spcBef>
              <a:spcAft>
                <a:spcPct val="0"/>
              </a:spcAft>
              <a:defRPr>
                <a:solidFill>
                  <a:schemeClr val="tx1"/>
                </a:solidFill>
                <a:latin typeface="Perpetua" panose="02020502060401020303" pitchFamily="18" charset="0"/>
              </a:defRPr>
            </a:lvl7pPr>
            <a:lvl8pPr marL="3481388" indent="-233363" eaLnBrk="0" fontAlgn="base" hangingPunct="0">
              <a:spcBef>
                <a:spcPct val="0"/>
              </a:spcBef>
              <a:spcAft>
                <a:spcPct val="0"/>
              </a:spcAft>
              <a:defRPr>
                <a:solidFill>
                  <a:schemeClr val="tx1"/>
                </a:solidFill>
                <a:latin typeface="Perpetua" panose="02020502060401020303" pitchFamily="18" charset="0"/>
              </a:defRPr>
            </a:lvl8pPr>
            <a:lvl9pPr marL="3938588" indent="-233363" eaLnBrk="0" fontAlgn="base" hangingPunct="0">
              <a:spcBef>
                <a:spcPct val="0"/>
              </a:spcBef>
              <a:spcAft>
                <a:spcPct val="0"/>
              </a:spcAft>
              <a:defRPr>
                <a:solidFill>
                  <a:schemeClr val="tx1"/>
                </a:solidFill>
                <a:latin typeface="Perpetua" panose="02020502060401020303" pitchFamily="18" charset="0"/>
              </a:defRPr>
            </a:lvl9pPr>
          </a:lstStyle>
          <a:p>
            <a:fld id="{2FDE58BB-DF7A-4C82-B4F5-A853EECF2860}" type="slidenum">
              <a:rPr lang="en-US" altLang="en-US"/>
              <a:pPr/>
              <a:t>15</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2180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1B5F9F-FFCD-4422-9847-BB1305949D85}" type="slidenum">
              <a:rPr lang="en-US" smtClean="0"/>
              <a:pPr/>
              <a:t>16</a:t>
            </a:fld>
            <a:endParaRPr lang="en-US"/>
          </a:p>
        </p:txBody>
      </p:sp>
    </p:spTree>
    <p:extLst>
      <p:ext uri="{BB962C8B-B14F-4D97-AF65-F5344CB8AC3E}">
        <p14:creationId xmlns:p14="http://schemas.microsoft.com/office/powerpoint/2010/main" val="127280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Carl%20B%20Cook%20Serve%20Gears.mp4" TargetMode="External"/><Relationship Id="rId1" Type="http://schemas.microsoft.com/office/2007/relationships/media" Target="file:///C:\Users\Brotherichards\OneDrive%20-%20LDS%20Church\Large%20Files\Carl%20B%20Cook%20Serve%20Gears.mp4" TargetMode="External"/><Relationship Id="rId5" Type="http://schemas.openxmlformats.org/officeDocument/2006/relationships/image" Target="../media/image28.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Carl%20B%20Cook%20Serve%20Gears.mp4" TargetMode="External"/><Relationship Id="rId1" Type="http://schemas.microsoft.com/office/2007/relationships/media" Target="file:///C:\Users\Brotherichards\OneDrive%20-%20LDS%20Church\Large%20Files\Carl%20B%20Cook%20Serve%20Gears.mp4" TargetMode="External"/><Relationship Id="rId5" Type="http://schemas.openxmlformats.org/officeDocument/2006/relationships/image" Target="../media/image28.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19.gif"/><Relationship Id="rId3" Type="http://schemas.openxmlformats.org/officeDocument/2006/relationships/image" Target="../media/image6.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8.jpeg"/><Relationship Id="rId2" Type="http://schemas.openxmlformats.org/officeDocument/2006/relationships/image" Target="../media/image5.jpe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6.jpeg"/><Relationship Id="rId10" Type="http://schemas.openxmlformats.org/officeDocument/2006/relationships/image" Target="../media/image12.jpeg"/><Relationship Id="rId19" Type="http://schemas.openxmlformats.org/officeDocument/2006/relationships/image" Target="../media/image20.gif"/><Relationship Id="rId4" Type="http://schemas.microsoft.com/office/2007/relationships/hdphoto" Target="../media/hdphoto1.wdp"/><Relationship Id="rId9" Type="http://schemas.openxmlformats.org/officeDocument/2006/relationships/image" Target="../media/image11.jpe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lds.org/scriptures/pgp/abr/3.14?lang=eng#1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963ABB7A-49D5-4234-B8F3-4FF741DADFF6}"/>
              </a:ext>
            </a:extLst>
          </p:cNvPr>
          <p:cNvSpPr/>
          <p:nvPr/>
        </p:nvSpPr>
        <p:spPr>
          <a:xfrm>
            <a:off x="2641600" y="452583"/>
            <a:ext cx="803564" cy="609600"/>
          </a:xfrm>
          <a:prstGeom prst="ellipse">
            <a:avLst/>
          </a:prstGeom>
          <a:solidFill>
            <a:srgbClr val="36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262A"/>
              </a:solidFill>
            </a:endParaRPr>
          </a:p>
        </p:txBody>
      </p:sp>
    </p:spTree>
    <p:extLst>
      <p:ext uri="{BB962C8B-B14F-4D97-AF65-F5344CB8AC3E}">
        <p14:creationId xmlns:p14="http://schemas.microsoft.com/office/powerpoint/2010/main" val="285814968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east upon the words of christ">
            <a:extLst>
              <a:ext uri="{FF2B5EF4-FFF2-40B4-BE49-F238E27FC236}">
                <a16:creationId xmlns:a16="http://schemas.microsoft.com/office/drawing/2014/main" id="{2CEE331B-4BDA-4B3E-BBE1-88EB3F834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517" y="2041237"/>
            <a:ext cx="4130966" cy="41309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A8F2C26-6DF9-4FBB-9294-EDDDEA730CAC}"/>
              </a:ext>
            </a:extLst>
          </p:cNvPr>
          <p:cNvSpPr/>
          <p:nvPr/>
        </p:nvSpPr>
        <p:spPr>
          <a:xfrm>
            <a:off x="2378364" y="359582"/>
            <a:ext cx="4572000" cy="1077218"/>
          </a:xfrm>
          <a:prstGeom prst="rect">
            <a:avLst/>
          </a:prstGeom>
        </p:spPr>
        <p:txBody>
          <a:bodyPr>
            <a:spAutoFit/>
          </a:bodyPr>
          <a:lstStyle/>
          <a:p>
            <a:pPr marL="0" indent="0" eaLnBrk="1" fontAlgn="auto" hangingPunct="1">
              <a:spcAft>
                <a:spcPts val="0"/>
              </a:spcAft>
              <a:buFont typeface="Arial" panose="020B0604020202020204" pitchFamily="34" charset="0"/>
              <a:buNone/>
              <a:defRPr/>
            </a:pPr>
            <a:r>
              <a:rPr lang="en-US" altLang="en-US" sz="2800" b="1" dirty="0">
                <a:latin typeface="+mj-lt"/>
              </a:rPr>
              <a:t>Revelation 10:8-11</a:t>
            </a:r>
          </a:p>
          <a:p>
            <a:pPr indent="457200">
              <a:spcBef>
                <a:spcPts val="0"/>
              </a:spcBef>
              <a:spcAft>
                <a:spcPts val="0"/>
              </a:spcAft>
            </a:pPr>
            <a:r>
              <a:rPr lang="en-US" dirty="0">
                <a:latin typeface="+mj-lt"/>
              </a:rPr>
              <a:t>Cross Reference Ezekiel 2:8-10-3:3</a:t>
            </a:r>
          </a:p>
          <a:p>
            <a:pPr indent="457200">
              <a:spcBef>
                <a:spcPts val="0"/>
              </a:spcBef>
              <a:spcAft>
                <a:spcPts val="0"/>
              </a:spcAft>
            </a:pPr>
            <a:r>
              <a:rPr lang="en-US" altLang="en-US" dirty="0">
                <a:latin typeface="+mj-lt"/>
              </a:rPr>
              <a:t>Why is it bitter and also sweet?</a:t>
            </a:r>
          </a:p>
        </p:txBody>
      </p:sp>
    </p:spTree>
    <p:extLst>
      <p:ext uri="{BB962C8B-B14F-4D97-AF65-F5344CB8AC3E}">
        <p14:creationId xmlns:p14="http://schemas.microsoft.com/office/powerpoint/2010/main" val="125714592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38662" y="6428509"/>
            <a:ext cx="7764462" cy="275793"/>
          </a:xfrm>
        </p:spPr>
        <p:txBody>
          <a:bodyPr>
            <a:normAutofit fontScale="90000"/>
          </a:bodyPr>
          <a:lstStyle/>
          <a:p>
            <a:pPr eaLnBrk="1" fontAlgn="auto" hangingPunct="1">
              <a:spcAft>
                <a:spcPts val="0"/>
              </a:spcAft>
              <a:defRPr/>
            </a:pPr>
            <a:r>
              <a:rPr lang="en-US" altLang="en-US" sz="1800" b="0" dirty="0"/>
              <a:t>CARL B. COOK, SERVE GEARS</a:t>
            </a:r>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2" name="Carl B Cook Serve Gears">
            <a:hlinkClick r:id="" action="ppaction://media"/>
            <a:extLst>
              <a:ext uri="{FF2B5EF4-FFF2-40B4-BE49-F238E27FC236}">
                <a16:creationId xmlns:a16="http://schemas.microsoft.com/office/drawing/2014/main" id="{40573BFD-0223-4785-B35C-9A09E4ED7806}"/>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1860550" y="1905000"/>
            <a:ext cx="5422900" cy="3048000"/>
          </a:xfrm>
          <a:prstGeom prst="rect">
            <a:avLst/>
          </a:prstGeom>
        </p:spPr>
      </p:pic>
    </p:spTree>
    <p:extLst>
      <p:ext uri="{BB962C8B-B14F-4D97-AF65-F5344CB8AC3E}">
        <p14:creationId xmlns:p14="http://schemas.microsoft.com/office/powerpoint/2010/main" val="618450232"/>
      </p:ext>
    </p:ext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38662" y="6428509"/>
            <a:ext cx="7764462" cy="275793"/>
          </a:xfrm>
        </p:spPr>
        <p:txBody>
          <a:bodyPr>
            <a:normAutofit fontScale="90000"/>
          </a:bodyPr>
          <a:lstStyle/>
          <a:p>
            <a:pPr eaLnBrk="1" fontAlgn="auto" hangingPunct="1">
              <a:spcAft>
                <a:spcPts val="0"/>
              </a:spcAft>
              <a:defRPr/>
            </a:pPr>
            <a:r>
              <a:rPr lang="en-US" altLang="en-US" sz="1800" b="0" dirty="0"/>
              <a:t>CARL B. COOK, SERVE GEARS</a:t>
            </a:r>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2" name="Carl B Cook Serve Gears">
            <a:hlinkClick r:id="" action="ppaction://media"/>
            <a:extLst>
              <a:ext uri="{FF2B5EF4-FFF2-40B4-BE49-F238E27FC236}">
                <a16:creationId xmlns:a16="http://schemas.microsoft.com/office/drawing/2014/main" id="{40573BFD-0223-4785-B35C-9A09E4ED7806}"/>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1860550" y="1905000"/>
            <a:ext cx="5422900" cy="3048000"/>
          </a:xfrm>
          <a:prstGeom prst="rect">
            <a:avLst/>
          </a:prstGeom>
        </p:spPr>
      </p:pic>
    </p:spTree>
    <p:extLst>
      <p:ext uri="{BB962C8B-B14F-4D97-AF65-F5344CB8AC3E}">
        <p14:creationId xmlns:p14="http://schemas.microsoft.com/office/powerpoint/2010/main" val="4787992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7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514600" y="76200"/>
            <a:ext cx="6553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3000" dirty="0">
                <a:latin typeface="Bell MT" panose="02020503060305020303" pitchFamily="18" charset="0"/>
              </a:rPr>
              <a:t> “To feast means to savor. We savor the scriptures by studying them in a spirit of delightful discovery and faithful obedience. The words of Christ become embedded ‘in fleshy tables of the heart’ and they become an integral part of our nature.”</a:t>
            </a:r>
          </a:p>
        </p:txBody>
      </p:sp>
      <p:sp>
        <p:nvSpPr>
          <p:cNvPr id="12291" name="Rectangle 2"/>
          <p:cNvSpPr>
            <a:spLocks noChangeArrowheads="1"/>
          </p:cNvSpPr>
          <p:nvPr/>
        </p:nvSpPr>
        <p:spPr bwMode="auto">
          <a:xfrm>
            <a:off x="2493963" y="3652838"/>
            <a:ext cx="6553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3200">
                <a:latin typeface="Bell MT" panose="02020503060305020303" pitchFamily="18" charset="0"/>
              </a:rPr>
              <a:t>“To feast upon the words of Christ, we must study the scriptures and absorb His words through pondering them and making them a part of every thought and action.”</a:t>
            </a:r>
          </a:p>
        </p:txBody>
      </p:sp>
      <p:pic>
        <p:nvPicPr>
          <p:cNvPr id="2050" name="Picture 2" descr="http://www.lds.org/bc/content/shared/content/images/leaders/russell-m-nelson-large.jpg"/>
          <p:cNvPicPr>
            <a:picLocks noChangeAspect="1" noChangeArrowheads="1"/>
          </p:cNvPicPr>
          <p:nvPr/>
        </p:nvPicPr>
        <p:blipFill>
          <a:blip r:embed="rId2"/>
          <a:srcRect/>
          <a:stretch>
            <a:fillRect/>
          </a:stretch>
        </p:blipFill>
        <p:spPr bwMode="auto">
          <a:xfrm>
            <a:off x="381000" y="228600"/>
            <a:ext cx="1765300"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www.lds.org/bc/content/shared/content/images/leaders/robert-d-hales-large.jpg"/>
          <p:cNvPicPr>
            <a:picLocks noChangeAspect="1" noChangeArrowheads="1"/>
          </p:cNvPicPr>
          <p:nvPr/>
        </p:nvPicPr>
        <p:blipFill>
          <a:blip r:embed="rId3"/>
          <a:srcRect/>
          <a:stretch>
            <a:fillRect/>
          </a:stretch>
        </p:blipFill>
        <p:spPr bwMode="auto">
          <a:xfrm>
            <a:off x="381000" y="3627438"/>
            <a:ext cx="1765300"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294" name="Rectangle 3"/>
          <p:cNvSpPr>
            <a:spLocks noChangeArrowheads="1"/>
          </p:cNvSpPr>
          <p:nvPr/>
        </p:nvSpPr>
        <p:spPr bwMode="auto">
          <a:xfrm>
            <a:off x="228600" y="5951538"/>
            <a:ext cx="2133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600">
                <a:latin typeface="Arial" panose="020B0604020202020204" pitchFamily="34" charset="0"/>
              </a:rPr>
              <a:t>Robert Hales, “Healing Soul and Body,” </a:t>
            </a:r>
            <a:r>
              <a:rPr lang="en-US" altLang="en-US" sz="1600" i="1">
                <a:latin typeface="Arial" panose="020B0604020202020204" pitchFamily="34" charset="0"/>
              </a:rPr>
              <a:t>October</a:t>
            </a:r>
            <a:r>
              <a:rPr lang="en-US" altLang="en-US" sz="1600">
                <a:latin typeface="Arial" panose="020B0604020202020204" pitchFamily="34" charset="0"/>
              </a:rPr>
              <a:t> 1998</a:t>
            </a:r>
          </a:p>
        </p:txBody>
      </p:sp>
      <p:sp>
        <p:nvSpPr>
          <p:cNvPr id="12295" name="Rectangle 4"/>
          <p:cNvSpPr>
            <a:spLocks noChangeArrowheads="1"/>
          </p:cNvSpPr>
          <p:nvPr/>
        </p:nvSpPr>
        <p:spPr bwMode="auto">
          <a:xfrm>
            <a:off x="0" y="2505075"/>
            <a:ext cx="2514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600" dirty="0">
                <a:latin typeface="Arial" panose="020B0604020202020204" pitchFamily="34" charset="0"/>
              </a:rPr>
              <a:t>Russell Nelson, “Living by Scriptural Guidance,” </a:t>
            </a:r>
            <a:r>
              <a:rPr lang="en-US" altLang="en-US" sz="1600" i="1" dirty="0">
                <a:latin typeface="Arial" panose="020B0604020202020204" pitchFamily="34" charset="0"/>
              </a:rPr>
              <a:t>October</a:t>
            </a:r>
            <a:r>
              <a:rPr lang="en-US" altLang="en-US" sz="1600" dirty="0">
                <a:latin typeface="Arial" panose="020B0604020202020204" pitchFamily="34" charset="0"/>
              </a:rPr>
              <a:t> 2000</a:t>
            </a:r>
          </a:p>
        </p:txBody>
      </p:sp>
      <p:sp>
        <p:nvSpPr>
          <p:cNvPr id="2" name="Rectangle 1"/>
          <p:cNvSpPr/>
          <p:nvPr/>
        </p:nvSpPr>
        <p:spPr>
          <a:xfrm>
            <a:off x="2514600" y="6237649"/>
            <a:ext cx="2542684" cy="461665"/>
          </a:xfrm>
          <a:prstGeom prst="rect">
            <a:avLst/>
          </a:prstGeom>
        </p:spPr>
        <p:txBody>
          <a:bodyPr wrap="none">
            <a:spAutoFit/>
          </a:bodyPr>
          <a:lstStyle/>
          <a:p>
            <a:r>
              <a:rPr lang="en-US" sz="2400" b="1" dirty="0">
                <a:solidFill>
                  <a:srgbClr val="FFFF00"/>
                </a:solidFill>
                <a:latin typeface="+mj-lt"/>
              </a:rPr>
              <a:t>1 Nephi 15:24 </a:t>
            </a:r>
          </a:p>
        </p:txBody>
      </p:sp>
    </p:spTree>
    <p:extLst>
      <p:ext uri="{BB962C8B-B14F-4D97-AF65-F5344CB8AC3E}">
        <p14:creationId xmlns:p14="http://schemas.microsoft.com/office/powerpoint/2010/main" val="33179358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2286000" y="304800"/>
            <a:ext cx="6705600" cy="6248400"/>
          </a:xfrm>
        </p:spPr>
        <p:txBody>
          <a:bodyPr>
            <a:normAutofit/>
          </a:bodyPr>
          <a:lstStyle/>
          <a:p>
            <a:pPr marL="457200" lvl="1" indent="0" fontAlgn="base">
              <a:buNone/>
            </a:pPr>
            <a:r>
              <a:rPr lang="en-US" dirty="0">
                <a:latin typeface="+mj-lt"/>
              </a:rPr>
              <a:t>After translating the bible into English and after facing fierce opposition from the king, William Tyndale was imprisoned for almost 2 years, given little eat or drink, had no blankets or pillow and was then strangled to death and then his body was burned and the ashes destroyed and cast off the continent because the king thought he was such a heretic.</a:t>
            </a:r>
          </a:p>
          <a:p>
            <a:pPr marL="457200" lvl="1" indent="0" fontAlgn="base">
              <a:buNone/>
            </a:pPr>
            <a:r>
              <a:rPr lang="en-US" dirty="0">
                <a:latin typeface="+mj-lt"/>
              </a:rPr>
              <a:t>About 90% of our King James bible comes from his translation; he added a slough of phrases that have become part of English vernacular as well. </a:t>
            </a:r>
          </a:p>
        </p:txBody>
      </p:sp>
      <p:pic>
        <p:nvPicPr>
          <p:cNvPr id="1026" name="Picture 2" descr="Image result for william tynd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33" y="427182"/>
            <a:ext cx="247685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99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304800" y="304800"/>
            <a:ext cx="8229600" cy="6248400"/>
          </a:xfrm>
        </p:spPr>
        <p:txBody>
          <a:bodyPr>
            <a:normAutofit fontScale="85000" lnSpcReduction="20000"/>
          </a:bodyPr>
          <a:lstStyle/>
          <a:p>
            <a:pPr marL="457200" lvl="1" indent="0" fontAlgn="base">
              <a:buNone/>
            </a:pPr>
            <a:r>
              <a:rPr lang="en-US" dirty="0"/>
              <a:t>Tyndale’s idioms:</a:t>
            </a:r>
            <a:endParaRPr lang="en-US" b="1" dirty="0"/>
          </a:p>
          <a:p>
            <a:pPr fontAlgn="base"/>
            <a:r>
              <a:rPr lang="en-US" dirty="0"/>
              <a:t>§  </a:t>
            </a:r>
            <a:r>
              <a:rPr lang="en-US" i="1" dirty="0"/>
              <a:t>knock and it shall be opened unto you</a:t>
            </a:r>
            <a:endParaRPr lang="en-US" b="1" dirty="0"/>
          </a:p>
          <a:p>
            <a:pPr fontAlgn="base"/>
            <a:r>
              <a:rPr lang="en-US" dirty="0"/>
              <a:t>§  </a:t>
            </a:r>
            <a:r>
              <a:rPr lang="en-US" i="1" dirty="0"/>
              <a:t>twinkling of an eye</a:t>
            </a:r>
            <a:endParaRPr lang="en-US" b="1" dirty="0"/>
          </a:p>
          <a:p>
            <a:pPr fontAlgn="base"/>
            <a:r>
              <a:rPr lang="en-US" dirty="0"/>
              <a:t>§  </a:t>
            </a:r>
            <a:r>
              <a:rPr lang="en-US" i="1" dirty="0"/>
              <a:t>a moment in time</a:t>
            </a:r>
            <a:endParaRPr lang="en-US" b="1" dirty="0"/>
          </a:p>
          <a:p>
            <a:pPr fontAlgn="base"/>
            <a:r>
              <a:rPr lang="en-US" dirty="0"/>
              <a:t>§  </a:t>
            </a:r>
            <a:r>
              <a:rPr lang="en-US" i="1" dirty="0"/>
              <a:t>seek and you shall find</a:t>
            </a:r>
            <a:endParaRPr lang="en-US" b="1" dirty="0"/>
          </a:p>
          <a:p>
            <a:pPr fontAlgn="base"/>
            <a:r>
              <a:rPr lang="en-US" dirty="0"/>
              <a:t>§  </a:t>
            </a:r>
            <a:r>
              <a:rPr lang="en-US" i="1" dirty="0"/>
              <a:t>ask and it shall be given you</a:t>
            </a:r>
            <a:endParaRPr lang="en-US" b="1" dirty="0"/>
          </a:p>
          <a:p>
            <a:pPr fontAlgn="base"/>
            <a:r>
              <a:rPr lang="en-US" dirty="0"/>
              <a:t>§  </a:t>
            </a:r>
            <a:r>
              <a:rPr lang="en-US" i="1" dirty="0"/>
              <a:t>judge not that you not be judged</a:t>
            </a:r>
            <a:endParaRPr lang="en-US" b="1" dirty="0"/>
          </a:p>
          <a:p>
            <a:pPr fontAlgn="base"/>
            <a:r>
              <a:rPr lang="en-US" dirty="0"/>
              <a:t>§  </a:t>
            </a:r>
            <a:r>
              <a:rPr lang="en-US" i="1" dirty="0"/>
              <a:t>let there be light</a:t>
            </a:r>
            <a:endParaRPr lang="en-US" b="1" dirty="0"/>
          </a:p>
          <a:p>
            <a:pPr fontAlgn="base"/>
            <a:r>
              <a:rPr lang="en-US" dirty="0"/>
              <a:t>§  </a:t>
            </a:r>
            <a:r>
              <a:rPr lang="en-US" i="1" dirty="0"/>
              <a:t>the powers that be</a:t>
            </a:r>
            <a:endParaRPr lang="en-US" b="1" dirty="0"/>
          </a:p>
          <a:p>
            <a:pPr fontAlgn="base"/>
            <a:r>
              <a:rPr lang="en-US" dirty="0"/>
              <a:t>§  </a:t>
            </a:r>
            <a:r>
              <a:rPr lang="en-US" i="1" dirty="0"/>
              <a:t>my brother's keeper</a:t>
            </a:r>
            <a:endParaRPr lang="en-US" b="1" dirty="0"/>
          </a:p>
          <a:p>
            <a:pPr fontAlgn="base"/>
            <a:r>
              <a:rPr lang="en-US" dirty="0"/>
              <a:t>§  </a:t>
            </a:r>
            <a:r>
              <a:rPr lang="en-US" i="1" dirty="0"/>
              <a:t>the salt of the earth</a:t>
            </a:r>
            <a:endParaRPr lang="en-US" b="1" dirty="0"/>
          </a:p>
          <a:p>
            <a:pPr fontAlgn="base"/>
            <a:r>
              <a:rPr lang="en-US" dirty="0"/>
              <a:t>§  </a:t>
            </a:r>
            <a:r>
              <a:rPr lang="en-US" i="1" dirty="0"/>
              <a:t>filthy lucre</a:t>
            </a:r>
            <a:endParaRPr lang="en-US" b="1" dirty="0"/>
          </a:p>
          <a:p>
            <a:pPr fontAlgn="base"/>
            <a:r>
              <a:rPr lang="en-US" dirty="0"/>
              <a:t>§  </a:t>
            </a:r>
            <a:r>
              <a:rPr lang="en-US" b="1" i="1" dirty="0"/>
              <a:t>it came to pass</a:t>
            </a:r>
            <a:endParaRPr lang="en-US" b="1" dirty="0"/>
          </a:p>
          <a:p>
            <a:pPr fontAlgn="base"/>
            <a:r>
              <a:rPr lang="en-US" dirty="0"/>
              <a:t>§  </a:t>
            </a:r>
            <a:r>
              <a:rPr lang="en-US" i="1" dirty="0"/>
              <a:t>gave up the ghost</a:t>
            </a:r>
            <a:endParaRPr lang="en-US" b="1" dirty="0"/>
          </a:p>
          <a:p>
            <a:pPr fontAlgn="base"/>
            <a:r>
              <a:rPr lang="en-US" dirty="0"/>
              <a:t>§  </a:t>
            </a:r>
            <a:r>
              <a:rPr lang="en-US" i="1" dirty="0"/>
              <a:t>the signs of the times</a:t>
            </a:r>
            <a:endParaRPr lang="en-US" b="1" dirty="0"/>
          </a:p>
          <a:p>
            <a:pPr fontAlgn="base"/>
            <a:r>
              <a:rPr lang="en-US" dirty="0"/>
              <a:t>§  </a:t>
            </a:r>
            <a:r>
              <a:rPr lang="en-US" i="1" dirty="0"/>
              <a:t>fight the good fight</a:t>
            </a:r>
            <a:endParaRPr lang="en-US" b="1" dirty="0"/>
          </a:p>
        </p:txBody>
      </p:sp>
      <p:pic>
        <p:nvPicPr>
          <p:cNvPr id="2050" name="Picture 2" descr="Image result for william tynd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97910" y="1600200"/>
            <a:ext cx="3136490" cy="448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99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ower of scrip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74332"/>
            <a:ext cx="2875935" cy="41916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49051" y="254000"/>
            <a:ext cx="5867400" cy="2585323"/>
          </a:xfrm>
          <a:prstGeom prst="rect">
            <a:avLst/>
          </a:prstGeom>
        </p:spPr>
        <p:txBody>
          <a:bodyPr wrap="square">
            <a:spAutoFit/>
          </a:bodyPr>
          <a:lstStyle/>
          <a:p>
            <a:pPr marL="0" indent="0" algn="ctr">
              <a:buNone/>
            </a:pPr>
            <a:r>
              <a:rPr lang="en-US" sz="5400" b="1" dirty="0"/>
              <a:t>Steps to Successful Scripture Study </a:t>
            </a:r>
          </a:p>
        </p:txBody>
      </p:sp>
      <p:sp>
        <p:nvSpPr>
          <p:cNvPr id="6" name="Rectangle 5"/>
          <p:cNvSpPr/>
          <p:nvPr/>
        </p:nvSpPr>
        <p:spPr>
          <a:xfrm>
            <a:off x="8050431" y="6488668"/>
            <a:ext cx="1132041" cy="369332"/>
          </a:xfrm>
          <a:prstGeom prst="rect">
            <a:avLst/>
          </a:prstGeom>
        </p:spPr>
        <p:txBody>
          <a:bodyPr wrap="none">
            <a:spAutoFit/>
          </a:bodyPr>
          <a:lstStyle/>
          <a:p>
            <a:r>
              <a:rPr lang="en-US" dirty="0">
                <a:solidFill>
                  <a:srgbClr val="FFFF00"/>
                </a:solidFill>
                <a:effectLst>
                  <a:outerShdw blurRad="38100" dist="38100" dir="2700000" algn="tl">
                    <a:srgbClr val="000000">
                      <a:alpha val="43137"/>
                    </a:srgbClr>
                  </a:outerShdw>
                </a:effectLst>
                <a:latin typeface="Berlin Sans FB Demi" panose="020E0802020502020306" pitchFamily="34" charset="0"/>
              </a:rPr>
              <a:t>Psalm 117</a:t>
            </a:r>
            <a:endParaRPr lang="en-US" dirty="0">
              <a:solidFill>
                <a:srgbClr val="FFFF00"/>
              </a:solidFill>
            </a:endParaRPr>
          </a:p>
        </p:txBody>
      </p:sp>
      <p:sp>
        <p:nvSpPr>
          <p:cNvPr id="2" name="Rectangle 1">
            <a:extLst>
              <a:ext uri="{FF2B5EF4-FFF2-40B4-BE49-F238E27FC236}">
                <a16:creationId xmlns:a16="http://schemas.microsoft.com/office/drawing/2014/main" id="{227CEA9C-21A3-4437-ACA7-E89C31E0B239}"/>
              </a:ext>
            </a:extLst>
          </p:cNvPr>
          <p:cNvSpPr/>
          <p:nvPr/>
        </p:nvSpPr>
        <p:spPr>
          <a:xfrm>
            <a:off x="3080327" y="3429000"/>
            <a:ext cx="4572000" cy="1631216"/>
          </a:xfrm>
          <a:prstGeom prst="rect">
            <a:avLst/>
          </a:prstGeom>
        </p:spPr>
        <p:txBody>
          <a:bodyPr>
            <a:spAutoFit/>
          </a:bodyPr>
          <a:lstStyle/>
          <a:p>
            <a:pPr marL="285750" indent="-285750">
              <a:buFont typeface="Wingdings" panose="05000000000000000000" pitchFamily="2" charset="2"/>
              <a:buChar char="ü"/>
            </a:pPr>
            <a:r>
              <a:rPr lang="en-US" sz="2000" b="1" dirty="0"/>
              <a:t>Before you study</a:t>
            </a:r>
            <a:endParaRPr lang="en-US" sz="2000" dirty="0"/>
          </a:p>
          <a:p>
            <a:pPr marL="285750" indent="-285750">
              <a:buFont typeface="Wingdings" panose="05000000000000000000" pitchFamily="2" charset="2"/>
              <a:buChar char="ü"/>
            </a:pPr>
            <a:r>
              <a:rPr lang="en-US" sz="2000" b="1" dirty="0"/>
              <a:t>As you start to read</a:t>
            </a:r>
            <a:endParaRPr lang="en-US" sz="2000" dirty="0"/>
          </a:p>
          <a:p>
            <a:pPr marL="285750" indent="-285750">
              <a:buFont typeface="Wingdings" panose="05000000000000000000" pitchFamily="2" charset="2"/>
              <a:buChar char="ü"/>
            </a:pPr>
            <a:r>
              <a:rPr lang="en-US" sz="2000" b="1" dirty="0"/>
              <a:t>While you are reading</a:t>
            </a:r>
            <a:endParaRPr lang="en-US" sz="2000" dirty="0"/>
          </a:p>
          <a:p>
            <a:pPr marL="171450" indent="-171450">
              <a:buFont typeface="Wingdings" panose="05000000000000000000" pitchFamily="2" charset="2"/>
              <a:buChar char="ü"/>
            </a:pPr>
            <a:r>
              <a:rPr lang="en-US" sz="1600" dirty="0"/>
              <a:t> </a:t>
            </a:r>
            <a:r>
              <a:rPr lang="en-US" sz="2000" b="1" dirty="0"/>
              <a:t>As you conclude your reading</a:t>
            </a:r>
            <a:endParaRPr lang="en-US" sz="2000" dirty="0"/>
          </a:p>
          <a:p>
            <a:pPr marL="285750" indent="-285750">
              <a:buFont typeface="Wingdings" panose="05000000000000000000" pitchFamily="2" charset="2"/>
              <a:buChar char="ü"/>
            </a:pPr>
            <a:r>
              <a:rPr lang="en-US" sz="2000" b="1" dirty="0"/>
              <a:t>After you conclude your reading</a:t>
            </a:r>
            <a:endParaRPr lang="en-US" sz="2000" dirty="0"/>
          </a:p>
        </p:txBody>
      </p:sp>
    </p:spTree>
    <p:extLst>
      <p:ext uri="{BB962C8B-B14F-4D97-AF65-F5344CB8AC3E}">
        <p14:creationId xmlns:p14="http://schemas.microsoft.com/office/powerpoint/2010/main" val="273613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0" y="0"/>
            <a:ext cx="9144000" cy="6751782"/>
          </a:xfrm>
        </p:spPr>
        <p:txBody>
          <a:bodyPr>
            <a:normAutofit/>
          </a:bodyPr>
          <a:lstStyle/>
          <a:p>
            <a:pPr marL="0" indent="0" algn="ctr">
              <a:buNone/>
            </a:pPr>
            <a:r>
              <a:rPr lang="en-US" sz="3000" b="1" dirty="0">
                <a:effectLst/>
              </a:rPr>
              <a:t>Seventeen Steps to Successful Scripture Study </a:t>
            </a:r>
          </a:p>
          <a:p>
            <a:r>
              <a:rPr lang="en-US" sz="1600" dirty="0">
                <a:effectLst/>
              </a:rPr>
              <a:t> </a:t>
            </a:r>
            <a:r>
              <a:rPr lang="en-US" sz="1600" b="1" dirty="0">
                <a:effectLst/>
              </a:rPr>
              <a:t>Before you study</a:t>
            </a:r>
            <a:endParaRPr lang="en-US" sz="1600" dirty="0">
              <a:effectLst/>
            </a:endParaRPr>
          </a:p>
          <a:p>
            <a:pPr lvl="1"/>
            <a:r>
              <a:rPr lang="en-US" sz="1400" dirty="0">
                <a:effectLst/>
              </a:rPr>
              <a:t>Plan a time for study (alarm on a phone or studying with a  friend)</a:t>
            </a:r>
          </a:p>
          <a:p>
            <a:pPr lvl="1"/>
            <a:r>
              <a:rPr lang="en-US" sz="1400" dirty="0">
                <a:effectLst/>
              </a:rPr>
              <a:t>Write down a systematic plan for study</a:t>
            </a:r>
          </a:p>
          <a:p>
            <a:pPr lvl="1"/>
            <a:r>
              <a:rPr lang="en-US" sz="1400" dirty="0">
                <a:effectLst/>
              </a:rPr>
              <a:t>Invite the help of the Holy Ghost before you being reading (‘pray’ over your food before you eat)</a:t>
            </a:r>
          </a:p>
          <a:p>
            <a:r>
              <a:rPr lang="en-US" sz="1600" b="1" dirty="0">
                <a:effectLst/>
              </a:rPr>
              <a:t>As you start to read</a:t>
            </a:r>
            <a:endParaRPr lang="en-US" sz="1600" dirty="0">
              <a:effectLst/>
            </a:endParaRPr>
          </a:p>
          <a:p>
            <a:pPr lvl="1"/>
            <a:r>
              <a:rPr lang="en-US" sz="1400" dirty="0">
                <a:effectLst/>
              </a:rPr>
              <a:t>Read the Chapter Heading </a:t>
            </a:r>
          </a:p>
          <a:p>
            <a:pPr lvl="1"/>
            <a:r>
              <a:rPr lang="en-US" sz="1400" dirty="0">
                <a:effectLst/>
              </a:rPr>
              <a:t>Visualize</a:t>
            </a:r>
          </a:p>
          <a:p>
            <a:pPr lvl="1"/>
            <a:r>
              <a:rPr lang="en-US" sz="1400" dirty="0">
                <a:effectLst/>
              </a:rPr>
              <a:t>Insert your name as you read  </a:t>
            </a:r>
          </a:p>
          <a:p>
            <a:pPr lvl="1"/>
            <a:r>
              <a:rPr lang="en-US" sz="1400" dirty="0">
                <a:effectLst/>
              </a:rPr>
              <a:t>Look for Footnotes (Heb., Gr., IE., OR, JST, BD, TG, Maps, Gazetteer)</a:t>
            </a:r>
          </a:p>
          <a:p>
            <a:r>
              <a:rPr lang="en-US" sz="1600" b="1" dirty="0">
                <a:effectLst/>
              </a:rPr>
              <a:t>While you are reading</a:t>
            </a:r>
            <a:endParaRPr lang="en-US" sz="1600" dirty="0">
              <a:effectLst/>
            </a:endParaRPr>
          </a:p>
          <a:p>
            <a:pPr lvl="1"/>
            <a:r>
              <a:rPr lang="en-US" sz="1400" dirty="0">
                <a:effectLst/>
              </a:rPr>
              <a:t>Ask, “Why might the Lord have inspired the writer to include this detail?”</a:t>
            </a:r>
          </a:p>
          <a:p>
            <a:pPr lvl="1"/>
            <a:r>
              <a:rPr lang="en-US" sz="1400" dirty="0">
                <a:effectLst/>
              </a:rPr>
              <a:t>Mark </a:t>
            </a:r>
          </a:p>
          <a:p>
            <a:pPr lvl="1"/>
            <a:r>
              <a:rPr lang="en-US" sz="1400" dirty="0">
                <a:effectLst/>
              </a:rPr>
              <a:t>Look for symbolism</a:t>
            </a:r>
          </a:p>
        </p:txBody>
      </p:sp>
    </p:spTree>
    <p:extLst>
      <p:ext uri="{BB962C8B-B14F-4D97-AF65-F5344CB8AC3E}">
        <p14:creationId xmlns:p14="http://schemas.microsoft.com/office/powerpoint/2010/main" val="365428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1000"/>
                                        <p:tgtEl>
                                          <p:spTgt spid="32771">
                                            <p:txEl>
                                              <p:pRg st="1" end="1"/>
                                            </p:txEl>
                                          </p:spTgt>
                                        </p:tgtEl>
                                      </p:cBhvr>
                                    </p:animEffect>
                                    <p:anim calcmode="lin" valueType="num">
                                      <p:cBhvr>
                                        <p:cTn id="8"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771">
                                            <p:txEl>
                                              <p:pRg st="2" end="2"/>
                                            </p:txEl>
                                          </p:spTgt>
                                        </p:tgtEl>
                                        <p:attrNameLst>
                                          <p:attrName>style.visibility</p:attrName>
                                        </p:attrNameLst>
                                      </p:cBhvr>
                                      <p:to>
                                        <p:strVal val="visible"/>
                                      </p:to>
                                    </p:set>
                                    <p:animEffect transition="in" filter="fade">
                                      <p:cBhvr>
                                        <p:cTn id="14" dur="1000"/>
                                        <p:tgtEl>
                                          <p:spTgt spid="32771">
                                            <p:txEl>
                                              <p:pRg st="2" end="2"/>
                                            </p:txEl>
                                          </p:spTgt>
                                        </p:tgtEl>
                                      </p:cBhvr>
                                    </p:animEffect>
                                    <p:anim calcmode="lin" valueType="num">
                                      <p:cBhvr>
                                        <p:cTn id="15"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Effect transition="in" filter="fade">
                                      <p:cBhvr>
                                        <p:cTn id="19" dur="1000"/>
                                        <p:tgtEl>
                                          <p:spTgt spid="32771">
                                            <p:txEl>
                                              <p:pRg st="3" end="3"/>
                                            </p:txEl>
                                          </p:spTgt>
                                        </p:tgtEl>
                                      </p:cBhvr>
                                    </p:animEffect>
                                    <p:anim calcmode="lin" valueType="num">
                                      <p:cBhvr>
                                        <p:cTn id="20"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2771">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2771">
                                            <p:txEl>
                                              <p:pRg st="4" end="4"/>
                                            </p:txEl>
                                          </p:spTgt>
                                        </p:tgtEl>
                                        <p:attrNameLst>
                                          <p:attrName>style.visibility</p:attrName>
                                        </p:attrNameLst>
                                      </p:cBhvr>
                                      <p:to>
                                        <p:strVal val="visible"/>
                                      </p:to>
                                    </p:set>
                                    <p:animEffect transition="in" filter="fade">
                                      <p:cBhvr>
                                        <p:cTn id="24" dur="1000"/>
                                        <p:tgtEl>
                                          <p:spTgt spid="32771">
                                            <p:txEl>
                                              <p:pRg st="4" end="4"/>
                                            </p:txEl>
                                          </p:spTgt>
                                        </p:tgtEl>
                                      </p:cBhvr>
                                    </p:animEffect>
                                    <p:anim calcmode="lin" valueType="num">
                                      <p:cBhvr>
                                        <p:cTn id="25"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2771">
                                            <p:txEl>
                                              <p:pRg st="5" end="5"/>
                                            </p:txEl>
                                          </p:spTgt>
                                        </p:tgtEl>
                                        <p:attrNameLst>
                                          <p:attrName>style.visibility</p:attrName>
                                        </p:attrNameLst>
                                      </p:cBhvr>
                                      <p:to>
                                        <p:strVal val="visible"/>
                                      </p:to>
                                    </p:set>
                                    <p:animEffect transition="in" filter="fade">
                                      <p:cBhvr>
                                        <p:cTn id="31" dur="1000"/>
                                        <p:tgtEl>
                                          <p:spTgt spid="32771">
                                            <p:txEl>
                                              <p:pRg st="5" end="5"/>
                                            </p:txEl>
                                          </p:spTgt>
                                        </p:tgtEl>
                                      </p:cBhvr>
                                    </p:animEffect>
                                    <p:anim calcmode="lin" valueType="num">
                                      <p:cBhvr>
                                        <p:cTn id="32"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27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2771">
                                            <p:txEl>
                                              <p:pRg st="6" end="6"/>
                                            </p:txEl>
                                          </p:spTgt>
                                        </p:tgtEl>
                                        <p:attrNameLst>
                                          <p:attrName>style.visibility</p:attrName>
                                        </p:attrNameLst>
                                      </p:cBhvr>
                                      <p:to>
                                        <p:strVal val="visible"/>
                                      </p:to>
                                    </p:set>
                                    <p:animEffect transition="in" filter="fade">
                                      <p:cBhvr>
                                        <p:cTn id="38" dur="1000"/>
                                        <p:tgtEl>
                                          <p:spTgt spid="32771">
                                            <p:txEl>
                                              <p:pRg st="6" end="6"/>
                                            </p:txEl>
                                          </p:spTgt>
                                        </p:tgtEl>
                                      </p:cBhvr>
                                    </p:animEffect>
                                    <p:anim calcmode="lin" valueType="num">
                                      <p:cBhvr>
                                        <p:cTn id="39"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2771">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2771">
                                            <p:txEl>
                                              <p:pRg st="7" end="7"/>
                                            </p:txEl>
                                          </p:spTgt>
                                        </p:tgtEl>
                                        <p:attrNameLst>
                                          <p:attrName>style.visibility</p:attrName>
                                        </p:attrNameLst>
                                      </p:cBhvr>
                                      <p:to>
                                        <p:strVal val="visible"/>
                                      </p:to>
                                    </p:set>
                                    <p:animEffect transition="in" filter="fade">
                                      <p:cBhvr>
                                        <p:cTn id="43" dur="1000"/>
                                        <p:tgtEl>
                                          <p:spTgt spid="32771">
                                            <p:txEl>
                                              <p:pRg st="7" end="7"/>
                                            </p:txEl>
                                          </p:spTgt>
                                        </p:tgtEl>
                                      </p:cBhvr>
                                    </p:animEffect>
                                    <p:anim calcmode="lin" valueType="num">
                                      <p:cBhvr>
                                        <p:cTn id="44"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2771">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2771">
                                            <p:txEl>
                                              <p:pRg st="8" end="8"/>
                                            </p:txEl>
                                          </p:spTgt>
                                        </p:tgtEl>
                                        <p:attrNameLst>
                                          <p:attrName>style.visibility</p:attrName>
                                        </p:attrNameLst>
                                      </p:cBhvr>
                                      <p:to>
                                        <p:strVal val="visible"/>
                                      </p:to>
                                    </p:set>
                                    <p:animEffect transition="in" filter="fade">
                                      <p:cBhvr>
                                        <p:cTn id="48" dur="1000"/>
                                        <p:tgtEl>
                                          <p:spTgt spid="32771">
                                            <p:txEl>
                                              <p:pRg st="8" end="8"/>
                                            </p:txEl>
                                          </p:spTgt>
                                        </p:tgtEl>
                                      </p:cBhvr>
                                    </p:animEffect>
                                    <p:anim calcmode="lin" valueType="num">
                                      <p:cBhvr>
                                        <p:cTn id="49" dur="10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2771">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2771">
                                            <p:txEl>
                                              <p:pRg st="9" end="9"/>
                                            </p:txEl>
                                          </p:spTgt>
                                        </p:tgtEl>
                                        <p:attrNameLst>
                                          <p:attrName>style.visibility</p:attrName>
                                        </p:attrNameLst>
                                      </p:cBhvr>
                                      <p:to>
                                        <p:strVal val="visible"/>
                                      </p:to>
                                    </p:set>
                                    <p:animEffect transition="in" filter="fade">
                                      <p:cBhvr>
                                        <p:cTn id="53" dur="1000"/>
                                        <p:tgtEl>
                                          <p:spTgt spid="32771">
                                            <p:txEl>
                                              <p:pRg st="9" end="9"/>
                                            </p:txEl>
                                          </p:spTgt>
                                        </p:tgtEl>
                                      </p:cBhvr>
                                    </p:animEffect>
                                    <p:anim calcmode="lin" valueType="num">
                                      <p:cBhvr>
                                        <p:cTn id="54" dur="10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277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2771">
                                            <p:txEl>
                                              <p:pRg st="10" end="10"/>
                                            </p:txEl>
                                          </p:spTgt>
                                        </p:tgtEl>
                                        <p:attrNameLst>
                                          <p:attrName>style.visibility</p:attrName>
                                        </p:attrNameLst>
                                      </p:cBhvr>
                                      <p:to>
                                        <p:strVal val="visible"/>
                                      </p:to>
                                    </p:set>
                                    <p:animEffect transition="in" filter="fade">
                                      <p:cBhvr>
                                        <p:cTn id="60" dur="1000"/>
                                        <p:tgtEl>
                                          <p:spTgt spid="32771">
                                            <p:txEl>
                                              <p:pRg st="10" end="10"/>
                                            </p:txEl>
                                          </p:spTgt>
                                        </p:tgtEl>
                                      </p:cBhvr>
                                    </p:animEffect>
                                    <p:anim calcmode="lin" valueType="num">
                                      <p:cBhvr>
                                        <p:cTn id="61" dur="10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277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2771">
                                            <p:txEl>
                                              <p:pRg st="11" end="11"/>
                                            </p:txEl>
                                          </p:spTgt>
                                        </p:tgtEl>
                                        <p:attrNameLst>
                                          <p:attrName>style.visibility</p:attrName>
                                        </p:attrNameLst>
                                      </p:cBhvr>
                                      <p:to>
                                        <p:strVal val="visible"/>
                                      </p:to>
                                    </p:set>
                                    <p:animEffect transition="in" filter="fade">
                                      <p:cBhvr>
                                        <p:cTn id="67" dur="1000"/>
                                        <p:tgtEl>
                                          <p:spTgt spid="32771">
                                            <p:txEl>
                                              <p:pRg st="11" end="11"/>
                                            </p:txEl>
                                          </p:spTgt>
                                        </p:tgtEl>
                                      </p:cBhvr>
                                    </p:animEffect>
                                    <p:anim calcmode="lin" valueType="num">
                                      <p:cBhvr>
                                        <p:cTn id="68" dur="1000" fill="hold"/>
                                        <p:tgtEl>
                                          <p:spTgt spid="32771">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32771">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2771">
                                            <p:txEl>
                                              <p:pRg st="12" end="12"/>
                                            </p:txEl>
                                          </p:spTgt>
                                        </p:tgtEl>
                                        <p:attrNameLst>
                                          <p:attrName>style.visibility</p:attrName>
                                        </p:attrNameLst>
                                      </p:cBhvr>
                                      <p:to>
                                        <p:strVal val="visible"/>
                                      </p:to>
                                    </p:set>
                                    <p:animEffect transition="in" filter="fade">
                                      <p:cBhvr>
                                        <p:cTn id="72" dur="1000"/>
                                        <p:tgtEl>
                                          <p:spTgt spid="32771">
                                            <p:txEl>
                                              <p:pRg st="12" end="12"/>
                                            </p:txEl>
                                          </p:spTgt>
                                        </p:tgtEl>
                                      </p:cBhvr>
                                    </p:animEffect>
                                    <p:anim calcmode="lin" valueType="num">
                                      <p:cBhvr>
                                        <p:cTn id="73" dur="1000" fill="hold"/>
                                        <p:tgtEl>
                                          <p:spTgt spid="32771">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32771">
                                            <p:txEl>
                                              <p:pRg st="12" end="12"/>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2771">
                                            <p:txEl>
                                              <p:pRg st="13" end="13"/>
                                            </p:txEl>
                                          </p:spTgt>
                                        </p:tgtEl>
                                        <p:attrNameLst>
                                          <p:attrName>style.visibility</p:attrName>
                                        </p:attrNameLst>
                                      </p:cBhvr>
                                      <p:to>
                                        <p:strVal val="visible"/>
                                      </p:to>
                                    </p:set>
                                    <p:animEffect transition="in" filter="fade">
                                      <p:cBhvr>
                                        <p:cTn id="77" dur="1000"/>
                                        <p:tgtEl>
                                          <p:spTgt spid="32771">
                                            <p:txEl>
                                              <p:pRg st="13" end="13"/>
                                            </p:txEl>
                                          </p:spTgt>
                                        </p:tgtEl>
                                      </p:cBhvr>
                                    </p:animEffect>
                                    <p:anim calcmode="lin" valueType="num">
                                      <p:cBhvr>
                                        <p:cTn id="78" dur="1000" fill="hold"/>
                                        <p:tgtEl>
                                          <p:spTgt spid="32771">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277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0" y="0"/>
            <a:ext cx="9144000" cy="6751782"/>
          </a:xfrm>
        </p:spPr>
        <p:txBody>
          <a:bodyPr>
            <a:normAutofit/>
          </a:bodyPr>
          <a:lstStyle/>
          <a:p>
            <a:pPr marL="0" indent="0" algn="ctr">
              <a:buNone/>
            </a:pPr>
            <a:r>
              <a:rPr lang="en-US" sz="3000" b="1" dirty="0">
                <a:effectLst/>
              </a:rPr>
              <a:t>Seventeen Steps to Successful Scripture Study </a:t>
            </a:r>
          </a:p>
          <a:p>
            <a:r>
              <a:rPr lang="en-US" sz="1200" dirty="0">
                <a:effectLst/>
              </a:rPr>
              <a:t> </a:t>
            </a:r>
            <a:r>
              <a:rPr lang="en-US" sz="1600" b="1" dirty="0">
                <a:effectLst/>
              </a:rPr>
              <a:t>As you conclude your reading</a:t>
            </a:r>
            <a:endParaRPr lang="en-US" sz="1600" dirty="0">
              <a:effectLst/>
            </a:endParaRPr>
          </a:p>
          <a:p>
            <a:pPr lvl="1"/>
            <a:r>
              <a:rPr lang="en-US" sz="1400" dirty="0">
                <a:effectLst/>
              </a:rPr>
              <a:t>Consider memorizing a verse</a:t>
            </a:r>
          </a:p>
          <a:p>
            <a:pPr lvl="1"/>
            <a:r>
              <a:rPr lang="en-US" sz="1400" dirty="0">
                <a:effectLst/>
              </a:rPr>
              <a:t>Look up unfamiliar words or the original definitions or the Lord’s definitions</a:t>
            </a:r>
          </a:p>
          <a:p>
            <a:pPr lvl="1"/>
            <a:r>
              <a:rPr lang="en-US" sz="1400" dirty="0">
                <a:effectLst/>
              </a:rPr>
              <a:t>Read commentaries and manuals</a:t>
            </a:r>
          </a:p>
          <a:p>
            <a:pPr lvl="1"/>
            <a:r>
              <a:rPr lang="en-US" sz="1400" dirty="0">
                <a:effectLst/>
              </a:rPr>
              <a:t>Record application, additional insights, correlations, cross-references, questions</a:t>
            </a:r>
          </a:p>
          <a:p>
            <a:r>
              <a:rPr lang="en-US" sz="1600" b="1" dirty="0">
                <a:effectLst/>
              </a:rPr>
              <a:t>After you conclude your reading</a:t>
            </a:r>
            <a:endParaRPr lang="en-US" sz="1600" dirty="0">
              <a:effectLst/>
            </a:endParaRPr>
          </a:p>
          <a:p>
            <a:pPr lvl="1"/>
            <a:r>
              <a:rPr lang="en-US" sz="1400" dirty="0">
                <a:effectLst/>
              </a:rPr>
              <a:t>Pray to invite the help of the Holy Ghost for additional relevancy</a:t>
            </a:r>
          </a:p>
          <a:p>
            <a:pPr lvl="1"/>
            <a:r>
              <a:rPr lang="en-US" sz="1400" dirty="0">
                <a:effectLst/>
              </a:rPr>
              <a:t>Make a plan to act in Faith based on the day’s study; consider sharing what you learned with others</a:t>
            </a:r>
          </a:p>
        </p:txBody>
      </p:sp>
    </p:spTree>
    <p:extLst>
      <p:ext uri="{BB962C8B-B14F-4D97-AF65-F5344CB8AC3E}">
        <p14:creationId xmlns:p14="http://schemas.microsoft.com/office/powerpoint/2010/main" val="479396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1000"/>
                                        <p:tgtEl>
                                          <p:spTgt spid="32771">
                                            <p:txEl>
                                              <p:pRg st="1" end="1"/>
                                            </p:txEl>
                                          </p:spTgt>
                                        </p:tgtEl>
                                      </p:cBhvr>
                                    </p:animEffect>
                                    <p:anim calcmode="lin" valueType="num">
                                      <p:cBhvr>
                                        <p:cTn id="8"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771">
                                            <p:txEl>
                                              <p:pRg st="2" end="2"/>
                                            </p:txEl>
                                          </p:spTgt>
                                        </p:tgtEl>
                                        <p:attrNameLst>
                                          <p:attrName>style.visibility</p:attrName>
                                        </p:attrNameLst>
                                      </p:cBhvr>
                                      <p:to>
                                        <p:strVal val="visible"/>
                                      </p:to>
                                    </p:set>
                                    <p:animEffect transition="in" filter="fade">
                                      <p:cBhvr>
                                        <p:cTn id="14" dur="1000"/>
                                        <p:tgtEl>
                                          <p:spTgt spid="32771">
                                            <p:txEl>
                                              <p:pRg st="2" end="2"/>
                                            </p:txEl>
                                          </p:spTgt>
                                        </p:tgtEl>
                                      </p:cBhvr>
                                    </p:animEffect>
                                    <p:anim calcmode="lin" valueType="num">
                                      <p:cBhvr>
                                        <p:cTn id="15"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Effect transition="in" filter="fade">
                                      <p:cBhvr>
                                        <p:cTn id="19" dur="1000"/>
                                        <p:tgtEl>
                                          <p:spTgt spid="32771">
                                            <p:txEl>
                                              <p:pRg st="3" end="3"/>
                                            </p:txEl>
                                          </p:spTgt>
                                        </p:tgtEl>
                                      </p:cBhvr>
                                    </p:animEffect>
                                    <p:anim calcmode="lin" valueType="num">
                                      <p:cBhvr>
                                        <p:cTn id="20"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2771">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2771">
                                            <p:txEl>
                                              <p:pRg st="4" end="4"/>
                                            </p:txEl>
                                          </p:spTgt>
                                        </p:tgtEl>
                                        <p:attrNameLst>
                                          <p:attrName>style.visibility</p:attrName>
                                        </p:attrNameLst>
                                      </p:cBhvr>
                                      <p:to>
                                        <p:strVal val="visible"/>
                                      </p:to>
                                    </p:set>
                                    <p:animEffect transition="in" filter="fade">
                                      <p:cBhvr>
                                        <p:cTn id="24" dur="1000"/>
                                        <p:tgtEl>
                                          <p:spTgt spid="32771">
                                            <p:txEl>
                                              <p:pRg st="4" end="4"/>
                                            </p:txEl>
                                          </p:spTgt>
                                        </p:tgtEl>
                                      </p:cBhvr>
                                    </p:animEffect>
                                    <p:anim calcmode="lin" valueType="num">
                                      <p:cBhvr>
                                        <p:cTn id="25"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2771">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771">
                                            <p:txEl>
                                              <p:pRg st="5" end="5"/>
                                            </p:txEl>
                                          </p:spTgt>
                                        </p:tgtEl>
                                        <p:attrNameLst>
                                          <p:attrName>style.visibility</p:attrName>
                                        </p:attrNameLst>
                                      </p:cBhvr>
                                      <p:to>
                                        <p:strVal val="visible"/>
                                      </p:to>
                                    </p:set>
                                    <p:animEffect transition="in" filter="fade">
                                      <p:cBhvr>
                                        <p:cTn id="29" dur="1000"/>
                                        <p:tgtEl>
                                          <p:spTgt spid="32771">
                                            <p:txEl>
                                              <p:pRg st="5" end="5"/>
                                            </p:txEl>
                                          </p:spTgt>
                                        </p:tgtEl>
                                      </p:cBhvr>
                                    </p:animEffect>
                                    <p:anim calcmode="lin" valueType="num">
                                      <p:cBhvr>
                                        <p:cTn id="30"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27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771">
                                            <p:txEl>
                                              <p:pRg st="6" end="6"/>
                                            </p:txEl>
                                          </p:spTgt>
                                        </p:tgtEl>
                                        <p:attrNameLst>
                                          <p:attrName>style.visibility</p:attrName>
                                        </p:attrNameLst>
                                      </p:cBhvr>
                                      <p:to>
                                        <p:strVal val="visible"/>
                                      </p:to>
                                    </p:set>
                                    <p:animEffect transition="in" filter="fade">
                                      <p:cBhvr>
                                        <p:cTn id="36" dur="1000"/>
                                        <p:tgtEl>
                                          <p:spTgt spid="32771">
                                            <p:txEl>
                                              <p:pRg st="6" end="6"/>
                                            </p:txEl>
                                          </p:spTgt>
                                        </p:tgtEl>
                                      </p:cBhvr>
                                    </p:animEffect>
                                    <p:anim calcmode="lin" valueType="num">
                                      <p:cBhvr>
                                        <p:cTn id="37"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27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2771">
                                            <p:txEl>
                                              <p:pRg st="7" end="7"/>
                                            </p:txEl>
                                          </p:spTgt>
                                        </p:tgtEl>
                                        <p:attrNameLst>
                                          <p:attrName>style.visibility</p:attrName>
                                        </p:attrNameLst>
                                      </p:cBhvr>
                                      <p:to>
                                        <p:strVal val="visible"/>
                                      </p:to>
                                    </p:set>
                                    <p:animEffect transition="in" filter="fade">
                                      <p:cBhvr>
                                        <p:cTn id="43" dur="1000"/>
                                        <p:tgtEl>
                                          <p:spTgt spid="32771">
                                            <p:txEl>
                                              <p:pRg st="7" end="7"/>
                                            </p:txEl>
                                          </p:spTgt>
                                        </p:tgtEl>
                                      </p:cBhvr>
                                    </p:animEffect>
                                    <p:anim calcmode="lin" valueType="num">
                                      <p:cBhvr>
                                        <p:cTn id="44"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2771">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2771">
                                            <p:txEl>
                                              <p:pRg st="8" end="8"/>
                                            </p:txEl>
                                          </p:spTgt>
                                        </p:tgtEl>
                                        <p:attrNameLst>
                                          <p:attrName>style.visibility</p:attrName>
                                        </p:attrNameLst>
                                      </p:cBhvr>
                                      <p:to>
                                        <p:strVal val="visible"/>
                                      </p:to>
                                    </p:set>
                                    <p:animEffect transition="in" filter="fade">
                                      <p:cBhvr>
                                        <p:cTn id="48" dur="1000"/>
                                        <p:tgtEl>
                                          <p:spTgt spid="32771">
                                            <p:txEl>
                                              <p:pRg st="8" end="8"/>
                                            </p:txEl>
                                          </p:spTgt>
                                        </p:tgtEl>
                                      </p:cBhvr>
                                    </p:animEffect>
                                    <p:anim calcmode="lin" valueType="num">
                                      <p:cBhvr>
                                        <p:cTn id="49" dur="10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27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6609502"/>
          </a:xfrm>
          <a:prstGeom prst="rect">
            <a:avLst/>
          </a:prstGeom>
        </p:spPr>
        <p:txBody>
          <a:bodyPr>
            <a:spAutoFit/>
          </a:bodyPr>
          <a:lstStyle/>
          <a:p>
            <a:pPr indent="457200" eaLnBrk="1" hangingPunct="1">
              <a:lnSpc>
                <a:spcPct val="150000"/>
              </a:lnSpc>
              <a:spcBef>
                <a:spcPts val="0"/>
              </a:spcBef>
              <a:spcAft>
                <a:spcPts val="1200"/>
              </a:spcAft>
              <a:defRPr/>
            </a:pPr>
            <a:r>
              <a:rPr lang="en-US" dirty="0">
                <a:latin typeface="+mj-lt"/>
                <a:ea typeface="Calibri" panose="020F0502020204030204" pitchFamily="34" charset="0"/>
                <a:cs typeface="Calibri" panose="020F0502020204030204" pitchFamily="34" charset="0"/>
              </a:rPr>
              <a:t>Sister Celia Cruz Ayala was attacked by a bandit who stole her purse and with it a wrapped copy of the Book of Mormon. A few days later she received this letter:</a:t>
            </a:r>
            <a:endParaRPr lang="en-US" sz="1600" dirty="0">
              <a:latin typeface="+mj-lt"/>
              <a:ea typeface="Calibri" panose="020F0502020204030204" pitchFamily="34" charset="0"/>
              <a:cs typeface="Times New Roman" panose="02020603050405020304" pitchFamily="18" charset="0"/>
            </a:endParaRPr>
          </a:p>
          <a:p>
            <a:pPr marL="457200" eaLnBrk="1" hangingPunct="1">
              <a:lnSpc>
                <a:spcPct val="150000"/>
              </a:lnSpc>
              <a:spcBef>
                <a:spcPts val="0"/>
              </a:spcBef>
              <a:spcAft>
                <a:spcPts val="500"/>
              </a:spcAft>
              <a:defRPr/>
            </a:pPr>
            <a:r>
              <a:rPr lang="en-US" dirty="0">
                <a:latin typeface="+mj-lt"/>
                <a:ea typeface="Calibri" panose="020F0502020204030204" pitchFamily="34" charset="0"/>
                <a:cs typeface="Calibri" panose="020F0502020204030204" pitchFamily="34" charset="0"/>
              </a:rPr>
              <a:t>Mrs. Cruz: Forgive me, forgive me. You will never know how sorry I am for attacking you. I want you to know that you seemed to have </a:t>
            </a:r>
            <a:r>
              <a:rPr lang="en-US" b="1" dirty="0">
                <a:latin typeface="+mj-lt"/>
                <a:ea typeface="Calibri" panose="020F0502020204030204" pitchFamily="34" charset="0"/>
                <a:cs typeface="Calibri" panose="020F0502020204030204" pitchFamily="34" charset="0"/>
              </a:rPr>
              <a:t>a radiance about you. That light seemed to stop me</a:t>
            </a:r>
            <a:r>
              <a:rPr lang="en-US" dirty="0">
                <a:latin typeface="+mj-lt"/>
                <a:ea typeface="Calibri" panose="020F0502020204030204" pitchFamily="34" charset="0"/>
                <a:cs typeface="Calibri" panose="020F0502020204030204" pitchFamily="34" charset="0"/>
              </a:rPr>
              <a:t> from harming you, so I ran away instead.  But because of it, my life has changed and will continue to change. The Book of Mormon - the message you wrote in that book brought tears to my eyes. I have not been able to stop reading it. I have prayed and asked God to forgive me, and I ask you to forgive me.</a:t>
            </a:r>
          </a:p>
          <a:p>
            <a:pPr marL="457200" eaLnBrk="1" hangingPunct="1">
              <a:lnSpc>
                <a:spcPct val="150000"/>
              </a:lnSpc>
              <a:spcBef>
                <a:spcPts val="0"/>
              </a:spcBef>
              <a:spcAft>
                <a:spcPts val="500"/>
              </a:spcAft>
              <a:defRPr/>
            </a:pPr>
            <a:r>
              <a:rPr lang="en-US" dirty="0">
                <a:latin typeface="+mj-lt"/>
                <a:ea typeface="Calibri" panose="020F0502020204030204" pitchFamily="34" charset="0"/>
                <a:cs typeface="Calibri" panose="020F0502020204030204" pitchFamily="34" charset="0"/>
              </a:rPr>
              <a:t>I want you to know that you will see me again, but when you do, you won’t recognize me, for I will be your brother . . . . Here, where I live, I now go to the church you belong to…</a:t>
            </a:r>
            <a:endParaRPr lang="en-US" sz="1600" dirty="0">
              <a:latin typeface="+mj-lt"/>
              <a:ea typeface="Calibri" panose="020F0502020204030204" pitchFamily="34" charset="0"/>
              <a:cs typeface="Times New Roman" panose="02020603050405020304" pitchFamily="18" charset="0"/>
            </a:endParaRPr>
          </a:p>
          <a:p>
            <a:pPr marL="457200" eaLnBrk="1" hangingPunct="1">
              <a:lnSpc>
                <a:spcPct val="150000"/>
              </a:lnSpc>
              <a:spcBef>
                <a:spcPts val="0"/>
              </a:spcBef>
              <a:spcAft>
                <a:spcPts val="500"/>
              </a:spcAft>
              <a:defRPr/>
            </a:pPr>
            <a:r>
              <a:rPr lang="en-US" dirty="0">
                <a:latin typeface="+mj-lt"/>
                <a:ea typeface="Calibri" panose="020F0502020204030204" pitchFamily="34" charset="0"/>
                <a:cs typeface="Calibri" panose="020F0502020204030204" pitchFamily="34" charset="0"/>
              </a:rPr>
              <a:t> Sincerely,</a:t>
            </a:r>
            <a:endParaRPr lang="en-US" sz="1600" dirty="0">
              <a:latin typeface="+mj-lt"/>
              <a:ea typeface="Calibri" panose="020F0502020204030204" pitchFamily="34" charset="0"/>
              <a:cs typeface="Times New Roman" panose="02020603050405020304" pitchFamily="18" charset="0"/>
            </a:endParaRPr>
          </a:p>
          <a:p>
            <a:pPr eaLnBrk="1" hangingPunct="1">
              <a:defRPr/>
            </a:pPr>
            <a:r>
              <a:rPr lang="en-US" dirty="0">
                <a:latin typeface="+mj-lt"/>
                <a:ea typeface="Calibri" panose="020F0502020204030204" pitchFamily="34" charset="0"/>
                <a:cs typeface="Calibri" panose="020F0502020204030204" pitchFamily="34" charset="0"/>
              </a:rPr>
              <a:t>	Your brother</a:t>
            </a:r>
            <a:endParaRPr lang="en-US" dirty="0">
              <a:latin typeface="+mj-lt"/>
            </a:endParaRPr>
          </a:p>
        </p:txBody>
      </p:sp>
    </p:spTree>
    <p:extLst>
      <p:ext uri="{BB962C8B-B14F-4D97-AF65-F5344CB8AC3E}">
        <p14:creationId xmlns:p14="http://schemas.microsoft.com/office/powerpoint/2010/main" val="264677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altLang="en-US"/>
              <a:t>Chapter 10</a:t>
            </a:r>
          </a:p>
        </p:txBody>
      </p:sp>
      <p:sp>
        <p:nvSpPr>
          <p:cNvPr id="11267" name="Rectangle 3"/>
          <p:cNvSpPr>
            <a:spLocks noGrp="1" noChangeArrowheads="1"/>
          </p:cNvSpPr>
          <p:nvPr>
            <p:ph idx="1"/>
          </p:nvPr>
        </p:nvSpPr>
        <p:spPr>
          <a:xfrm>
            <a:off x="730250" y="2286000"/>
            <a:ext cx="7772400" cy="1752600"/>
          </a:xfrm>
        </p:spPr>
        <p:txBody>
          <a:bodyPr>
            <a:normAutofit fontScale="92500" lnSpcReduction="10000"/>
          </a:bodyPr>
          <a:lstStyle/>
          <a:p>
            <a:pPr marL="0" indent="0" algn="ctr" eaLnBrk="1" fontAlgn="auto" hangingPunct="1">
              <a:spcAft>
                <a:spcPts val="0"/>
              </a:spcAft>
              <a:buFont typeface="Wingdings" panose="05000000000000000000" pitchFamily="2" charset="2"/>
              <a:buNone/>
              <a:defRPr/>
            </a:pPr>
            <a:r>
              <a:rPr lang="en-US" altLang="en-US" sz="10000" dirty="0">
                <a:latin typeface="Freestyle Script" panose="030804020302050B0404" pitchFamily="66" charset="0"/>
              </a:rPr>
              <a:t>Little Book Prophecy</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2308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0" y="381000"/>
            <a:ext cx="9144000" cy="6477000"/>
          </a:xfrm>
        </p:spPr>
        <p:txBody>
          <a:bodyPr>
            <a:normAutofit/>
          </a:bodyPr>
          <a:lstStyle/>
          <a:p>
            <a:pPr eaLnBrk="1" hangingPunct="1">
              <a:buFont typeface="Wingdings" panose="05000000000000000000" pitchFamily="2" charset="2"/>
              <a:buNone/>
              <a:defRPr/>
            </a:pPr>
            <a:r>
              <a:rPr lang="en-US" sz="2800" dirty="0">
                <a:latin typeface="+mj-lt"/>
              </a:rPr>
              <a:t>		“There is no question – personal or social or political or occupational – that need go unanswered.  In the scriptures, we find principles of truth that will resolve every confusion and every problem and every dilemma that will face the human family.”</a:t>
            </a:r>
          </a:p>
          <a:p>
            <a:pPr eaLnBrk="1" hangingPunct="1">
              <a:buFont typeface="Wingdings" panose="05000000000000000000" pitchFamily="2" charset="2"/>
              <a:buNone/>
              <a:defRPr/>
            </a:pPr>
            <a:endParaRPr lang="en-US" sz="2800" dirty="0">
              <a:latin typeface="+mj-lt"/>
            </a:endParaRPr>
          </a:p>
          <a:p>
            <a:pPr algn="r" eaLnBrk="1" hangingPunct="1">
              <a:buFont typeface="Wingdings" panose="05000000000000000000" pitchFamily="2" charset="2"/>
              <a:buNone/>
              <a:defRPr/>
            </a:pPr>
            <a:r>
              <a:rPr lang="en-US" sz="2800" dirty="0">
                <a:latin typeface="+mj-lt"/>
              </a:rPr>
              <a:t>				Elder Boyd K. Packer</a:t>
            </a:r>
          </a:p>
          <a:p>
            <a:pPr algn="r" eaLnBrk="1" hangingPunct="1">
              <a:buFont typeface="Wingdings" panose="05000000000000000000" pitchFamily="2" charset="2"/>
              <a:buNone/>
              <a:defRPr/>
            </a:pPr>
            <a:r>
              <a:rPr lang="en-US" sz="2800" dirty="0">
                <a:latin typeface="+mj-lt"/>
              </a:rPr>
              <a:t>				</a:t>
            </a:r>
            <a:r>
              <a:rPr lang="en-US" sz="1800" dirty="0">
                <a:latin typeface="+mj-lt"/>
              </a:rPr>
              <a:t>“Teach the Scriptures,” October 1977 Address to Religious Educators</a:t>
            </a:r>
          </a:p>
        </p:txBody>
      </p:sp>
      <p:pic>
        <p:nvPicPr>
          <p:cNvPr id="942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254" y="3980873"/>
            <a:ext cx="8191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0259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20675" y="2055813"/>
            <a:ext cx="8366125" cy="4953000"/>
          </a:xfrm>
        </p:spPr>
        <p:txBody>
          <a:bodyPr/>
          <a:lstStyle/>
          <a:p>
            <a:pPr marL="0" indent="0" algn="ctr" eaLnBrk="1" fontAlgn="auto" hangingPunct="1">
              <a:spcAft>
                <a:spcPts val="0"/>
              </a:spcAft>
              <a:buFont typeface="Arial" panose="020B0604020202020204" pitchFamily="34" charset="0"/>
              <a:buNone/>
              <a:defRPr/>
            </a:pPr>
            <a:r>
              <a:rPr lang="en-US" altLang="en-US" sz="3200">
                <a:latin typeface="Californian FB" panose="0207040306080B030204" pitchFamily="18" charset="0"/>
              </a:rPr>
              <a:t>Personal scripture study? </a:t>
            </a:r>
          </a:p>
          <a:p>
            <a:pPr marL="0" indent="0" algn="ctr" eaLnBrk="1" fontAlgn="auto" hangingPunct="1">
              <a:spcAft>
                <a:spcPts val="0"/>
              </a:spcAft>
              <a:buFont typeface="Arial" panose="020B0604020202020204" pitchFamily="34" charset="0"/>
              <a:buNone/>
              <a:defRPr/>
            </a:pPr>
            <a:r>
              <a:rPr lang="en-US" altLang="en-US" sz="3200">
                <a:latin typeface="Californian FB" panose="0207040306080B030204" pitchFamily="18" charset="0"/>
              </a:rPr>
              <a:t>Family scripture study?  Family home evening? Sunday School? </a:t>
            </a:r>
          </a:p>
        </p:txBody>
      </p:sp>
      <p:sp>
        <p:nvSpPr>
          <p:cNvPr id="13315" name="AutoShape 2" descr="data:image/jpeg;base64,/9j/4AAQSkZJRgABAQAAAQABAAD/2wCEAAkGBhQSEBUSEBQVFBUUFhUXFBQUFBQUFBUUFBQVFRQVFhQXHCYeFxojGRUWHy8gIycpLCwsFR4xNTAqNSYrLCkBCQoKDgwOFw8PGikkHBwpKSwsKSkpKSwpKSksLCwpKSwsLCksLCwpKSwpLCksKSkpKSkpKSksLCksLCksKSkpLP/AABEIAPwAyAMBIgACEQEDEQH/xAAcAAAABwEBAAAAAAAAAAAAAAAAAQIDBAUGBwj/xAA/EAABAwIEAwYCBwcEAgMAAAABAAIRAwQFEiExQVFhBhMicYGRMqEHFCNSscHRQmJygqLh8AhDkvFTwhUkM//EABkBAAIDAQAAAAAAAAAAAAAAAAABAgMEBf/EACgRAAICAgICAgEDBQAAAAAAAAABAhEDIRIxBEFRYSITcfAFFDKRsf/aAAwDAQACEQMRAD8A5dlTZapAYliigpsjZE2+mVOLEfdICypc1JhWVW3UVzEE1IZDUfdpwNSoQFjYYgGp5idyhAWRCERepX1cuMN35c1IodnarjGgmdSdNNx5pDsrmuTgatVa9hXuynLwl2+u+ykXP0fVQAYmRyj0lR5IfFmNLUAxXlXsxXZJdSMDqPyKrK9u5hhzC0+R/NNNEdkctSC1LBSimIZyIu7ToCMtQOxlzEUJ9zUkslA7GwE5TS20E8KSCLY3KCeLAggQ+1qXCJKCCIhzUAUpybcUAJrnRQnBSHOTFQJjQloTjmpNJsmFfWWGgtknyHE8/RJsb+Cko2r3fA0mNyASB5lW2G9nX1DB/wCI33A16arR2OGta0DgZ6gkCZjiFYWxFMF52JECT+9A8tAqZZC6GPk6G7Dswxg/Z02jfSZOY6yr6yoUGDxFjRrGkkxtoNlQ+Jzp4Tp6qbRtP8/NY5Z96Onj8NJWzQHHKTYy5ieBjKJ4qXSx9gbqyPWeCoW2UjmlttTH+eSis0i7+2iWr7mlUEuZvx30jj0VZdYBReMrANNfQ+e3BOPpOiJOp4cU5RoRMk9Z4wpLK0Vy8ZMxeLdjIk0xs0EjiXEnQczoPdZCtYuaSCDoYjkeXVdbr2pEkb7hUDrJlYlrhlqaHTSdxv1laMeZMwZvHcP2Oe92kvCv8VwcsJn4gNY1bpOoKpHtWlOzH0xprU9TYkwgKiYDhCGZMmohmQIW9yCafU0QQSRYhqACUEYaggxBCQ9ifyonMQIgvaotZ6l11BqNkoJossDtA6oM4MHYCZ5g+3BbWxw6m74SBGkFoI13Co8EDQ0SMrju4zJ4QAYgQNvdbHDbJp3dm8mDWdwWEQfRUSdstSGLmgabPtQANmkEkTrv57a+igBxe4E8NPJWuN2rA4AOO2o4hoG0EbeeqhWdOPJZc8q0dTxILtky3pqyo0eQUe1oqztm6rIkb2x63t43UkUOQTluwKQ1qtSKnIhm1GnRH9XHJT2UEHUVPiLmVtW3VNf4SHeIaOGxGnoVpXMUO5tzEqD1tD1JUzO4lYCvQ1HjZ90adD1WExPBcznGk0hwMlugBGnw6rrQYJmBp8UmBGyp8XwsjxQP3S06Ab6rfCTatHGzY+EqOP1iQYdoQmyVfY9hUMJDQS0gz+0WuLt+e0rPAq9OzPQRcja9E4JtwTGG6ogkNRoA0TQl5UlqcCRSwsqbcU84qO8piIdy2UeF2XeVmN4k9fPgnXhWXZW3mq4y4Q3dolwBOpCTdInHejU3VvVEA0yNjrkA9yCdQr3AbdwdL515Pc6BylZ/uWOI+1zEzAOeYHQ7f5qrzB3sYJGY6c5k+6oXZfRCx9/2ugA01Ue1br0ScSrl7yXbz8k9ajYdJWLLtnYwaiixtzw/yFZWlHUT8lFw+nqJ8pVjYTKrSsvsn02GFKtLadUKIkaqZRGghaYQM05h06EBEbZPMISiVdxRn5OyBUoAcFBrUVbvCjVGKmUC6MyjYyHEc1I+rCoyIII4bg+fVHXowU/b1PijTn0nip+PrRT5atJnPe1GCtJykEHxEaabbzuAI+a5au2Y7VDc0gmdwHH5DXX2XJ8cpDv3wIkyW8i7Uj5rTHujnMrAUTmpQppLwrBCIQTlNqCBNl2EZqIJDmoKrCdUREogltQAw9bDsc3/AOrUI1+04NBd8I4nX0Cyb1rex1CaNQETrMEaxptqOKhLosh2WtNvLqS0xM8JHH8UdBznHnwnYeUQlULeAAXSCdHDcDkTx5Qn766DGADTrGvsFQaY9kG4t40OvM6KVbsjVRXXOc6jf/PdTreI9SfTksc3b0dXGmoqyZaujUc9VcW34qltWkGFbWTtYd/nVRiWst2nRS6B0UWiOHsnWM/wLTEzSH2vQ7zoUzl1KcYNFOyLSD7xJqu0hBzdUy526iwojXe0+SRmDaTiU5XEhU9ziMfZnXaeBE/ijG6kQzq4FRieUulxn7oB4nQSOU6+i5niNMGq8jUZjB56ldMxOxgOcDwmOM67Qua1WalaonLkyIaQTFS2lTHNSFYRI1O2hBSQEECHsyBRkogEEQOYkSn0l1NIBNGkXPa0ftODfcwt7h9JrKYAIfEieB67a+SxFkIeHfcBd6t2+cLQYPioyjMfDMR15rPlnUkjo+Pg543KvZpKLZ0gjWdYb6xuR5KJjhBygcNPl89FMtmzqIdr4SDuDz8oVTiLvtI5SPPmVCb/ABJYY/nXwMsfCtcPdO/9tOKqw3RFc3DgAxm53PTyWM6ZoHYo1uo18t1MoY7SI8Ry9Tw/MKipYtQoNDqpmBq1rDUfPUDb1Kt7LtTaXNPMKFY03Zh3ncDLDCA74XEgDTWOKtjG1ZTKVOi+p4g3KHNcCNt+CsKd0CPNYy4wMBpqWNUOH3CZ9Oh81MwfFc2VrvC4SCD97klzaZPgpKzUGvqD6IG7a3cgeemiZrMIp5hrGsf3Wccx1aXVH5W8m7+p2Cm50RUUy7rdo6Q0DgSeSFrijXnceSzLrqyoGag4/EfFr011VlQuLS4A7kgO3Ah1OppxDXb+ko5NqxONMt61Th7HzWZxumZBb1HtqNPdXFF5c0g6uB35qtxB+mnFw0/JRi/yRHJ/gyDid8WMz7jKREDfkfMfgudv3PDXZbLtdmp0AzcPOvMRqPkFjGhb4bVnHypp0xFRqj5VLcE05isKrI7kE7kQQOxTggEMyDQgiLJRBySUAEgJNo7xR94Ob7jT5wpVnQDaDZOpzE/8jHyCr21IIPIg+yViF2aYaQNBLSOoJ/KFmzRbar2djwJ1CSfrf8/0ajsf2kaajqNQQGNJYfx9f1UysyXOdG50Wd7P2odUDmiMzMx5667+S2N5ShsD35qt7VfBbJKM7+Sto0swImI2P5IW9jnOUmCeI+QB4KRYuglTfqf7TfPfjwWQ1oZtMGY1jqJaWTuQJl0RmI4yr3sZ2foWQLmaudI0bDRO+/EqLQObQzI5zI8irm1thEeI+Z0V8Jsqy4ovbIjcDZ3rnsOUEk5RsJkuAMaeRWdw2gG3Ty1xcM8gnmeC1OKHu6c7E6ADqszbNy1AOsqudLotxtu2b7R1OHbEQfLiqHEOz4awhryd40Bjlurln/5hOvt84npqr3FSM8ZOD+jB9oOyBuRSNFwa5hYZa4NcHMIIcM2+vNXv/wAE36l3FY56hJf3g+Km8mZY7gfLmrY2bRzB8pCSWAba+SdtKiPBOXLZS4dnZLakF40L+fAO8yE3VZmIA5/2VvUoDU8dZPJUTquWpmJhtMOe8/utjQdSYHqs/TRbJck2ZPtgT9YLC4uygZiTu4gE/p6KjyKZd3JqPdUdu9xcfUymYXTguKSOBllzk5EfIkupp9ybKmVjBaglPKCAGhTlOBicFNL7tIQyKSJ9NP5YSXIAiOYn6tAPDQ7aqAJ5VG+H5oZVKtagBDTA8Qcxx2a8ERPQwFXkja16NviZVDJT6eiy7HOyVxScDDTkBPFrwYE9HD5rUt1Bby09tFkG1iKwd8PjBLeRnb3WmZUIeep18zqssZWdPNCmiIHw/wBVbMupgdFS1AfiHCE9a3ZJCyy7NeNWkaW0aeHRX1EQFR4W5WFzfZGk9NlbBpKyOVW6IPaCvsTtwVRhjO8qyNhxVe3tEHudVqOHHQmAI2HRWvZao1ziQQQTIgyIOshR7ZNrgjXsZDAnrerySxQBZ6KtFZucsDhnHWSOIkLU9UY1UrLUmVFrM5pu3xIO30IMEdQir3E+fkk2mhxg0yJc18o9P+lz/tLiJzOpj9ogu8h8I99fQLb3FUEwVzfGta7/AOLT0UMS5ZP2IeZJwxa96IMpSMMRlq3nCGnBMPCkFNkJgRnNRp0tQQA5lSmtTzSlhqREjVAmIUt7VHe1AxCN7JCNrE73WiBgta5JDXGYiDx04dVtadCQ13MD8FiqIhw8wttglfNRA+7IWeUUpa9nTw5JSx79EG3PiLUtlLXN8oTNwMr3ef6qdhzg4AE8lzpdnXxv8UTbW9y7/opFa5zj0ICr8Q+zhxEgg7cNdlEssRadjP5pxQpSKnFsEDiSG77qPYXFW1eDTaS37oERzj9FtbegHiNOin22GU+IB8ldGL6IPN9CcHxmrWEinlAjM5xiPTirVlq2m4ua0ZnaudxcepTlOiGgxAmOCYuboD8FbWjOp2yJf+F2ccYB5dCkVa5iCUbrmToZ6c0mqMuoBPTl/ZZ26Zri9IacIaTz49Vz6+dNZ/8AEflot9iFcBk7aT7SucMqSSTxJPuZWjxlts5/9Rl+MV9jpCSQnmslE6nC3HGGDTTTmqQ8phyAEEIksIIAW1PcFHpvTu6QhCQ9qktopDqSQxtrUTnaJUKDi2IiiyTq4/COZ5+QQAuyLq13StqZhzjmqO3yU2jM71gfNanCapYXtOkHZZP6Kqk3tWo4y7uz/U8By2+K0ctVzhtUH9Q3VOZdP4Oh4rq4v2R76pL5+9qhY1sp1UJtyHAji3UeSl2tPMOsLnZPk7GPSovjVzUwd4P/AGqWv2UZmL6TnU51OU+HX906J+0uSDl4Srm3pyNNuSUZMUlWzO2+CVWn43uH3mwR7FXljhlUeJlxpvlqMIM7bjQqVRtiD4THTgrS3a7SVfFoJZXRXXdjUYA43ME8GNn89Exa2dWqfG94b94saPYFaMB0RA8/7Jt07ndOVEFltVX/AAq22eSGk5tdyADA5wnqlaBA47I7pvPgo0jc+ipbJR6KrtLXyUHbSRlHm7T9VjKVNXPam/7yoGDZmp/iP6KrpBb/AB48YX8nG83JzyUvWh1jYR1CnGMSa1JaTEV9Y6pipVS7nRQ3uQIdFVBRS5BIdFi0KTThV5qJ6lUKQEwvRDVNjVM3l8yi3NUMDgOJPIDimBIvKjadNz36Bon9AOq55iN+6s8ud6DgBwAUvGcefX0+FgMho+RceJVUpJFsVRouwOI9zf05MCpNM/z7f1ALreM0CaRLRJb4gOOm49lwNjyCCNCDIPUahd67O4sLm1p1hu5sOHJ40cPfX1Vc42WRlxaaMdXuMrw9u34gq2wy7AdHDceRTPabCDTOdg+zcdR9wn/1Kqba4j02XOnD0d3FNTXJGgvq4ZUkcYV5ht714fNYq7u5glTsOxXKNSquLSLG0b1tYHUcfyVna1QQJ2WNtMXbpB+aubXFh6KcZUVSiaQlNPqhVb8VEaHVV9/igA31PAKUpogoE65qtJiVU41iYY05YkyAPzVRiPaVlCkXvMD+px5NHFYt/b9r3zUY8coIMDknixPI7fRX5Gb9KNLsvAznx3SmsVbb9qrd27y3+JpHzVpQrsfrTc1w/dIP4LpUcJ37H2JNUpzKm6phMRWXTVAqBWFcyoVVqQiM5EjqIIJD7Wyn2MgSdh6R6quusTZS+Iy77o3/ALLP4jjL62hMN4MG3rzQkNRsu8R7VNZLaPiP3j8I8uazF1dOqOLnuLieJ/LkkBEQpUWJJCUISgEITGJW6+i3HclZ1s4+Grqzo8bj1H4LDEJ2zunUqjajDDmODh5gyk1YHoG5ohzS1wkEQQeIWDxjCXUH6asPwn8j1XQsFuW3dtTr09ntk9Ds5voZSrvAhUaWOEg/5IPArPPHyL8Gd4n9HLgeB9EnLGyv8V7OuoPhwlp+F35Hqq+pZHhqsT06Z2FU1yj0MUKh4bqZTrVeDtvNQqIyvjgtLh1sHHTWdVCToKGLahXMFzoHzU6lbc/EVYd1sFNw3DO9qtpt/aPiPJvE+yik26FKSSs5b9KNNzKlu06NdSc9vWXlhJ/46LELq3+oO1DLq1yiALdzQOjamn4rlIK7EI8YpHEyT5ybDRsqFplpIPMGD7hEiUyBcWXay4p6Z845PGb57hXdr21Y/Sq0sPMeJv6rGIIoi4pnR23LKgmm4OHQymazVgaNZzDLCWnmDCurLtS4aVRmH3hofbYpUQcPgt6oQTdK9ZU+B09Nj7IkhGQJRwiSgpFwERCMBApgJCEIwhCQBJKWihAHTvoS7S5K7rKofDVl1GeFUDxNH8TR7t6rt5sgV5Itbh1N7alM5XscHNcNw5pkH3C9XdjO0Lb6ypXLYBe2KjR+zVbo9vvr5EJMBy5wVtRpY9oc07grCY72VdbHMJdSnR3FvIO/VdUDEVSgHAtcAQRBBEgjkQqcmJTX2X4srxvXR5/xi0yEOGxVng1WYWz7WfRznY51pvv3TjoeYY47eRWMw61fSqZKjXNcBq0gh3LYrn5McodnVhljkWi/fqVrOxNoIqVeMlgPlv8APT0WDxHE+5p5m+Ko6G0mcXVHaNHuQupdn8MNva06R1c1oznm86uPurfGjcr+DP5T4wr2zjn+oil9taHmysPZzD+a47C7f/qHo/Z2j+VSq33a1w/BcSqLpHLCQRI0wAggggAIIIIAMGDI0PREggkAYRhBHKYgIQjRIATxSiEkpZCAEIJUIQgAgun/AEJ9r/q119VqH7K5IAJOjK4EMP8AN8J/lXMmBSGPgggwRqCNCCNj6bpMD2OEYKzf0f8AakX9hTrE/aD7OsOVVgGY/wAwh38y0YUSY4FEv8Hp1h9o0EjY/tDyP5KSExiuJNt6FSs/amxztwJgaDXiTA9Umk1TGm07RhsO7QYWzEfq5pltam/IyvVDTT7zMWhrHSchJBAMCYPSehPXl2+b3pc90uLyXkwZPenNI0cM9QbcixdS+iDt665a6yuXZqtJs0nzPeU2wHNzScxZp4p1B6IUVHSI/qOe2MfT3a5sPY//AMdww+j2vb+MLgTtl6S+mS3zYRcfumk72qt/VebVNCGwjQRoAJBKSZTACCNEgQEESCQxaEokExCgggEEAJenCkPTgGiAEoQjISmt4oEBmiTnSnJDggDpn0HdqO4vjbPMU7oBok6Cs3WmfUS31C9CBeNLa4cxzXsMOaQ5pHBwMg+4XrTsl2gbe2VG5b/uMGcfdqN8NRvo4H5KLJouAuO/T32vy93h7D8UVbiCPhBmkwyDGoznoAuxBebfpg7I1re+fXqPNRty8ua46EfuRwyiAOgSGUNtjbCQHSCY8Ya1xDnfG+G5TIdGQDYEqd2evXWmJUK7RGV4zAEkZC0zTni7KSXZtRAWUpVCBpwkgRMafEBw+H4gtngtn397asGUGo9zWuJzN/3NG1N60mJedW6JvaIJVJHavpGpirhN1l1DqQcDzGZjgfZeXY1jlK9Ota6pg9ajUBD6VKpSeDv4Gy3+mPZeabxmWs8dSffVJPZJkVyUET0ApEQykpUoi1MASiRwiKACQRokhho0QRoEGEaTKNMA0QEbI0cIAAqc9OvBON2TLk8BACACJSSEpJlAhIXYfoB7VZatSwqHSpNWj/G0faNHm0B38pXHyFMwXEX29xSrUjD6b2OaeEg7HmCJHqkySPYFK4a4uDSCWHK7o6A6POCFyD6dcTa91Og3U0w57yBOVphuvLTieYXTbdoZUuS3TN3dQjhmcxwJ9coXmvH799StWuXOJqF9Zs8AGBkQPJxUe9DbpGeaWueS0ANk5c8ZQ2dM8dOI4rVYLfNtbuhVY1o7l9F7g8faNaXAPJ1EklxIAEhsHmslSflkgAxwOoIMaEcRxWjubYd8QZMirJJOaaLfs3ZhrIzc40GikumQfaPTt5atcyrEeNjgTz8JDT7Lyf2ntslwev4tJBXprsHeOrYXa1KhlzqDcx55ZYCesNC8/fSPRArmOFSoPSVH2iTMkUQQRNUxCkEEHIANqQlNSSgAIkEEhn//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3316" name="Rectangle 3"/>
          <p:cNvSpPr>
            <a:spLocks noChangeArrowheads="1"/>
          </p:cNvSpPr>
          <p:nvPr/>
        </p:nvSpPr>
        <p:spPr bwMode="auto">
          <a:xfrm>
            <a:off x="808038" y="1347788"/>
            <a:ext cx="762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600" b="1">
                <a:latin typeface="Bell MT" panose="02020503060305020303" pitchFamily="18" charset="0"/>
              </a:rPr>
              <a:t>Are you feasting?</a:t>
            </a:r>
          </a:p>
        </p:txBody>
      </p:sp>
      <p:pic>
        <p:nvPicPr>
          <p:cNvPr id="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946" y="4038600"/>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68275" y="142116"/>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spTree>
    <p:extLst>
      <p:ext uri="{BB962C8B-B14F-4D97-AF65-F5344CB8AC3E}">
        <p14:creationId xmlns:p14="http://schemas.microsoft.com/office/powerpoint/2010/main" val="366086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D67FF5F-0864-4E1C-9D49-C0E57B635186}"/>
              </a:ext>
            </a:extLst>
          </p:cNvPr>
          <p:cNvSpPr/>
          <p:nvPr/>
        </p:nvSpPr>
        <p:spPr>
          <a:xfrm>
            <a:off x="2641600" y="452583"/>
            <a:ext cx="803564" cy="609600"/>
          </a:xfrm>
          <a:prstGeom prst="ellipse">
            <a:avLst/>
          </a:prstGeom>
          <a:solidFill>
            <a:srgbClr val="3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262A"/>
              </a:solidFill>
            </a:endParaRPr>
          </a:p>
        </p:txBody>
      </p:sp>
    </p:spTree>
    <p:extLst>
      <p:ext uri="{BB962C8B-B14F-4D97-AF65-F5344CB8AC3E}">
        <p14:creationId xmlns:p14="http://schemas.microsoft.com/office/powerpoint/2010/main" val="49573081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middle east landscape clipart"/>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1066" b="63722"/>
          <a:stretch/>
        </p:blipFill>
        <p:spPr bwMode="auto">
          <a:xfrm>
            <a:off x="111893" y="4853279"/>
            <a:ext cx="1951382" cy="92866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peaceful clipart"/>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55129" y="4814304"/>
            <a:ext cx="967641" cy="9676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86485" y="4088502"/>
            <a:ext cx="2169089" cy="213585"/>
          </a:xfrm>
          <a:prstGeom prst="rect">
            <a:avLst/>
          </a:prstGeom>
        </p:spPr>
        <p:txBody>
          <a:bodyPr wrap="square">
            <a:spAutoFit/>
          </a:bodyPr>
          <a:lstStyle/>
          <a:p>
            <a:pPr algn="ctr"/>
            <a:r>
              <a:rPr lang="en-US" sz="788" dirty="0">
                <a:solidFill>
                  <a:schemeClr val="bg1"/>
                </a:solidFill>
                <a:latin typeface="Tw Cen MT" panose="020B0602020104020603" pitchFamily="34" charset="0"/>
              </a:rPr>
              <a:t>The Dragon, The Beast, and the Victory</a:t>
            </a:r>
          </a:p>
        </p:txBody>
      </p:sp>
      <p:sp>
        <p:nvSpPr>
          <p:cNvPr id="7" name="Rectangle 6"/>
          <p:cNvSpPr/>
          <p:nvPr/>
        </p:nvSpPr>
        <p:spPr>
          <a:xfrm>
            <a:off x="4945194" y="4227450"/>
            <a:ext cx="1312331"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12-14</a:t>
            </a:r>
          </a:p>
        </p:txBody>
      </p:sp>
      <p:sp>
        <p:nvSpPr>
          <p:cNvPr id="15" name="Cloud"/>
          <p:cNvSpPr>
            <a:spLocks noChangeAspect="1" noEditPoints="1" noChangeArrowheads="1"/>
          </p:cNvSpPr>
          <p:nvPr/>
        </p:nvSpPr>
        <p:spPr bwMode="auto">
          <a:xfrm>
            <a:off x="4762670" y="3405367"/>
            <a:ext cx="937587" cy="66880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a:solidFill>
                <a:schemeClr val="bg1"/>
              </a:solidFill>
            </a:endParaRPr>
          </a:p>
        </p:txBody>
      </p:sp>
      <p:pic>
        <p:nvPicPr>
          <p:cNvPr id="16" name="Picture 12" descr="https://encrypted-tbn3.gstatic.com/images?q=tbn:ANd9GcTlQVgfanFf3k4ruDEPK3WR5iruPT8n-wKO8DLlZF9FKxZKrxFAZ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8755" y="1672373"/>
            <a:ext cx="1723477" cy="8903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bad weather clipar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2484147" y="5042267"/>
            <a:ext cx="1157302" cy="66838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750145" y="5674070"/>
            <a:ext cx="718466" cy="213585"/>
          </a:xfrm>
          <a:prstGeom prst="rect">
            <a:avLst/>
          </a:prstGeom>
        </p:spPr>
        <p:txBody>
          <a:bodyPr wrap="none">
            <a:spAutoFit/>
          </a:bodyPr>
          <a:lstStyle/>
          <a:p>
            <a:r>
              <a:rPr lang="en-US" sz="788" dirty="0">
                <a:solidFill>
                  <a:schemeClr val="bg1"/>
                </a:solidFill>
                <a:latin typeface="Tw Cen MT" panose="020B0602020104020603" pitchFamily="34" charset="0"/>
              </a:rPr>
              <a:t>Armageddon</a:t>
            </a:r>
          </a:p>
        </p:txBody>
      </p:sp>
      <p:sp>
        <p:nvSpPr>
          <p:cNvPr id="34" name="Rectangle 33"/>
          <p:cNvSpPr/>
          <p:nvPr/>
        </p:nvSpPr>
        <p:spPr>
          <a:xfrm>
            <a:off x="436158" y="5819363"/>
            <a:ext cx="1262947"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16</a:t>
            </a:r>
          </a:p>
        </p:txBody>
      </p:sp>
      <p:sp>
        <p:nvSpPr>
          <p:cNvPr id="35" name="Rectangle 34"/>
          <p:cNvSpPr/>
          <p:nvPr/>
        </p:nvSpPr>
        <p:spPr>
          <a:xfrm>
            <a:off x="2756139" y="4058649"/>
            <a:ext cx="1143262" cy="213585"/>
          </a:xfrm>
          <a:prstGeom prst="rect">
            <a:avLst/>
          </a:prstGeom>
        </p:spPr>
        <p:txBody>
          <a:bodyPr wrap="none">
            <a:spAutoFit/>
          </a:bodyPr>
          <a:lstStyle/>
          <a:p>
            <a:r>
              <a:rPr lang="en-US" sz="788">
                <a:solidFill>
                  <a:schemeClr val="bg1"/>
                </a:solidFill>
                <a:latin typeface="Tw Cen MT" panose="020B0602020104020603" pitchFamily="34" charset="0"/>
              </a:rPr>
              <a:t>2 </a:t>
            </a:r>
            <a:r>
              <a:rPr lang="en-US" sz="788" dirty="0">
                <a:solidFill>
                  <a:schemeClr val="bg1"/>
                </a:solidFill>
                <a:latin typeface="Tw Cen MT" panose="020B0602020104020603" pitchFamily="34" charset="0"/>
              </a:rPr>
              <a:t>prophets in Jerusalem</a:t>
            </a:r>
          </a:p>
        </p:txBody>
      </p:sp>
      <p:sp>
        <p:nvSpPr>
          <p:cNvPr id="36" name="Rectangle 35"/>
          <p:cNvSpPr/>
          <p:nvPr/>
        </p:nvSpPr>
        <p:spPr>
          <a:xfrm>
            <a:off x="2661972" y="4209508"/>
            <a:ext cx="1262947"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11</a:t>
            </a:r>
          </a:p>
        </p:txBody>
      </p:sp>
      <p:sp>
        <p:nvSpPr>
          <p:cNvPr id="38" name="Rectangle 37"/>
          <p:cNvSpPr/>
          <p:nvPr/>
        </p:nvSpPr>
        <p:spPr>
          <a:xfrm>
            <a:off x="7467209" y="4129966"/>
            <a:ext cx="1018227" cy="213585"/>
          </a:xfrm>
          <a:prstGeom prst="rect">
            <a:avLst/>
          </a:prstGeom>
        </p:spPr>
        <p:txBody>
          <a:bodyPr wrap="none">
            <a:spAutoFit/>
          </a:bodyPr>
          <a:lstStyle/>
          <a:p>
            <a:r>
              <a:rPr lang="en-US" sz="788" dirty="0">
                <a:solidFill>
                  <a:schemeClr val="bg1"/>
                </a:solidFill>
                <a:latin typeface="Tw Cen MT" panose="020B0602020104020603" pitchFamily="34" charset="0"/>
              </a:rPr>
              <a:t>Righteous Rewarded</a:t>
            </a:r>
          </a:p>
        </p:txBody>
      </p:sp>
      <p:pic>
        <p:nvPicPr>
          <p:cNvPr id="40" name="Picture 14" descr="http://www.allthingsclipart.com/06/jesus.with.apostles.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1288" y="3285587"/>
            <a:ext cx="1049450" cy="65267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6" descr="C:\Users\RichardsED\Desktop\ur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55022" y="1662543"/>
            <a:ext cx="689541" cy="98296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2624518" y="5687192"/>
            <a:ext cx="942887" cy="213585"/>
          </a:xfrm>
          <a:prstGeom prst="rect">
            <a:avLst/>
          </a:prstGeom>
        </p:spPr>
        <p:txBody>
          <a:bodyPr wrap="none">
            <a:spAutoFit/>
          </a:bodyPr>
          <a:lstStyle/>
          <a:p>
            <a:r>
              <a:rPr lang="en-US" sz="788" dirty="0">
                <a:solidFill>
                  <a:schemeClr val="bg1"/>
                </a:solidFill>
                <a:latin typeface="Tw Cen MT" panose="020B0602020104020603" pitchFamily="34" charset="0"/>
              </a:rPr>
              <a:t>Wicked Destroyed</a:t>
            </a:r>
          </a:p>
        </p:txBody>
      </p:sp>
      <p:pic>
        <p:nvPicPr>
          <p:cNvPr id="44" name="Picture 30" descr="C:\Users\RichardsED\Desktop\ur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0654"/>
          <a:stretch/>
        </p:blipFill>
        <p:spPr bwMode="auto">
          <a:xfrm>
            <a:off x="4199826" y="4752799"/>
            <a:ext cx="869266" cy="96599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4228850" y="5696151"/>
            <a:ext cx="976549" cy="213585"/>
          </a:xfrm>
          <a:prstGeom prst="rect">
            <a:avLst/>
          </a:prstGeom>
        </p:spPr>
        <p:txBody>
          <a:bodyPr wrap="none">
            <a:spAutoFit/>
          </a:bodyPr>
          <a:lstStyle/>
          <a:p>
            <a:r>
              <a:rPr lang="en-US" sz="788" dirty="0">
                <a:solidFill>
                  <a:schemeClr val="bg1"/>
                </a:solidFill>
                <a:latin typeface="Tw Cen MT" panose="020B0602020104020603" pitchFamily="34" charset="0"/>
              </a:rPr>
              <a:t>The Second Coming</a:t>
            </a:r>
          </a:p>
        </p:txBody>
      </p:sp>
      <p:sp>
        <p:nvSpPr>
          <p:cNvPr id="48" name="Rectangle 47"/>
          <p:cNvSpPr/>
          <p:nvPr/>
        </p:nvSpPr>
        <p:spPr>
          <a:xfrm>
            <a:off x="5749860" y="5727352"/>
            <a:ext cx="1332416" cy="213585"/>
          </a:xfrm>
          <a:prstGeom prst="rect">
            <a:avLst/>
          </a:prstGeom>
        </p:spPr>
        <p:txBody>
          <a:bodyPr wrap="none">
            <a:spAutoFit/>
          </a:bodyPr>
          <a:lstStyle/>
          <a:p>
            <a:r>
              <a:rPr lang="en-US" sz="788" dirty="0">
                <a:solidFill>
                  <a:schemeClr val="bg1"/>
                </a:solidFill>
                <a:latin typeface="Tw Cen MT" panose="020B0602020104020603" pitchFamily="34" charset="0"/>
              </a:rPr>
              <a:t>Millennium &amp; Final Judgment</a:t>
            </a:r>
          </a:p>
        </p:txBody>
      </p:sp>
      <p:pic>
        <p:nvPicPr>
          <p:cNvPr id="1030" name="Picture 6" descr="Image result for happy earth clipart black and whit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9580" y="4922714"/>
            <a:ext cx="956239" cy="83670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7653813" y="5748248"/>
            <a:ext cx="941283" cy="213585"/>
          </a:xfrm>
          <a:prstGeom prst="rect">
            <a:avLst/>
          </a:prstGeom>
        </p:spPr>
        <p:txBody>
          <a:bodyPr wrap="none">
            <a:spAutoFit/>
          </a:bodyPr>
          <a:lstStyle/>
          <a:p>
            <a:r>
              <a:rPr lang="en-US" sz="788" dirty="0" err="1">
                <a:solidFill>
                  <a:schemeClr val="bg1"/>
                </a:solidFill>
                <a:latin typeface="Tw Cen MT" panose="020B0602020104020603" pitchFamily="34" charset="0"/>
              </a:rPr>
              <a:t>Celestialized</a:t>
            </a:r>
            <a:r>
              <a:rPr lang="en-US" sz="788" dirty="0">
                <a:solidFill>
                  <a:schemeClr val="bg1"/>
                </a:solidFill>
                <a:latin typeface="Tw Cen MT" panose="020B0602020104020603" pitchFamily="34" charset="0"/>
              </a:rPr>
              <a:t> Earth</a:t>
            </a:r>
          </a:p>
        </p:txBody>
      </p:sp>
      <p:sp>
        <p:nvSpPr>
          <p:cNvPr id="52" name="TextBox 51"/>
          <p:cNvSpPr txBox="1"/>
          <p:nvPr/>
        </p:nvSpPr>
        <p:spPr>
          <a:xfrm>
            <a:off x="43114" y="185483"/>
            <a:ext cx="9002229" cy="923330"/>
          </a:xfrm>
          <a:prstGeom prst="rect">
            <a:avLst/>
          </a:prstGeom>
          <a:noFill/>
        </p:spPr>
        <p:txBody>
          <a:bodyPr wrap="square" rtlCol="0" anchor="b">
            <a:spAutoFit/>
          </a:bodyPr>
          <a:lstStyle/>
          <a:p>
            <a:pPr algn="ctr"/>
            <a:r>
              <a:rPr lang="en-US" sz="5400" b="1" dirty="0">
                <a:solidFill>
                  <a:schemeClr val="bg1"/>
                </a:solidFill>
                <a:latin typeface="Papyrus" panose="03070502060502030205" pitchFamily="66" charset="0"/>
              </a:rPr>
              <a:t>The Book of Revelation</a:t>
            </a:r>
          </a:p>
        </p:txBody>
      </p:sp>
      <p:sp>
        <p:nvSpPr>
          <p:cNvPr id="54" name="Cloud"/>
          <p:cNvSpPr>
            <a:spLocks noChangeAspect="1" noEditPoints="1" noChangeArrowheads="1"/>
          </p:cNvSpPr>
          <p:nvPr/>
        </p:nvSpPr>
        <p:spPr bwMode="auto">
          <a:xfrm>
            <a:off x="5152228" y="3357226"/>
            <a:ext cx="1075811" cy="66880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a:solidFill>
                <a:schemeClr val="bg1"/>
              </a:solidFill>
            </a:endParaRPr>
          </a:p>
        </p:txBody>
      </p:sp>
      <p:sp>
        <p:nvSpPr>
          <p:cNvPr id="58" name="Rectangle 57"/>
          <p:cNvSpPr/>
          <p:nvPr/>
        </p:nvSpPr>
        <p:spPr>
          <a:xfrm>
            <a:off x="1018355" y="5813656"/>
            <a:ext cx="6854888" cy="17369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9" name="Rectangle 38"/>
          <p:cNvSpPr/>
          <p:nvPr/>
        </p:nvSpPr>
        <p:spPr>
          <a:xfrm>
            <a:off x="7351883" y="4257079"/>
            <a:ext cx="1163215"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15</a:t>
            </a:r>
          </a:p>
        </p:txBody>
      </p:sp>
      <p:sp>
        <p:nvSpPr>
          <p:cNvPr id="43" name="Rectangle 42"/>
          <p:cNvSpPr/>
          <p:nvPr/>
        </p:nvSpPr>
        <p:spPr>
          <a:xfrm>
            <a:off x="2422822" y="5818969"/>
            <a:ext cx="1302513"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17-18</a:t>
            </a:r>
          </a:p>
        </p:txBody>
      </p:sp>
      <p:sp>
        <p:nvSpPr>
          <p:cNvPr id="46" name="Rectangle 45"/>
          <p:cNvSpPr/>
          <p:nvPr/>
        </p:nvSpPr>
        <p:spPr>
          <a:xfrm>
            <a:off x="4100863" y="5830702"/>
            <a:ext cx="1175042"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19</a:t>
            </a:r>
          </a:p>
        </p:txBody>
      </p:sp>
      <p:sp>
        <p:nvSpPr>
          <p:cNvPr id="49" name="Rectangle 48"/>
          <p:cNvSpPr/>
          <p:nvPr/>
        </p:nvSpPr>
        <p:spPr>
          <a:xfrm>
            <a:off x="5700355" y="5876536"/>
            <a:ext cx="1422976"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20</a:t>
            </a:r>
          </a:p>
        </p:txBody>
      </p:sp>
      <p:sp>
        <p:nvSpPr>
          <p:cNvPr id="50" name="Rectangle 49"/>
          <p:cNvSpPr/>
          <p:nvPr/>
        </p:nvSpPr>
        <p:spPr>
          <a:xfrm>
            <a:off x="7382517" y="5883588"/>
            <a:ext cx="1422976"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21-22</a:t>
            </a:r>
          </a:p>
        </p:txBody>
      </p:sp>
      <p:sp>
        <p:nvSpPr>
          <p:cNvPr id="60" name="Rectangle 59"/>
          <p:cNvSpPr/>
          <p:nvPr/>
        </p:nvSpPr>
        <p:spPr>
          <a:xfrm>
            <a:off x="2758861" y="2676036"/>
            <a:ext cx="1170573"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2-3</a:t>
            </a:r>
          </a:p>
        </p:txBody>
      </p:sp>
      <p:sp>
        <p:nvSpPr>
          <p:cNvPr id="61" name="Rectangle 60"/>
          <p:cNvSpPr/>
          <p:nvPr/>
        </p:nvSpPr>
        <p:spPr>
          <a:xfrm>
            <a:off x="2700723" y="2504495"/>
            <a:ext cx="1362874" cy="213585"/>
          </a:xfrm>
          <a:prstGeom prst="rect">
            <a:avLst/>
          </a:prstGeom>
        </p:spPr>
        <p:txBody>
          <a:bodyPr wrap="none">
            <a:spAutoFit/>
          </a:bodyPr>
          <a:lstStyle/>
          <a:p>
            <a:r>
              <a:rPr lang="en-US" sz="788" dirty="0">
                <a:solidFill>
                  <a:schemeClr val="bg1"/>
                </a:solidFill>
                <a:latin typeface="Tw Cen MT" panose="020B0602020104020603" pitchFamily="34" charset="0"/>
              </a:rPr>
              <a:t>John’s 7 Letters to 7 Churches</a:t>
            </a:r>
          </a:p>
        </p:txBody>
      </p:sp>
      <p:sp>
        <p:nvSpPr>
          <p:cNvPr id="62" name="Cloud"/>
          <p:cNvSpPr>
            <a:spLocks noChangeAspect="1" noEditPoints="1" noChangeArrowheads="1"/>
          </p:cNvSpPr>
          <p:nvPr/>
        </p:nvSpPr>
        <p:spPr bwMode="auto">
          <a:xfrm>
            <a:off x="7435874" y="3831240"/>
            <a:ext cx="542471" cy="24715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dirty="0">
              <a:solidFill>
                <a:schemeClr val="bg1"/>
              </a:solidFill>
            </a:endParaRPr>
          </a:p>
        </p:txBody>
      </p:sp>
      <p:sp>
        <p:nvSpPr>
          <p:cNvPr id="63" name="Cloud"/>
          <p:cNvSpPr>
            <a:spLocks noChangeAspect="1" noEditPoints="1" noChangeArrowheads="1"/>
          </p:cNvSpPr>
          <p:nvPr/>
        </p:nvSpPr>
        <p:spPr bwMode="auto">
          <a:xfrm>
            <a:off x="7772478" y="3834388"/>
            <a:ext cx="542471" cy="24715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dirty="0">
              <a:solidFill>
                <a:schemeClr val="bg1"/>
              </a:solidFill>
            </a:endParaRPr>
          </a:p>
        </p:txBody>
      </p:sp>
      <p:pic>
        <p:nvPicPr>
          <p:cNvPr id="1028" name="Picture 4" descr="Image result for prophets silhouette clip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04232" y="3155125"/>
            <a:ext cx="418474" cy="9519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Image result for prophets silhouette clip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3316144" y="3287829"/>
            <a:ext cx="418475" cy="808211"/>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3B29CF43-3B3E-4F64-A5FF-E19941E645C2}"/>
              </a:ext>
            </a:extLst>
          </p:cNvPr>
          <p:cNvSpPr/>
          <p:nvPr/>
        </p:nvSpPr>
        <p:spPr>
          <a:xfrm>
            <a:off x="886648" y="2509312"/>
            <a:ext cx="636713" cy="213585"/>
          </a:xfrm>
          <a:prstGeom prst="rect">
            <a:avLst/>
          </a:prstGeom>
        </p:spPr>
        <p:txBody>
          <a:bodyPr wrap="none">
            <a:spAutoFit/>
          </a:bodyPr>
          <a:lstStyle/>
          <a:p>
            <a:r>
              <a:rPr lang="en-US" sz="788" dirty="0">
                <a:solidFill>
                  <a:schemeClr val="bg1"/>
                </a:solidFill>
                <a:latin typeface="Tw Cen MT" panose="020B0602020104020603" pitchFamily="34" charset="0"/>
              </a:rPr>
              <a:t>Jesus Christ</a:t>
            </a:r>
          </a:p>
        </p:txBody>
      </p:sp>
      <p:sp>
        <p:nvSpPr>
          <p:cNvPr id="67" name="Rectangle 66">
            <a:extLst>
              <a:ext uri="{FF2B5EF4-FFF2-40B4-BE49-F238E27FC236}">
                <a16:creationId xmlns:a16="http://schemas.microsoft.com/office/drawing/2014/main" id="{72005ACB-45C2-4578-B2EC-B767032DD30B}"/>
              </a:ext>
            </a:extLst>
          </p:cNvPr>
          <p:cNvSpPr/>
          <p:nvPr/>
        </p:nvSpPr>
        <p:spPr>
          <a:xfrm>
            <a:off x="697385" y="2676868"/>
            <a:ext cx="1128102"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a:t>
            </a:r>
          </a:p>
        </p:txBody>
      </p:sp>
      <p:pic>
        <p:nvPicPr>
          <p:cNvPr id="68" name="Picture 30" descr="C:\Users\RichardsED\Desktop\url.jpg">
            <a:extLst>
              <a:ext uri="{FF2B5EF4-FFF2-40B4-BE49-F238E27FC236}">
                <a16:creationId xmlns:a16="http://schemas.microsoft.com/office/drawing/2014/main" id="{D925FC5E-C159-4E3D-A34B-61F1C76A638E}"/>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sharpenSoften amount="50000"/>
                    </a14:imgEffect>
                    <a14:imgEffect>
                      <a14:saturation sat="0"/>
                    </a14:imgEffect>
                  </a14:imgLayer>
                </a14:imgProps>
              </a:ext>
              <a:ext uri="{28A0092B-C50C-407E-A947-70E740481C1C}">
                <a14:useLocalDpi xmlns:a14="http://schemas.microsoft.com/office/drawing/2010/main" val="0"/>
              </a:ext>
            </a:extLst>
          </a:blip>
          <a:srcRect b="10654"/>
          <a:stretch/>
        </p:blipFill>
        <p:spPr bwMode="auto">
          <a:xfrm>
            <a:off x="698908" y="1505429"/>
            <a:ext cx="939704" cy="1044272"/>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BBF72BDC-98CA-4C45-8A19-29CB5CBFCCA5}"/>
              </a:ext>
            </a:extLst>
          </p:cNvPr>
          <p:cNvSpPr/>
          <p:nvPr/>
        </p:nvSpPr>
        <p:spPr>
          <a:xfrm>
            <a:off x="6815936" y="2534783"/>
            <a:ext cx="2050738" cy="213585"/>
          </a:xfrm>
          <a:prstGeom prst="rect">
            <a:avLst/>
          </a:prstGeom>
        </p:spPr>
        <p:txBody>
          <a:bodyPr wrap="square">
            <a:spAutoFit/>
          </a:bodyPr>
          <a:lstStyle/>
          <a:p>
            <a:pPr algn="ctr"/>
            <a:r>
              <a:rPr lang="en-US" sz="788" dirty="0">
                <a:solidFill>
                  <a:schemeClr val="bg1"/>
                </a:solidFill>
                <a:latin typeface="Tw Cen MT" panose="020B0602020104020603" pitchFamily="34" charset="0"/>
              </a:rPr>
              <a:t>Seven Seals Overview</a:t>
            </a:r>
          </a:p>
        </p:txBody>
      </p:sp>
      <p:pic>
        <p:nvPicPr>
          <p:cNvPr id="70" name="Picture 56" descr="http://www.graffitikids.net/wp-content/uploads/2013/12/Apple-Tree-Many-Fruit-Coloring-Page.jpg">
            <a:extLst>
              <a:ext uri="{FF2B5EF4-FFF2-40B4-BE49-F238E27FC236}">
                <a16:creationId xmlns:a16="http://schemas.microsoft.com/office/drawing/2014/main" id="{C4D6CDBB-9DDB-4EFA-89AE-6EF5F30E53F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92020" y="2026791"/>
            <a:ext cx="329825" cy="51427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http://www.coloringbooks.net/assets/images/thumbs/adameve.png">
            <a:extLst>
              <a:ext uri="{FF2B5EF4-FFF2-40B4-BE49-F238E27FC236}">
                <a16:creationId xmlns:a16="http://schemas.microsoft.com/office/drawing/2014/main" id="{605B05B8-4D30-4101-9FA4-A0F236D9382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954895" y="1732007"/>
            <a:ext cx="644027" cy="97046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A36C4FBE-5DCE-4460-8F50-65F58C27FCAE}"/>
              </a:ext>
            </a:extLst>
          </p:cNvPr>
          <p:cNvSpPr/>
          <p:nvPr/>
        </p:nvSpPr>
        <p:spPr>
          <a:xfrm>
            <a:off x="7268456" y="2660297"/>
            <a:ext cx="1128102"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6-9</a:t>
            </a:r>
          </a:p>
        </p:txBody>
      </p:sp>
      <p:pic>
        <p:nvPicPr>
          <p:cNvPr id="73" name="Picture 2" descr="http://www.netart.us/wp-content/uploads/2014/03/Isaac-Give-His-Blessing-to-Jacob-in-Jacob-and-Esau-Coloring-Page.jpg">
            <a:extLst>
              <a:ext uri="{FF2B5EF4-FFF2-40B4-BE49-F238E27FC236}">
                <a16:creationId xmlns:a16="http://schemas.microsoft.com/office/drawing/2014/main" id="{0BFB8667-5E95-487F-8414-9F90972D20A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81502" y="1773582"/>
            <a:ext cx="646894" cy="79136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4" name="Picture 30" descr="http://www.thedisciplinedinvestor.com/blog/wp-content/uploads/2007/08/bushredsea.jpg">
            <a:extLst>
              <a:ext uri="{FF2B5EF4-FFF2-40B4-BE49-F238E27FC236}">
                <a16:creationId xmlns:a16="http://schemas.microsoft.com/office/drawing/2014/main" id="{268F861D-EBEF-42BD-A7FD-BE7FE906696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32084" y="1783744"/>
            <a:ext cx="754289" cy="74432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E86AE6C-3CE0-4DD1-8A1F-83CC320206C7}"/>
              </a:ext>
            </a:extLst>
          </p:cNvPr>
          <p:cNvSpPr/>
          <p:nvPr/>
        </p:nvSpPr>
        <p:spPr>
          <a:xfrm>
            <a:off x="4946029" y="2683714"/>
            <a:ext cx="1128102"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4-5</a:t>
            </a:r>
          </a:p>
        </p:txBody>
      </p:sp>
      <p:sp>
        <p:nvSpPr>
          <p:cNvPr id="76" name="Rectangle 75">
            <a:extLst>
              <a:ext uri="{FF2B5EF4-FFF2-40B4-BE49-F238E27FC236}">
                <a16:creationId xmlns:a16="http://schemas.microsoft.com/office/drawing/2014/main" id="{2D315256-0F27-40DF-A74C-E546B5DDA1CE}"/>
              </a:ext>
            </a:extLst>
          </p:cNvPr>
          <p:cNvSpPr/>
          <p:nvPr/>
        </p:nvSpPr>
        <p:spPr>
          <a:xfrm>
            <a:off x="5093774" y="2536031"/>
            <a:ext cx="928459" cy="213585"/>
          </a:xfrm>
          <a:prstGeom prst="rect">
            <a:avLst/>
          </a:prstGeom>
        </p:spPr>
        <p:txBody>
          <a:bodyPr wrap="none">
            <a:spAutoFit/>
          </a:bodyPr>
          <a:lstStyle/>
          <a:p>
            <a:r>
              <a:rPr lang="en-US" sz="788" dirty="0">
                <a:solidFill>
                  <a:schemeClr val="bg1"/>
                </a:solidFill>
                <a:latin typeface="Tw Cen MT" panose="020B0602020104020603" pitchFamily="34" charset="0"/>
              </a:rPr>
              <a:t>Throne Theophany</a:t>
            </a:r>
          </a:p>
        </p:txBody>
      </p:sp>
      <p:sp>
        <p:nvSpPr>
          <p:cNvPr id="77" name="Rectangle 76">
            <a:extLst>
              <a:ext uri="{FF2B5EF4-FFF2-40B4-BE49-F238E27FC236}">
                <a16:creationId xmlns:a16="http://schemas.microsoft.com/office/drawing/2014/main" id="{D4A255BC-5B44-47C0-92BC-CEDE06BF19DD}"/>
              </a:ext>
            </a:extLst>
          </p:cNvPr>
          <p:cNvSpPr/>
          <p:nvPr/>
        </p:nvSpPr>
        <p:spPr>
          <a:xfrm>
            <a:off x="746282" y="4045376"/>
            <a:ext cx="768159" cy="213585"/>
          </a:xfrm>
          <a:prstGeom prst="rect">
            <a:avLst/>
          </a:prstGeom>
        </p:spPr>
        <p:txBody>
          <a:bodyPr wrap="none">
            <a:spAutoFit/>
          </a:bodyPr>
          <a:lstStyle/>
          <a:p>
            <a:r>
              <a:rPr lang="en-US" sz="788" dirty="0">
                <a:solidFill>
                  <a:schemeClr val="bg1"/>
                </a:solidFill>
                <a:latin typeface="Tw Cen MT" panose="020B0602020104020603" pitchFamily="34" charset="0"/>
              </a:rPr>
              <a:t>The Little Book</a:t>
            </a:r>
          </a:p>
        </p:txBody>
      </p:sp>
      <p:sp>
        <p:nvSpPr>
          <p:cNvPr id="78" name="Rectangle 77">
            <a:extLst>
              <a:ext uri="{FF2B5EF4-FFF2-40B4-BE49-F238E27FC236}">
                <a16:creationId xmlns:a16="http://schemas.microsoft.com/office/drawing/2014/main" id="{B99A96E4-6DB7-4A34-AD9C-C676196FDAD7}"/>
              </a:ext>
            </a:extLst>
          </p:cNvPr>
          <p:cNvSpPr/>
          <p:nvPr/>
        </p:nvSpPr>
        <p:spPr>
          <a:xfrm>
            <a:off x="499229" y="4196236"/>
            <a:ext cx="1262947"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10</a:t>
            </a:r>
          </a:p>
        </p:txBody>
      </p:sp>
      <p:pic>
        <p:nvPicPr>
          <p:cNvPr id="3" name="Picture 2" descr="Image result for scriptures clipart">
            <a:extLst>
              <a:ext uri="{FF2B5EF4-FFF2-40B4-BE49-F238E27FC236}">
                <a16:creationId xmlns:a16="http://schemas.microsoft.com/office/drawing/2014/main" id="{EAB3361D-B6E0-4009-A8C6-7172375F0DD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7129" y="3416300"/>
            <a:ext cx="1198922" cy="68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43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anim calcmode="lin" valueType="num">
                                      <p:cBhvr>
                                        <p:cTn id="30" dur="1000" fill="hold"/>
                                        <p:tgtEl>
                                          <p:spTgt spid="75"/>
                                        </p:tgtEl>
                                        <p:attrNameLst>
                                          <p:attrName>ppt_x</p:attrName>
                                        </p:attrNameLst>
                                      </p:cBhvr>
                                      <p:tavLst>
                                        <p:tav tm="0">
                                          <p:val>
                                            <p:strVal val="#ppt_x"/>
                                          </p:val>
                                        </p:tav>
                                        <p:tav tm="100000">
                                          <p:val>
                                            <p:strVal val="#ppt_x"/>
                                          </p:val>
                                        </p:tav>
                                      </p:tavLst>
                                    </p:anim>
                                    <p:anim calcmode="lin" valueType="num">
                                      <p:cBhvr>
                                        <p:cTn id="31" dur="1000" fill="hold"/>
                                        <p:tgtEl>
                                          <p:spTgt spid="7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anim calcmode="lin" valueType="num">
                                      <p:cBhvr>
                                        <p:cTn id="42" dur="1000" fill="hold"/>
                                        <p:tgtEl>
                                          <p:spTgt spid="69"/>
                                        </p:tgtEl>
                                        <p:attrNameLst>
                                          <p:attrName>ppt_x</p:attrName>
                                        </p:attrNameLst>
                                      </p:cBhvr>
                                      <p:tavLst>
                                        <p:tav tm="0">
                                          <p:val>
                                            <p:strVal val="#ppt_x"/>
                                          </p:val>
                                        </p:tav>
                                        <p:tav tm="100000">
                                          <p:val>
                                            <p:strVal val="#ppt_x"/>
                                          </p:val>
                                        </p:tav>
                                      </p:tavLst>
                                    </p:anim>
                                    <p:anim calcmode="lin" valueType="num">
                                      <p:cBhvr>
                                        <p:cTn id="43" dur="10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1000"/>
                                        <p:tgtEl>
                                          <p:spTgt spid="70"/>
                                        </p:tgtEl>
                                      </p:cBhvr>
                                    </p:animEffect>
                                    <p:anim calcmode="lin" valueType="num">
                                      <p:cBhvr>
                                        <p:cTn id="47" dur="1000" fill="hold"/>
                                        <p:tgtEl>
                                          <p:spTgt spid="70"/>
                                        </p:tgtEl>
                                        <p:attrNameLst>
                                          <p:attrName>ppt_x</p:attrName>
                                        </p:attrNameLst>
                                      </p:cBhvr>
                                      <p:tavLst>
                                        <p:tav tm="0">
                                          <p:val>
                                            <p:strVal val="#ppt_x"/>
                                          </p:val>
                                        </p:tav>
                                        <p:tav tm="100000">
                                          <p:val>
                                            <p:strVal val="#ppt_x"/>
                                          </p:val>
                                        </p:tav>
                                      </p:tavLst>
                                    </p:anim>
                                    <p:anim calcmode="lin" valueType="num">
                                      <p:cBhvr>
                                        <p:cTn id="48" dur="1000" fill="hold"/>
                                        <p:tgtEl>
                                          <p:spTgt spid="7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anim calcmode="lin" valueType="num">
                                      <p:cBhvr>
                                        <p:cTn id="52" dur="1000" fill="hold"/>
                                        <p:tgtEl>
                                          <p:spTgt spid="71"/>
                                        </p:tgtEl>
                                        <p:attrNameLst>
                                          <p:attrName>ppt_x</p:attrName>
                                        </p:attrNameLst>
                                      </p:cBhvr>
                                      <p:tavLst>
                                        <p:tav tm="0">
                                          <p:val>
                                            <p:strVal val="#ppt_x"/>
                                          </p:val>
                                        </p:tav>
                                        <p:tav tm="100000">
                                          <p:val>
                                            <p:strVal val="#ppt_x"/>
                                          </p:val>
                                        </p:tav>
                                      </p:tavLst>
                                    </p:anim>
                                    <p:anim calcmode="lin" valueType="num">
                                      <p:cBhvr>
                                        <p:cTn id="53" dur="1000" fill="hold"/>
                                        <p:tgtEl>
                                          <p:spTgt spid="7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1000"/>
                                        <p:tgtEl>
                                          <p:spTgt spid="72"/>
                                        </p:tgtEl>
                                      </p:cBhvr>
                                    </p:animEffect>
                                    <p:anim calcmode="lin" valueType="num">
                                      <p:cBhvr>
                                        <p:cTn id="57" dur="1000" fill="hold"/>
                                        <p:tgtEl>
                                          <p:spTgt spid="72"/>
                                        </p:tgtEl>
                                        <p:attrNameLst>
                                          <p:attrName>ppt_x</p:attrName>
                                        </p:attrNameLst>
                                      </p:cBhvr>
                                      <p:tavLst>
                                        <p:tav tm="0">
                                          <p:val>
                                            <p:strVal val="#ppt_x"/>
                                          </p:val>
                                        </p:tav>
                                        <p:tav tm="100000">
                                          <p:val>
                                            <p:strVal val="#ppt_x"/>
                                          </p:val>
                                        </p:tav>
                                      </p:tavLst>
                                    </p:anim>
                                    <p:anim calcmode="lin" valueType="num">
                                      <p:cBhvr>
                                        <p:cTn id="58" dur="1000" fill="hold"/>
                                        <p:tgtEl>
                                          <p:spTgt spid="7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1000"/>
                                        <p:tgtEl>
                                          <p:spTgt spid="74"/>
                                        </p:tgtEl>
                                      </p:cBhvr>
                                    </p:animEffect>
                                    <p:anim calcmode="lin" valueType="num">
                                      <p:cBhvr>
                                        <p:cTn id="67" dur="1000" fill="hold"/>
                                        <p:tgtEl>
                                          <p:spTgt spid="74"/>
                                        </p:tgtEl>
                                        <p:attrNameLst>
                                          <p:attrName>ppt_x</p:attrName>
                                        </p:attrNameLst>
                                      </p:cBhvr>
                                      <p:tavLst>
                                        <p:tav tm="0">
                                          <p:val>
                                            <p:strVal val="#ppt_x"/>
                                          </p:val>
                                        </p:tav>
                                        <p:tav tm="100000">
                                          <p:val>
                                            <p:strVal val="#ppt_x"/>
                                          </p:val>
                                        </p:tav>
                                      </p:tavLst>
                                    </p:anim>
                                    <p:anim calcmode="lin" valueType="num">
                                      <p:cBhvr>
                                        <p:cTn id="6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1000"/>
                                        <p:tgtEl>
                                          <p:spTgt spid="77"/>
                                        </p:tgtEl>
                                      </p:cBhvr>
                                    </p:animEffect>
                                    <p:anim calcmode="lin" valueType="num">
                                      <p:cBhvr>
                                        <p:cTn id="74" dur="1000" fill="hold"/>
                                        <p:tgtEl>
                                          <p:spTgt spid="77"/>
                                        </p:tgtEl>
                                        <p:attrNameLst>
                                          <p:attrName>ppt_x</p:attrName>
                                        </p:attrNameLst>
                                      </p:cBhvr>
                                      <p:tavLst>
                                        <p:tav tm="0">
                                          <p:val>
                                            <p:strVal val="#ppt_x"/>
                                          </p:val>
                                        </p:tav>
                                        <p:tav tm="100000">
                                          <p:val>
                                            <p:strVal val="#ppt_x"/>
                                          </p:val>
                                        </p:tav>
                                      </p:tavLst>
                                    </p:anim>
                                    <p:anim calcmode="lin" valueType="num">
                                      <p:cBhvr>
                                        <p:cTn id="75" dur="1000" fill="hold"/>
                                        <p:tgtEl>
                                          <p:spTgt spid="7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1000"/>
                                        <p:tgtEl>
                                          <p:spTgt spid="78"/>
                                        </p:tgtEl>
                                      </p:cBhvr>
                                    </p:animEffect>
                                    <p:anim calcmode="lin" valueType="num">
                                      <p:cBhvr>
                                        <p:cTn id="79" dur="1000" fill="hold"/>
                                        <p:tgtEl>
                                          <p:spTgt spid="78"/>
                                        </p:tgtEl>
                                        <p:attrNameLst>
                                          <p:attrName>ppt_x</p:attrName>
                                        </p:attrNameLst>
                                      </p:cBhvr>
                                      <p:tavLst>
                                        <p:tav tm="0">
                                          <p:val>
                                            <p:strVal val="#ppt_x"/>
                                          </p:val>
                                        </p:tav>
                                        <p:tav tm="100000">
                                          <p:val>
                                            <p:strVal val="#ppt_x"/>
                                          </p:val>
                                        </p:tav>
                                      </p:tavLst>
                                    </p:anim>
                                    <p:anim calcmode="lin" valueType="num">
                                      <p:cBhvr>
                                        <p:cTn id="80" dur="1000" fill="hold"/>
                                        <p:tgtEl>
                                          <p:spTgt spid="7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1000"/>
                                        <p:tgtEl>
                                          <p:spTgt spid="3"/>
                                        </p:tgtEl>
                                      </p:cBhvr>
                                    </p:animEffect>
                                    <p:anim calcmode="lin" valueType="num">
                                      <p:cBhvr>
                                        <p:cTn id="84" dur="1000" fill="hold"/>
                                        <p:tgtEl>
                                          <p:spTgt spid="3"/>
                                        </p:tgtEl>
                                        <p:attrNameLst>
                                          <p:attrName>ppt_x</p:attrName>
                                        </p:attrNameLst>
                                      </p:cBhvr>
                                      <p:tavLst>
                                        <p:tav tm="0">
                                          <p:val>
                                            <p:strVal val="#ppt_x"/>
                                          </p:val>
                                        </p:tav>
                                        <p:tav tm="100000">
                                          <p:val>
                                            <p:strVal val="#ppt_x"/>
                                          </p:val>
                                        </p:tav>
                                      </p:tavLst>
                                    </p:anim>
                                    <p:anim calcmode="lin" valueType="num">
                                      <p:cBhvr>
                                        <p:cTn id="8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028"/>
                                        </p:tgtEl>
                                        <p:attrNameLst>
                                          <p:attrName>style.visibility</p:attrName>
                                        </p:attrNameLst>
                                      </p:cBhvr>
                                      <p:to>
                                        <p:strVal val="visible"/>
                                      </p:to>
                                    </p:set>
                                    <p:animEffect transition="in" filter="fade">
                                      <p:cBhvr>
                                        <p:cTn id="90" dur="1000"/>
                                        <p:tgtEl>
                                          <p:spTgt spid="1028"/>
                                        </p:tgtEl>
                                      </p:cBhvr>
                                    </p:animEffect>
                                    <p:anim calcmode="lin" valueType="num">
                                      <p:cBhvr>
                                        <p:cTn id="91" dur="1000" fill="hold"/>
                                        <p:tgtEl>
                                          <p:spTgt spid="1028"/>
                                        </p:tgtEl>
                                        <p:attrNameLst>
                                          <p:attrName>ppt_x</p:attrName>
                                        </p:attrNameLst>
                                      </p:cBhvr>
                                      <p:tavLst>
                                        <p:tav tm="0">
                                          <p:val>
                                            <p:strVal val="#ppt_x"/>
                                          </p:val>
                                        </p:tav>
                                        <p:tav tm="100000">
                                          <p:val>
                                            <p:strVal val="#ppt_x"/>
                                          </p:val>
                                        </p:tav>
                                      </p:tavLst>
                                    </p:anim>
                                    <p:anim calcmode="lin" valueType="num">
                                      <p:cBhvr>
                                        <p:cTn id="92" dur="1000" fill="hold"/>
                                        <p:tgtEl>
                                          <p:spTgt spid="10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1000"/>
                                        <p:tgtEl>
                                          <p:spTgt spid="35"/>
                                        </p:tgtEl>
                                      </p:cBhvr>
                                    </p:animEffect>
                                    <p:anim calcmode="lin" valueType="num">
                                      <p:cBhvr>
                                        <p:cTn id="101" dur="1000" fill="hold"/>
                                        <p:tgtEl>
                                          <p:spTgt spid="35"/>
                                        </p:tgtEl>
                                        <p:attrNameLst>
                                          <p:attrName>ppt_x</p:attrName>
                                        </p:attrNameLst>
                                      </p:cBhvr>
                                      <p:tavLst>
                                        <p:tav tm="0">
                                          <p:val>
                                            <p:strVal val="#ppt_x"/>
                                          </p:val>
                                        </p:tav>
                                        <p:tav tm="100000">
                                          <p:val>
                                            <p:strVal val="#ppt_x"/>
                                          </p:val>
                                        </p:tav>
                                      </p:tavLst>
                                    </p:anim>
                                    <p:anim calcmode="lin" valueType="num">
                                      <p:cBhvr>
                                        <p:cTn id="102" dur="1000" fill="hold"/>
                                        <p:tgtEl>
                                          <p:spTgt spid="3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1000"/>
                                        <p:tgtEl>
                                          <p:spTgt spid="2"/>
                                        </p:tgtEl>
                                      </p:cBhvr>
                                    </p:animEffect>
                                    <p:anim calcmode="lin" valueType="num">
                                      <p:cBhvr>
                                        <p:cTn id="106" dur="1000" fill="hold"/>
                                        <p:tgtEl>
                                          <p:spTgt spid="2"/>
                                        </p:tgtEl>
                                        <p:attrNameLst>
                                          <p:attrName>ppt_x</p:attrName>
                                        </p:attrNameLst>
                                      </p:cBhvr>
                                      <p:tavLst>
                                        <p:tav tm="0">
                                          <p:val>
                                            <p:strVal val="#ppt_x"/>
                                          </p:val>
                                        </p:tav>
                                        <p:tav tm="100000">
                                          <p:val>
                                            <p:strVal val="#ppt_x"/>
                                          </p:val>
                                        </p:tav>
                                      </p:tavLst>
                                    </p:anim>
                                    <p:anim calcmode="lin" valueType="num">
                                      <p:cBhvr>
                                        <p:cTn id="107" dur="1000" fill="hold"/>
                                        <p:tgtEl>
                                          <p:spTgt spid="2"/>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1000"/>
                                        <p:tgtEl>
                                          <p:spTgt spid="15"/>
                                        </p:tgtEl>
                                      </p:cBhvr>
                                    </p:animEffect>
                                    <p:anim calcmode="lin" valueType="num">
                                      <p:cBhvr>
                                        <p:cTn id="116" dur="1000" fill="hold"/>
                                        <p:tgtEl>
                                          <p:spTgt spid="15"/>
                                        </p:tgtEl>
                                        <p:attrNameLst>
                                          <p:attrName>ppt_x</p:attrName>
                                        </p:attrNameLst>
                                      </p:cBhvr>
                                      <p:tavLst>
                                        <p:tav tm="0">
                                          <p:val>
                                            <p:strVal val="#ppt_x"/>
                                          </p:val>
                                        </p:tav>
                                        <p:tav tm="100000">
                                          <p:val>
                                            <p:strVal val="#ppt_x"/>
                                          </p:val>
                                        </p:tav>
                                      </p:tavLst>
                                    </p:anim>
                                    <p:anim calcmode="lin" valueType="num">
                                      <p:cBhvr>
                                        <p:cTn id="117" dur="1000" fill="hold"/>
                                        <p:tgtEl>
                                          <p:spTgt spid="1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1000"/>
                                        <p:tgtEl>
                                          <p:spTgt spid="4"/>
                                        </p:tgtEl>
                                      </p:cBhvr>
                                    </p:animEffect>
                                    <p:anim calcmode="lin" valueType="num">
                                      <p:cBhvr>
                                        <p:cTn id="121" dur="1000" fill="hold"/>
                                        <p:tgtEl>
                                          <p:spTgt spid="4"/>
                                        </p:tgtEl>
                                        <p:attrNameLst>
                                          <p:attrName>ppt_x</p:attrName>
                                        </p:attrNameLst>
                                      </p:cBhvr>
                                      <p:tavLst>
                                        <p:tav tm="0">
                                          <p:val>
                                            <p:strVal val="#ppt_x"/>
                                          </p:val>
                                        </p:tav>
                                        <p:tav tm="100000">
                                          <p:val>
                                            <p:strVal val="#ppt_x"/>
                                          </p:val>
                                        </p:tav>
                                      </p:tavLst>
                                    </p:anim>
                                    <p:anim calcmode="lin" valueType="num">
                                      <p:cBhvr>
                                        <p:cTn id="122" dur="1000" fill="hold"/>
                                        <p:tgtEl>
                                          <p:spTgt spid="4"/>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7"/>
                                        </p:tgtEl>
                                        <p:attrNameLst>
                                          <p:attrName>style.visibility</p:attrName>
                                        </p:attrNameLst>
                                      </p:cBhvr>
                                      <p:to>
                                        <p:strVal val="visible"/>
                                      </p:to>
                                    </p:set>
                                    <p:animEffect transition="in" filter="fade">
                                      <p:cBhvr>
                                        <p:cTn id="125" dur="1000"/>
                                        <p:tgtEl>
                                          <p:spTgt spid="7"/>
                                        </p:tgtEl>
                                      </p:cBhvr>
                                    </p:animEffect>
                                    <p:anim calcmode="lin" valueType="num">
                                      <p:cBhvr>
                                        <p:cTn id="126" dur="1000" fill="hold"/>
                                        <p:tgtEl>
                                          <p:spTgt spid="7"/>
                                        </p:tgtEl>
                                        <p:attrNameLst>
                                          <p:attrName>ppt_x</p:attrName>
                                        </p:attrNameLst>
                                      </p:cBhvr>
                                      <p:tavLst>
                                        <p:tav tm="0">
                                          <p:val>
                                            <p:strVal val="#ppt_x"/>
                                          </p:val>
                                        </p:tav>
                                        <p:tav tm="100000">
                                          <p:val>
                                            <p:strVal val="#ppt_x"/>
                                          </p:val>
                                        </p:tav>
                                      </p:tavLst>
                                    </p:anim>
                                    <p:anim calcmode="lin" valueType="num">
                                      <p:cBhvr>
                                        <p:cTn id="127" dur="1000" fill="hold"/>
                                        <p:tgtEl>
                                          <p:spTgt spid="7"/>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1000"/>
                                        <p:tgtEl>
                                          <p:spTgt spid="38"/>
                                        </p:tgtEl>
                                      </p:cBhvr>
                                    </p:animEffect>
                                    <p:anim calcmode="lin" valueType="num">
                                      <p:cBhvr>
                                        <p:cTn id="131" dur="1000" fill="hold"/>
                                        <p:tgtEl>
                                          <p:spTgt spid="38"/>
                                        </p:tgtEl>
                                        <p:attrNameLst>
                                          <p:attrName>ppt_x</p:attrName>
                                        </p:attrNameLst>
                                      </p:cBhvr>
                                      <p:tavLst>
                                        <p:tav tm="0">
                                          <p:val>
                                            <p:strVal val="#ppt_x"/>
                                          </p:val>
                                        </p:tav>
                                        <p:tav tm="100000">
                                          <p:val>
                                            <p:strVal val="#ppt_x"/>
                                          </p:val>
                                        </p:tav>
                                      </p:tavLst>
                                    </p:anim>
                                    <p:anim calcmode="lin" valueType="num">
                                      <p:cBhvr>
                                        <p:cTn id="132" dur="1000" fill="hold"/>
                                        <p:tgtEl>
                                          <p:spTgt spid="38"/>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fade">
                                      <p:cBhvr>
                                        <p:cTn id="135" dur="1000"/>
                                        <p:tgtEl>
                                          <p:spTgt spid="40"/>
                                        </p:tgtEl>
                                      </p:cBhvr>
                                    </p:animEffect>
                                    <p:anim calcmode="lin" valueType="num">
                                      <p:cBhvr>
                                        <p:cTn id="136" dur="1000" fill="hold"/>
                                        <p:tgtEl>
                                          <p:spTgt spid="40"/>
                                        </p:tgtEl>
                                        <p:attrNameLst>
                                          <p:attrName>ppt_x</p:attrName>
                                        </p:attrNameLst>
                                      </p:cBhvr>
                                      <p:tavLst>
                                        <p:tav tm="0">
                                          <p:val>
                                            <p:strVal val="#ppt_x"/>
                                          </p:val>
                                        </p:tav>
                                        <p:tav tm="100000">
                                          <p:val>
                                            <p:strVal val="#ppt_x"/>
                                          </p:val>
                                        </p:tav>
                                      </p:tavLst>
                                    </p:anim>
                                    <p:anim calcmode="lin" valueType="num">
                                      <p:cBhvr>
                                        <p:cTn id="137" dur="1000" fill="hold"/>
                                        <p:tgtEl>
                                          <p:spTgt spid="40"/>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1000"/>
                                        <p:tgtEl>
                                          <p:spTgt spid="39"/>
                                        </p:tgtEl>
                                      </p:cBhvr>
                                    </p:animEffect>
                                    <p:anim calcmode="lin" valueType="num">
                                      <p:cBhvr>
                                        <p:cTn id="141" dur="1000" fill="hold"/>
                                        <p:tgtEl>
                                          <p:spTgt spid="39"/>
                                        </p:tgtEl>
                                        <p:attrNameLst>
                                          <p:attrName>ppt_x</p:attrName>
                                        </p:attrNameLst>
                                      </p:cBhvr>
                                      <p:tavLst>
                                        <p:tav tm="0">
                                          <p:val>
                                            <p:strVal val="#ppt_x"/>
                                          </p:val>
                                        </p:tav>
                                        <p:tav tm="100000">
                                          <p:val>
                                            <p:strVal val="#ppt_x"/>
                                          </p:val>
                                        </p:tav>
                                      </p:tavLst>
                                    </p:anim>
                                    <p:anim calcmode="lin" valueType="num">
                                      <p:cBhvr>
                                        <p:cTn id="142" dur="1000" fill="hold"/>
                                        <p:tgtEl>
                                          <p:spTgt spid="39"/>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1000"/>
                                        <p:tgtEl>
                                          <p:spTgt spid="62"/>
                                        </p:tgtEl>
                                      </p:cBhvr>
                                    </p:animEffect>
                                    <p:anim calcmode="lin" valueType="num">
                                      <p:cBhvr>
                                        <p:cTn id="146" dur="1000" fill="hold"/>
                                        <p:tgtEl>
                                          <p:spTgt spid="62"/>
                                        </p:tgtEl>
                                        <p:attrNameLst>
                                          <p:attrName>ppt_x</p:attrName>
                                        </p:attrNameLst>
                                      </p:cBhvr>
                                      <p:tavLst>
                                        <p:tav tm="0">
                                          <p:val>
                                            <p:strVal val="#ppt_x"/>
                                          </p:val>
                                        </p:tav>
                                        <p:tav tm="100000">
                                          <p:val>
                                            <p:strVal val="#ppt_x"/>
                                          </p:val>
                                        </p:tav>
                                      </p:tavLst>
                                    </p:anim>
                                    <p:anim calcmode="lin" valueType="num">
                                      <p:cBhvr>
                                        <p:cTn id="147" dur="1000" fill="hold"/>
                                        <p:tgtEl>
                                          <p:spTgt spid="62"/>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fade">
                                      <p:cBhvr>
                                        <p:cTn id="150" dur="1000"/>
                                        <p:tgtEl>
                                          <p:spTgt spid="63"/>
                                        </p:tgtEl>
                                      </p:cBhvr>
                                    </p:animEffect>
                                    <p:anim calcmode="lin" valueType="num">
                                      <p:cBhvr>
                                        <p:cTn id="151" dur="1000" fill="hold"/>
                                        <p:tgtEl>
                                          <p:spTgt spid="63"/>
                                        </p:tgtEl>
                                        <p:attrNameLst>
                                          <p:attrName>ppt_x</p:attrName>
                                        </p:attrNameLst>
                                      </p:cBhvr>
                                      <p:tavLst>
                                        <p:tav tm="0">
                                          <p:val>
                                            <p:strVal val="#ppt_x"/>
                                          </p:val>
                                        </p:tav>
                                        <p:tav tm="100000">
                                          <p:val>
                                            <p:strVal val="#ppt_x"/>
                                          </p:val>
                                        </p:tav>
                                      </p:tavLst>
                                    </p:anim>
                                    <p:anim calcmode="lin" valueType="num">
                                      <p:cBhvr>
                                        <p:cTn id="152" dur="1000" fill="hold"/>
                                        <p:tgtEl>
                                          <p:spTgt spid="63"/>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0"/>
                                  </p:stCondLst>
                                  <p:childTnLst>
                                    <p:set>
                                      <p:cBhvr>
                                        <p:cTn id="154" dur="1" fill="hold">
                                          <p:stCondLst>
                                            <p:cond delay="0"/>
                                          </p:stCondLst>
                                        </p:cTn>
                                        <p:tgtEl>
                                          <p:spTgt spid="1026"/>
                                        </p:tgtEl>
                                        <p:attrNameLst>
                                          <p:attrName>style.visibility</p:attrName>
                                        </p:attrNameLst>
                                      </p:cBhvr>
                                      <p:to>
                                        <p:strVal val="visible"/>
                                      </p:to>
                                    </p:set>
                                    <p:animEffect transition="in" filter="fade">
                                      <p:cBhvr>
                                        <p:cTn id="155" dur="1000"/>
                                        <p:tgtEl>
                                          <p:spTgt spid="1026"/>
                                        </p:tgtEl>
                                      </p:cBhvr>
                                    </p:animEffect>
                                    <p:anim calcmode="lin" valueType="num">
                                      <p:cBhvr>
                                        <p:cTn id="156" dur="1000" fill="hold"/>
                                        <p:tgtEl>
                                          <p:spTgt spid="1026"/>
                                        </p:tgtEl>
                                        <p:attrNameLst>
                                          <p:attrName>ppt_x</p:attrName>
                                        </p:attrNameLst>
                                      </p:cBhvr>
                                      <p:tavLst>
                                        <p:tav tm="0">
                                          <p:val>
                                            <p:strVal val="#ppt_x"/>
                                          </p:val>
                                        </p:tav>
                                        <p:tav tm="100000">
                                          <p:val>
                                            <p:strVal val="#ppt_x"/>
                                          </p:val>
                                        </p:tav>
                                      </p:tavLst>
                                    </p:anim>
                                    <p:anim calcmode="lin" valueType="num">
                                      <p:cBhvr>
                                        <p:cTn id="157" dur="1000" fill="hold"/>
                                        <p:tgtEl>
                                          <p:spTgt spid="1026"/>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33"/>
                                        </p:tgtEl>
                                        <p:attrNameLst>
                                          <p:attrName>style.visibility</p:attrName>
                                        </p:attrNameLst>
                                      </p:cBhvr>
                                      <p:to>
                                        <p:strVal val="visible"/>
                                      </p:to>
                                    </p:set>
                                    <p:animEffect transition="in" filter="fade">
                                      <p:cBhvr>
                                        <p:cTn id="160" dur="1000"/>
                                        <p:tgtEl>
                                          <p:spTgt spid="33"/>
                                        </p:tgtEl>
                                      </p:cBhvr>
                                    </p:animEffect>
                                    <p:anim calcmode="lin" valueType="num">
                                      <p:cBhvr>
                                        <p:cTn id="161" dur="1000" fill="hold"/>
                                        <p:tgtEl>
                                          <p:spTgt spid="33"/>
                                        </p:tgtEl>
                                        <p:attrNameLst>
                                          <p:attrName>ppt_x</p:attrName>
                                        </p:attrNameLst>
                                      </p:cBhvr>
                                      <p:tavLst>
                                        <p:tav tm="0">
                                          <p:val>
                                            <p:strVal val="#ppt_x"/>
                                          </p:val>
                                        </p:tav>
                                        <p:tav tm="100000">
                                          <p:val>
                                            <p:strVal val="#ppt_x"/>
                                          </p:val>
                                        </p:tav>
                                      </p:tavLst>
                                    </p:anim>
                                    <p:anim calcmode="lin" valueType="num">
                                      <p:cBhvr>
                                        <p:cTn id="162" dur="1000" fill="hold"/>
                                        <p:tgtEl>
                                          <p:spTgt spid="33"/>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0"/>
                                  </p:stCondLst>
                                  <p:childTnLst>
                                    <p:set>
                                      <p:cBhvr>
                                        <p:cTn id="169" dur="1" fill="hold">
                                          <p:stCondLst>
                                            <p:cond delay="0"/>
                                          </p:stCondLst>
                                        </p:cTn>
                                        <p:tgtEl>
                                          <p:spTgt spid="1027"/>
                                        </p:tgtEl>
                                        <p:attrNameLst>
                                          <p:attrName>style.visibility</p:attrName>
                                        </p:attrNameLst>
                                      </p:cBhvr>
                                      <p:to>
                                        <p:strVal val="visible"/>
                                      </p:to>
                                    </p:set>
                                    <p:animEffect transition="in" filter="fade">
                                      <p:cBhvr>
                                        <p:cTn id="170" dur="1000"/>
                                        <p:tgtEl>
                                          <p:spTgt spid="1027"/>
                                        </p:tgtEl>
                                      </p:cBhvr>
                                    </p:animEffect>
                                    <p:anim calcmode="lin" valueType="num">
                                      <p:cBhvr>
                                        <p:cTn id="171" dur="1000" fill="hold"/>
                                        <p:tgtEl>
                                          <p:spTgt spid="1027"/>
                                        </p:tgtEl>
                                        <p:attrNameLst>
                                          <p:attrName>ppt_x</p:attrName>
                                        </p:attrNameLst>
                                      </p:cBhvr>
                                      <p:tavLst>
                                        <p:tav tm="0">
                                          <p:val>
                                            <p:strVal val="#ppt_x"/>
                                          </p:val>
                                        </p:tav>
                                        <p:tav tm="100000">
                                          <p:val>
                                            <p:strVal val="#ppt_x"/>
                                          </p:val>
                                        </p:tav>
                                      </p:tavLst>
                                    </p:anim>
                                    <p:anim calcmode="lin" valueType="num">
                                      <p:cBhvr>
                                        <p:cTn id="172" dur="1000" fill="hold"/>
                                        <p:tgtEl>
                                          <p:spTgt spid="1027"/>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42"/>
                                        </p:tgtEl>
                                        <p:attrNameLst>
                                          <p:attrName>style.visibility</p:attrName>
                                        </p:attrNameLst>
                                      </p:cBhvr>
                                      <p:to>
                                        <p:strVal val="visible"/>
                                      </p:to>
                                    </p:set>
                                    <p:animEffect transition="in" filter="fade">
                                      <p:cBhvr>
                                        <p:cTn id="175" dur="1000"/>
                                        <p:tgtEl>
                                          <p:spTgt spid="42"/>
                                        </p:tgtEl>
                                      </p:cBhvr>
                                    </p:animEffect>
                                    <p:anim calcmode="lin" valueType="num">
                                      <p:cBhvr>
                                        <p:cTn id="176" dur="1000" fill="hold"/>
                                        <p:tgtEl>
                                          <p:spTgt spid="42"/>
                                        </p:tgtEl>
                                        <p:attrNameLst>
                                          <p:attrName>ppt_x</p:attrName>
                                        </p:attrNameLst>
                                      </p:cBhvr>
                                      <p:tavLst>
                                        <p:tav tm="0">
                                          <p:val>
                                            <p:strVal val="#ppt_x"/>
                                          </p:val>
                                        </p:tav>
                                        <p:tav tm="100000">
                                          <p:val>
                                            <p:strVal val="#ppt_x"/>
                                          </p:val>
                                        </p:tav>
                                      </p:tavLst>
                                    </p:anim>
                                    <p:anim calcmode="lin" valueType="num">
                                      <p:cBhvr>
                                        <p:cTn id="177" dur="1000" fill="hold"/>
                                        <p:tgtEl>
                                          <p:spTgt spid="42"/>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43"/>
                                        </p:tgtEl>
                                        <p:attrNameLst>
                                          <p:attrName>style.visibility</p:attrName>
                                        </p:attrNameLst>
                                      </p:cBhvr>
                                      <p:to>
                                        <p:strVal val="visible"/>
                                      </p:to>
                                    </p:set>
                                    <p:animEffect transition="in" filter="fade">
                                      <p:cBhvr>
                                        <p:cTn id="180" dur="1000"/>
                                        <p:tgtEl>
                                          <p:spTgt spid="43"/>
                                        </p:tgtEl>
                                      </p:cBhvr>
                                    </p:animEffect>
                                    <p:anim calcmode="lin" valueType="num">
                                      <p:cBhvr>
                                        <p:cTn id="181" dur="1000" fill="hold"/>
                                        <p:tgtEl>
                                          <p:spTgt spid="43"/>
                                        </p:tgtEl>
                                        <p:attrNameLst>
                                          <p:attrName>ppt_x</p:attrName>
                                        </p:attrNameLst>
                                      </p:cBhvr>
                                      <p:tavLst>
                                        <p:tav tm="0">
                                          <p:val>
                                            <p:strVal val="#ppt_x"/>
                                          </p:val>
                                        </p:tav>
                                        <p:tav tm="100000">
                                          <p:val>
                                            <p:strVal val="#ppt_x"/>
                                          </p:val>
                                        </p:tav>
                                      </p:tavLst>
                                    </p:anim>
                                    <p:anim calcmode="lin" valueType="num">
                                      <p:cBhvr>
                                        <p:cTn id="182" dur="1000" fill="hold"/>
                                        <p:tgtEl>
                                          <p:spTgt spid="43"/>
                                        </p:tgtEl>
                                        <p:attrNameLst>
                                          <p:attrName>ppt_y</p:attrName>
                                        </p:attrNameLst>
                                      </p:cBhvr>
                                      <p:tavLst>
                                        <p:tav tm="0">
                                          <p:val>
                                            <p:strVal val="#ppt_y+.1"/>
                                          </p:val>
                                        </p:tav>
                                        <p:tav tm="100000">
                                          <p:val>
                                            <p:strVal val="#ppt_y"/>
                                          </p:val>
                                        </p:tav>
                                      </p:tavLst>
                                    </p:anim>
                                  </p:childTnLst>
                                </p:cTn>
                              </p:par>
                              <p:par>
                                <p:cTn id="183" presetID="42" presetClass="entr" presetSubtype="0" fill="hold" nodeType="withEffect">
                                  <p:stCondLst>
                                    <p:cond delay="0"/>
                                  </p:stCondLst>
                                  <p:childTnLst>
                                    <p:set>
                                      <p:cBhvr>
                                        <p:cTn id="184" dur="1" fill="hold">
                                          <p:stCondLst>
                                            <p:cond delay="0"/>
                                          </p:stCondLst>
                                        </p:cTn>
                                        <p:tgtEl>
                                          <p:spTgt spid="44"/>
                                        </p:tgtEl>
                                        <p:attrNameLst>
                                          <p:attrName>style.visibility</p:attrName>
                                        </p:attrNameLst>
                                      </p:cBhvr>
                                      <p:to>
                                        <p:strVal val="visible"/>
                                      </p:to>
                                    </p:set>
                                    <p:animEffect transition="in" filter="fade">
                                      <p:cBhvr>
                                        <p:cTn id="185" dur="1000"/>
                                        <p:tgtEl>
                                          <p:spTgt spid="44"/>
                                        </p:tgtEl>
                                      </p:cBhvr>
                                    </p:animEffect>
                                    <p:anim calcmode="lin" valueType="num">
                                      <p:cBhvr>
                                        <p:cTn id="186" dur="1000" fill="hold"/>
                                        <p:tgtEl>
                                          <p:spTgt spid="44"/>
                                        </p:tgtEl>
                                        <p:attrNameLst>
                                          <p:attrName>ppt_x</p:attrName>
                                        </p:attrNameLst>
                                      </p:cBhvr>
                                      <p:tavLst>
                                        <p:tav tm="0">
                                          <p:val>
                                            <p:strVal val="#ppt_x"/>
                                          </p:val>
                                        </p:tav>
                                        <p:tav tm="100000">
                                          <p:val>
                                            <p:strVal val="#ppt_x"/>
                                          </p:val>
                                        </p:tav>
                                      </p:tavLst>
                                    </p:anim>
                                    <p:anim calcmode="lin" valueType="num">
                                      <p:cBhvr>
                                        <p:cTn id="187" dur="1000" fill="hold"/>
                                        <p:tgtEl>
                                          <p:spTgt spid="44"/>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45"/>
                                        </p:tgtEl>
                                        <p:attrNameLst>
                                          <p:attrName>style.visibility</p:attrName>
                                        </p:attrNameLst>
                                      </p:cBhvr>
                                      <p:to>
                                        <p:strVal val="visible"/>
                                      </p:to>
                                    </p:set>
                                    <p:animEffect transition="in" filter="fade">
                                      <p:cBhvr>
                                        <p:cTn id="190" dur="1000"/>
                                        <p:tgtEl>
                                          <p:spTgt spid="45"/>
                                        </p:tgtEl>
                                      </p:cBhvr>
                                    </p:animEffect>
                                    <p:anim calcmode="lin" valueType="num">
                                      <p:cBhvr>
                                        <p:cTn id="191" dur="1000" fill="hold"/>
                                        <p:tgtEl>
                                          <p:spTgt spid="45"/>
                                        </p:tgtEl>
                                        <p:attrNameLst>
                                          <p:attrName>ppt_x</p:attrName>
                                        </p:attrNameLst>
                                      </p:cBhvr>
                                      <p:tavLst>
                                        <p:tav tm="0">
                                          <p:val>
                                            <p:strVal val="#ppt_x"/>
                                          </p:val>
                                        </p:tav>
                                        <p:tav tm="100000">
                                          <p:val>
                                            <p:strVal val="#ppt_x"/>
                                          </p:val>
                                        </p:tav>
                                      </p:tavLst>
                                    </p:anim>
                                    <p:anim calcmode="lin" valueType="num">
                                      <p:cBhvr>
                                        <p:cTn id="192" dur="1000" fill="hold"/>
                                        <p:tgtEl>
                                          <p:spTgt spid="45"/>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46"/>
                                        </p:tgtEl>
                                        <p:attrNameLst>
                                          <p:attrName>style.visibility</p:attrName>
                                        </p:attrNameLst>
                                      </p:cBhvr>
                                      <p:to>
                                        <p:strVal val="visible"/>
                                      </p:to>
                                    </p:set>
                                    <p:animEffect transition="in" filter="fade">
                                      <p:cBhvr>
                                        <p:cTn id="195" dur="1000"/>
                                        <p:tgtEl>
                                          <p:spTgt spid="46"/>
                                        </p:tgtEl>
                                      </p:cBhvr>
                                    </p:animEffect>
                                    <p:anim calcmode="lin" valueType="num">
                                      <p:cBhvr>
                                        <p:cTn id="196" dur="1000" fill="hold"/>
                                        <p:tgtEl>
                                          <p:spTgt spid="46"/>
                                        </p:tgtEl>
                                        <p:attrNameLst>
                                          <p:attrName>ppt_x</p:attrName>
                                        </p:attrNameLst>
                                      </p:cBhvr>
                                      <p:tavLst>
                                        <p:tav tm="0">
                                          <p:val>
                                            <p:strVal val="#ppt_x"/>
                                          </p:val>
                                        </p:tav>
                                        <p:tav tm="100000">
                                          <p:val>
                                            <p:strVal val="#ppt_x"/>
                                          </p:val>
                                        </p:tav>
                                      </p:tavLst>
                                    </p:anim>
                                    <p:anim calcmode="lin" valueType="num">
                                      <p:cBhvr>
                                        <p:cTn id="197" dur="1000" fill="hold"/>
                                        <p:tgtEl>
                                          <p:spTgt spid="46"/>
                                        </p:tgtEl>
                                        <p:attrNameLst>
                                          <p:attrName>ppt_y</p:attrName>
                                        </p:attrNameLst>
                                      </p:cBhvr>
                                      <p:tavLst>
                                        <p:tav tm="0">
                                          <p:val>
                                            <p:strVal val="#ppt_y+.1"/>
                                          </p:val>
                                        </p:tav>
                                        <p:tav tm="100000">
                                          <p:val>
                                            <p:strVal val="#ppt_y"/>
                                          </p:val>
                                        </p:tav>
                                      </p:tavLst>
                                    </p:anim>
                                  </p:childTnLst>
                                </p:cTn>
                              </p:par>
                              <p:par>
                                <p:cTn id="198" presetID="42" presetClass="entr" presetSubtype="0" fill="hold" nodeType="withEffect">
                                  <p:stCondLst>
                                    <p:cond delay="0"/>
                                  </p:stCondLst>
                                  <p:childTnLst>
                                    <p:set>
                                      <p:cBhvr>
                                        <p:cTn id="199" dur="1" fill="hold">
                                          <p:stCondLst>
                                            <p:cond delay="0"/>
                                          </p:stCondLst>
                                        </p:cTn>
                                        <p:tgtEl>
                                          <p:spTgt spid="1035"/>
                                        </p:tgtEl>
                                        <p:attrNameLst>
                                          <p:attrName>style.visibility</p:attrName>
                                        </p:attrNameLst>
                                      </p:cBhvr>
                                      <p:to>
                                        <p:strVal val="visible"/>
                                      </p:to>
                                    </p:set>
                                    <p:animEffect transition="in" filter="fade">
                                      <p:cBhvr>
                                        <p:cTn id="200" dur="1000"/>
                                        <p:tgtEl>
                                          <p:spTgt spid="1035"/>
                                        </p:tgtEl>
                                      </p:cBhvr>
                                    </p:animEffect>
                                    <p:anim calcmode="lin" valueType="num">
                                      <p:cBhvr>
                                        <p:cTn id="201" dur="1000" fill="hold"/>
                                        <p:tgtEl>
                                          <p:spTgt spid="1035"/>
                                        </p:tgtEl>
                                        <p:attrNameLst>
                                          <p:attrName>ppt_x</p:attrName>
                                        </p:attrNameLst>
                                      </p:cBhvr>
                                      <p:tavLst>
                                        <p:tav tm="0">
                                          <p:val>
                                            <p:strVal val="#ppt_x"/>
                                          </p:val>
                                        </p:tav>
                                        <p:tav tm="100000">
                                          <p:val>
                                            <p:strVal val="#ppt_x"/>
                                          </p:val>
                                        </p:tav>
                                      </p:tavLst>
                                    </p:anim>
                                    <p:anim calcmode="lin" valueType="num">
                                      <p:cBhvr>
                                        <p:cTn id="202" dur="1000" fill="hold"/>
                                        <p:tgtEl>
                                          <p:spTgt spid="103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48"/>
                                        </p:tgtEl>
                                        <p:attrNameLst>
                                          <p:attrName>style.visibility</p:attrName>
                                        </p:attrNameLst>
                                      </p:cBhvr>
                                      <p:to>
                                        <p:strVal val="visible"/>
                                      </p:to>
                                    </p:set>
                                    <p:animEffect transition="in" filter="fade">
                                      <p:cBhvr>
                                        <p:cTn id="205" dur="1000"/>
                                        <p:tgtEl>
                                          <p:spTgt spid="48"/>
                                        </p:tgtEl>
                                      </p:cBhvr>
                                    </p:animEffect>
                                    <p:anim calcmode="lin" valueType="num">
                                      <p:cBhvr>
                                        <p:cTn id="206" dur="1000" fill="hold"/>
                                        <p:tgtEl>
                                          <p:spTgt spid="48"/>
                                        </p:tgtEl>
                                        <p:attrNameLst>
                                          <p:attrName>ppt_x</p:attrName>
                                        </p:attrNameLst>
                                      </p:cBhvr>
                                      <p:tavLst>
                                        <p:tav tm="0">
                                          <p:val>
                                            <p:strVal val="#ppt_x"/>
                                          </p:val>
                                        </p:tav>
                                        <p:tav tm="100000">
                                          <p:val>
                                            <p:strVal val="#ppt_x"/>
                                          </p:val>
                                        </p:tav>
                                      </p:tavLst>
                                    </p:anim>
                                    <p:anim calcmode="lin" valueType="num">
                                      <p:cBhvr>
                                        <p:cTn id="207" dur="1000" fill="hold"/>
                                        <p:tgtEl>
                                          <p:spTgt spid="48"/>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49"/>
                                        </p:tgtEl>
                                        <p:attrNameLst>
                                          <p:attrName>style.visibility</p:attrName>
                                        </p:attrNameLst>
                                      </p:cBhvr>
                                      <p:to>
                                        <p:strVal val="visible"/>
                                      </p:to>
                                    </p:set>
                                    <p:animEffect transition="in" filter="fade">
                                      <p:cBhvr>
                                        <p:cTn id="210" dur="1000"/>
                                        <p:tgtEl>
                                          <p:spTgt spid="49"/>
                                        </p:tgtEl>
                                      </p:cBhvr>
                                    </p:animEffect>
                                    <p:anim calcmode="lin" valueType="num">
                                      <p:cBhvr>
                                        <p:cTn id="211" dur="1000" fill="hold"/>
                                        <p:tgtEl>
                                          <p:spTgt spid="49"/>
                                        </p:tgtEl>
                                        <p:attrNameLst>
                                          <p:attrName>ppt_x</p:attrName>
                                        </p:attrNameLst>
                                      </p:cBhvr>
                                      <p:tavLst>
                                        <p:tav tm="0">
                                          <p:val>
                                            <p:strVal val="#ppt_x"/>
                                          </p:val>
                                        </p:tav>
                                        <p:tav tm="100000">
                                          <p:val>
                                            <p:strVal val="#ppt_x"/>
                                          </p:val>
                                        </p:tav>
                                      </p:tavLst>
                                    </p:anim>
                                    <p:anim calcmode="lin" valueType="num">
                                      <p:cBhvr>
                                        <p:cTn id="212" dur="1000" fill="hold"/>
                                        <p:tgtEl>
                                          <p:spTgt spid="49"/>
                                        </p:tgtEl>
                                        <p:attrNameLst>
                                          <p:attrName>ppt_y</p:attrName>
                                        </p:attrNameLst>
                                      </p:cBhvr>
                                      <p:tavLst>
                                        <p:tav tm="0">
                                          <p:val>
                                            <p:strVal val="#ppt_y+.1"/>
                                          </p:val>
                                        </p:tav>
                                        <p:tav tm="100000">
                                          <p:val>
                                            <p:strVal val="#ppt_y"/>
                                          </p:val>
                                        </p:tav>
                                      </p:tavLst>
                                    </p:anim>
                                  </p:childTnLst>
                                </p:cTn>
                              </p:par>
                              <p:par>
                                <p:cTn id="213" presetID="42" presetClass="entr" presetSubtype="0" fill="hold" nodeType="withEffect">
                                  <p:stCondLst>
                                    <p:cond delay="0"/>
                                  </p:stCondLst>
                                  <p:childTnLst>
                                    <p:set>
                                      <p:cBhvr>
                                        <p:cTn id="214" dur="1" fill="hold">
                                          <p:stCondLst>
                                            <p:cond delay="0"/>
                                          </p:stCondLst>
                                        </p:cTn>
                                        <p:tgtEl>
                                          <p:spTgt spid="1030"/>
                                        </p:tgtEl>
                                        <p:attrNameLst>
                                          <p:attrName>style.visibility</p:attrName>
                                        </p:attrNameLst>
                                      </p:cBhvr>
                                      <p:to>
                                        <p:strVal val="visible"/>
                                      </p:to>
                                    </p:set>
                                    <p:animEffect transition="in" filter="fade">
                                      <p:cBhvr>
                                        <p:cTn id="215" dur="1000"/>
                                        <p:tgtEl>
                                          <p:spTgt spid="1030"/>
                                        </p:tgtEl>
                                      </p:cBhvr>
                                    </p:animEffect>
                                    <p:anim calcmode="lin" valueType="num">
                                      <p:cBhvr>
                                        <p:cTn id="216" dur="1000" fill="hold"/>
                                        <p:tgtEl>
                                          <p:spTgt spid="1030"/>
                                        </p:tgtEl>
                                        <p:attrNameLst>
                                          <p:attrName>ppt_x</p:attrName>
                                        </p:attrNameLst>
                                      </p:cBhvr>
                                      <p:tavLst>
                                        <p:tav tm="0">
                                          <p:val>
                                            <p:strVal val="#ppt_x"/>
                                          </p:val>
                                        </p:tav>
                                        <p:tav tm="100000">
                                          <p:val>
                                            <p:strVal val="#ppt_x"/>
                                          </p:val>
                                        </p:tav>
                                      </p:tavLst>
                                    </p:anim>
                                    <p:anim calcmode="lin" valueType="num">
                                      <p:cBhvr>
                                        <p:cTn id="217" dur="1000" fill="hold"/>
                                        <p:tgtEl>
                                          <p:spTgt spid="1030"/>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0"/>
                                  </p:stCondLst>
                                  <p:childTnLst>
                                    <p:set>
                                      <p:cBhvr>
                                        <p:cTn id="219" dur="1" fill="hold">
                                          <p:stCondLst>
                                            <p:cond delay="0"/>
                                          </p:stCondLst>
                                        </p:cTn>
                                        <p:tgtEl>
                                          <p:spTgt spid="47"/>
                                        </p:tgtEl>
                                        <p:attrNameLst>
                                          <p:attrName>style.visibility</p:attrName>
                                        </p:attrNameLst>
                                      </p:cBhvr>
                                      <p:to>
                                        <p:strVal val="visible"/>
                                      </p:to>
                                    </p:set>
                                    <p:animEffect transition="in" filter="fade">
                                      <p:cBhvr>
                                        <p:cTn id="220" dur="1000"/>
                                        <p:tgtEl>
                                          <p:spTgt spid="47"/>
                                        </p:tgtEl>
                                      </p:cBhvr>
                                    </p:animEffect>
                                    <p:anim calcmode="lin" valueType="num">
                                      <p:cBhvr>
                                        <p:cTn id="221" dur="1000" fill="hold"/>
                                        <p:tgtEl>
                                          <p:spTgt spid="47"/>
                                        </p:tgtEl>
                                        <p:attrNameLst>
                                          <p:attrName>ppt_x</p:attrName>
                                        </p:attrNameLst>
                                      </p:cBhvr>
                                      <p:tavLst>
                                        <p:tav tm="0">
                                          <p:val>
                                            <p:strVal val="#ppt_x"/>
                                          </p:val>
                                        </p:tav>
                                        <p:tav tm="100000">
                                          <p:val>
                                            <p:strVal val="#ppt_x"/>
                                          </p:val>
                                        </p:tav>
                                      </p:tavLst>
                                    </p:anim>
                                    <p:anim calcmode="lin" valueType="num">
                                      <p:cBhvr>
                                        <p:cTn id="222" dur="1000" fill="hold"/>
                                        <p:tgtEl>
                                          <p:spTgt spid="47"/>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0"/>
                                  </p:stCondLst>
                                  <p:childTnLst>
                                    <p:set>
                                      <p:cBhvr>
                                        <p:cTn id="224" dur="1" fill="hold">
                                          <p:stCondLst>
                                            <p:cond delay="0"/>
                                          </p:stCondLst>
                                        </p:cTn>
                                        <p:tgtEl>
                                          <p:spTgt spid="50"/>
                                        </p:tgtEl>
                                        <p:attrNameLst>
                                          <p:attrName>style.visibility</p:attrName>
                                        </p:attrNameLst>
                                      </p:cBhvr>
                                      <p:to>
                                        <p:strVal val="visible"/>
                                      </p:to>
                                    </p:set>
                                    <p:animEffect transition="in" filter="fade">
                                      <p:cBhvr>
                                        <p:cTn id="225" dur="1000"/>
                                        <p:tgtEl>
                                          <p:spTgt spid="50"/>
                                        </p:tgtEl>
                                      </p:cBhvr>
                                    </p:animEffect>
                                    <p:anim calcmode="lin" valueType="num">
                                      <p:cBhvr>
                                        <p:cTn id="226" dur="1000" fill="hold"/>
                                        <p:tgtEl>
                                          <p:spTgt spid="50"/>
                                        </p:tgtEl>
                                        <p:attrNameLst>
                                          <p:attrName>ppt_x</p:attrName>
                                        </p:attrNameLst>
                                      </p:cBhvr>
                                      <p:tavLst>
                                        <p:tav tm="0">
                                          <p:val>
                                            <p:strVal val="#ppt_x"/>
                                          </p:val>
                                        </p:tav>
                                        <p:tav tm="100000">
                                          <p:val>
                                            <p:strVal val="#ppt_x"/>
                                          </p:val>
                                        </p:tav>
                                      </p:tavLst>
                                    </p:anim>
                                    <p:anim calcmode="lin" valueType="num">
                                      <p:cBhvr>
                                        <p:cTn id="22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5" grpId="0" animBg="1"/>
      <p:bldP spid="33" grpId="0"/>
      <p:bldP spid="34" grpId="0"/>
      <p:bldP spid="35" grpId="0"/>
      <p:bldP spid="36" grpId="0"/>
      <p:bldP spid="38" grpId="0"/>
      <p:bldP spid="42" grpId="0"/>
      <p:bldP spid="45" grpId="0"/>
      <p:bldP spid="48" grpId="0"/>
      <p:bldP spid="47" grpId="0"/>
      <p:bldP spid="54" grpId="0" animBg="1"/>
      <p:bldP spid="39" grpId="0"/>
      <p:bldP spid="43" grpId="0"/>
      <p:bldP spid="46" grpId="0"/>
      <p:bldP spid="49" grpId="0"/>
      <p:bldP spid="50" grpId="0"/>
      <p:bldP spid="60" grpId="0"/>
      <p:bldP spid="61" grpId="0"/>
      <p:bldP spid="62" grpId="0" animBg="1"/>
      <p:bldP spid="63" grpId="0" animBg="1"/>
      <p:bldP spid="69" grpId="0"/>
      <p:bldP spid="72" grpId="0"/>
      <p:bldP spid="75" grpId="0"/>
      <p:bldP spid="76" grpId="0"/>
      <p:bldP spid="77" grpId="0"/>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1026" name="Picture 2" descr="Image result for lds church callings">
            <a:extLst>
              <a:ext uri="{FF2B5EF4-FFF2-40B4-BE49-F238E27FC236}">
                <a16:creationId xmlns:a16="http://schemas.microsoft.com/office/drawing/2014/main" id="{6D3FFCF0-DAE1-4D01-A8A3-9682FE0B6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640" y="2145635"/>
            <a:ext cx="6676160" cy="387217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2D6D1BB-0DED-4F21-A568-39627EADB8A6}"/>
              </a:ext>
            </a:extLst>
          </p:cNvPr>
          <p:cNvSpPr>
            <a:spLocks noGrp="1"/>
          </p:cNvSpPr>
          <p:nvPr>
            <p:ph type="title"/>
          </p:nvPr>
        </p:nvSpPr>
        <p:spPr>
          <a:xfrm>
            <a:off x="489527" y="369457"/>
            <a:ext cx="8312727" cy="2299855"/>
          </a:xfrm>
        </p:spPr>
        <p:txBody>
          <a:bodyPr/>
          <a:lstStyle/>
          <a:p>
            <a:r>
              <a:rPr lang="en-US" dirty="0"/>
              <a:t>What is your current calling?</a:t>
            </a:r>
          </a:p>
        </p:txBody>
      </p:sp>
    </p:spTree>
    <p:extLst>
      <p:ext uri="{BB962C8B-B14F-4D97-AF65-F5344CB8AC3E}">
        <p14:creationId xmlns:p14="http://schemas.microsoft.com/office/powerpoint/2010/main" val="45719881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15963" y="612775"/>
            <a:ext cx="7764462" cy="1325563"/>
          </a:xfrm>
        </p:spPr>
        <p:txBody>
          <a:bodyPr/>
          <a:lstStyle/>
          <a:p>
            <a:pPr eaLnBrk="1" fontAlgn="auto" hangingPunct="1">
              <a:spcAft>
                <a:spcPts val="0"/>
              </a:spcAft>
              <a:defRPr/>
            </a:pPr>
            <a:r>
              <a:rPr lang="en-US" altLang="en-US" sz="3600" dirty="0"/>
              <a:t>When you are called, </a:t>
            </a:r>
            <a:br>
              <a:rPr lang="en-US" altLang="en-US" sz="3600" dirty="0"/>
            </a:br>
            <a:r>
              <a:rPr lang="en-US" altLang="en-US" sz="3600" dirty="0"/>
              <a:t>do you receive a book?</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F2D1FE2-07DE-4830-8BB1-5415099BE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5137">
            <a:off x="164842" y="2084076"/>
            <a:ext cx="3227320" cy="3826682"/>
          </a:xfrm>
          <a:prstGeom prst="rect">
            <a:avLst/>
          </a:prstGeom>
        </p:spPr>
      </p:pic>
      <p:pic>
        <p:nvPicPr>
          <p:cNvPr id="9" name="Picture 8">
            <a:extLst>
              <a:ext uri="{FF2B5EF4-FFF2-40B4-BE49-F238E27FC236}">
                <a16:creationId xmlns:a16="http://schemas.microsoft.com/office/drawing/2014/main" id="{5349B240-65AB-4D4C-82BD-CC33C165FD4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464026" y="2364509"/>
            <a:ext cx="2423925" cy="3341019"/>
          </a:xfrm>
          <a:prstGeom prst="rect">
            <a:avLst/>
          </a:prstGeom>
        </p:spPr>
      </p:pic>
      <p:pic>
        <p:nvPicPr>
          <p:cNvPr id="10" name="Picture 9">
            <a:extLst>
              <a:ext uri="{FF2B5EF4-FFF2-40B4-BE49-F238E27FC236}">
                <a16:creationId xmlns:a16="http://schemas.microsoft.com/office/drawing/2014/main" id="{86C5244B-479D-46D5-93AE-48AFEC66B12D}"/>
              </a:ext>
            </a:extLst>
          </p:cNvPr>
          <p:cNvPicPr>
            <a:picLocks/>
          </p:cNvPicPr>
          <p:nvPr/>
        </p:nvPicPr>
        <p:blipFill rotWithShape="1">
          <a:blip r:embed="rId5"/>
          <a:srcRect t="16487"/>
          <a:stretch/>
        </p:blipFill>
        <p:spPr>
          <a:xfrm>
            <a:off x="6548582" y="2364509"/>
            <a:ext cx="2447636" cy="3341019"/>
          </a:xfrm>
          <a:prstGeom prst="rect">
            <a:avLst/>
          </a:prstGeom>
        </p:spPr>
      </p:pic>
    </p:spTree>
    <p:extLst>
      <p:ext uri="{BB962C8B-B14F-4D97-AF65-F5344CB8AC3E}">
        <p14:creationId xmlns:p14="http://schemas.microsoft.com/office/powerpoint/2010/main" val="7714696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4044" y="0"/>
            <a:ext cx="7764462" cy="1325563"/>
          </a:xfrm>
        </p:spPr>
        <p:txBody>
          <a:bodyPr/>
          <a:lstStyle/>
          <a:p>
            <a:pPr eaLnBrk="1" fontAlgn="auto" hangingPunct="1">
              <a:spcAft>
                <a:spcPts val="0"/>
              </a:spcAft>
              <a:defRPr/>
            </a:pPr>
            <a:r>
              <a:rPr lang="en-US" altLang="en-US" sz="3600" dirty="0"/>
              <a:t>The Little Book Interlude</a:t>
            </a:r>
          </a:p>
        </p:txBody>
      </p:sp>
      <p:sp>
        <p:nvSpPr>
          <p:cNvPr id="13315" name="Rectangle 3"/>
          <p:cNvSpPr>
            <a:spLocks noGrp="1" noChangeArrowheads="1"/>
          </p:cNvSpPr>
          <p:nvPr>
            <p:ph idx="1"/>
          </p:nvPr>
        </p:nvSpPr>
        <p:spPr>
          <a:xfrm>
            <a:off x="202911" y="1139392"/>
            <a:ext cx="4283364" cy="2320925"/>
          </a:xfrm>
        </p:spPr>
        <p:txBody>
          <a:bodyPr>
            <a:normAutofit/>
          </a:bodyPr>
          <a:lstStyle/>
          <a:p>
            <a:pPr marL="0" indent="0" eaLnBrk="1" fontAlgn="auto" hangingPunct="1">
              <a:spcAft>
                <a:spcPts val="0"/>
              </a:spcAft>
              <a:buFont typeface="Arial" panose="020B0604020202020204" pitchFamily="34" charset="0"/>
              <a:buNone/>
              <a:defRPr/>
            </a:pPr>
            <a:r>
              <a:rPr lang="en-US" altLang="en-US" sz="3200" b="1" dirty="0">
                <a:latin typeface="+mj-lt"/>
              </a:rPr>
              <a:t>Revelation 10:1-7</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10245" name="Picture 8" descr="http://matthewcox.20m.com/littl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182" y="4252767"/>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A3666FEC-9DC3-4C64-9FC2-C0180A56A469}"/>
              </a:ext>
            </a:extLst>
          </p:cNvPr>
          <p:cNvSpPr txBox="1">
            <a:spLocks noChangeArrowheads="1"/>
          </p:cNvSpPr>
          <p:nvPr/>
        </p:nvSpPr>
        <p:spPr>
          <a:xfrm>
            <a:off x="4506480" y="1079787"/>
            <a:ext cx="4574968" cy="3172980"/>
          </a:xfrm>
          <a:prstGeom prst="rect">
            <a:avLst/>
          </a:prstGeom>
        </p:spPr>
        <p:txBody>
          <a:bodyPr vert="horz" lIns="91440" tIns="45720" rIns="91440" bIns="45720" rtlCol="0">
            <a:normAutofit fontScale="92500"/>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eaLnBrk="1" fontAlgn="auto" hangingPunct="1">
              <a:spcAft>
                <a:spcPts val="0"/>
              </a:spcAft>
              <a:buFont typeface="Arial" panose="020B0604020202020204" pitchFamily="34" charset="0"/>
              <a:buNone/>
              <a:defRPr/>
            </a:pPr>
            <a:r>
              <a:rPr lang="en-US" altLang="en-US" dirty="0">
                <a:latin typeface="+mj-lt"/>
              </a:rPr>
              <a:t>Vs 2 Sea AND EARTH?</a:t>
            </a:r>
          </a:p>
          <a:p>
            <a:pPr marL="0" indent="0" eaLnBrk="1" fontAlgn="auto" hangingPunct="1">
              <a:spcAft>
                <a:spcPts val="0"/>
              </a:spcAft>
              <a:buFont typeface="Arial" panose="020B0604020202020204" pitchFamily="34" charset="0"/>
              <a:buNone/>
              <a:defRPr/>
            </a:pPr>
            <a:r>
              <a:rPr lang="en-US" altLang="en-US" dirty="0">
                <a:latin typeface="+mj-lt"/>
              </a:rPr>
              <a:t>Vs 3-4: Who were these messengers? (hint: think of Revelation 6)</a:t>
            </a:r>
          </a:p>
          <a:p>
            <a:pPr marL="0" indent="0" eaLnBrk="1" fontAlgn="auto" hangingPunct="1">
              <a:spcAft>
                <a:spcPts val="0"/>
              </a:spcAft>
              <a:buFont typeface="Arial" panose="020B0604020202020204" pitchFamily="34" charset="0"/>
              <a:buNone/>
              <a:defRPr/>
            </a:pPr>
            <a:r>
              <a:rPr lang="en-US" altLang="en-US" dirty="0">
                <a:latin typeface="+mj-lt"/>
              </a:rPr>
              <a:t>Vs 7: Who is the 7</a:t>
            </a:r>
            <a:r>
              <a:rPr lang="en-US" altLang="en-US" baseline="30000" dirty="0">
                <a:latin typeface="+mj-lt"/>
              </a:rPr>
              <a:t>th</a:t>
            </a:r>
            <a:r>
              <a:rPr lang="en-US" altLang="en-US" dirty="0">
                <a:latin typeface="+mj-lt"/>
              </a:rPr>
              <a:t> messenger</a:t>
            </a:r>
          </a:p>
          <a:p>
            <a:pPr marL="0" indent="0" eaLnBrk="1" fontAlgn="auto" hangingPunct="1">
              <a:spcAft>
                <a:spcPts val="0"/>
              </a:spcAft>
              <a:buFont typeface="Arial" panose="020B0604020202020204" pitchFamily="34" charset="0"/>
              <a:buNone/>
              <a:defRPr/>
            </a:pPr>
            <a:r>
              <a:rPr lang="en-US" altLang="en-US" dirty="0">
                <a:latin typeface="+mj-lt"/>
              </a:rPr>
              <a:t>What is the ‘mystery of God’ that John will assist with? </a:t>
            </a:r>
          </a:p>
          <a:p>
            <a:pPr marL="0" indent="0" eaLnBrk="1" fontAlgn="auto" hangingPunct="1">
              <a:spcAft>
                <a:spcPts val="0"/>
              </a:spcAft>
              <a:buFont typeface="Arial" panose="020B0604020202020204" pitchFamily="34" charset="0"/>
              <a:buNone/>
              <a:defRPr/>
            </a:pPr>
            <a:r>
              <a:rPr lang="en-US" altLang="en-US" dirty="0">
                <a:latin typeface="+mj-lt"/>
              </a:rPr>
              <a:t>(hint: D&amp;C 77:14)</a:t>
            </a:r>
          </a:p>
          <a:p>
            <a:pPr marL="0" indent="0" eaLnBrk="1" fontAlgn="auto" hangingPunct="1">
              <a:spcAft>
                <a:spcPts val="0"/>
              </a:spcAft>
              <a:buFont typeface="Arial" panose="020B0604020202020204" pitchFamily="34" charset="0"/>
              <a:buNone/>
              <a:defRPr/>
            </a:pPr>
            <a:endParaRPr lang="en-US" altLang="en-US" sz="1200" dirty="0">
              <a:latin typeface="+mj-lt"/>
            </a:endParaRPr>
          </a:p>
        </p:txBody>
      </p:sp>
    </p:spTree>
    <p:extLst>
      <p:ext uri="{BB962C8B-B14F-4D97-AF65-F5344CB8AC3E}">
        <p14:creationId xmlns:p14="http://schemas.microsoft.com/office/powerpoint/2010/main" val="16188188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4044" y="228600"/>
            <a:ext cx="7764462" cy="1717964"/>
          </a:xfrm>
        </p:spPr>
        <p:txBody>
          <a:bodyPr>
            <a:normAutofit fontScale="90000"/>
          </a:bodyPr>
          <a:lstStyle/>
          <a:p>
            <a:pPr eaLnBrk="1" fontAlgn="auto" hangingPunct="1">
              <a:spcAft>
                <a:spcPts val="0"/>
              </a:spcAft>
              <a:defRPr/>
            </a:pPr>
            <a:r>
              <a:rPr lang="en-US" altLang="en-US" sz="3600" dirty="0"/>
              <a:t>HOUSE OF ABRAHAM (HEBREWS)</a:t>
            </a:r>
            <a:br>
              <a:rPr lang="en-US" altLang="en-US" sz="3600" dirty="0"/>
            </a:br>
            <a:r>
              <a:rPr lang="en-US" sz="2000" b="0" cap="none" dirty="0">
                <a:effectLst/>
              </a:rPr>
              <a:t>“I will multiply thee, and thy seed after thee, like unto these [stars]; and if thou canst count the number of sands, so shall be the number of thy seeds.” (</a:t>
            </a:r>
            <a:r>
              <a:rPr lang="en-US" sz="2000" b="0" cap="none" dirty="0">
                <a:effectLst/>
                <a:hlinkClick r:id="rId2"/>
              </a:rPr>
              <a:t>Abr. 3:14</a:t>
            </a:r>
            <a:r>
              <a:rPr lang="en-US" sz="2000" b="0" cap="none" dirty="0">
                <a:effectLst/>
              </a:rPr>
              <a:t>.)</a:t>
            </a:r>
            <a:endParaRPr lang="en-US" altLang="en-US" sz="3600" cap="none" dirty="0"/>
          </a:p>
        </p:txBody>
      </p:sp>
      <p:pic>
        <p:nvPicPr>
          <p:cNvPr id="4" name="Picture 5" descr="https://encrypted-tbn3.gstatic.com/images?q=tbn:ANd9GcRUS-ltJTLzq06B-C-KDQ0-EPX8VNLfPROF1d6Xj30485pSiNYV"/>
          <p:cNvPicPr>
            <a:picLocks noChangeAspect="1" noChangeArrowheads="1"/>
          </p:cNvPicPr>
          <p:nvPr/>
        </p:nvPicPr>
        <p:blipFill rotWithShape="1">
          <a:blip r:embed="rId3">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3666FEC-9DC3-4C64-9FC2-C0180A56A469}"/>
              </a:ext>
            </a:extLst>
          </p:cNvPr>
          <p:cNvSpPr txBox="1">
            <a:spLocks noChangeArrowheads="1"/>
          </p:cNvSpPr>
          <p:nvPr/>
        </p:nvSpPr>
        <p:spPr>
          <a:xfrm>
            <a:off x="184731" y="1862994"/>
            <a:ext cx="8748939" cy="5865958"/>
          </a:xfrm>
          <a:prstGeom prst="rect">
            <a:avLst/>
          </a:prstGeom>
        </p:spPr>
        <p:txBody>
          <a:bodyPr vert="horz" lIns="91440" tIns="45720" rIns="91440" bIns="45720" rtlCol="0">
            <a:no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lvl="0" indent="0">
              <a:lnSpc>
                <a:spcPct val="100000"/>
              </a:lnSpc>
              <a:spcBef>
                <a:spcPct val="0"/>
              </a:spcBef>
              <a:buNone/>
            </a:pPr>
            <a:endParaRPr lang="en-US" dirty="0">
              <a:effectLst/>
              <a:latin typeface="+mj-lt"/>
            </a:endParaRPr>
          </a:p>
          <a:p>
            <a:pPr marL="0" lvl="0" indent="0">
              <a:lnSpc>
                <a:spcPct val="100000"/>
              </a:lnSpc>
              <a:spcBef>
                <a:spcPct val="0"/>
              </a:spcBef>
              <a:buNone/>
            </a:pPr>
            <a:r>
              <a:rPr lang="en-US" dirty="0">
                <a:effectLst/>
                <a:latin typeface="+mj-lt"/>
              </a:rPr>
              <a:t>Sarah</a:t>
            </a:r>
          </a:p>
          <a:p>
            <a:pPr marL="0" lvl="0" indent="0">
              <a:lnSpc>
                <a:spcPct val="100000"/>
              </a:lnSpc>
              <a:spcBef>
                <a:spcPct val="0"/>
              </a:spcBef>
              <a:buNone/>
            </a:pPr>
            <a:r>
              <a:rPr lang="en-US" dirty="0">
                <a:effectLst/>
                <a:latin typeface="+mj-lt"/>
              </a:rPr>
              <a:t>	Isaac</a:t>
            </a:r>
          </a:p>
          <a:p>
            <a:pPr marL="0" lvl="0" indent="0">
              <a:lnSpc>
                <a:spcPct val="100000"/>
              </a:lnSpc>
              <a:spcBef>
                <a:spcPct val="0"/>
              </a:spcBef>
              <a:buNone/>
            </a:pPr>
            <a:r>
              <a:rPr lang="en-US" dirty="0">
                <a:effectLst/>
                <a:latin typeface="+mj-lt"/>
              </a:rPr>
              <a:t>Hagar</a:t>
            </a:r>
          </a:p>
          <a:p>
            <a:pPr marL="0" lvl="0" indent="0">
              <a:lnSpc>
                <a:spcPct val="100000"/>
              </a:lnSpc>
              <a:spcBef>
                <a:spcPct val="0"/>
              </a:spcBef>
              <a:buNone/>
            </a:pPr>
            <a:r>
              <a:rPr lang="en-US" dirty="0">
                <a:effectLst/>
                <a:latin typeface="+mj-lt"/>
              </a:rPr>
              <a:t>	Ishmael</a:t>
            </a:r>
          </a:p>
          <a:p>
            <a:pPr marL="0" lvl="0" indent="0">
              <a:lnSpc>
                <a:spcPct val="100000"/>
              </a:lnSpc>
              <a:spcBef>
                <a:spcPct val="0"/>
              </a:spcBef>
              <a:buNone/>
            </a:pPr>
            <a:r>
              <a:rPr lang="en-US" dirty="0">
                <a:effectLst/>
                <a:latin typeface="+mj-lt"/>
              </a:rPr>
              <a:t>Keturah (Gen 25)</a:t>
            </a:r>
          </a:p>
          <a:p>
            <a:pPr marL="0" lvl="0" indent="0">
              <a:lnSpc>
                <a:spcPct val="100000"/>
              </a:lnSpc>
              <a:spcBef>
                <a:spcPct val="0"/>
              </a:spcBef>
              <a:buNone/>
            </a:pPr>
            <a:r>
              <a:rPr lang="en-US" dirty="0">
                <a:effectLst/>
                <a:latin typeface="+mj-lt"/>
              </a:rPr>
              <a:t>	</a:t>
            </a:r>
            <a:r>
              <a:rPr lang="en-US" dirty="0" err="1">
                <a:effectLst/>
                <a:latin typeface="+mj-lt"/>
              </a:rPr>
              <a:t>Zimran</a:t>
            </a:r>
            <a:r>
              <a:rPr lang="en-US" dirty="0">
                <a:effectLst/>
                <a:latin typeface="+mj-lt"/>
              </a:rPr>
              <a:t>, </a:t>
            </a:r>
            <a:r>
              <a:rPr lang="en-US" dirty="0" err="1">
                <a:effectLst/>
                <a:latin typeface="+mj-lt"/>
              </a:rPr>
              <a:t>Jokshan</a:t>
            </a:r>
            <a:r>
              <a:rPr lang="en-US" dirty="0">
                <a:effectLst/>
                <a:latin typeface="+mj-lt"/>
              </a:rPr>
              <a:t>, Medan, Midian, </a:t>
            </a:r>
            <a:r>
              <a:rPr lang="en-US" dirty="0" err="1">
                <a:effectLst/>
                <a:latin typeface="+mj-lt"/>
              </a:rPr>
              <a:t>Ishbak</a:t>
            </a:r>
            <a:r>
              <a:rPr lang="en-US" dirty="0">
                <a:effectLst/>
                <a:latin typeface="+mj-lt"/>
              </a:rPr>
              <a:t>, and </a:t>
            </a:r>
            <a:r>
              <a:rPr lang="en-US" dirty="0" err="1">
                <a:effectLst/>
                <a:latin typeface="+mj-lt"/>
              </a:rPr>
              <a:t>Shuah</a:t>
            </a:r>
            <a:r>
              <a:rPr lang="en-US" dirty="0">
                <a:effectLst/>
                <a:latin typeface="+mj-lt"/>
              </a:rPr>
              <a:t>.</a:t>
            </a:r>
          </a:p>
          <a:p>
            <a:pPr marL="0" lvl="0" indent="0">
              <a:lnSpc>
                <a:spcPct val="100000"/>
              </a:lnSpc>
              <a:spcBef>
                <a:spcPct val="0"/>
              </a:spcBef>
              <a:buNone/>
            </a:pPr>
            <a:endParaRPr lang="en-US" altLang="en-US" dirty="0">
              <a:effectLst/>
              <a:latin typeface="+mj-lt"/>
            </a:endParaRPr>
          </a:p>
          <a:p>
            <a:pPr marL="0" lvl="0" indent="0">
              <a:lnSpc>
                <a:spcPct val="100000"/>
              </a:lnSpc>
              <a:spcBef>
                <a:spcPct val="0"/>
              </a:spcBef>
              <a:buNone/>
            </a:pPr>
            <a:r>
              <a:rPr lang="en-US" altLang="en-US" dirty="0">
                <a:effectLst/>
                <a:latin typeface="+mj-lt"/>
              </a:rPr>
              <a:t>What does “Gentile” mean?</a:t>
            </a:r>
          </a:p>
        </p:txBody>
      </p:sp>
      <p:sp>
        <p:nvSpPr>
          <p:cNvPr id="5" name="Rectangle 1">
            <a:extLst>
              <a:ext uri="{FF2B5EF4-FFF2-40B4-BE49-F238E27FC236}">
                <a16:creationId xmlns:a16="http://schemas.microsoft.com/office/drawing/2014/main" id="{BF3CC9FE-092C-4FED-9122-38FE300C7BF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33080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3666FEC-9DC3-4C64-9FC2-C0180A56A469}"/>
              </a:ext>
            </a:extLst>
          </p:cNvPr>
          <p:cNvSpPr txBox="1">
            <a:spLocks noChangeArrowheads="1"/>
          </p:cNvSpPr>
          <p:nvPr/>
        </p:nvSpPr>
        <p:spPr>
          <a:xfrm>
            <a:off x="1976582" y="727362"/>
            <a:ext cx="6975561" cy="5950529"/>
          </a:xfrm>
          <a:prstGeom prst="rect">
            <a:avLst/>
          </a:prstGeom>
        </p:spPr>
        <p:txBody>
          <a:bodyPr vert="horz" lIns="91440" tIns="45720" rIns="91440" bIns="45720" rtlCol="0">
            <a:no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dirty="0">
                <a:effectLst/>
                <a:latin typeface="+mj-lt"/>
              </a:rPr>
              <a:t>“Take the Elders and you can scarcely find one out of a hundred who is not of the house of Israel. …</a:t>
            </a:r>
          </a:p>
          <a:p>
            <a:pPr marL="0" indent="0">
              <a:buNone/>
            </a:pPr>
            <a:r>
              <a:rPr lang="en-US" dirty="0">
                <a:effectLst/>
                <a:latin typeface="+mj-lt"/>
              </a:rPr>
              <a:t>“Will we go to the Gentile nations to preach the Gospel? Yes, and gather out the Israelites … We want the blood of Jacob, and that of his father Isaac and Abraham, which runs in the veins of the people…</a:t>
            </a:r>
          </a:p>
          <a:p>
            <a:pPr marL="0" indent="0">
              <a:buNone/>
            </a:pPr>
            <a:r>
              <a:rPr lang="en-US" dirty="0">
                <a:effectLst/>
                <a:latin typeface="+mj-lt"/>
              </a:rPr>
              <a:t>“We will lay our hands upon the Gentiles that they may receive the Holy Ghost, and the Lord will make them of the house of Israel. They will be broken off from the wild olive tree, and be grafted into the good and tame olive tree, and will partake of its sap and fatness.” </a:t>
            </a:r>
            <a:r>
              <a:rPr lang="en-US" sz="1400" dirty="0">
                <a:effectLst/>
                <a:latin typeface="+mj-lt"/>
              </a:rPr>
              <a:t>(Brigham Young, </a:t>
            </a:r>
            <a:r>
              <a:rPr lang="en-US" sz="1400" i="1" dirty="0">
                <a:effectLst/>
                <a:latin typeface="+mj-lt"/>
              </a:rPr>
              <a:t>Journal of Discourses</a:t>
            </a:r>
            <a:r>
              <a:rPr lang="en-US" sz="1400" dirty="0">
                <a:effectLst/>
                <a:latin typeface="+mj-lt"/>
              </a:rPr>
              <a:t> 2:268–69 as quoted in Ensign, January 1991.)</a:t>
            </a:r>
          </a:p>
          <a:p>
            <a:pPr marL="0" indent="0">
              <a:buNone/>
            </a:pPr>
            <a:r>
              <a:rPr lang="en-US" dirty="0">
                <a:effectLst/>
                <a:latin typeface="+mj-lt"/>
              </a:rPr>
              <a:t>What do we know about Pre-Earth Israelites?</a:t>
            </a:r>
          </a:p>
          <a:p>
            <a:pPr marL="0" indent="0">
              <a:buNone/>
            </a:pPr>
            <a:r>
              <a:rPr lang="en-US" dirty="0">
                <a:effectLst/>
                <a:latin typeface="+mj-lt"/>
              </a:rPr>
              <a:t> </a:t>
            </a:r>
          </a:p>
          <a:p>
            <a:pPr marL="0" indent="0">
              <a:buNone/>
            </a:pPr>
            <a:endParaRPr lang="en-US" sz="1400" dirty="0">
              <a:effectLst/>
              <a:latin typeface="+mj-lt"/>
            </a:endParaRPr>
          </a:p>
          <a:p>
            <a:pPr marL="0" indent="0">
              <a:buNone/>
            </a:pPr>
            <a:endParaRPr lang="en-US" sz="1400" dirty="0">
              <a:effectLst/>
              <a:latin typeface="+mj-lt"/>
            </a:endParaRPr>
          </a:p>
          <a:p>
            <a:pPr marL="0" indent="0">
              <a:buNone/>
            </a:pPr>
            <a:endParaRPr lang="en-US" dirty="0">
              <a:effectLst/>
              <a:latin typeface="+mj-lt"/>
            </a:endParaRPr>
          </a:p>
        </p:txBody>
      </p:sp>
      <p:sp>
        <p:nvSpPr>
          <p:cNvPr id="5" name="Rectangle 1">
            <a:extLst>
              <a:ext uri="{FF2B5EF4-FFF2-40B4-BE49-F238E27FC236}">
                <a16:creationId xmlns:a16="http://schemas.microsoft.com/office/drawing/2014/main" id="{BF3CC9FE-092C-4FED-9122-38FE300C7BF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Image result for brigham young">
            <a:extLst>
              <a:ext uri="{FF2B5EF4-FFF2-40B4-BE49-F238E27FC236}">
                <a16:creationId xmlns:a16="http://schemas.microsoft.com/office/drawing/2014/main" id="{863F2F17-92A6-4FB0-8960-C097F749E8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2051"/>
            <a:ext cx="1906164" cy="285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9186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4044" y="0"/>
            <a:ext cx="7764462" cy="1325563"/>
          </a:xfrm>
        </p:spPr>
        <p:txBody>
          <a:bodyPr/>
          <a:lstStyle/>
          <a:p>
            <a:pPr eaLnBrk="1" fontAlgn="auto" hangingPunct="1">
              <a:spcAft>
                <a:spcPts val="0"/>
              </a:spcAft>
              <a:defRPr/>
            </a:pPr>
            <a:r>
              <a:rPr lang="en-US" altLang="en-US" sz="3600" dirty="0"/>
              <a:t>HOUSE OF ISRAEL</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3666FEC-9DC3-4C64-9FC2-C0180A56A469}"/>
              </a:ext>
            </a:extLst>
          </p:cNvPr>
          <p:cNvSpPr txBox="1">
            <a:spLocks noChangeArrowheads="1"/>
          </p:cNvSpPr>
          <p:nvPr/>
        </p:nvSpPr>
        <p:spPr>
          <a:xfrm>
            <a:off x="197530" y="911648"/>
            <a:ext cx="8748939" cy="5865958"/>
          </a:xfrm>
          <a:prstGeom prst="rect">
            <a:avLst/>
          </a:prstGeom>
        </p:spPr>
        <p:txBody>
          <a:bodyPr vert="horz" lIns="91440" tIns="45720" rIns="91440" bIns="45720" rtlCol="0">
            <a:no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nSpc>
                <a:spcPct val="100000"/>
              </a:lnSpc>
              <a:spcBef>
                <a:spcPct val="0"/>
              </a:spcBef>
            </a:pPr>
            <a:r>
              <a:rPr lang="en-US" dirty="0">
                <a:effectLst/>
                <a:latin typeface="+mj-lt"/>
              </a:rPr>
              <a:t>"The Lord said he would scatter Israel among the Gentile nations, and by doing so he would bless the Gentile nations with the blood of Abraham." </a:t>
            </a:r>
            <a:r>
              <a:rPr lang="en-US" sz="1400" dirty="0">
                <a:effectLst/>
                <a:latin typeface="+mj-lt"/>
              </a:rPr>
              <a:t>(Joseph Fielding Smith, </a:t>
            </a:r>
            <a:r>
              <a:rPr lang="en-US" sz="1400" i="1" dirty="0">
                <a:effectLst/>
                <a:latin typeface="+mj-lt"/>
              </a:rPr>
              <a:t>Answers to Gospel Questions</a:t>
            </a:r>
            <a:r>
              <a:rPr lang="en-US" sz="1400" dirty="0">
                <a:effectLst/>
                <a:latin typeface="+mj-lt"/>
              </a:rPr>
              <a:t>, 3:63.)</a:t>
            </a:r>
          </a:p>
          <a:p>
            <a:pPr lvl="1">
              <a:lnSpc>
                <a:spcPct val="100000"/>
              </a:lnSpc>
              <a:spcBef>
                <a:spcPct val="0"/>
              </a:spcBef>
            </a:pPr>
            <a:r>
              <a:rPr lang="en-US" sz="2000" dirty="0">
                <a:effectLst/>
                <a:latin typeface="+mj-lt"/>
              </a:rPr>
              <a:t>In what ways has the Lord done this? (Hint: think back to the 5</a:t>
            </a:r>
            <a:r>
              <a:rPr lang="en-US" sz="2000" baseline="30000" dirty="0">
                <a:effectLst/>
                <a:latin typeface="+mj-lt"/>
              </a:rPr>
              <a:t>th</a:t>
            </a:r>
            <a:r>
              <a:rPr lang="en-US" sz="2000" dirty="0">
                <a:effectLst/>
                <a:latin typeface="+mj-lt"/>
              </a:rPr>
              <a:t> Seal)</a:t>
            </a:r>
          </a:p>
          <a:p>
            <a:pPr>
              <a:lnSpc>
                <a:spcPct val="100000"/>
              </a:lnSpc>
              <a:spcBef>
                <a:spcPct val="0"/>
              </a:spcBef>
            </a:pPr>
            <a:r>
              <a:rPr lang="en-US" altLang="en-US" sz="2200" dirty="0">
                <a:effectLst/>
                <a:latin typeface="+mj-lt"/>
              </a:rPr>
              <a:t>“It is very possible that the majority of those who come into the Church have the blood of two or more of the tribes of Israel as well as the blood of the Gentiles" </a:t>
            </a:r>
            <a:r>
              <a:rPr lang="en-US" altLang="en-US" sz="1400" dirty="0">
                <a:effectLst/>
                <a:latin typeface="+mj-lt"/>
              </a:rPr>
              <a:t>(Joseph Fielding Smith, </a:t>
            </a:r>
            <a:r>
              <a:rPr lang="en-US" altLang="en-US" sz="1400" i="1" dirty="0">
                <a:effectLst/>
                <a:latin typeface="+mj-lt"/>
              </a:rPr>
              <a:t>Improvement Era</a:t>
            </a:r>
            <a:r>
              <a:rPr lang="en-US" altLang="en-US" sz="1400" dirty="0">
                <a:effectLst/>
                <a:latin typeface="+mj-lt"/>
              </a:rPr>
              <a:t>, Oct. 1923, p. 1149).</a:t>
            </a:r>
          </a:p>
          <a:p>
            <a:pPr>
              <a:lnSpc>
                <a:spcPct val="100000"/>
              </a:lnSpc>
              <a:spcBef>
                <a:spcPct val="0"/>
              </a:spcBef>
            </a:pPr>
            <a:r>
              <a:rPr lang="en-US" sz="2200" dirty="0">
                <a:effectLst/>
                <a:latin typeface="+mj-lt"/>
              </a:rPr>
              <a:t>"Since families are of mixed lineage, it occasionally happens that members of the same family have blessings declaring them to be of different lineage….The blood of one tribe may be dominant in one child and the blood of another tribe dominant in another child, so children from the same parents could belong to different tribes" </a:t>
            </a:r>
            <a:r>
              <a:rPr lang="en-US" sz="1400" dirty="0">
                <a:effectLst/>
                <a:latin typeface="+mj-lt"/>
              </a:rPr>
              <a:t>(President James E Faust, "Your Patriarchal Blessing," BYU, March 30, 1980). </a:t>
            </a:r>
          </a:p>
          <a:p>
            <a:pPr>
              <a:lnSpc>
                <a:spcPct val="100000"/>
              </a:lnSpc>
              <a:spcBef>
                <a:spcPct val="0"/>
              </a:spcBef>
            </a:pPr>
            <a:r>
              <a:rPr lang="en-US" dirty="0">
                <a:effectLst/>
                <a:latin typeface="+mj-lt"/>
              </a:rPr>
              <a:t>What gifts/responsibilities are found within each tribe?</a:t>
            </a:r>
          </a:p>
          <a:p>
            <a:pPr>
              <a:lnSpc>
                <a:spcPct val="100000"/>
              </a:lnSpc>
              <a:spcBef>
                <a:spcPct val="0"/>
              </a:spcBef>
            </a:pPr>
            <a:r>
              <a:rPr lang="en-US" dirty="0">
                <a:effectLst/>
                <a:latin typeface="+mj-lt"/>
              </a:rPr>
              <a:t>What is John doing to fulfill his calling?</a:t>
            </a:r>
          </a:p>
          <a:p>
            <a:pPr>
              <a:lnSpc>
                <a:spcPct val="100000"/>
              </a:lnSpc>
              <a:spcBef>
                <a:spcPct val="0"/>
              </a:spcBef>
            </a:pPr>
            <a:endParaRPr lang="en-US" sz="1400" dirty="0">
              <a:effectLst/>
              <a:latin typeface="+mj-lt"/>
            </a:endParaRPr>
          </a:p>
          <a:p>
            <a:pPr>
              <a:lnSpc>
                <a:spcPct val="100000"/>
              </a:lnSpc>
              <a:spcBef>
                <a:spcPct val="0"/>
              </a:spcBef>
            </a:pPr>
            <a:endParaRPr lang="en-US" altLang="en-US" dirty="0">
              <a:effectLst/>
              <a:latin typeface="+mj-lt"/>
            </a:endParaRPr>
          </a:p>
        </p:txBody>
      </p:sp>
      <p:sp>
        <p:nvSpPr>
          <p:cNvPr id="5" name="Rectangle 1">
            <a:extLst>
              <a:ext uri="{FF2B5EF4-FFF2-40B4-BE49-F238E27FC236}">
                <a16:creationId xmlns:a16="http://schemas.microsoft.com/office/drawing/2014/main" id="{BF3CC9FE-092C-4FED-9122-38FE300C7BF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62350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26695</TotalTime>
  <Words>726</Words>
  <Application>Microsoft Office PowerPoint</Application>
  <PresentationFormat>On-screen Show (4:3)</PresentationFormat>
  <Paragraphs>141</Paragraphs>
  <Slides>22</Slides>
  <Notes>3</Notes>
  <HiddenSlides>4</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Arial</vt:lpstr>
      <vt:lpstr>Bell MT</vt:lpstr>
      <vt:lpstr>Berlin Sans FB Demi</vt:lpstr>
      <vt:lpstr>Bookman Old Style</vt:lpstr>
      <vt:lpstr>Calibri</vt:lpstr>
      <vt:lpstr>Californian FB</vt:lpstr>
      <vt:lpstr>Freestyle Script</vt:lpstr>
      <vt:lpstr>Matura MT Script Capitals</vt:lpstr>
      <vt:lpstr>Papyrus</vt:lpstr>
      <vt:lpstr>Perpetua</vt:lpstr>
      <vt:lpstr>Rockwell</vt:lpstr>
      <vt:lpstr>Times New Roman</vt:lpstr>
      <vt:lpstr>Tw Cen MT</vt:lpstr>
      <vt:lpstr>Wingdings</vt:lpstr>
      <vt:lpstr>Damask</vt:lpstr>
      <vt:lpstr>PowerPoint Presentation</vt:lpstr>
      <vt:lpstr>Chapter 10</vt:lpstr>
      <vt:lpstr>PowerPoint Presentation</vt:lpstr>
      <vt:lpstr>What is your current calling?</vt:lpstr>
      <vt:lpstr>When you are called,  do you receive a book?</vt:lpstr>
      <vt:lpstr>The Little Book Interlude</vt:lpstr>
      <vt:lpstr>HOUSE OF ABRAHAM (HEBREWS) “I will multiply thee, and thy seed after thee, like unto these [stars]; and if thou canst count the number of sands, so shall be the number of thy seeds.” (Abr. 3:14.)</vt:lpstr>
      <vt:lpstr>PowerPoint Presentation</vt:lpstr>
      <vt:lpstr>HOUSE OF ISRAEL</vt:lpstr>
      <vt:lpstr>PowerPoint Presentation</vt:lpstr>
      <vt:lpstr>CARL B. COOK, SERVE GEARS</vt:lpstr>
      <vt:lpstr>CARL B. COOK, SERVE GEARS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366</cp:revision>
  <dcterms:created xsi:type="dcterms:W3CDTF">2006-07-12T19:00:47Z</dcterms:created>
  <dcterms:modified xsi:type="dcterms:W3CDTF">2018-02-26T21:23:08Z</dcterms:modified>
</cp:coreProperties>
</file>