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39"/>
  </p:notesMasterIdLst>
  <p:sldIdLst>
    <p:sldId id="1095" r:id="rId2"/>
    <p:sldId id="539" r:id="rId3"/>
    <p:sldId id="1101" r:id="rId4"/>
    <p:sldId id="1100" r:id="rId5"/>
    <p:sldId id="1092" r:id="rId6"/>
    <p:sldId id="1076" r:id="rId7"/>
    <p:sldId id="1058" r:id="rId8"/>
    <p:sldId id="1059" r:id="rId9"/>
    <p:sldId id="1060" r:id="rId10"/>
    <p:sldId id="1062" r:id="rId11"/>
    <p:sldId id="1074" r:id="rId12"/>
    <p:sldId id="1021" r:id="rId13"/>
    <p:sldId id="1097" r:id="rId14"/>
    <p:sldId id="1022" r:id="rId15"/>
    <p:sldId id="1023" r:id="rId16"/>
    <p:sldId id="1024" r:id="rId17"/>
    <p:sldId id="1029" r:id="rId18"/>
    <p:sldId id="1025" r:id="rId19"/>
    <p:sldId id="1103" r:id="rId20"/>
    <p:sldId id="1026" r:id="rId21"/>
    <p:sldId id="1027" r:id="rId22"/>
    <p:sldId id="1028" r:id="rId23"/>
    <p:sldId id="1030" r:id="rId24"/>
    <p:sldId id="1031" r:id="rId25"/>
    <p:sldId id="1032" r:id="rId26"/>
    <p:sldId id="1033" r:id="rId27"/>
    <p:sldId id="1034" r:id="rId28"/>
    <p:sldId id="1035" r:id="rId29"/>
    <p:sldId id="1037" r:id="rId30"/>
    <p:sldId id="1038" r:id="rId31"/>
    <p:sldId id="1102" r:id="rId32"/>
    <p:sldId id="1098" r:id="rId33"/>
    <p:sldId id="1039" r:id="rId34"/>
    <p:sldId id="1040" r:id="rId35"/>
    <p:sldId id="1041" r:id="rId36"/>
    <p:sldId id="985" r:id="rId37"/>
    <p:sldId id="1096"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714" autoAdjust="0"/>
  </p:normalViewPr>
  <p:slideViewPr>
    <p:cSldViewPr snapToGrid="0">
      <p:cViewPr varScale="1">
        <p:scale>
          <a:sx n="69" d="100"/>
          <a:sy n="69" d="100"/>
        </p:scale>
        <p:origin x="66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1/31/2018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A0EB44-970E-40FC-9C09-B45EA96EE94E}" type="slidenum">
              <a:rPr lang="en-US" smtClean="0"/>
              <a:pPr/>
              <a:t>6</a:t>
            </a:fld>
            <a:endParaRPr lang="en-US"/>
          </a:p>
        </p:txBody>
      </p:sp>
    </p:spTree>
    <p:extLst>
      <p:ext uri="{BB962C8B-B14F-4D97-AF65-F5344CB8AC3E}">
        <p14:creationId xmlns:p14="http://schemas.microsoft.com/office/powerpoint/2010/main" val="386593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A0EB44-970E-40FC-9C09-B45EA96EE94E}" type="slidenum">
              <a:rPr lang="en-US" smtClean="0"/>
              <a:pPr/>
              <a:t>8</a:t>
            </a:fld>
            <a:endParaRPr lang="en-US"/>
          </a:p>
        </p:txBody>
      </p:sp>
    </p:spTree>
    <p:extLst>
      <p:ext uri="{BB962C8B-B14F-4D97-AF65-F5344CB8AC3E}">
        <p14:creationId xmlns:p14="http://schemas.microsoft.com/office/powerpoint/2010/main" val="425195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A0EB44-970E-40FC-9C09-B45EA96EE94E}" type="slidenum">
              <a:rPr lang="en-US" smtClean="0"/>
              <a:pPr/>
              <a:t>9</a:t>
            </a:fld>
            <a:endParaRPr lang="en-US"/>
          </a:p>
        </p:txBody>
      </p:sp>
    </p:spTree>
    <p:extLst>
      <p:ext uri="{BB962C8B-B14F-4D97-AF65-F5344CB8AC3E}">
        <p14:creationId xmlns:p14="http://schemas.microsoft.com/office/powerpoint/2010/main" val="358089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7BC927-71F4-CE46-BD09-84CC1E9CAB56}" type="slidenum">
              <a:rPr lang="en-US" smtClean="0"/>
              <a:t>12</a:t>
            </a:fld>
            <a:endParaRPr lang="en-US"/>
          </a:p>
        </p:txBody>
      </p:sp>
    </p:spTree>
    <p:extLst>
      <p:ext uri="{BB962C8B-B14F-4D97-AF65-F5344CB8AC3E}">
        <p14:creationId xmlns:p14="http://schemas.microsoft.com/office/powerpoint/2010/main" val="818548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1/31/2018 10:43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13</a:t>
            </a:fld>
            <a:endParaRPr lang="en-US" dirty="0"/>
          </a:p>
        </p:txBody>
      </p:sp>
    </p:spTree>
    <p:extLst>
      <p:ext uri="{BB962C8B-B14F-4D97-AF65-F5344CB8AC3E}">
        <p14:creationId xmlns:p14="http://schemas.microsoft.com/office/powerpoint/2010/main" val="106738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1/31/2018 10:43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val="3379149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602D02-651C-4C36-A48A-B07AA34EC33B}" type="slidenum">
              <a:rPr lang="en-US" altLang="en-US"/>
              <a:pPr>
                <a:defRPr/>
              </a:pPr>
              <a:t>‹#›</a:t>
            </a:fld>
            <a:endParaRPr lang="en-US" altLang="en-US"/>
          </a:p>
        </p:txBody>
      </p:sp>
    </p:spTree>
    <p:extLst>
      <p:ext uri="{BB962C8B-B14F-4D97-AF65-F5344CB8AC3E}">
        <p14:creationId xmlns:p14="http://schemas.microsoft.com/office/powerpoint/2010/main" val="257205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E6C24-206D-4A64-A5F4-6FEF8C1FBC95}" type="slidenum">
              <a:rPr lang="en-US" altLang="en-US"/>
              <a:pPr>
                <a:defRPr/>
              </a:pPr>
              <a:t>‹#›</a:t>
            </a:fld>
            <a:endParaRPr lang="en-US" altLang="en-US"/>
          </a:p>
        </p:txBody>
      </p:sp>
    </p:spTree>
    <p:extLst>
      <p:ext uri="{BB962C8B-B14F-4D97-AF65-F5344CB8AC3E}">
        <p14:creationId xmlns:p14="http://schemas.microsoft.com/office/powerpoint/2010/main" val="268837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918B3F-237D-4C21-8C41-9FBA9CB010B8}" type="slidenum">
              <a:rPr lang="en-US" altLang="en-US"/>
              <a:pPr>
                <a:defRPr/>
              </a:pPr>
              <a:t>‹#›</a:t>
            </a:fld>
            <a:endParaRPr lang="en-US" altLang="en-US"/>
          </a:p>
        </p:txBody>
      </p:sp>
    </p:spTree>
    <p:extLst>
      <p:ext uri="{BB962C8B-B14F-4D97-AF65-F5344CB8AC3E}">
        <p14:creationId xmlns:p14="http://schemas.microsoft.com/office/powerpoint/2010/main" val="240379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2785FBBF-B1A1-4666-AE67-E6FA2C7E62F0}" type="slidenum">
              <a:rPr lang="en-US" altLang="en-US"/>
              <a:pPr>
                <a:defRPr/>
              </a:pPr>
              <a:t>‹#›</a:t>
            </a:fld>
            <a:endParaRPr lang="en-US" altLang="en-US"/>
          </a:p>
        </p:txBody>
      </p:sp>
    </p:spTree>
    <p:extLst>
      <p:ext uri="{BB962C8B-B14F-4D97-AF65-F5344CB8AC3E}">
        <p14:creationId xmlns:p14="http://schemas.microsoft.com/office/powerpoint/2010/main" val="67060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A930F-085B-4EDB-A402-9411D9019995}" type="slidenum">
              <a:rPr lang="en-US" altLang="en-US"/>
              <a:pPr>
                <a:defRPr/>
              </a:pPr>
              <a:t>‹#›</a:t>
            </a:fld>
            <a:endParaRPr lang="en-US" altLang="en-US"/>
          </a:p>
        </p:txBody>
      </p:sp>
    </p:spTree>
    <p:extLst>
      <p:ext uri="{BB962C8B-B14F-4D97-AF65-F5344CB8AC3E}">
        <p14:creationId xmlns:p14="http://schemas.microsoft.com/office/powerpoint/2010/main" val="362629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3C7265A1-C2D4-4C30-82D3-A3A00D09D63A}" type="slidenum">
              <a:rPr lang="en-US" altLang="en-US"/>
              <a:pPr>
                <a:defRPr/>
              </a:pPr>
              <a:t>‹#›</a:t>
            </a:fld>
            <a:endParaRPr lang="en-US" altLang="en-US"/>
          </a:p>
        </p:txBody>
      </p:sp>
    </p:spTree>
    <p:extLst>
      <p:ext uri="{BB962C8B-B14F-4D97-AF65-F5344CB8AC3E}">
        <p14:creationId xmlns:p14="http://schemas.microsoft.com/office/powerpoint/2010/main" val="49938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5CCDD9C1-386F-4D04-829B-D19EB04AF528}" type="slidenum">
              <a:rPr lang="en-US" altLang="en-US"/>
              <a:pPr>
                <a:defRPr/>
              </a:pPr>
              <a:t>‹#›</a:t>
            </a:fld>
            <a:endParaRPr lang="en-US" altLang="en-US"/>
          </a:p>
        </p:txBody>
      </p:sp>
    </p:spTree>
    <p:extLst>
      <p:ext uri="{BB962C8B-B14F-4D97-AF65-F5344CB8AC3E}">
        <p14:creationId xmlns:p14="http://schemas.microsoft.com/office/powerpoint/2010/main" val="422945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DE58D-BDC8-484D-B093-733EE0EC856F}" type="slidenum">
              <a:rPr lang="en-US" altLang="en-US"/>
              <a:pPr>
                <a:defRPr/>
              </a:pPr>
              <a:t>‹#›</a:t>
            </a:fld>
            <a:endParaRPr lang="en-US" altLang="en-US"/>
          </a:p>
        </p:txBody>
      </p:sp>
    </p:spTree>
    <p:extLst>
      <p:ext uri="{BB962C8B-B14F-4D97-AF65-F5344CB8AC3E}">
        <p14:creationId xmlns:p14="http://schemas.microsoft.com/office/powerpoint/2010/main" val="230667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364489-8B14-4F75-BBDA-A26127F3F2E6}" type="slidenum">
              <a:rPr lang="en-US" altLang="en-US"/>
              <a:pPr>
                <a:defRPr/>
              </a:pPr>
              <a:t>‹#›</a:t>
            </a:fld>
            <a:endParaRPr lang="en-US" altLang="en-US"/>
          </a:p>
        </p:txBody>
      </p:sp>
    </p:spTree>
    <p:extLst>
      <p:ext uri="{BB962C8B-B14F-4D97-AF65-F5344CB8AC3E}">
        <p14:creationId xmlns:p14="http://schemas.microsoft.com/office/powerpoint/2010/main" val="424152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28889-67C9-4467-9C52-4811321B6EA4}" type="slidenum">
              <a:rPr lang="en-US" altLang="en-US"/>
              <a:pPr>
                <a:defRPr/>
              </a:pPr>
              <a:t>‹#›</a:t>
            </a:fld>
            <a:endParaRPr lang="en-US" altLang="en-US"/>
          </a:p>
        </p:txBody>
      </p:sp>
    </p:spTree>
    <p:extLst>
      <p:ext uri="{BB962C8B-B14F-4D97-AF65-F5344CB8AC3E}">
        <p14:creationId xmlns:p14="http://schemas.microsoft.com/office/powerpoint/2010/main" val="12991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C46AA-F4B2-4431-96C8-6D4232285CC3}" type="slidenum">
              <a:rPr lang="en-US" altLang="en-US"/>
              <a:pPr>
                <a:defRPr/>
              </a:pPr>
              <a:t>‹#›</a:t>
            </a:fld>
            <a:endParaRPr lang="en-US" altLang="en-US"/>
          </a:p>
        </p:txBody>
      </p:sp>
    </p:spTree>
    <p:extLst>
      <p:ext uri="{BB962C8B-B14F-4D97-AF65-F5344CB8AC3E}">
        <p14:creationId xmlns:p14="http://schemas.microsoft.com/office/powerpoint/2010/main" val="109076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BE6F9-387A-4B85-9F39-400CC4DCBC47}" type="slidenum">
              <a:rPr lang="en-US" altLang="en-US"/>
              <a:pPr>
                <a:defRPr/>
              </a:pPr>
              <a:t>‹#›</a:t>
            </a:fld>
            <a:endParaRPr lang="en-US" altLang="en-US"/>
          </a:p>
        </p:txBody>
      </p:sp>
    </p:spTree>
    <p:extLst>
      <p:ext uri="{BB962C8B-B14F-4D97-AF65-F5344CB8AC3E}">
        <p14:creationId xmlns:p14="http://schemas.microsoft.com/office/powerpoint/2010/main" val="161924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1E8DED-5AD4-4D20-AA44-50A15178F8D1}" type="slidenum">
              <a:rPr lang="en-US" altLang="en-US"/>
              <a:pPr>
                <a:defRPr/>
              </a:pPr>
              <a:t>‹#›</a:t>
            </a:fld>
            <a:endParaRPr lang="en-US" altLang="en-US"/>
          </a:p>
        </p:txBody>
      </p:sp>
    </p:spTree>
    <p:extLst>
      <p:ext uri="{BB962C8B-B14F-4D97-AF65-F5344CB8AC3E}">
        <p14:creationId xmlns:p14="http://schemas.microsoft.com/office/powerpoint/2010/main" val="425472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A377A0-026E-4515-B7E2-FDEAC2399954}" type="slidenum">
              <a:rPr lang="en-US" altLang="en-US"/>
              <a:pPr>
                <a:defRPr/>
              </a:pPr>
              <a:t>‹#›</a:t>
            </a:fld>
            <a:endParaRPr lang="en-US" altLang="en-US"/>
          </a:p>
        </p:txBody>
      </p:sp>
    </p:spTree>
    <p:extLst>
      <p:ext uri="{BB962C8B-B14F-4D97-AF65-F5344CB8AC3E}">
        <p14:creationId xmlns:p14="http://schemas.microsoft.com/office/powerpoint/2010/main" val="32967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035C48-A2A1-4820-9CD2-8C90C92D5C2C}" type="slidenum">
              <a:rPr lang="en-US" altLang="en-US"/>
              <a:pPr>
                <a:defRPr/>
              </a:pPr>
              <a:t>‹#›</a:t>
            </a:fld>
            <a:endParaRPr lang="en-US" altLang="en-US"/>
          </a:p>
        </p:txBody>
      </p:sp>
    </p:spTree>
    <p:extLst>
      <p:ext uri="{BB962C8B-B14F-4D97-AF65-F5344CB8AC3E}">
        <p14:creationId xmlns:p14="http://schemas.microsoft.com/office/powerpoint/2010/main" val="182021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AD310C-4BC0-41EA-B237-BDA9E5900DD5}" type="slidenum">
              <a:rPr lang="en-US" altLang="en-US"/>
              <a:pPr>
                <a:defRPr/>
              </a:pPr>
              <a:t>‹#›</a:t>
            </a:fld>
            <a:endParaRPr lang="en-US" altLang="en-US"/>
          </a:p>
        </p:txBody>
      </p:sp>
    </p:spTree>
    <p:extLst>
      <p:ext uri="{BB962C8B-B14F-4D97-AF65-F5344CB8AC3E}">
        <p14:creationId xmlns:p14="http://schemas.microsoft.com/office/powerpoint/2010/main" val="340392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99EBFC-1DA2-413B-A03C-5CA485BDB81B}" type="slidenum">
              <a:rPr lang="en-US" altLang="en-US"/>
              <a:pPr>
                <a:defRPr/>
              </a:pPr>
              <a:t>‹#›</a:t>
            </a:fld>
            <a:endParaRPr lang="en-US" altLang="en-US"/>
          </a:p>
        </p:txBody>
      </p:sp>
    </p:spTree>
    <p:extLst>
      <p:ext uri="{BB962C8B-B14F-4D97-AF65-F5344CB8AC3E}">
        <p14:creationId xmlns:p14="http://schemas.microsoft.com/office/powerpoint/2010/main" val="94309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81" r:id="rId12"/>
    <p:sldLayoutId id="2147484176" r:id="rId13"/>
    <p:sldLayoutId id="2147484177" r:id="rId14"/>
    <p:sldLayoutId id="2147484178" r:id="rId15"/>
    <p:sldLayoutId id="2147484179" r:id="rId16"/>
    <p:sldLayoutId id="2147484180"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Brotherichards\OneDrive%20-%20LDS%20Church\Large%20Files\Grace%20Brad%20Wilcox.mov" TargetMode="External"/><Relationship Id="rId1" Type="http://schemas.microsoft.com/office/2007/relationships/media" Target="file:///C:\Users\Brotherichards\OneDrive%20-%20LDS%20Church\Large%20Files\Grace%20Brad%20Wilcox.mov"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Brotherichards\OneDrive%20-%20LDS%20Church\Large%20Files\He%20Lives%20modern%20day%20witnesses.mp4" TargetMode="External"/><Relationship Id="rId1" Type="http://schemas.microsoft.com/office/2007/relationships/media" Target="file:///C:\Users\Brotherichards\OneDrive%20-%20LDS%20Church\Large%20Files\He%20Lives%20modern%20day%20witnesses.mp4" TargetMode="Externa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Brotherichards\OneDrive%20-%20LDS%20Church\Large%20Files\He%20Lives%20modern%20day%20witnesses.mp4" TargetMode="External"/><Relationship Id="rId1" Type="http://schemas.microsoft.com/office/2007/relationships/media" Target="file:///C:\Users\Brotherichards\OneDrive%20-%20LDS%20Church\Large%20Files\He%20Lives%20modern%20day%20witnesses.mp4" TargetMode="Externa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01FD09-2620-4882-A97D-E5764DCFC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818" y="0"/>
            <a:ext cx="4572000" cy="6858000"/>
          </a:xfrm>
          <a:prstGeom prst="rect">
            <a:avLst/>
          </a:prstGeom>
        </p:spPr>
      </p:pic>
      <p:sp>
        <p:nvSpPr>
          <p:cNvPr id="5" name="Oval 4">
            <a:extLst>
              <a:ext uri="{FF2B5EF4-FFF2-40B4-BE49-F238E27FC236}">
                <a16:creationId xmlns:a16="http://schemas.microsoft.com/office/drawing/2014/main" id="{0BC839B1-DB69-4B7D-909B-8E14C2C48C9B}"/>
              </a:ext>
            </a:extLst>
          </p:cNvPr>
          <p:cNvSpPr/>
          <p:nvPr/>
        </p:nvSpPr>
        <p:spPr>
          <a:xfrm>
            <a:off x="2239817" y="5865091"/>
            <a:ext cx="4572001" cy="992909"/>
          </a:xfrm>
          <a:prstGeom prst="ellipse">
            <a:avLst/>
          </a:prstGeom>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A1F8C8D-B73A-418B-ACED-57C3D10E9151}"/>
              </a:ext>
            </a:extLst>
          </p:cNvPr>
          <p:cNvSpPr>
            <a:spLocks noGrp="1"/>
          </p:cNvSpPr>
          <p:nvPr>
            <p:ph type="title"/>
          </p:nvPr>
        </p:nvSpPr>
        <p:spPr>
          <a:xfrm>
            <a:off x="157018" y="184006"/>
            <a:ext cx="8799946"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233963908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Brad Wilcox</a:t>
            </a:r>
          </a:p>
        </p:txBody>
      </p:sp>
      <p:sp>
        <p:nvSpPr>
          <p:cNvPr id="3" name="Title 2"/>
          <p:cNvSpPr>
            <a:spLocks noGrp="1"/>
          </p:cNvSpPr>
          <p:nvPr>
            <p:ph type="ctrTitle"/>
          </p:nvPr>
        </p:nvSpPr>
        <p:spPr/>
        <p:txBody>
          <a:bodyPr/>
          <a:lstStyle/>
          <a:p>
            <a:r>
              <a:rPr lang="en-US" dirty="0"/>
              <a:t>Grace</a:t>
            </a:r>
          </a:p>
        </p:txBody>
      </p:sp>
      <p:pic>
        <p:nvPicPr>
          <p:cNvPr id="4" name="Grace">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3048000" y="2286000"/>
            <a:ext cx="3048000" cy="2286000"/>
          </a:xfrm>
          <a:prstGeom prst="rect">
            <a:avLst/>
          </a:prstGeom>
        </p:spPr>
      </p:pic>
    </p:spTree>
    <p:extLst>
      <p:ext uri="{BB962C8B-B14F-4D97-AF65-F5344CB8AC3E}">
        <p14:creationId xmlns:p14="http://schemas.microsoft.com/office/powerpoint/2010/main" val="17837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34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ubtitle 2"/>
          <p:cNvSpPr>
            <a:spLocks noGrp="1"/>
          </p:cNvSpPr>
          <p:nvPr>
            <p:ph type="subTitle" idx="1"/>
          </p:nvPr>
        </p:nvSpPr>
        <p:spPr>
          <a:xfrm>
            <a:off x="1171863" y="1477097"/>
            <a:ext cx="6800273" cy="2792412"/>
          </a:xfrm>
        </p:spPr>
        <p:txBody>
          <a:bodyPr>
            <a:normAutofit fontScale="92500" lnSpcReduction="10000"/>
          </a:bodyPr>
          <a:lstStyle/>
          <a:p>
            <a:pPr eaLnBrk="1" fontAlgn="auto" hangingPunct="1">
              <a:spcAft>
                <a:spcPts val="0"/>
              </a:spcAft>
              <a:defRPr/>
            </a:pPr>
            <a:r>
              <a:rPr lang="en-US" altLang="en-US" sz="4000" b="1" dirty="0">
                <a:latin typeface="Bell MT" panose="02020503060305020303" pitchFamily="18" charset="0"/>
              </a:rPr>
              <a:t>Is your view of the Godhead accurate?</a:t>
            </a:r>
          </a:p>
          <a:p>
            <a:pPr eaLnBrk="1" fontAlgn="auto" hangingPunct="1">
              <a:spcAft>
                <a:spcPts val="0"/>
              </a:spcAft>
              <a:defRPr/>
            </a:pPr>
            <a:r>
              <a:rPr lang="en-US" altLang="en-US" sz="4000" b="1" dirty="0">
                <a:latin typeface="Bell MT" panose="02020503060305020303" pitchFamily="18" charset="0"/>
              </a:rPr>
              <a:t>Do you see Heavenly Father ‘rooting for you’?</a:t>
            </a:r>
          </a:p>
        </p:txBody>
      </p:sp>
      <p:pic>
        <p:nvPicPr>
          <p:cNvPr id="123906" name="Picture 2" descr="http://cdn2.whatchristianswanttoknow.com/wp-content/uploads/2012/04/Reve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4343400"/>
            <a:ext cx="3505199" cy="23397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68275" y="142116"/>
            <a:ext cx="8747125" cy="995363"/>
          </a:xfrm>
          <a:prstGeom prst="rect">
            <a:avLst/>
          </a:prstGeom>
          <a:solidFill>
            <a:srgbClr val="FFC000"/>
          </a:solidFill>
          <a:ln>
            <a:solidFill>
              <a:schemeClr val="tx1"/>
            </a:solid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dirty="0">
                <a:effectLst>
                  <a:outerShdw blurRad="38100" dist="38100" dir="2700000" algn="tl">
                    <a:srgbClr val="000000">
                      <a:alpha val="43137"/>
                    </a:srgbClr>
                  </a:outerShdw>
                </a:effectLst>
              </a:rPr>
              <a:t>Application for Preparation</a:t>
            </a:r>
          </a:p>
        </p:txBody>
      </p:sp>
    </p:spTree>
    <p:extLst>
      <p:ext uri="{BB962C8B-B14F-4D97-AF65-F5344CB8AC3E}">
        <p14:creationId xmlns:p14="http://schemas.microsoft.com/office/powerpoint/2010/main" val="2486087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664797"/>
          </a:xfrm>
        </p:spPr>
        <p:txBody>
          <a:bodyPr/>
          <a:lstStyle/>
          <a:p>
            <a:r>
              <a:rPr lang="en-US" dirty="0"/>
              <a:t>Modern Day Witnesses</a:t>
            </a:r>
          </a:p>
        </p:txBody>
      </p:sp>
      <p:pic>
        <p:nvPicPr>
          <p:cNvPr id="1026" name="Picture 2" descr="Image result for lds scrip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 y="1524000"/>
            <a:ext cx="9147797"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80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4036" y="152400"/>
            <a:ext cx="8753764" cy="3117273"/>
          </a:xfrm>
        </p:spPr>
        <p:txBody>
          <a:bodyPr>
            <a:normAutofit fontScale="92500" lnSpcReduction="20000"/>
          </a:bodyPr>
          <a:lstStyle/>
          <a:p>
            <a:r>
              <a:rPr lang="en-US" dirty="0">
                <a:effectLst/>
                <a:latin typeface="+mj-lt"/>
              </a:rPr>
              <a:t>Bible Dictionary “Apostle”</a:t>
            </a:r>
            <a:br>
              <a:rPr lang="en-US" dirty="0">
                <a:effectLst/>
                <a:latin typeface="+mj-lt"/>
              </a:rPr>
            </a:br>
            <a:endParaRPr lang="en-US" dirty="0">
              <a:effectLst/>
              <a:latin typeface="+mj-lt"/>
            </a:endParaRPr>
          </a:p>
          <a:p>
            <a:r>
              <a:rPr lang="en-US" dirty="0">
                <a:effectLst/>
                <a:latin typeface="+mj-lt"/>
              </a:rPr>
              <a:t>The calling of an Apostle is to be a special witness of the name of Jesus Christ in all the world, particularly of His divinity and of His bodily resurrection from the dead (Acts 1:22; D&amp;C 107:23). See also D&amp;C 129.</a:t>
            </a:r>
          </a:p>
          <a:p>
            <a:br>
              <a:rPr lang="en-US" dirty="0">
                <a:latin typeface="+mj-lt"/>
              </a:rPr>
            </a:br>
            <a:endParaRPr lang="en-US" dirty="0">
              <a:latin typeface="+mj-lt"/>
            </a:endParaRPr>
          </a:p>
        </p:txBody>
      </p:sp>
      <p:pic>
        <p:nvPicPr>
          <p:cNvPr id="2" name="Picture 2" descr="Image result for jesus resurrection disciples">
            <a:extLst>
              <a:ext uri="{FF2B5EF4-FFF2-40B4-BE49-F238E27FC236}">
                <a16:creationId xmlns:a16="http://schemas.microsoft.com/office/drawing/2014/main" id="{313242C9-BEAB-4FA8-AC3F-49106B44F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665024"/>
            <a:ext cx="7398327" cy="369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385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6670" y="683491"/>
            <a:ext cx="6744929" cy="4801314"/>
          </a:xfrm>
          <a:prstGeom prst="rect">
            <a:avLst/>
          </a:prstGeom>
          <a:noFill/>
        </p:spPr>
        <p:txBody>
          <a:bodyPr wrap="square" rtlCol="0">
            <a:spAutoFit/>
          </a:bodyPr>
          <a:lstStyle/>
          <a:p>
            <a:r>
              <a:rPr lang="en-US" sz="3200" dirty="0">
                <a:latin typeface="+mj-lt"/>
              </a:rPr>
              <a:t>“The 12 disciples of Christ are supposed to be ear and eye witnesses of the divine mission of Jesus Christ.  It is not permissible for them to say, “I believe...”  It must be with them as if they had </a:t>
            </a:r>
            <a:r>
              <a:rPr lang="en-US" sz="3200" i="1" dirty="0">
                <a:latin typeface="+mj-lt"/>
              </a:rPr>
              <a:t>seen with their eyes and heard with their ears</a:t>
            </a:r>
            <a:r>
              <a:rPr lang="en-US" sz="3200" dirty="0">
                <a:latin typeface="+mj-lt"/>
              </a:rPr>
              <a:t> that they know.”  </a:t>
            </a:r>
            <a:r>
              <a:rPr lang="en-US" sz="1600" dirty="0">
                <a:latin typeface="+mj-lt"/>
              </a:rPr>
              <a:t>(Joseph F. Smith, Gospel Doctrine)</a:t>
            </a:r>
          </a:p>
        </p:txBody>
      </p:sp>
      <p:pic>
        <p:nvPicPr>
          <p:cNvPr id="2050" name="Picture 2" descr="Image result for joseph f sm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45" y="1371600"/>
            <a:ext cx="206692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26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9800" y="152400"/>
            <a:ext cx="6858000" cy="6705600"/>
          </a:xfrm>
        </p:spPr>
        <p:txBody>
          <a:bodyPr>
            <a:normAutofit fontScale="85000" lnSpcReduction="10000"/>
          </a:bodyPr>
          <a:lstStyle/>
          <a:p>
            <a:pPr algn="l" fontAlgn="base"/>
            <a:r>
              <a:rPr lang="en-US" dirty="0">
                <a:latin typeface="+mj-lt"/>
              </a:rPr>
              <a:t>“In the large corridor leading into the celestial room, I was walking several steps ahead of grand-pa when he stopped me and said: “Wait a moment, Allie, I want to tell you something. It was right here that the Lord Jesus Christ appeared to me at the time of the death of President Woodruff. Then grand-pa came a step nearer and held out his left hand and said: “He stood right here, about three feet above the floor. It looked as though He stood on a plate of solid gold.</a:t>
            </a:r>
          </a:p>
          <a:p>
            <a:pPr algn="l" fontAlgn="base"/>
            <a:r>
              <a:rPr lang="en-US" dirty="0">
                <a:latin typeface="+mj-lt"/>
              </a:rPr>
              <a:t>“Grand-pa described His hands, feet, countenance and beautiful white robes, all of which were of such a glory of whiteness and brightness that he could hardly gaze upon Him. Then grand-pa said: “Now, grand-daughter, I want you to remember that this is the testimony of your grand-father, who actually saw the Savior, here in the Temple, and talked with Him face to face”’</a:t>
            </a:r>
          </a:p>
          <a:p>
            <a:pPr algn="l" fontAlgn="base"/>
            <a:endParaRPr lang="en-US" dirty="0">
              <a:latin typeface="+mj-lt"/>
            </a:endParaRPr>
          </a:p>
        </p:txBody>
      </p:sp>
      <p:pic>
        <p:nvPicPr>
          <p:cNvPr id="1026" name="Picture 2" descr="President Lorenzo S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905000" cy="25513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2779939"/>
            <a:ext cx="1981200" cy="1384995"/>
          </a:xfrm>
          <a:prstGeom prst="rect">
            <a:avLst/>
          </a:prstGeom>
        </p:spPr>
        <p:txBody>
          <a:bodyPr wrap="square">
            <a:spAutoFit/>
          </a:bodyPr>
          <a:lstStyle/>
          <a:p>
            <a:r>
              <a:rPr lang="en-US" sz="1200" dirty="0">
                <a:latin typeface="Open Sans"/>
              </a:rPr>
              <a:t>Alice Pond, in LeRoi C. Snow, “An Experience of My Father’s,” </a:t>
            </a:r>
            <a:r>
              <a:rPr lang="en-US" sz="1200" i="1" dirty="0">
                <a:latin typeface="Open Sans"/>
              </a:rPr>
              <a:t>Improvement Era,</a:t>
            </a:r>
            <a:r>
              <a:rPr lang="en-US" sz="1200" dirty="0">
                <a:latin typeface="Open Sans"/>
              </a:rPr>
              <a:t> Sept. 1933, 677]” (</a:t>
            </a:r>
            <a:r>
              <a:rPr lang="en-US" sz="1200" i="1" dirty="0">
                <a:latin typeface="Open Sans"/>
              </a:rPr>
              <a:t>Teachings of Presidents of the Church: Lorenzo Snow</a:t>
            </a:r>
            <a:r>
              <a:rPr lang="en-US" sz="1200" dirty="0">
                <a:latin typeface="Open Sans"/>
              </a:rPr>
              <a:t> [2012], 238–39)</a:t>
            </a:r>
            <a:endParaRPr lang="en-US" sz="1200" dirty="0"/>
          </a:p>
        </p:txBody>
      </p:sp>
    </p:spTree>
    <p:extLst>
      <p:ext uri="{BB962C8B-B14F-4D97-AF65-F5344CB8AC3E}">
        <p14:creationId xmlns:p14="http://schemas.microsoft.com/office/powerpoint/2010/main" val="4036352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0381" y="31595"/>
            <a:ext cx="7764463" cy="1325563"/>
          </a:xfrm>
        </p:spPr>
        <p:txBody>
          <a:bodyPr/>
          <a:lstStyle/>
          <a:p>
            <a:r>
              <a:rPr lang="en-US" b="1" u="sng" dirty="0"/>
              <a:t>HE LIVES!</a:t>
            </a:r>
          </a:p>
        </p:txBody>
      </p:sp>
      <p:sp>
        <p:nvSpPr>
          <p:cNvPr id="5" name="TextBox 4"/>
          <p:cNvSpPr txBox="1"/>
          <p:nvPr/>
        </p:nvSpPr>
        <p:spPr>
          <a:xfrm>
            <a:off x="2246671" y="1219200"/>
            <a:ext cx="6553200" cy="4678204"/>
          </a:xfrm>
          <a:prstGeom prst="rect">
            <a:avLst/>
          </a:prstGeom>
          <a:noFill/>
        </p:spPr>
        <p:txBody>
          <a:bodyPr wrap="square" rtlCol="0">
            <a:spAutoFit/>
          </a:bodyPr>
          <a:lstStyle/>
          <a:p>
            <a:r>
              <a:rPr lang="en-US" sz="4000" dirty="0">
                <a:latin typeface="+mj-lt"/>
              </a:rPr>
              <a:t>“There is no truth or fact of which I am more assured, or to know better by</a:t>
            </a:r>
            <a:r>
              <a:rPr lang="en-US" sz="4000" i="1" dirty="0">
                <a:latin typeface="+mj-lt"/>
              </a:rPr>
              <a:t> personal experience</a:t>
            </a:r>
            <a:r>
              <a:rPr lang="en-US" sz="4000" dirty="0">
                <a:latin typeface="+mj-lt"/>
              </a:rPr>
              <a:t>, than the truth of the literal resurrection of our Lord.”  </a:t>
            </a:r>
            <a:r>
              <a:rPr lang="en-US" dirty="0">
                <a:latin typeface="+mj-lt"/>
              </a:rPr>
              <a:t>(Ezra Taft Benson, Dec 1980 New Era)</a:t>
            </a:r>
          </a:p>
        </p:txBody>
      </p:sp>
      <p:pic>
        <p:nvPicPr>
          <p:cNvPr id="6" name="Picture 2" descr="Image result for ezra taft be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7158"/>
            <a:ext cx="2246670" cy="286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97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6670" y="1219200"/>
            <a:ext cx="6744929" cy="3693319"/>
          </a:xfrm>
          <a:prstGeom prst="rect">
            <a:avLst/>
          </a:prstGeom>
          <a:noFill/>
        </p:spPr>
        <p:txBody>
          <a:bodyPr wrap="square" rtlCol="0">
            <a:spAutoFit/>
          </a:bodyPr>
          <a:lstStyle/>
          <a:p>
            <a:r>
              <a:rPr lang="en-US" sz="3600" dirty="0">
                <a:latin typeface="+mj-lt"/>
              </a:rPr>
              <a:t>“I witness that this is the Lord’s church.  He presides over it and is close to his servants.  </a:t>
            </a:r>
            <a:r>
              <a:rPr lang="en-US" sz="3600" i="1" dirty="0">
                <a:latin typeface="+mj-lt"/>
              </a:rPr>
              <a:t>He is not an absentee Master</a:t>
            </a:r>
            <a:r>
              <a:rPr lang="en-US" sz="3600" dirty="0">
                <a:latin typeface="+mj-lt"/>
              </a:rPr>
              <a:t>; of that you can be assured.”  </a:t>
            </a:r>
            <a:r>
              <a:rPr lang="en-US" dirty="0">
                <a:latin typeface="+mj-lt"/>
              </a:rPr>
              <a:t>(Ezra Taft Benson, Address to Religious Educators, Sept 17, 1976)</a:t>
            </a:r>
          </a:p>
        </p:txBody>
      </p:sp>
      <p:pic>
        <p:nvPicPr>
          <p:cNvPr id="6146" name="Picture 2" descr="Image result for ezra taft be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7158"/>
            <a:ext cx="2246670" cy="286340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630381" y="31595"/>
            <a:ext cx="7764463" cy="1325563"/>
          </a:xfrm>
        </p:spPr>
        <p:txBody>
          <a:bodyPr/>
          <a:lstStyle/>
          <a:p>
            <a:r>
              <a:rPr lang="en-US" b="1" u="sng" dirty="0"/>
              <a:t>HE LIVES!</a:t>
            </a:r>
          </a:p>
        </p:txBody>
      </p:sp>
    </p:spTree>
    <p:extLst>
      <p:ext uri="{BB962C8B-B14F-4D97-AF65-F5344CB8AC3E}">
        <p14:creationId xmlns:p14="http://schemas.microsoft.com/office/powerpoint/2010/main" val="265960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6671" y="1219200"/>
            <a:ext cx="6553200" cy="4801314"/>
          </a:xfrm>
          <a:prstGeom prst="rect">
            <a:avLst/>
          </a:prstGeom>
          <a:noFill/>
        </p:spPr>
        <p:txBody>
          <a:bodyPr wrap="square" rtlCol="0">
            <a:spAutoFit/>
          </a:bodyPr>
          <a:lstStyle/>
          <a:p>
            <a:r>
              <a:rPr lang="en-US" sz="3600" dirty="0">
                <a:latin typeface="+mj-lt"/>
              </a:rPr>
              <a:t>“I want to leave you with my witness.  I know as I live that Jesus lives.</a:t>
            </a:r>
            <a:r>
              <a:rPr lang="en-US" sz="3600" i="1" dirty="0">
                <a:latin typeface="+mj-lt"/>
              </a:rPr>
              <a:t>  I shall not know this better</a:t>
            </a:r>
            <a:r>
              <a:rPr lang="en-US" sz="3600" dirty="0">
                <a:latin typeface="+mj-lt"/>
              </a:rPr>
              <a:t> in the not-too-distant future when I shall stand before the Lord to give an account of my work in mortality.”  </a:t>
            </a:r>
            <a:r>
              <a:rPr lang="en-US" dirty="0">
                <a:latin typeface="+mj-lt"/>
              </a:rPr>
              <a:t>(Marion G. Romney, CR Oct 1978)</a:t>
            </a:r>
          </a:p>
        </p:txBody>
      </p:sp>
      <p:pic>
        <p:nvPicPr>
          <p:cNvPr id="11266" name="Picture 2" descr="Image result for marion g rom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6981"/>
            <a:ext cx="2246671" cy="292535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630381" y="31595"/>
            <a:ext cx="7764463" cy="1325563"/>
          </a:xfrm>
        </p:spPr>
        <p:txBody>
          <a:bodyPr/>
          <a:lstStyle/>
          <a:p>
            <a:r>
              <a:rPr lang="en-US" b="1" u="sng" dirty="0"/>
              <a:t>HE LIVES!</a:t>
            </a:r>
          </a:p>
        </p:txBody>
      </p:sp>
    </p:spTree>
    <p:extLst>
      <p:ext uri="{BB962C8B-B14F-4D97-AF65-F5344CB8AC3E}">
        <p14:creationId xmlns:p14="http://schemas.microsoft.com/office/powerpoint/2010/main" val="1117318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6670" y="1219200"/>
            <a:ext cx="6744929" cy="5386090"/>
          </a:xfrm>
          <a:prstGeom prst="rect">
            <a:avLst/>
          </a:prstGeom>
          <a:noFill/>
        </p:spPr>
        <p:txBody>
          <a:bodyPr wrap="square" rtlCol="0">
            <a:spAutoFit/>
          </a:bodyPr>
          <a:lstStyle/>
          <a:p>
            <a:r>
              <a:rPr lang="en-US" sz="2800" dirty="0">
                <a:latin typeface="+mj-lt"/>
              </a:rPr>
              <a:t>“I don't know just how to answer people when they ask the question, "Have you seen the Lord?" I think that the witness that I have and the witness that each of us has, and the details of how it came, are too sacred to tell. I have never told anybody some of the experiences I have had, not even my wife. I know that God lives. I not only know that he lives, but I know him.” </a:t>
            </a:r>
            <a:r>
              <a:rPr lang="en-US" dirty="0">
                <a:latin typeface="+mj-lt"/>
              </a:rPr>
              <a:t>Marion G. Romney, cited in F. Burton Howard, </a:t>
            </a:r>
            <a:r>
              <a:rPr lang="en-US" i="1" dirty="0">
                <a:latin typeface="+mj-lt"/>
              </a:rPr>
              <a:t>Marion G. Romney: His Life and Faith</a:t>
            </a:r>
            <a:r>
              <a:rPr lang="en-US" dirty="0">
                <a:latin typeface="+mj-lt"/>
              </a:rPr>
              <a:t> (Salt Lake City, Utah: </a:t>
            </a:r>
            <a:r>
              <a:rPr lang="en-US" dirty="0" err="1">
                <a:latin typeface="+mj-lt"/>
              </a:rPr>
              <a:t>Bookcraft</a:t>
            </a:r>
            <a:r>
              <a:rPr lang="en-US" dirty="0">
                <a:latin typeface="+mj-lt"/>
              </a:rPr>
              <a:t>, 1988), 222.</a:t>
            </a:r>
          </a:p>
        </p:txBody>
      </p:sp>
      <p:pic>
        <p:nvPicPr>
          <p:cNvPr id="4098" name="Picture 2" descr="Image result for marion g rom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1636"/>
            <a:ext cx="2246670" cy="292535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630381" y="31595"/>
            <a:ext cx="7764463" cy="1325563"/>
          </a:xfrm>
        </p:spPr>
        <p:txBody>
          <a:bodyPr/>
          <a:lstStyle/>
          <a:p>
            <a:r>
              <a:rPr lang="en-US" b="1" u="sng" dirty="0"/>
              <a:t>HE LIVES!</a:t>
            </a:r>
          </a:p>
        </p:txBody>
      </p:sp>
    </p:spTree>
    <p:extLst>
      <p:ext uri="{BB962C8B-B14F-4D97-AF65-F5344CB8AC3E}">
        <p14:creationId xmlns:p14="http://schemas.microsoft.com/office/powerpoint/2010/main" val="54303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34218" y="4292527"/>
            <a:ext cx="7764463" cy="1325563"/>
          </a:xfrm>
        </p:spPr>
        <p:txBody>
          <a:bodyPr/>
          <a:lstStyle/>
          <a:p>
            <a:pPr eaLnBrk="1" fontAlgn="auto" hangingPunct="1">
              <a:spcAft>
                <a:spcPts val="0"/>
              </a:spcAft>
              <a:defRPr/>
            </a:pPr>
            <a:r>
              <a:rPr lang="en-US" altLang="en-US" sz="2800" dirty="0"/>
              <a:t>REVELATION 4-5</a:t>
            </a:r>
          </a:p>
        </p:txBody>
      </p:sp>
      <p:sp>
        <p:nvSpPr>
          <p:cNvPr id="11267" name="Rectangle 3"/>
          <p:cNvSpPr>
            <a:spLocks noGrp="1" noChangeArrowheads="1"/>
          </p:cNvSpPr>
          <p:nvPr>
            <p:ph idx="1"/>
          </p:nvPr>
        </p:nvSpPr>
        <p:spPr>
          <a:xfrm>
            <a:off x="734218" y="4955309"/>
            <a:ext cx="7772400" cy="1752600"/>
          </a:xfrm>
        </p:spPr>
        <p:txBody>
          <a:bodyPr>
            <a:normAutofit/>
          </a:bodyPr>
          <a:lstStyle/>
          <a:p>
            <a:pPr marL="0" indent="0" algn="ctr" eaLnBrk="1" fontAlgn="auto" hangingPunct="1">
              <a:spcAft>
                <a:spcPts val="0"/>
              </a:spcAft>
              <a:buFont typeface="Wingdings" panose="05000000000000000000" pitchFamily="2" charset="2"/>
              <a:buNone/>
              <a:defRPr/>
            </a:pPr>
            <a:r>
              <a:rPr lang="en-US" altLang="en-US" sz="8000" dirty="0">
                <a:latin typeface="Freestyle Script" panose="030804020302050B0404" pitchFamily="66" charset="0"/>
              </a:rPr>
              <a:t>Throne Theophany</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883A5DDF-C8C6-4919-87AD-D2E01AD23CA6}"/>
              </a:ext>
            </a:extLst>
          </p:cNvPr>
          <p:cNvSpPr txBox="1">
            <a:spLocks noChangeArrowheads="1"/>
          </p:cNvSpPr>
          <p:nvPr/>
        </p:nvSpPr>
        <p:spPr>
          <a:xfrm>
            <a:off x="689768" y="32110"/>
            <a:ext cx="7764463" cy="1325563"/>
          </a:xfrm>
          <a:prstGeom prst="rect">
            <a:avLst/>
          </a:prstGeom>
        </p:spPr>
        <p:txBody>
          <a:bodyPr vert="horz" lIns="91440" tIns="45720" rIns="91440" bIns="45720" rtlCol="0" anchor="ctr">
            <a:normAutofit/>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defRPr/>
            </a:pPr>
            <a:r>
              <a:rPr lang="en-US" altLang="en-US" sz="2800" dirty="0"/>
              <a:t>REVELATION 1</a:t>
            </a:r>
          </a:p>
        </p:txBody>
      </p:sp>
      <p:sp>
        <p:nvSpPr>
          <p:cNvPr id="6" name="Rectangle 3">
            <a:extLst>
              <a:ext uri="{FF2B5EF4-FFF2-40B4-BE49-F238E27FC236}">
                <a16:creationId xmlns:a16="http://schemas.microsoft.com/office/drawing/2014/main" id="{A3861E17-BD38-48C1-9D28-A3B460F60C14}"/>
              </a:ext>
            </a:extLst>
          </p:cNvPr>
          <p:cNvSpPr txBox="1">
            <a:spLocks noChangeArrowheads="1"/>
          </p:cNvSpPr>
          <p:nvPr/>
        </p:nvSpPr>
        <p:spPr>
          <a:xfrm>
            <a:off x="689768" y="694892"/>
            <a:ext cx="7772400" cy="1752600"/>
          </a:xfrm>
          <a:prstGeom prst="rect">
            <a:avLst/>
          </a:prstGeom>
        </p:spPr>
        <p:txBody>
          <a:bodyPr vert="horz" lIns="91440" tIns="45720" rIns="91440" bIns="45720" rtlCol="0">
            <a:norm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eaLnBrk="1" fontAlgn="auto" hangingPunct="1">
              <a:spcAft>
                <a:spcPts val="0"/>
              </a:spcAft>
              <a:buFont typeface="Wingdings" panose="05000000000000000000" pitchFamily="2" charset="2"/>
              <a:buNone/>
              <a:defRPr/>
            </a:pPr>
            <a:r>
              <a:rPr lang="en-US" altLang="en-US" sz="8000" dirty="0">
                <a:latin typeface="Freestyle Script" panose="030804020302050B0404" pitchFamily="66" charset="0"/>
              </a:rPr>
              <a:t>Jesus Christ</a:t>
            </a:r>
          </a:p>
        </p:txBody>
      </p:sp>
      <p:sp>
        <p:nvSpPr>
          <p:cNvPr id="7" name="Rectangle 2">
            <a:extLst>
              <a:ext uri="{FF2B5EF4-FFF2-40B4-BE49-F238E27FC236}">
                <a16:creationId xmlns:a16="http://schemas.microsoft.com/office/drawing/2014/main" id="{F7960155-955E-4D41-B905-9E41B4AF7560}"/>
              </a:ext>
            </a:extLst>
          </p:cNvPr>
          <p:cNvSpPr txBox="1">
            <a:spLocks noChangeArrowheads="1"/>
          </p:cNvSpPr>
          <p:nvPr/>
        </p:nvSpPr>
        <p:spPr>
          <a:xfrm>
            <a:off x="734218" y="2180585"/>
            <a:ext cx="7764463" cy="1325563"/>
          </a:xfrm>
          <a:prstGeom prst="rect">
            <a:avLst/>
          </a:prstGeom>
        </p:spPr>
        <p:txBody>
          <a:bodyPr vert="horz" lIns="91440" tIns="45720" rIns="91440" bIns="45720" rtlCol="0" anchor="ctr">
            <a:normAutofit/>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defRPr/>
            </a:pPr>
            <a:r>
              <a:rPr lang="en-US" altLang="en-US" sz="2800" dirty="0"/>
              <a:t>REVELATION 2-3</a:t>
            </a:r>
          </a:p>
        </p:txBody>
      </p:sp>
      <p:sp>
        <p:nvSpPr>
          <p:cNvPr id="8" name="Rectangle 3">
            <a:extLst>
              <a:ext uri="{FF2B5EF4-FFF2-40B4-BE49-F238E27FC236}">
                <a16:creationId xmlns:a16="http://schemas.microsoft.com/office/drawing/2014/main" id="{35B8A48F-AB66-4D72-A7C6-B6D3770FE72B}"/>
              </a:ext>
            </a:extLst>
          </p:cNvPr>
          <p:cNvSpPr txBox="1">
            <a:spLocks noChangeArrowheads="1"/>
          </p:cNvSpPr>
          <p:nvPr/>
        </p:nvSpPr>
        <p:spPr>
          <a:xfrm>
            <a:off x="734218" y="2843367"/>
            <a:ext cx="7772400" cy="1752600"/>
          </a:xfrm>
          <a:prstGeom prst="rect">
            <a:avLst/>
          </a:prstGeom>
        </p:spPr>
        <p:txBody>
          <a:bodyPr vert="horz" lIns="91440" tIns="45720" rIns="91440" bIns="45720" rtlCol="0">
            <a:norm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eaLnBrk="1" fontAlgn="auto" hangingPunct="1">
              <a:spcAft>
                <a:spcPts val="0"/>
              </a:spcAft>
              <a:buFont typeface="Wingdings" panose="05000000000000000000" pitchFamily="2" charset="2"/>
              <a:buNone/>
              <a:defRPr/>
            </a:pPr>
            <a:r>
              <a:rPr lang="en-US" altLang="en-US" sz="8000" dirty="0">
                <a:latin typeface="Freestyle Script" panose="030804020302050B0404" pitchFamily="66" charset="0"/>
              </a:rPr>
              <a:t>7 Letters 7 Churches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0418"/>
                                        </p:tgtEl>
                                        <p:attrNameLst>
                                          <p:attrName>style.visibility</p:attrName>
                                        </p:attrNameLst>
                                      </p:cBhvr>
                                      <p:to>
                                        <p:strVal val="visible"/>
                                      </p:to>
                                    </p:set>
                                    <p:animEffect transition="in" filter="fade">
                                      <p:cBhvr>
                                        <p:cTn id="35" dur="1000"/>
                                        <p:tgtEl>
                                          <p:spTgt spid="60418"/>
                                        </p:tgtEl>
                                      </p:cBhvr>
                                    </p:animEffect>
                                    <p:anim calcmode="lin" valueType="num">
                                      <p:cBhvr>
                                        <p:cTn id="36" dur="1000" fill="hold"/>
                                        <p:tgtEl>
                                          <p:spTgt spid="60418"/>
                                        </p:tgtEl>
                                        <p:attrNameLst>
                                          <p:attrName>ppt_x</p:attrName>
                                        </p:attrNameLst>
                                      </p:cBhvr>
                                      <p:tavLst>
                                        <p:tav tm="0">
                                          <p:val>
                                            <p:strVal val="#ppt_x"/>
                                          </p:val>
                                        </p:tav>
                                        <p:tav tm="100000">
                                          <p:val>
                                            <p:strVal val="#ppt_x"/>
                                          </p:val>
                                        </p:tav>
                                      </p:tavLst>
                                    </p:anim>
                                    <p:anim calcmode="lin" valueType="num">
                                      <p:cBhvr>
                                        <p:cTn id="37" dur="1000" fill="hold"/>
                                        <p:tgtEl>
                                          <p:spTgt spid="604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267">
                                            <p:txEl>
                                              <p:pRg st="0" end="0"/>
                                            </p:txEl>
                                          </p:spTgt>
                                        </p:tgtEl>
                                        <p:attrNameLst>
                                          <p:attrName>style.visibility</p:attrName>
                                        </p:attrNameLst>
                                      </p:cBhvr>
                                      <p:to>
                                        <p:strVal val="visible"/>
                                      </p:to>
                                    </p:set>
                                    <p:animEffect transition="in" filter="fade">
                                      <p:cBhvr>
                                        <p:cTn id="42" dur="1000"/>
                                        <p:tgtEl>
                                          <p:spTgt spid="11267">
                                            <p:txEl>
                                              <p:pRg st="0" end="0"/>
                                            </p:txEl>
                                          </p:spTgt>
                                        </p:tgtEl>
                                      </p:cBhvr>
                                    </p:animEffect>
                                    <p:anim calcmode="lin" valueType="num">
                                      <p:cBhvr>
                                        <p:cTn id="43"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11267" grpId="0" build="p"/>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6671" y="1219200"/>
            <a:ext cx="6553200" cy="3693319"/>
          </a:xfrm>
          <a:prstGeom prst="rect">
            <a:avLst/>
          </a:prstGeom>
          <a:noFill/>
        </p:spPr>
        <p:txBody>
          <a:bodyPr wrap="square" rtlCol="0">
            <a:spAutoFit/>
          </a:bodyPr>
          <a:lstStyle/>
          <a:p>
            <a:r>
              <a:rPr lang="en-US" sz="3600" dirty="0">
                <a:latin typeface="+mj-lt"/>
              </a:rPr>
              <a:t>“I know that God lives.  I know that Jesus Christ lives, said John Taylor, my predecessor, “for </a:t>
            </a:r>
            <a:r>
              <a:rPr lang="en-US" sz="3600" i="1" dirty="0">
                <a:latin typeface="+mj-lt"/>
              </a:rPr>
              <a:t>I have seen him</a:t>
            </a:r>
            <a:r>
              <a:rPr lang="en-US" sz="3600" dirty="0">
                <a:latin typeface="+mj-lt"/>
              </a:rPr>
              <a:t>.”  I bear you this testimony.”  </a:t>
            </a:r>
            <a:r>
              <a:rPr lang="en-US" dirty="0">
                <a:latin typeface="+mj-lt"/>
              </a:rPr>
              <a:t>(Spencer W. Kimball, CR April 1978)</a:t>
            </a:r>
          </a:p>
        </p:txBody>
      </p:sp>
      <p:pic>
        <p:nvPicPr>
          <p:cNvPr id="10242" name="Picture 2" descr="Image result for spencer w kim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1" y="1438306"/>
            <a:ext cx="2171700" cy="2895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630381" y="31595"/>
            <a:ext cx="7764463" cy="1325563"/>
          </a:xfrm>
        </p:spPr>
        <p:txBody>
          <a:bodyPr/>
          <a:lstStyle/>
          <a:p>
            <a:r>
              <a:rPr lang="en-US" b="1" u="sng" dirty="0"/>
              <a:t>HE LIVES!</a:t>
            </a:r>
          </a:p>
        </p:txBody>
      </p:sp>
    </p:spTree>
    <p:extLst>
      <p:ext uri="{BB962C8B-B14F-4D97-AF65-F5344CB8AC3E}">
        <p14:creationId xmlns:p14="http://schemas.microsoft.com/office/powerpoint/2010/main" val="1143514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6671" y="1219200"/>
            <a:ext cx="6553200" cy="3970318"/>
          </a:xfrm>
          <a:prstGeom prst="rect">
            <a:avLst/>
          </a:prstGeom>
          <a:noFill/>
        </p:spPr>
        <p:txBody>
          <a:bodyPr wrap="square" rtlCol="0">
            <a:spAutoFit/>
          </a:bodyPr>
          <a:lstStyle/>
          <a:p>
            <a:r>
              <a:rPr lang="en-US" sz="3600" dirty="0">
                <a:latin typeface="+mj-lt"/>
              </a:rPr>
              <a:t>“I understand that the chief requirement for the holy apostleship is to be </a:t>
            </a:r>
            <a:r>
              <a:rPr lang="en-US" sz="3600" i="1" dirty="0">
                <a:latin typeface="+mj-lt"/>
              </a:rPr>
              <a:t>a personal witness of Jesus as the Christ</a:t>
            </a:r>
            <a:r>
              <a:rPr lang="en-US" sz="3600" dirty="0">
                <a:latin typeface="+mj-lt"/>
              </a:rPr>
              <a:t>.  Perhaps on that basis alone, I can qualify” </a:t>
            </a:r>
            <a:r>
              <a:rPr lang="en-US" dirty="0">
                <a:latin typeface="+mj-lt"/>
              </a:rPr>
              <a:t>(James E. Faust, CR Oct 1978)</a:t>
            </a:r>
          </a:p>
        </p:txBody>
      </p:sp>
      <p:pic>
        <p:nvPicPr>
          <p:cNvPr id="9218" name="Picture 2" descr="Image result for james e fa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8527"/>
            <a:ext cx="2150806" cy="271566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630381" y="31595"/>
            <a:ext cx="7764463" cy="1325563"/>
          </a:xfrm>
        </p:spPr>
        <p:txBody>
          <a:bodyPr/>
          <a:lstStyle/>
          <a:p>
            <a:r>
              <a:rPr lang="en-US" b="1" u="sng" dirty="0"/>
              <a:t>HE LIVES!</a:t>
            </a:r>
          </a:p>
        </p:txBody>
      </p:sp>
    </p:spTree>
    <p:extLst>
      <p:ext uri="{BB962C8B-B14F-4D97-AF65-F5344CB8AC3E}">
        <p14:creationId xmlns:p14="http://schemas.microsoft.com/office/powerpoint/2010/main" val="3077380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1642" y="1380541"/>
            <a:ext cx="6880758" cy="5262979"/>
          </a:xfrm>
          <a:prstGeom prst="rect">
            <a:avLst/>
          </a:prstGeom>
          <a:noFill/>
        </p:spPr>
        <p:txBody>
          <a:bodyPr wrap="square" rtlCol="0">
            <a:spAutoFit/>
          </a:bodyPr>
          <a:lstStyle/>
          <a:p>
            <a:r>
              <a:rPr lang="en-US" sz="3200" dirty="0">
                <a:latin typeface="+mj-lt"/>
              </a:rPr>
              <a:t>“I had the opportunity to be all alone in that upper room of the temple, to get onto my knees and to pour out my heart and soul to my Heavenly Father.  </a:t>
            </a:r>
            <a:r>
              <a:rPr lang="en-US" sz="3200" i="1" dirty="0">
                <a:latin typeface="+mj-lt"/>
              </a:rPr>
              <a:t>I had an event happen to me at that time that I may witness and testify to you that Jesus is the Christ,</a:t>
            </a:r>
            <a:r>
              <a:rPr lang="en-US" sz="3200" dirty="0">
                <a:latin typeface="+mj-lt"/>
              </a:rPr>
              <a:t> the Son of God, that He lives - that he lives - that he is real.”  </a:t>
            </a:r>
            <a:r>
              <a:rPr lang="en-US" sz="1600" dirty="0">
                <a:latin typeface="+mj-lt"/>
              </a:rPr>
              <a:t>(David B. Haight, BYU Speeches, 1977)</a:t>
            </a:r>
          </a:p>
        </p:txBody>
      </p:sp>
      <p:pic>
        <p:nvPicPr>
          <p:cNvPr id="8194" name="Picture 2" descr="Image result for david b ha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0541"/>
            <a:ext cx="2161642"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630381" y="31595"/>
            <a:ext cx="7764463" cy="1325563"/>
          </a:xfrm>
        </p:spPr>
        <p:txBody>
          <a:bodyPr/>
          <a:lstStyle/>
          <a:p>
            <a:r>
              <a:rPr lang="en-US" b="1" u="sng" dirty="0"/>
              <a:t>HE LIVES!</a:t>
            </a:r>
          </a:p>
        </p:txBody>
      </p:sp>
    </p:spTree>
    <p:extLst>
      <p:ext uri="{BB962C8B-B14F-4D97-AF65-F5344CB8AC3E}">
        <p14:creationId xmlns:p14="http://schemas.microsoft.com/office/powerpoint/2010/main" val="95218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6670" y="1219200"/>
            <a:ext cx="6744929" cy="5355312"/>
          </a:xfrm>
          <a:prstGeom prst="rect">
            <a:avLst/>
          </a:prstGeom>
          <a:noFill/>
        </p:spPr>
        <p:txBody>
          <a:bodyPr wrap="square" rtlCol="0">
            <a:spAutoFit/>
          </a:bodyPr>
          <a:lstStyle/>
          <a:p>
            <a:r>
              <a:rPr lang="en-US" sz="3600" dirty="0">
                <a:latin typeface="+mj-lt"/>
              </a:rPr>
              <a:t>“Joseph Smith and Sidney </a:t>
            </a:r>
            <a:r>
              <a:rPr lang="en-US" sz="3600" dirty="0" err="1">
                <a:latin typeface="+mj-lt"/>
              </a:rPr>
              <a:t>Rigdon</a:t>
            </a:r>
            <a:r>
              <a:rPr lang="en-US" sz="3600" dirty="0">
                <a:latin typeface="+mj-lt"/>
              </a:rPr>
              <a:t> recorded: ‘And now, after the many testimonies which have been given of him, this is the testimony, last of all, which we give of him: That he lives! For we saw him’ (D&amp;C 76:22–23).</a:t>
            </a:r>
          </a:p>
          <a:p>
            <a:r>
              <a:rPr lang="en-US" sz="3600" dirty="0">
                <a:latin typeface="+mj-lt"/>
              </a:rPr>
              <a:t>Their words are my words.”</a:t>
            </a:r>
          </a:p>
          <a:p>
            <a:r>
              <a:rPr lang="en-US" dirty="0">
                <a:latin typeface="+mj-lt"/>
              </a:rPr>
              <a:t>(Boyd K. Packer, Ensign, April 2014)</a:t>
            </a:r>
          </a:p>
        </p:txBody>
      </p:sp>
      <p:pic>
        <p:nvPicPr>
          <p:cNvPr id="6" name="Picture 2" descr="Image result for boyd k pa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1371"/>
            <a:ext cx="2180220" cy="272937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630381" y="31595"/>
            <a:ext cx="7764463" cy="1325563"/>
          </a:xfrm>
        </p:spPr>
        <p:txBody>
          <a:bodyPr/>
          <a:lstStyle/>
          <a:p>
            <a:r>
              <a:rPr lang="en-US" b="1" u="sng" dirty="0"/>
              <a:t>HE LIVES!</a:t>
            </a:r>
          </a:p>
        </p:txBody>
      </p:sp>
    </p:spTree>
    <p:extLst>
      <p:ext uri="{BB962C8B-B14F-4D97-AF65-F5344CB8AC3E}">
        <p14:creationId xmlns:p14="http://schemas.microsoft.com/office/powerpoint/2010/main" val="3241807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6671" y="1219200"/>
            <a:ext cx="6553200" cy="4678204"/>
          </a:xfrm>
          <a:prstGeom prst="rect">
            <a:avLst/>
          </a:prstGeom>
          <a:noFill/>
        </p:spPr>
        <p:txBody>
          <a:bodyPr wrap="square" rtlCol="0">
            <a:spAutoFit/>
          </a:bodyPr>
          <a:lstStyle/>
          <a:p>
            <a:r>
              <a:rPr lang="en-US" sz="4000" dirty="0">
                <a:latin typeface="+mj-lt"/>
              </a:rPr>
              <a:t>“We do not talk of those </a:t>
            </a:r>
            <a:r>
              <a:rPr lang="en-US" sz="4000" i="1" dirty="0">
                <a:latin typeface="+mj-lt"/>
              </a:rPr>
              <a:t>sacred interviews</a:t>
            </a:r>
            <a:r>
              <a:rPr lang="en-US" sz="4000" dirty="0">
                <a:latin typeface="+mj-lt"/>
              </a:rPr>
              <a:t> that qualify the servants of the Lord to bear a witness of Him, for we have been commanded not to do so.”  </a:t>
            </a:r>
            <a:r>
              <a:rPr lang="en-US" dirty="0">
                <a:latin typeface="+mj-lt"/>
              </a:rPr>
              <a:t>(Boyd K. Packer, CR </a:t>
            </a:r>
            <a:r>
              <a:rPr lang="en-US" dirty="0" err="1">
                <a:latin typeface="+mj-lt"/>
              </a:rPr>
              <a:t>Ap</a:t>
            </a:r>
            <a:r>
              <a:rPr lang="en-US" dirty="0">
                <a:latin typeface="+mj-lt"/>
              </a:rPr>
              <a:t> 1980)</a:t>
            </a:r>
          </a:p>
        </p:txBody>
      </p:sp>
      <p:pic>
        <p:nvPicPr>
          <p:cNvPr id="6" name="Picture 2" descr="Image result for boyd k pa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1371"/>
            <a:ext cx="2180220" cy="272937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630381" y="31595"/>
            <a:ext cx="7764463" cy="1325563"/>
          </a:xfrm>
        </p:spPr>
        <p:txBody>
          <a:bodyPr/>
          <a:lstStyle/>
          <a:p>
            <a:r>
              <a:rPr lang="en-US" b="1" u="sng" dirty="0"/>
              <a:t>HE LIVES!</a:t>
            </a:r>
          </a:p>
        </p:txBody>
      </p:sp>
    </p:spTree>
    <p:extLst>
      <p:ext uri="{BB962C8B-B14F-4D97-AF65-F5344CB8AC3E}">
        <p14:creationId xmlns:p14="http://schemas.microsoft.com/office/powerpoint/2010/main" val="3653850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6670" y="1219200"/>
            <a:ext cx="6744929" cy="4678204"/>
          </a:xfrm>
          <a:prstGeom prst="rect">
            <a:avLst/>
          </a:prstGeom>
          <a:noFill/>
        </p:spPr>
        <p:txBody>
          <a:bodyPr wrap="square" rtlCol="0">
            <a:spAutoFit/>
          </a:bodyPr>
          <a:lstStyle/>
          <a:p>
            <a:r>
              <a:rPr lang="en-US" sz="3500" dirty="0">
                <a:latin typeface="+mj-lt"/>
              </a:rPr>
              <a:t>“I have heard one of the brethren declare, ‘I know from experiences too sacred to share that Jesus is the Christ’. I have only one qualification as an apostle and that is, I have </a:t>
            </a:r>
            <a:r>
              <a:rPr lang="en-US" sz="3500" i="1" dirty="0">
                <a:latin typeface="+mj-lt"/>
              </a:rPr>
              <a:t>that </a:t>
            </a:r>
            <a:r>
              <a:rPr lang="en-US" sz="3500" dirty="0">
                <a:latin typeface="+mj-lt"/>
              </a:rPr>
              <a:t>witness. ” </a:t>
            </a:r>
            <a:r>
              <a:rPr lang="en-US" dirty="0">
                <a:latin typeface="+mj-lt"/>
              </a:rPr>
              <a:t>(Boyd K. Packer, CR April 1971)</a:t>
            </a:r>
          </a:p>
        </p:txBody>
      </p:sp>
      <p:pic>
        <p:nvPicPr>
          <p:cNvPr id="4098" name="Picture 2" descr="Image result for boyd k pa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1371"/>
            <a:ext cx="2180220" cy="272937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630381" y="31595"/>
            <a:ext cx="7764463" cy="1325563"/>
          </a:xfrm>
        </p:spPr>
        <p:txBody>
          <a:bodyPr/>
          <a:lstStyle/>
          <a:p>
            <a:r>
              <a:rPr lang="en-US" b="1" u="sng" dirty="0"/>
              <a:t>HE LIVES!</a:t>
            </a:r>
          </a:p>
        </p:txBody>
      </p:sp>
    </p:spTree>
    <p:extLst>
      <p:ext uri="{BB962C8B-B14F-4D97-AF65-F5344CB8AC3E}">
        <p14:creationId xmlns:p14="http://schemas.microsoft.com/office/powerpoint/2010/main" val="1313789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6670" y="1219200"/>
            <a:ext cx="6744929" cy="4062651"/>
          </a:xfrm>
          <a:prstGeom prst="rect">
            <a:avLst/>
          </a:prstGeom>
          <a:noFill/>
        </p:spPr>
        <p:txBody>
          <a:bodyPr wrap="square" rtlCol="0">
            <a:spAutoFit/>
          </a:bodyPr>
          <a:lstStyle/>
          <a:p>
            <a:r>
              <a:rPr lang="en-US" sz="4000" dirty="0">
                <a:latin typeface="+mj-lt"/>
              </a:rPr>
              <a:t>“I have a perfect knowledge that Jesus Christ is the Son of the living God and that he was crucified for the sins of the world.”  </a:t>
            </a:r>
            <a:r>
              <a:rPr lang="en-US" dirty="0">
                <a:latin typeface="+mj-lt"/>
              </a:rPr>
              <a:t>(Bruce R. </a:t>
            </a:r>
            <a:r>
              <a:rPr lang="en-US" dirty="0" err="1">
                <a:latin typeface="+mj-lt"/>
              </a:rPr>
              <a:t>McConkie</a:t>
            </a:r>
            <a:r>
              <a:rPr lang="en-US" dirty="0">
                <a:latin typeface="+mj-lt"/>
              </a:rPr>
              <a:t>, CR October 1972)</a:t>
            </a:r>
          </a:p>
        </p:txBody>
      </p:sp>
      <p:pic>
        <p:nvPicPr>
          <p:cNvPr id="5122" name="Picture 2" descr="Image result for bruce r mcconk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1947135" cy="26384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630381" y="31595"/>
            <a:ext cx="7764463" cy="1325563"/>
          </a:xfrm>
        </p:spPr>
        <p:txBody>
          <a:bodyPr/>
          <a:lstStyle/>
          <a:p>
            <a:r>
              <a:rPr lang="en-US" b="1" u="sng" dirty="0"/>
              <a:t>HE LIVES!</a:t>
            </a:r>
          </a:p>
        </p:txBody>
      </p:sp>
    </p:spTree>
    <p:extLst>
      <p:ext uri="{BB962C8B-B14F-4D97-AF65-F5344CB8AC3E}">
        <p14:creationId xmlns:p14="http://schemas.microsoft.com/office/powerpoint/2010/main" val="265118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6670" y="1219200"/>
            <a:ext cx="6744929" cy="2554545"/>
          </a:xfrm>
          <a:prstGeom prst="rect">
            <a:avLst/>
          </a:prstGeom>
          <a:noFill/>
        </p:spPr>
        <p:txBody>
          <a:bodyPr wrap="square" rtlCol="0">
            <a:spAutoFit/>
          </a:bodyPr>
          <a:lstStyle/>
          <a:p>
            <a:r>
              <a:rPr lang="en-US" sz="4000" dirty="0">
                <a:latin typeface="+mj-lt"/>
              </a:rPr>
              <a:t>“My testimony of the risen Lord is just as </a:t>
            </a:r>
            <a:r>
              <a:rPr lang="en-US" sz="4000" i="1" dirty="0">
                <a:latin typeface="+mj-lt"/>
              </a:rPr>
              <a:t>real</a:t>
            </a:r>
            <a:r>
              <a:rPr lang="en-US" sz="4000" dirty="0">
                <a:latin typeface="+mj-lt"/>
              </a:rPr>
              <a:t> as Tomas’.  I know that he lives.”  </a:t>
            </a:r>
            <a:r>
              <a:rPr lang="en-US" dirty="0">
                <a:latin typeface="+mj-lt"/>
              </a:rPr>
              <a:t>(David O. McKay, CR 1968)</a:t>
            </a:r>
          </a:p>
        </p:txBody>
      </p:sp>
      <p:pic>
        <p:nvPicPr>
          <p:cNvPr id="3074" name="Picture 2" descr="Image result for david o mck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2" y="1295400"/>
            <a:ext cx="2238375" cy="30956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630381" y="31595"/>
            <a:ext cx="7764463" cy="1325563"/>
          </a:xfrm>
        </p:spPr>
        <p:txBody>
          <a:bodyPr/>
          <a:lstStyle/>
          <a:p>
            <a:r>
              <a:rPr lang="en-US" b="1" u="sng" dirty="0"/>
              <a:t>HE LIVES!</a:t>
            </a:r>
          </a:p>
        </p:txBody>
      </p:sp>
    </p:spTree>
    <p:extLst>
      <p:ext uri="{BB962C8B-B14F-4D97-AF65-F5344CB8AC3E}">
        <p14:creationId xmlns:p14="http://schemas.microsoft.com/office/powerpoint/2010/main" val="3572583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1219200"/>
            <a:ext cx="6476999" cy="5570756"/>
          </a:xfrm>
          <a:prstGeom prst="rect">
            <a:avLst/>
          </a:prstGeom>
          <a:noFill/>
        </p:spPr>
        <p:txBody>
          <a:bodyPr wrap="square" rtlCol="0">
            <a:spAutoFit/>
          </a:bodyPr>
          <a:lstStyle/>
          <a:p>
            <a:r>
              <a:rPr lang="en-US" sz="3200" dirty="0">
                <a:latin typeface="+mj-lt"/>
              </a:rPr>
              <a:t>“I bear my witness to you this morning. There are some witnesses I cannot give now, perhaps sometime later. Many things are too sacred to share at this time. I have received a witness that I cannot or dare not deny. When I see Jesus, I cannot mistake His identity. I know that He lives!” </a:t>
            </a:r>
            <a:r>
              <a:rPr lang="en-US" dirty="0">
                <a:latin typeface="+mj-lt"/>
              </a:rPr>
              <a:t>Harold B. Lee, </a:t>
            </a:r>
            <a:r>
              <a:rPr lang="en-US" i="1" dirty="0">
                <a:latin typeface="+mj-lt"/>
              </a:rPr>
              <a:t>Teachings of Harold B. Lee</a:t>
            </a:r>
            <a:r>
              <a:rPr lang="en-US" dirty="0">
                <a:latin typeface="+mj-lt"/>
              </a:rPr>
              <a:t> (Salt Lake City, Utah: </a:t>
            </a:r>
            <a:r>
              <a:rPr lang="en-US" dirty="0" err="1">
                <a:latin typeface="+mj-lt"/>
              </a:rPr>
              <a:t>Bookcraft</a:t>
            </a:r>
            <a:r>
              <a:rPr lang="en-US" dirty="0">
                <a:latin typeface="+mj-lt"/>
              </a:rPr>
              <a:t>, 1996), 636</a:t>
            </a:r>
          </a:p>
        </p:txBody>
      </p:sp>
      <p:pic>
        <p:nvPicPr>
          <p:cNvPr id="2050" name="Picture 2" descr="Image result for harold b l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2588"/>
            <a:ext cx="2390775" cy="30956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630381" y="31595"/>
            <a:ext cx="7764463" cy="1325563"/>
          </a:xfrm>
        </p:spPr>
        <p:txBody>
          <a:bodyPr/>
          <a:lstStyle/>
          <a:p>
            <a:r>
              <a:rPr lang="en-US" b="1" u="sng" dirty="0"/>
              <a:t>HE LIVES!</a:t>
            </a:r>
          </a:p>
        </p:txBody>
      </p:sp>
    </p:spTree>
    <p:extLst>
      <p:ext uri="{BB962C8B-B14F-4D97-AF65-F5344CB8AC3E}">
        <p14:creationId xmlns:p14="http://schemas.microsoft.com/office/powerpoint/2010/main" val="637246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1219200"/>
            <a:ext cx="6324599" cy="2831544"/>
          </a:xfrm>
          <a:prstGeom prst="rect">
            <a:avLst/>
          </a:prstGeom>
          <a:noFill/>
        </p:spPr>
        <p:txBody>
          <a:bodyPr wrap="square" rtlCol="0">
            <a:spAutoFit/>
          </a:bodyPr>
          <a:lstStyle/>
          <a:p>
            <a:r>
              <a:rPr lang="en-US" sz="4000" dirty="0">
                <a:latin typeface="+mj-lt"/>
              </a:rPr>
              <a:t>“Visions do happen. Voices are heard from beyond the veil. I know this.” </a:t>
            </a:r>
            <a:r>
              <a:rPr lang="en-US" dirty="0">
                <a:latin typeface="+mj-lt"/>
              </a:rPr>
              <a:t>Dallin H. Oaks, "Teaching and Learning by the Spirit," </a:t>
            </a:r>
            <a:r>
              <a:rPr lang="en-US" i="1" dirty="0">
                <a:latin typeface="+mj-lt"/>
              </a:rPr>
              <a:t>Ensign</a:t>
            </a:r>
            <a:r>
              <a:rPr lang="en-US" dirty="0">
                <a:latin typeface="+mj-lt"/>
              </a:rPr>
              <a:t> (March 1997), 14</a:t>
            </a:r>
          </a:p>
        </p:txBody>
      </p:sp>
      <p:pic>
        <p:nvPicPr>
          <p:cNvPr id="1026" name="Picture 2" descr="Image result for elder oa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455"/>
            <a:ext cx="2543175" cy="31718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630381" y="31595"/>
            <a:ext cx="7764463" cy="1325563"/>
          </a:xfrm>
        </p:spPr>
        <p:txBody>
          <a:bodyPr/>
          <a:lstStyle/>
          <a:p>
            <a:r>
              <a:rPr lang="en-US" b="1" u="sng" dirty="0"/>
              <a:t>HE LIVES!</a:t>
            </a:r>
          </a:p>
        </p:txBody>
      </p:sp>
    </p:spTree>
    <p:extLst>
      <p:ext uri="{BB962C8B-B14F-4D97-AF65-F5344CB8AC3E}">
        <p14:creationId xmlns:p14="http://schemas.microsoft.com/office/powerpoint/2010/main" val="3561533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9768" y="140844"/>
            <a:ext cx="7764463" cy="1325563"/>
          </a:xfrm>
        </p:spPr>
        <p:txBody>
          <a:bodyPr>
            <a:normAutofit/>
          </a:bodyPr>
          <a:lstStyle/>
          <a:p>
            <a:pPr eaLnBrk="1" fontAlgn="auto" hangingPunct="1">
              <a:spcAft>
                <a:spcPts val="0"/>
              </a:spcAft>
              <a:defRPr/>
            </a:pPr>
            <a:r>
              <a:rPr lang="en-US" altLang="en-US" sz="4400" cap="none"/>
              <a:t>Favorite </a:t>
            </a:r>
            <a:r>
              <a:rPr lang="en-US" altLang="en-US" sz="4400" cap="none" dirty="0"/>
              <a:t>Resources</a:t>
            </a:r>
          </a:p>
        </p:txBody>
      </p:sp>
      <p:sp>
        <p:nvSpPr>
          <p:cNvPr id="11267" name="Rectangle 3"/>
          <p:cNvSpPr>
            <a:spLocks noGrp="1" noChangeArrowheads="1"/>
          </p:cNvSpPr>
          <p:nvPr>
            <p:ph idx="1"/>
          </p:nvPr>
        </p:nvSpPr>
        <p:spPr>
          <a:xfrm>
            <a:off x="461818" y="1189316"/>
            <a:ext cx="7121237" cy="5668684"/>
          </a:xfrm>
        </p:spPr>
        <p:txBody>
          <a:bodyPr>
            <a:normAutofit/>
          </a:bodyPr>
          <a:lstStyle/>
          <a:p>
            <a:pPr lvl="1"/>
            <a:r>
              <a:rPr lang="en-US" sz="2000" dirty="0">
                <a:latin typeface="+mj-lt"/>
              </a:rPr>
              <a:t>LDS.org, Student Manuals, Ensign</a:t>
            </a:r>
          </a:p>
          <a:p>
            <a:pPr lvl="1"/>
            <a:r>
              <a:rPr lang="en-US" sz="2000" dirty="0">
                <a:latin typeface="+mj-lt"/>
              </a:rPr>
              <a:t>BYU Religious Study Center (RSC)</a:t>
            </a:r>
          </a:p>
          <a:p>
            <a:pPr lvl="1"/>
            <a:r>
              <a:rPr lang="en-US" sz="2000" dirty="0">
                <a:latin typeface="+mj-lt"/>
              </a:rPr>
              <a:t>Scriptures.BYU.edu</a:t>
            </a:r>
          </a:p>
          <a:p>
            <a:pPr lvl="1"/>
            <a:r>
              <a:rPr lang="en-US" sz="2000" dirty="0">
                <a:latin typeface="+mj-lt"/>
              </a:rPr>
              <a:t>Blue Letter Bible</a:t>
            </a:r>
          </a:p>
          <a:p>
            <a:pPr lvl="1"/>
            <a:r>
              <a:rPr lang="en-US" sz="2000" dirty="0">
                <a:latin typeface="+mj-lt"/>
              </a:rPr>
              <a:t>FairMormon.org</a:t>
            </a:r>
          </a:p>
          <a:p>
            <a:pPr lvl="1"/>
            <a:r>
              <a:rPr lang="en-US" sz="2000" dirty="0">
                <a:latin typeface="+mj-lt"/>
              </a:rPr>
              <a:t>Book of Mormon Central</a:t>
            </a:r>
          </a:p>
          <a:p>
            <a:pPr lvl="1"/>
            <a:r>
              <a:rPr lang="en-US" sz="2000" dirty="0">
                <a:latin typeface="+mj-lt"/>
              </a:rPr>
              <a:t>ScottWoodward.org</a:t>
            </a:r>
          </a:p>
          <a:p>
            <a:pPr lvl="1"/>
            <a:r>
              <a:rPr lang="en-US" sz="2000" dirty="0">
                <a:latin typeface="+mj-lt"/>
              </a:rPr>
              <a:t>Bruce Satterfield (emp.byui.edu/</a:t>
            </a:r>
            <a:r>
              <a:rPr lang="en-US" sz="2000" dirty="0" err="1">
                <a:latin typeface="+mj-lt"/>
              </a:rPr>
              <a:t>satterfieldb</a:t>
            </a:r>
            <a:r>
              <a:rPr lang="en-US" sz="2000" dirty="0">
                <a:latin typeface="+mj-lt"/>
              </a:rPr>
              <a:t>)</a:t>
            </a:r>
          </a:p>
          <a:p>
            <a:pPr lvl="1"/>
            <a:r>
              <a:rPr lang="en-US" sz="2000" dirty="0">
                <a:latin typeface="+mj-lt"/>
              </a:rPr>
              <a:t>Elder McConkie</a:t>
            </a:r>
          </a:p>
        </p:txBody>
      </p:sp>
      <p:pic>
        <p:nvPicPr>
          <p:cNvPr id="5"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6761019" y="1271885"/>
            <a:ext cx="2235200" cy="146444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44293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1219200"/>
            <a:ext cx="6324599" cy="4339650"/>
          </a:xfrm>
          <a:prstGeom prst="rect">
            <a:avLst/>
          </a:prstGeom>
          <a:noFill/>
        </p:spPr>
        <p:txBody>
          <a:bodyPr wrap="square" rtlCol="0">
            <a:spAutoFit/>
          </a:bodyPr>
          <a:lstStyle/>
          <a:p>
            <a:r>
              <a:rPr lang="en-US" sz="4000" dirty="0">
                <a:latin typeface="+mj-lt"/>
              </a:rPr>
              <a:t>“I am grateful that I know as surely as did the Apostles Peter, James, and John that Jesus is the Christ, our risen Lord.” </a:t>
            </a:r>
            <a:r>
              <a:rPr lang="en-US" dirty="0">
                <a:latin typeface="+mj-lt"/>
              </a:rPr>
              <a:t>Henry B. </a:t>
            </a:r>
            <a:r>
              <a:rPr lang="en-US" dirty="0" err="1">
                <a:latin typeface="+mj-lt"/>
              </a:rPr>
              <a:t>Eyring</a:t>
            </a:r>
            <a:r>
              <a:rPr lang="en-US" dirty="0">
                <a:latin typeface="+mj-lt"/>
              </a:rPr>
              <a:t>, "Witnesses for God," </a:t>
            </a:r>
            <a:r>
              <a:rPr lang="en-US" i="1" dirty="0">
                <a:latin typeface="+mj-lt"/>
              </a:rPr>
              <a:t>Ensign</a:t>
            </a:r>
            <a:r>
              <a:rPr lang="en-US" dirty="0">
                <a:latin typeface="+mj-lt"/>
              </a:rPr>
              <a:t> (November 1996), 30</a:t>
            </a:r>
          </a:p>
        </p:txBody>
      </p:sp>
      <p:pic>
        <p:nvPicPr>
          <p:cNvPr id="1028" name="Picture 4" descr="Image result for president ey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6" y="1356836"/>
            <a:ext cx="2543175" cy="31718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630381" y="31595"/>
            <a:ext cx="7764463" cy="1325563"/>
          </a:xfrm>
        </p:spPr>
        <p:txBody>
          <a:bodyPr/>
          <a:lstStyle/>
          <a:p>
            <a:r>
              <a:rPr lang="en-US" b="1" u="sng" dirty="0"/>
              <a:t>HE LIVES!</a:t>
            </a:r>
          </a:p>
        </p:txBody>
      </p:sp>
    </p:spTree>
    <p:extLst>
      <p:ext uri="{BB962C8B-B14F-4D97-AF65-F5344CB8AC3E}">
        <p14:creationId xmlns:p14="http://schemas.microsoft.com/office/powerpoint/2010/main" val="3838809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1219200"/>
            <a:ext cx="6324599" cy="4555093"/>
          </a:xfrm>
          <a:prstGeom prst="rect">
            <a:avLst/>
          </a:prstGeom>
          <a:noFill/>
        </p:spPr>
        <p:txBody>
          <a:bodyPr wrap="square" rtlCol="0">
            <a:spAutoFit/>
          </a:bodyPr>
          <a:lstStyle/>
          <a:p>
            <a:r>
              <a:rPr lang="en-US" sz="3600" dirty="0">
                <a:latin typeface="+mj-lt"/>
              </a:rPr>
              <a:t>“I declare to you with the conviction Peter called the “more sure word of prophecy.” What was once a tiny seed of belief for me has grown into the tree of life.” </a:t>
            </a:r>
            <a:r>
              <a:rPr lang="en-US" sz="2400" dirty="0">
                <a:latin typeface="+mj-lt"/>
              </a:rPr>
              <a:t>(Elder Holland, “Lord I Believe, October 2014)</a:t>
            </a:r>
            <a:br>
              <a:rPr lang="en-US" sz="3600" dirty="0">
                <a:latin typeface="+mj-lt"/>
              </a:rPr>
            </a:br>
            <a:endParaRPr lang="en-US" sz="1600" dirty="0">
              <a:latin typeface="+mj-lt"/>
            </a:endParaRPr>
          </a:p>
        </p:txBody>
      </p:sp>
      <p:sp>
        <p:nvSpPr>
          <p:cNvPr id="7" name="Title 3"/>
          <p:cNvSpPr>
            <a:spLocks noGrp="1"/>
          </p:cNvSpPr>
          <p:nvPr>
            <p:ph type="title"/>
          </p:nvPr>
        </p:nvSpPr>
        <p:spPr>
          <a:xfrm>
            <a:off x="630381" y="31595"/>
            <a:ext cx="7764463" cy="1325563"/>
          </a:xfrm>
        </p:spPr>
        <p:txBody>
          <a:bodyPr/>
          <a:lstStyle/>
          <a:p>
            <a:r>
              <a:rPr lang="en-US" b="1" u="sng" dirty="0"/>
              <a:t>HE LIVES!</a:t>
            </a:r>
          </a:p>
        </p:txBody>
      </p:sp>
      <p:pic>
        <p:nvPicPr>
          <p:cNvPr id="1026" name="Picture 2" descr="Image result for elder holland">
            <a:extLst>
              <a:ext uri="{FF2B5EF4-FFF2-40B4-BE49-F238E27FC236}">
                <a16:creationId xmlns:a16="http://schemas.microsoft.com/office/drawing/2014/main" id="{9410FF9E-D804-44D2-A7EF-834B4EF9E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264795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509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30055" y="969819"/>
            <a:ext cx="6324599" cy="4247317"/>
          </a:xfrm>
          <a:prstGeom prst="rect">
            <a:avLst/>
          </a:prstGeom>
          <a:noFill/>
        </p:spPr>
        <p:txBody>
          <a:bodyPr wrap="square" rtlCol="0">
            <a:spAutoFit/>
          </a:bodyPr>
          <a:lstStyle/>
          <a:p>
            <a:r>
              <a:rPr lang="en-US" sz="2800" dirty="0">
                <a:latin typeface="+mj-lt"/>
              </a:rPr>
              <a:t>“A witness is a person with special knowledge. So when one of us, as special witnesses of the Lord, says </a:t>
            </a:r>
            <a:r>
              <a:rPr lang="en-US" sz="2800" i="1" dirty="0">
                <a:latin typeface="+mj-lt"/>
              </a:rPr>
              <a:t>we know</a:t>
            </a:r>
            <a:r>
              <a:rPr lang="en-US" sz="2800" dirty="0">
                <a:latin typeface="+mj-lt"/>
              </a:rPr>
              <a:t>, we have special knowledge obtained in temples and in sacred places that we don’t speak in detail about. But take my word for it: we know what we’re saying.” </a:t>
            </a:r>
            <a:r>
              <a:rPr lang="en-US" dirty="0">
                <a:latin typeface="+mj-lt"/>
              </a:rPr>
              <a:t>(Interview 9/17 Cache Valley Devotional for Young Adults)</a:t>
            </a:r>
            <a:endParaRPr lang="en-US" sz="1200" dirty="0">
              <a:latin typeface="+mj-lt"/>
            </a:endParaRPr>
          </a:p>
        </p:txBody>
      </p:sp>
      <p:sp>
        <p:nvSpPr>
          <p:cNvPr id="7" name="Title 3"/>
          <p:cNvSpPr>
            <a:spLocks noGrp="1"/>
          </p:cNvSpPr>
          <p:nvPr>
            <p:ph type="title"/>
          </p:nvPr>
        </p:nvSpPr>
        <p:spPr>
          <a:xfrm>
            <a:off x="630381" y="31595"/>
            <a:ext cx="7764463" cy="1325563"/>
          </a:xfrm>
        </p:spPr>
        <p:txBody>
          <a:bodyPr/>
          <a:lstStyle/>
          <a:p>
            <a:r>
              <a:rPr lang="en-US" b="1" u="sng" dirty="0"/>
              <a:t>HE LIVES!</a:t>
            </a:r>
          </a:p>
        </p:txBody>
      </p:sp>
      <p:pic>
        <p:nvPicPr>
          <p:cNvPr id="2050" name="Picture 2" descr="Image result for elder nelson">
            <a:extLst>
              <a:ext uri="{FF2B5EF4-FFF2-40B4-BE49-F238E27FC236}">
                <a16:creationId xmlns:a16="http://schemas.microsoft.com/office/drawing/2014/main" id="{F5B1E581-50F1-46E6-B175-FB03416BE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253365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556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6670" y="1219200"/>
            <a:ext cx="6744929" cy="4431983"/>
          </a:xfrm>
          <a:prstGeom prst="rect">
            <a:avLst/>
          </a:prstGeom>
          <a:noFill/>
        </p:spPr>
        <p:txBody>
          <a:bodyPr wrap="square" rtlCol="0">
            <a:spAutoFit/>
          </a:bodyPr>
          <a:lstStyle/>
          <a:p>
            <a:r>
              <a:rPr lang="en-US" sz="4800" dirty="0">
                <a:latin typeface="+mj-lt"/>
              </a:rPr>
              <a:t>“I know that God lives. I know that Jesus lives; for I have seen Him” </a:t>
            </a:r>
            <a:r>
              <a:rPr lang="en-US" dirty="0">
                <a:latin typeface="+mj-lt"/>
              </a:rPr>
              <a:t> - George Q. Cannon quoted by Spencer W. Kimball, </a:t>
            </a:r>
            <a:r>
              <a:rPr lang="en-US" i="1" dirty="0">
                <a:latin typeface="+mj-lt"/>
              </a:rPr>
              <a:t>Ensign</a:t>
            </a:r>
            <a:r>
              <a:rPr lang="en-US" dirty="0">
                <a:latin typeface="+mj-lt"/>
              </a:rPr>
              <a:t> (May 1974): 119; George Q. Cannon talk given on 6 October 1896, published in </a:t>
            </a:r>
            <a:r>
              <a:rPr lang="en-US" i="1" dirty="0">
                <a:latin typeface="+mj-lt"/>
              </a:rPr>
              <a:t>Deseret News Semi–Weekly</a:t>
            </a:r>
            <a:r>
              <a:rPr lang="en-US" dirty="0">
                <a:latin typeface="+mj-lt"/>
              </a:rPr>
              <a:t> (27 October 1896); </a:t>
            </a:r>
            <a:r>
              <a:rPr lang="en-US" i="1" dirty="0">
                <a:latin typeface="+mj-lt"/>
              </a:rPr>
              <a:t>Gospel Truth</a:t>
            </a:r>
            <a:r>
              <a:rPr lang="en-US" dirty="0">
                <a:latin typeface="+mj-lt"/>
              </a:rPr>
              <a:t> (vol. 1, iv, 1st edition, 1957, compiled by </a:t>
            </a:r>
            <a:r>
              <a:rPr lang="en-US" dirty="0" err="1">
                <a:latin typeface="+mj-lt"/>
              </a:rPr>
              <a:t>Jerreld</a:t>
            </a:r>
            <a:r>
              <a:rPr lang="en-US" dirty="0">
                <a:latin typeface="+mj-lt"/>
              </a:rPr>
              <a:t> L. </a:t>
            </a:r>
            <a:r>
              <a:rPr lang="en-US" dirty="0" err="1">
                <a:latin typeface="+mj-lt"/>
              </a:rPr>
              <a:t>Newquist</a:t>
            </a:r>
            <a:r>
              <a:rPr lang="en-US" dirty="0">
                <a:latin typeface="+mj-lt"/>
              </a:rPr>
              <a:t>).</a:t>
            </a:r>
          </a:p>
        </p:txBody>
      </p:sp>
      <p:pic>
        <p:nvPicPr>
          <p:cNvPr id="1026" name="Picture 2" descr="Image result for george Q can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0" y="1373623"/>
            <a:ext cx="2044335" cy="279197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630381" y="31595"/>
            <a:ext cx="7764463" cy="1325563"/>
          </a:xfrm>
        </p:spPr>
        <p:txBody>
          <a:bodyPr/>
          <a:lstStyle/>
          <a:p>
            <a:r>
              <a:rPr lang="en-US" b="1" u="sng" dirty="0"/>
              <a:t>HE LIVES!</a:t>
            </a:r>
          </a:p>
        </p:txBody>
      </p:sp>
    </p:spTree>
    <p:extLst>
      <p:ext uri="{BB962C8B-B14F-4D97-AF65-F5344CB8AC3E}">
        <p14:creationId xmlns:p14="http://schemas.microsoft.com/office/powerpoint/2010/main" val="1069960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5943600"/>
            <a:ext cx="8686800" cy="646331"/>
          </a:xfrm>
          <a:prstGeom prst="rect">
            <a:avLst/>
          </a:prstGeom>
        </p:spPr>
        <p:txBody>
          <a:bodyPr wrap="square">
            <a:spAutoFit/>
          </a:bodyPr>
          <a:lstStyle/>
          <a:p>
            <a:r>
              <a:rPr lang="en-US" dirty="0"/>
              <a:t>https://www.lds.org/media-library/video/2010-03-07-he-lives-testimonies-of-jesus-christ?lang=eng</a:t>
            </a:r>
          </a:p>
        </p:txBody>
      </p:sp>
      <p:pic>
        <p:nvPicPr>
          <p:cNvPr id="7" name="He Lives modern day witnesses">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508000" y="762000"/>
            <a:ext cx="8128000" cy="4572000"/>
          </a:xfrm>
          <a:prstGeom prst="rect">
            <a:avLst/>
          </a:prstGeom>
        </p:spPr>
      </p:pic>
    </p:spTree>
    <p:extLst>
      <p:ext uri="{BB962C8B-B14F-4D97-AF65-F5344CB8AC3E}">
        <p14:creationId xmlns:p14="http://schemas.microsoft.com/office/powerpoint/2010/main" val="28913604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5943600"/>
            <a:ext cx="8686800" cy="646331"/>
          </a:xfrm>
          <a:prstGeom prst="rect">
            <a:avLst/>
          </a:prstGeom>
        </p:spPr>
        <p:txBody>
          <a:bodyPr wrap="square">
            <a:spAutoFit/>
          </a:bodyPr>
          <a:lstStyle/>
          <a:p>
            <a:r>
              <a:rPr lang="en-US" dirty="0"/>
              <a:t>https://www.lds.org/media-library/video/2010-03-07-he-lives-testimonies-of-jesus-christ?lang=eng</a:t>
            </a:r>
          </a:p>
        </p:txBody>
      </p:sp>
      <p:pic>
        <p:nvPicPr>
          <p:cNvPr id="7" name="He Lives modern day witnesses">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508000" y="762000"/>
            <a:ext cx="8128000" cy="4572000"/>
          </a:xfrm>
          <a:prstGeom prst="rect">
            <a:avLst/>
          </a:prstGeom>
        </p:spPr>
      </p:pic>
    </p:spTree>
    <p:extLst>
      <p:ext uri="{BB962C8B-B14F-4D97-AF65-F5344CB8AC3E}">
        <p14:creationId xmlns:p14="http://schemas.microsoft.com/office/powerpoint/2010/main" val="323658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14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fontAlgn="auto" hangingPunct="1">
              <a:spcAft>
                <a:spcPts val="0"/>
              </a:spcAft>
              <a:defRPr/>
            </a:pPr>
            <a:r>
              <a:rPr lang="en-US" altLang="en-US"/>
              <a:t>Chapters 4-5</a:t>
            </a:r>
          </a:p>
        </p:txBody>
      </p:sp>
      <p:sp>
        <p:nvSpPr>
          <p:cNvPr id="11267" name="Rectangle 3"/>
          <p:cNvSpPr>
            <a:spLocks noGrp="1" noChangeArrowheads="1"/>
          </p:cNvSpPr>
          <p:nvPr>
            <p:ph idx="1"/>
          </p:nvPr>
        </p:nvSpPr>
        <p:spPr>
          <a:xfrm>
            <a:off x="730250" y="2286000"/>
            <a:ext cx="7772400" cy="1752600"/>
          </a:xfrm>
        </p:spPr>
        <p:txBody>
          <a:bodyPr>
            <a:normAutofit fontScale="92500" lnSpcReduction="10000"/>
          </a:bodyPr>
          <a:lstStyle/>
          <a:p>
            <a:pPr marL="0" indent="0" algn="ctr" eaLnBrk="1" fontAlgn="auto" hangingPunct="1">
              <a:spcAft>
                <a:spcPts val="0"/>
              </a:spcAft>
              <a:buFont typeface="Wingdings" panose="05000000000000000000" pitchFamily="2" charset="2"/>
              <a:buNone/>
              <a:defRPr/>
            </a:pPr>
            <a:r>
              <a:rPr lang="en-US" altLang="en-US" sz="10000" dirty="0">
                <a:latin typeface="Freestyle Script" panose="030804020302050B0404" pitchFamily="66" charset="0"/>
              </a:rPr>
              <a:t>Throne Theophany</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9734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01FD09-2620-4882-A97D-E5764DCFC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818" y="0"/>
            <a:ext cx="4572000" cy="6858000"/>
          </a:xfrm>
          <a:prstGeom prst="rect">
            <a:avLst/>
          </a:prstGeom>
        </p:spPr>
      </p:pic>
      <p:sp>
        <p:nvSpPr>
          <p:cNvPr id="5" name="Oval 4">
            <a:extLst>
              <a:ext uri="{FF2B5EF4-FFF2-40B4-BE49-F238E27FC236}">
                <a16:creationId xmlns:a16="http://schemas.microsoft.com/office/drawing/2014/main" id="{0BC839B1-DB69-4B7D-909B-8E14C2C48C9B}"/>
              </a:ext>
            </a:extLst>
          </p:cNvPr>
          <p:cNvSpPr/>
          <p:nvPr/>
        </p:nvSpPr>
        <p:spPr>
          <a:xfrm>
            <a:off x="2239817" y="5865091"/>
            <a:ext cx="4572001" cy="992909"/>
          </a:xfrm>
          <a:prstGeom prst="ellipse">
            <a:avLst/>
          </a:prstGeom>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A1F8C8D-B73A-418B-ACED-57C3D10E9151}"/>
              </a:ext>
            </a:extLst>
          </p:cNvPr>
          <p:cNvSpPr>
            <a:spLocks noGrp="1"/>
          </p:cNvSpPr>
          <p:nvPr>
            <p:ph type="title"/>
          </p:nvPr>
        </p:nvSpPr>
        <p:spPr>
          <a:xfrm>
            <a:off x="157018" y="184006"/>
            <a:ext cx="8799946"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208197061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38661" y="-75893"/>
            <a:ext cx="7764463" cy="1325563"/>
          </a:xfrm>
        </p:spPr>
        <p:txBody>
          <a:bodyPr/>
          <a:lstStyle/>
          <a:p>
            <a:pPr marL="0" indent="0" eaLnBrk="1" fontAlgn="auto" hangingPunct="1">
              <a:spcAft>
                <a:spcPts val="0"/>
              </a:spcAft>
              <a:buFont typeface="Wingdings" panose="05000000000000000000" pitchFamily="2" charset="2"/>
              <a:buNone/>
              <a:defRPr/>
            </a:pPr>
            <a:r>
              <a:rPr lang="en-US" altLang="en-US" sz="3600" dirty="0"/>
              <a:t>Trinity</a:t>
            </a:r>
          </a:p>
        </p:txBody>
      </p:sp>
      <p:sp>
        <p:nvSpPr>
          <p:cNvPr id="11267" name="Rectangle 3"/>
          <p:cNvSpPr>
            <a:spLocks noGrp="1" noChangeArrowheads="1"/>
          </p:cNvSpPr>
          <p:nvPr>
            <p:ph idx="1"/>
          </p:nvPr>
        </p:nvSpPr>
        <p:spPr>
          <a:xfrm>
            <a:off x="3897744" y="838200"/>
            <a:ext cx="4731905" cy="5105400"/>
          </a:xfrm>
        </p:spPr>
        <p:txBody>
          <a:bodyPr>
            <a:normAutofit/>
          </a:bodyPr>
          <a:lstStyle/>
          <a:p>
            <a:pPr marL="0" indent="0" eaLnBrk="1" fontAlgn="auto" hangingPunct="1">
              <a:spcAft>
                <a:spcPts val="0"/>
              </a:spcAft>
              <a:buFont typeface="Wingdings" panose="05000000000000000000" pitchFamily="2" charset="2"/>
              <a:buNone/>
              <a:defRPr/>
            </a:pPr>
            <a:r>
              <a:rPr lang="en-US" altLang="en-US" sz="2200" dirty="0">
                <a:latin typeface="+mj-lt"/>
              </a:rPr>
              <a:t>The Trinity Debate</a:t>
            </a:r>
          </a:p>
          <a:p>
            <a:pPr marL="0" indent="0" eaLnBrk="1" fontAlgn="auto" hangingPunct="1">
              <a:spcAft>
                <a:spcPts val="0"/>
              </a:spcAft>
              <a:buFont typeface="Wingdings" panose="05000000000000000000" pitchFamily="2" charset="2"/>
              <a:buNone/>
              <a:defRPr/>
            </a:pPr>
            <a:r>
              <a:rPr lang="en-US" altLang="en-US" sz="2200" dirty="0">
                <a:latin typeface="+mj-lt"/>
              </a:rPr>
              <a:t>“Theological Looking Lenses”</a:t>
            </a:r>
          </a:p>
          <a:p>
            <a:pPr marL="0" indent="0" eaLnBrk="1" fontAlgn="auto" hangingPunct="1">
              <a:spcAft>
                <a:spcPts val="0"/>
              </a:spcAft>
              <a:buFont typeface="Wingdings" panose="05000000000000000000" pitchFamily="2" charset="2"/>
              <a:buNone/>
              <a:defRPr/>
            </a:pPr>
            <a:r>
              <a:rPr lang="en-US" altLang="en-US" sz="2200" dirty="0">
                <a:latin typeface="+mj-lt"/>
              </a:rPr>
              <a:t>Revelation 4:2 - Who is this?</a:t>
            </a:r>
          </a:p>
          <a:p>
            <a:pPr marL="0" indent="0" eaLnBrk="1" fontAlgn="auto" hangingPunct="1">
              <a:spcAft>
                <a:spcPts val="0"/>
              </a:spcAft>
              <a:buFont typeface="Wingdings" panose="05000000000000000000" pitchFamily="2" charset="2"/>
              <a:buNone/>
              <a:defRPr/>
            </a:pPr>
            <a:r>
              <a:rPr lang="en-US" altLang="en-US" sz="2200" dirty="0">
                <a:latin typeface="+mj-lt"/>
              </a:rPr>
              <a:t>Revelation 5:1-6 </a:t>
            </a:r>
          </a:p>
          <a:p>
            <a:pPr marL="0" indent="0" eaLnBrk="1" fontAlgn="auto" hangingPunct="1">
              <a:spcAft>
                <a:spcPts val="0"/>
              </a:spcAft>
              <a:buNone/>
              <a:defRPr/>
            </a:pPr>
            <a:r>
              <a:rPr lang="en-US" altLang="en-US" sz="2200" dirty="0">
                <a:latin typeface="+mj-lt"/>
              </a:rPr>
              <a:t>Revelation 5:6 - Who is this?</a:t>
            </a:r>
          </a:p>
          <a:p>
            <a:pPr marL="0" indent="0" eaLnBrk="1" fontAlgn="auto" hangingPunct="1">
              <a:spcAft>
                <a:spcPts val="0"/>
              </a:spcAft>
              <a:buNone/>
              <a:defRPr/>
            </a:pPr>
            <a:r>
              <a:rPr lang="en-US" altLang="en-US" sz="2200" dirty="0">
                <a:latin typeface="+mj-lt"/>
              </a:rPr>
              <a:t>Please explain Revelation 5:7</a:t>
            </a:r>
          </a:p>
          <a:p>
            <a:pPr marL="0" indent="0" eaLnBrk="1" fontAlgn="auto" hangingPunct="1">
              <a:spcAft>
                <a:spcPts val="0"/>
              </a:spcAft>
              <a:buNone/>
              <a:defRPr/>
            </a:pPr>
            <a:r>
              <a:rPr lang="en-US" altLang="en-US" sz="2200" dirty="0">
                <a:latin typeface="+mj-lt"/>
              </a:rPr>
              <a:t>“Revelation 5:7 is a problematic verse for contemporary Christians…”</a:t>
            </a:r>
          </a:p>
        </p:txBody>
      </p:sp>
      <p:pic>
        <p:nvPicPr>
          <p:cNvPr id="19460" name="Picture 4" descr="C:\Users\RichardsED\Desktop\John-Fowles-150x1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105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ttps://encrypted-tbn3.gstatic.com/images?q=tbn:ANd9GcRUS-ltJTLzq06B-C-KDQ0-EPX8VNLfPROF1d6Xj30485pSiNYV"/>
          <p:cNvPicPr>
            <a:picLocks noChangeAspect="1" noChangeArrowheads="1"/>
          </p:cNvPicPr>
          <p:nvPr/>
        </p:nvPicPr>
        <p:blipFill rotWithShape="1">
          <a:blip r:embed="rId3">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7" name="Picture 2" descr="C:\Documents and Settings\Doug Maughan\Desktop\Gospel Pictures\020905_1347 (D)\Media Catalog\79817 council in heaven.jpg">
            <a:extLst>
              <a:ext uri="{FF2B5EF4-FFF2-40B4-BE49-F238E27FC236}">
                <a16:creationId xmlns:a16="http://schemas.microsoft.com/office/drawing/2014/main" id="{617C4065-81E2-4B4B-85CD-FDBA5BFB6A1C}"/>
              </a:ext>
            </a:extLst>
          </p:cNvPr>
          <p:cNvPicPr>
            <a:picLocks noChangeAspect="1" noChangeArrowheads="1"/>
          </p:cNvPicPr>
          <p:nvPr/>
        </p:nvPicPr>
        <p:blipFill>
          <a:blip r:embed="rId4" cstate="print"/>
          <a:srcRect/>
          <a:stretch>
            <a:fillRect/>
          </a:stretch>
        </p:blipFill>
        <p:spPr bwMode="auto">
          <a:xfrm>
            <a:off x="0" y="861644"/>
            <a:ext cx="3897744" cy="4661701"/>
          </a:xfrm>
          <a:prstGeom prst="rect">
            <a:avLst/>
          </a:prstGeom>
          <a:noFill/>
        </p:spPr>
      </p:pic>
    </p:spTree>
    <p:extLst>
      <p:ext uri="{BB962C8B-B14F-4D97-AF65-F5344CB8AC3E}">
        <p14:creationId xmlns:p14="http://schemas.microsoft.com/office/powerpoint/2010/main" val="5407075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14" dur="500"/>
                                        <p:tgtEl>
                                          <p:spTgt spid="1126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9" dur="500"/>
                                        <p:tgtEl>
                                          <p:spTgt spid="1126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24" dur="500"/>
                                        <p:tgtEl>
                                          <p:spTgt spid="1126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9" dur="500"/>
                                        <p:tgtEl>
                                          <p:spTgt spid="1126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34" dur="500"/>
                                        <p:tgtEl>
                                          <p:spTgt spid="1126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39" dur="500"/>
                                        <p:tgtEl>
                                          <p:spTgt spid="1126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1267">
                                            <p:txEl>
                                              <p:pRg st="6" end="6"/>
                                            </p:txEl>
                                          </p:spTgt>
                                        </p:tgtEl>
                                        <p:attrNameLst>
                                          <p:attrName>style.visibility</p:attrName>
                                        </p:attrNameLst>
                                      </p:cBhvr>
                                      <p:to>
                                        <p:strVal val="visible"/>
                                      </p:to>
                                    </p:set>
                                    <p:animEffect transition="in" filter="blinds(horizontal)">
                                      <p:cBhvr>
                                        <p:cTn id="44"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6" name="Picture 2" descr="Image result for crown png"/>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7663" b="340"/>
          <a:stretch/>
        </p:blipFill>
        <p:spPr bwMode="auto">
          <a:xfrm>
            <a:off x="916522" y="-424873"/>
            <a:ext cx="7101772" cy="6288386"/>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3"/>
          <p:cNvSpPr>
            <a:spLocks noGrp="1" noChangeArrowheads="1"/>
          </p:cNvSpPr>
          <p:nvPr>
            <p:ph idx="1"/>
          </p:nvPr>
        </p:nvSpPr>
        <p:spPr>
          <a:xfrm>
            <a:off x="499268" y="1530194"/>
            <a:ext cx="8243248" cy="3714750"/>
          </a:xfrm>
        </p:spPr>
        <p:txBody>
          <a:bodyPr>
            <a:normAutofit/>
          </a:bodyPr>
          <a:lstStyle/>
          <a:p>
            <a:pPr marL="0" indent="0" eaLnBrk="1" fontAlgn="auto" hangingPunct="1">
              <a:spcAft>
                <a:spcPts val="0"/>
              </a:spcAft>
              <a:buFont typeface="Wingdings" panose="05000000000000000000" pitchFamily="2" charset="2"/>
              <a:buNone/>
              <a:defRPr/>
            </a:pPr>
            <a:r>
              <a:rPr lang="en-US" altLang="en-US" sz="2400" dirty="0">
                <a:latin typeface="+mj-lt"/>
              </a:rPr>
              <a:t>	President Ezra Taft Benson: "Men and women who turn their lives over to God will discover that He can make a lot more out of their lives than they can. He will deepen their joys, expand their vision, quicken their minds, strengthen their muscles, lift their spirits, multiply their blessings, increase their opportunities, comfort their souls, raise up friends, and pour out peace." </a:t>
            </a:r>
          </a:p>
          <a:p>
            <a:pPr marL="0" indent="0" eaLnBrk="1" fontAlgn="auto" hangingPunct="1">
              <a:spcAft>
                <a:spcPts val="0"/>
              </a:spcAft>
              <a:buFont typeface="Wingdings" panose="05000000000000000000" pitchFamily="2" charset="2"/>
              <a:buNone/>
              <a:defRPr/>
            </a:pPr>
            <a:endParaRPr lang="en-US" altLang="en-US" sz="2400" dirty="0">
              <a:latin typeface="+mj-lt"/>
            </a:endParaRPr>
          </a:p>
          <a:p>
            <a:pPr marL="0" indent="0" eaLnBrk="1" fontAlgn="auto" hangingPunct="1">
              <a:spcAft>
                <a:spcPts val="0"/>
              </a:spcAft>
              <a:buFont typeface="Wingdings" panose="05000000000000000000" pitchFamily="2" charset="2"/>
              <a:buNone/>
              <a:defRPr/>
            </a:pPr>
            <a:endParaRPr lang="en-US" altLang="en-US" sz="2400" dirty="0">
              <a:latin typeface="+mj-lt"/>
            </a:endParaRPr>
          </a:p>
        </p:txBody>
      </p:sp>
      <p:sp>
        <p:nvSpPr>
          <p:cNvPr id="9" name="Rectangle 2">
            <a:extLst>
              <a:ext uri="{FF2B5EF4-FFF2-40B4-BE49-F238E27FC236}">
                <a16:creationId xmlns:a16="http://schemas.microsoft.com/office/drawing/2014/main" id="{A847D687-31F5-4DC7-896B-A5B4D3EE13BF}"/>
              </a:ext>
            </a:extLst>
          </p:cNvPr>
          <p:cNvSpPr>
            <a:spLocks noGrp="1" noChangeArrowheads="1"/>
          </p:cNvSpPr>
          <p:nvPr>
            <p:ph type="title"/>
          </p:nvPr>
        </p:nvSpPr>
        <p:spPr>
          <a:xfrm>
            <a:off x="738660" y="980209"/>
            <a:ext cx="7764463" cy="503512"/>
          </a:xfrm>
        </p:spPr>
        <p:txBody>
          <a:bodyPr>
            <a:normAutofit fontScale="90000"/>
          </a:bodyPr>
          <a:lstStyle/>
          <a:p>
            <a:pPr marL="0" indent="0" eaLnBrk="1" fontAlgn="auto" hangingPunct="1">
              <a:spcAft>
                <a:spcPts val="0"/>
              </a:spcAft>
              <a:buFont typeface="Wingdings" panose="05000000000000000000" pitchFamily="2" charset="2"/>
              <a:buNone/>
              <a:defRPr/>
            </a:pPr>
            <a:r>
              <a:rPr lang="en-US" altLang="en-US" sz="3600" dirty="0"/>
              <a:t>Revelation 5:10</a:t>
            </a:r>
          </a:p>
        </p:txBody>
      </p:sp>
      <p:sp>
        <p:nvSpPr>
          <p:cNvPr id="10" name="Rectangle 2">
            <a:extLst>
              <a:ext uri="{FF2B5EF4-FFF2-40B4-BE49-F238E27FC236}">
                <a16:creationId xmlns:a16="http://schemas.microsoft.com/office/drawing/2014/main" id="{AAD420DC-778B-4E23-BD1B-5E9C707A0538}"/>
              </a:ext>
            </a:extLst>
          </p:cNvPr>
          <p:cNvSpPr txBox="1">
            <a:spLocks noChangeArrowheads="1"/>
          </p:cNvSpPr>
          <p:nvPr/>
        </p:nvSpPr>
        <p:spPr>
          <a:xfrm>
            <a:off x="738661" y="5652542"/>
            <a:ext cx="7764463" cy="1325563"/>
          </a:xfrm>
          <a:prstGeom prst="rect">
            <a:avLst/>
          </a:prstGeom>
        </p:spPr>
        <p:txBody>
          <a:bodyPr vert="horz" lIns="91440" tIns="45720" rIns="91440" bIns="45720" rtlCol="0" anchor="ctr">
            <a:normAutofit/>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buFont typeface="Wingdings" panose="05000000000000000000" pitchFamily="2" charset="2"/>
              <a:buNone/>
              <a:defRPr/>
            </a:pPr>
            <a:r>
              <a:rPr lang="en-US" altLang="en-US" sz="2800" dirty="0"/>
              <a:t>Cross Reference John 6:1-11</a:t>
            </a:r>
          </a:p>
        </p:txBody>
      </p:sp>
      <p:sp>
        <p:nvSpPr>
          <p:cNvPr id="7" name="Rectangle 2">
            <a:extLst>
              <a:ext uri="{FF2B5EF4-FFF2-40B4-BE49-F238E27FC236}">
                <a16:creationId xmlns:a16="http://schemas.microsoft.com/office/drawing/2014/main" id="{989D72D7-EC42-43EB-B76F-2086358542EF}"/>
              </a:ext>
            </a:extLst>
          </p:cNvPr>
          <p:cNvSpPr txBox="1">
            <a:spLocks noChangeArrowheads="1"/>
          </p:cNvSpPr>
          <p:nvPr/>
        </p:nvSpPr>
        <p:spPr>
          <a:xfrm>
            <a:off x="689768" y="80394"/>
            <a:ext cx="7764463" cy="1325563"/>
          </a:xfrm>
          <a:prstGeom prst="rect">
            <a:avLst/>
          </a:prstGeom>
        </p:spPr>
        <p:txBody>
          <a:bodyPr vert="horz" lIns="91440" tIns="45720" rIns="91440" bIns="45720" rtlCol="0" anchor="ctr">
            <a:normAutofit/>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buFont typeface="Wingdings" panose="05000000000000000000" pitchFamily="2" charset="2"/>
              <a:buNone/>
              <a:defRPr/>
            </a:pPr>
            <a:r>
              <a:rPr lang="en-US" altLang="en-US" sz="3600" dirty="0"/>
              <a:t>Revelation 4:10</a:t>
            </a:r>
          </a:p>
        </p:txBody>
      </p:sp>
    </p:spTree>
    <p:extLst>
      <p:ext uri="{BB962C8B-B14F-4D97-AF65-F5344CB8AC3E}">
        <p14:creationId xmlns:p14="http://schemas.microsoft.com/office/powerpoint/2010/main" val="7715575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286" y="210088"/>
            <a:ext cx="8530114" cy="1200329"/>
          </a:xfrm>
          <a:prstGeom prst="rect">
            <a:avLst/>
          </a:prstGeom>
        </p:spPr>
        <p:txBody>
          <a:bodyPr wrap="square">
            <a:spAutoFit/>
          </a:bodyPr>
          <a:lstStyle/>
          <a:p>
            <a:pPr marL="0" indent="0" eaLnBrk="1" fontAlgn="auto" hangingPunct="1">
              <a:spcAft>
                <a:spcPts val="0"/>
              </a:spcAft>
              <a:buFont typeface="Wingdings" panose="05000000000000000000" pitchFamily="2" charset="2"/>
              <a:buNone/>
              <a:defRPr/>
            </a:pPr>
            <a:r>
              <a:rPr lang="en-US" sz="2400" dirty="0">
                <a:latin typeface="+mj-lt"/>
              </a:rPr>
              <a:t>How many people surround God’s throne in Revelation 5:11? </a:t>
            </a:r>
            <a:r>
              <a:rPr lang="en-US" altLang="en-US" sz="2400" dirty="0">
                <a:latin typeface="+mj-lt"/>
              </a:rPr>
              <a:t>Why does John provide that detail?</a:t>
            </a:r>
          </a:p>
          <a:p>
            <a:pPr marL="0" indent="0" eaLnBrk="1" fontAlgn="auto" hangingPunct="1">
              <a:spcAft>
                <a:spcPts val="0"/>
              </a:spcAft>
              <a:buFont typeface="Wingdings" panose="05000000000000000000" pitchFamily="2" charset="2"/>
              <a:buNone/>
              <a:defRPr/>
            </a:pPr>
            <a:endParaRPr lang="en-US" altLang="en-US" sz="2400" dirty="0">
              <a:latin typeface="+mj-lt"/>
            </a:endParaRPr>
          </a:p>
        </p:txBody>
      </p:sp>
      <p:sp>
        <p:nvSpPr>
          <p:cNvPr id="4" name="Rectangle 3">
            <a:extLst>
              <a:ext uri="{FF2B5EF4-FFF2-40B4-BE49-F238E27FC236}">
                <a16:creationId xmlns:a16="http://schemas.microsoft.com/office/drawing/2014/main" id="{5C8F0862-9AA1-408F-9682-7D19754006AC}"/>
              </a:ext>
            </a:extLst>
          </p:cNvPr>
          <p:cNvSpPr/>
          <p:nvPr/>
        </p:nvSpPr>
        <p:spPr>
          <a:xfrm>
            <a:off x="1856508" y="1399818"/>
            <a:ext cx="7195127" cy="6001643"/>
          </a:xfrm>
          <a:prstGeom prst="rect">
            <a:avLst/>
          </a:prstGeom>
        </p:spPr>
        <p:txBody>
          <a:bodyPr wrap="square">
            <a:spAutoFit/>
          </a:bodyPr>
          <a:lstStyle/>
          <a:p>
            <a:pPr indent="457200">
              <a:spcBef>
                <a:spcPts val="0"/>
              </a:spcBef>
              <a:spcAft>
                <a:spcPts val="0"/>
              </a:spcAft>
            </a:pPr>
            <a:r>
              <a:rPr lang="en-US" sz="2400" dirty="0">
                <a:latin typeface="+mj-lt"/>
              </a:rPr>
              <a:t>“I believe that the Lord will help us. I believe that our Heavenly Father wants to save every one of his children. I do not think he intends to shut any of us off because of some slight transgression, some slight failure to observe some rule or regulation. There are the great elementals that we must observe, but he is not going to be captious about the lesser things. I believe that in his justice and mercy, he will give us the maximum reward for our acts, give us all that he can give; in the reverse, I believe that he will impose upon us the minimum penalty which it is possible for him to impose” </a:t>
            </a:r>
            <a:r>
              <a:rPr lang="en-US" sz="1600" dirty="0">
                <a:latin typeface="+mj-lt"/>
              </a:rPr>
              <a:t>(President Thomas S Monson, Ensign, May 1995, quoting J Reuben Clark)</a:t>
            </a:r>
          </a:p>
          <a:p>
            <a:br>
              <a:rPr lang="en-US" sz="1600" dirty="0">
                <a:latin typeface="+mj-lt"/>
              </a:rPr>
            </a:br>
            <a:endParaRPr lang="en-US" sz="1600" dirty="0">
              <a:latin typeface="+mj-lt"/>
            </a:endParaRPr>
          </a:p>
        </p:txBody>
      </p:sp>
      <p:pic>
        <p:nvPicPr>
          <p:cNvPr id="2050" name="Picture 2" descr="Image result for thomas s monson">
            <a:extLst>
              <a:ext uri="{FF2B5EF4-FFF2-40B4-BE49-F238E27FC236}">
                <a16:creationId xmlns:a16="http://schemas.microsoft.com/office/drawing/2014/main" id="{7CCEC798-72A6-4705-B0BE-AC0359758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9818"/>
            <a:ext cx="1732594" cy="216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2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1026" name="Picture 2" descr="Image result for believing christ">
            <a:extLst>
              <a:ext uri="{FF2B5EF4-FFF2-40B4-BE49-F238E27FC236}">
                <a16:creationId xmlns:a16="http://schemas.microsoft.com/office/drawing/2014/main" id="{5BA63369-3EEC-4DDA-9E54-04BE05D0BE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80" r="8862"/>
          <a:stretch/>
        </p:blipFill>
        <p:spPr bwMode="auto">
          <a:xfrm>
            <a:off x="20" y="10"/>
            <a:ext cx="3476985"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E2A31A05-19BB-4F84-9402-E8569CBDBDB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1267" name="Rectangle 3"/>
          <p:cNvSpPr>
            <a:spLocks noGrp="1" noChangeArrowheads="1"/>
          </p:cNvSpPr>
          <p:nvPr>
            <p:ph idx="1"/>
          </p:nvPr>
        </p:nvSpPr>
        <p:spPr>
          <a:xfrm>
            <a:off x="3713023" y="470593"/>
            <a:ext cx="5467924" cy="5745480"/>
          </a:xfrm>
        </p:spPr>
        <p:txBody>
          <a:bodyPr>
            <a:noAutofit/>
          </a:bodyPr>
          <a:lstStyle/>
          <a:p>
            <a:pPr marL="0" indent="0">
              <a:lnSpc>
                <a:spcPct val="110000"/>
              </a:lnSpc>
              <a:buNone/>
            </a:pPr>
            <a:r>
              <a:rPr lang="en-US" sz="1800" dirty="0">
                <a:effectLst/>
                <a:latin typeface="+mj-lt"/>
              </a:rPr>
              <a:t>“I once counseled a man who said, ‘Bishop, I’m just not celestial material.’ Well, I’d heard those words once too often, so I said, ‘You’re not celestial material? Welcome to the club. Why don’t you admit your real problem? Why don’t you admit that you don’t believe Christ can do what he says he can do?’ </a:t>
            </a:r>
          </a:p>
          <a:p>
            <a:pPr marL="0" indent="0">
              <a:lnSpc>
                <a:spcPct val="110000"/>
              </a:lnSpc>
              <a:buNone/>
            </a:pPr>
            <a:r>
              <a:rPr lang="en-US" sz="1800" dirty="0">
                <a:effectLst/>
                <a:latin typeface="+mj-lt"/>
              </a:rPr>
              <a:t>He got angry. ‘I have a testimony of Jesus!’ </a:t>
            </a:r>
            <a:br>
              <a:rPr lang="en-US" sz="1800" dirty="0">
                <a:effectLst/>
                <a:latin typeface="+mj-lt"/>
              </a:rPr>
            </a:br>
            <a:r>
              <a:rPr lang="en-US" sz="1800" dirty="0">
                <a:effectLst/>
                <a:latin typeface="+mj-lt"/>
              </a:rPr>
              <a:t>I said, ‘Yes, you believe in Christ. You simply do not believe Christ. He says that even though you are not celestial, he can make you celestial—but you don’t believe it.’   </a:t>
            </a:r>
          </a:p>
          <a:p>
            <a:pPr marL="0" indent="0">
              <a:lnSpc>
                <a:spcPct val="110000"/>
              </a:lnSpc>
              <a:buNone/>
            </a:pPr>
            <a:r>
              <a:rPr lang="en-US" sz="1800" dirty="0">
                <a:effectLst/>
                <a:latin typeface="+mj-lt"/>
              </a:rPr>
              <a:t>Many of us are trying to save ourselves, holding the atonement of Jesus Christ at arm’s distance and saying, ‘When I’ve perfected myself, then I’ll be worthy of the Atonement. But that’s not how it works. That’s like saying, ‘I won’t take the medicine until I’m well.’</a:t>
            </a:r>
          </a:p>
        </p:txBody>
      </p:sp>
    </p:spTree>
    <p:extLst>
      <p:ext uri="{BB962C8B-B14F-4D97-AF65-F5344CB8AC3E}">
        <p14:creationId xmlns:p14="http://schemas.microsoft.com/office/powerpoint/2010/main" val="31501451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1000"/>
                                        <p:tgtEl>
                                          <p:spTgt spid="11267">
                                            <p:txEl>
                                              <p:pRg st="2" end="2"/>
                                            </p:txEl>
                                          </p:spTgt>
                                        </p:tgtEl>
                                      </p:cBhvr>
                                    </p:animEffect>
                                    <p:anim calcmode="lin" valueType="num">
                                      <p:cBhvr>
                                        <p:cTn id="2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descr="1_corinthians_15~20-22+heisrisen.jpg"/>
          <p:cNvPicPr>
            <a:picLocks noChangeAspect="1"/>
          </p:cNvPicPr>
          <p:nvPr/>
        </p:nvPicPr>
        <p:blipFill rotWithShape="1">
          <a:blip r:embed="rId3">
            <a:extLst>
              <a:ext uri="{28A0092B-C50C-407E-A947-70E740481C1C}">
                <a14:useLocalDpi xmlns:a14="http://schemas.microsoft.com/office/drawing/2010/main" val="0"/>
              </a:ext>
            </a:extLst>
          </a:blip>
          <a:srcRect t="17080"/>
          <a:stretch/>
        </p:blipFill>
        <p:spPr bwMode="auto">
          <a:xfrm>
            <a:off x="5791200" y="4724400"/>
            <a:ext cx="1428750" cy="17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1_timothy_1~14-16+divineredeemer.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581" y="4635362"/>
            <a:ext cx="1512582" cy="190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ephesians_4~11-14+JesusChristPortrait.jpg"/>
          <p:cNvPicPr>
            <a:picLocks noChangeAspect="1"/>
          </p:cNvPicPr>
          <p:nvPr/>
        </p:nvPicPr>
        <p:blipFill rotWithShape="1">
          <a:blip r:embed="rId5" cstate="print">
            <a:extLst>
              <a:ext uri="{28A0092B-C50C-407E-A947-70E740481C1C}">
                <a14:useLocalDpi xmlns:a14="http://schemas.microsoft.com/office/drawing/2010/main" val="0"/>
              </a:ext>
            </a:extLst>
          </a:blip>
          <a:srcRect b="7439"/>
          <a:stretch/>
        </p:blipFill>
        <p:spPr bwMode="auto">
          <a:xfrm>
            <a:off x="2292394" y="4638675"/>
            <a:ext cx="1617358"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1_corinthians_11~23-31+lastsupper.jpg"/>
          <p:cNvPicPr>
            <a:picLocks noChangeAspect="1"/>
          </p:cNvPicPr>
          <p:nvPr/>
        </p:nvPicPr>
        <p:blipFill rotWithShape="1">
          <a:blip r:embed="rId6" cstate="print">
            <a:extLst>
              <a:ext uri="{28A0092B-C50C-407E-A947-70E740481C1C}">
                <a14:useLocalDpi xmlns:a14="http://schemas.microsoft.com/office/drawing/2010/main" val="0"/>
              </a:ext>
            </a:extLst>
          </a:blip>
          <a:srcRect t="17755"/>
          <a:stretch/>
        </p:blipFill>
        <p:spPr bwMode="auto">
          <a:xfrm>
            <a:off x="4019514" y="4661866"/>
            <a:ext cx="1493658" cy="181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AutoShape 3">
            <a:hlinkClick r:id="" action="ppaction://hlinkshowjump?jump=nextslide" highlightClick="1"/>
          </p:cNvPr>
          <p:cNvSpPr>
            <a:spLocks noChangeArrowheads="1"/>
          </p:cNvSpPr>
          <p:nvPr/>
        </p:nvSpPr>
        <p:spPr bwMode="auto">
          <a:xfrm>
            <a:off x="8423275" y="11571288"/>
            <a:ext cx="381000" cy="381000"/>
          </a:xfrm>
          <a:prstGeom prst="actionButtonForwardNext">
            <a:avLst/>
          </a:prstGeom>
          <a:solidFill>
            <a:schemeClr val="accent1"/>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en-US" altLang="en-US"/>
          </a:p>
        </p:txBody>
      </p:sp>
      <p:pic>
        <p:nvPicPr>
          <p:cNvPr id="29" name="Picture 6" descr="1_peter_5~1-4+jesuschrist.jpg"/>
          <p:cNvPicPr>
            <a:picLocks noChangeAspect="1"/>
          </p:cNvPicPr>
          <p:nvPr/>
        </p:nvPicPr>
        <p:blipFill rotWithShape="1">
          <a:blip r:embed="rId7" cstate="print">
            <a:extLst>
              <a:ext uri="{28A0092B-C50C-407E-A947-70E740481C1C}">
                <a14:useLocalDpi xmlns:a14="http://schemas.microsoft.com/office/drawing/2010/main" val="0"/>
              </a:ext>
            </a:extLst>
          </a:blip>
          <a:srcRect l="48524"/>
          <a:stretch/>
        </p:blipFill>
        <p:spPr bwMode="auto">
          <a:xfrm>
            <a:off x="7444343" y="4721087"/>
            <a:ext cx="1328501" cy="18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3767" y="600744"/>
            <a:ext cx="8656466" cy="3785652"/>
          </a:xfrm>
          <a:prstGeom prst="rect">
            <a:avLst/>
          </a:prstGeom>
        </p:spPr>
        <p:txBody>
          <a:bodyPr wrap="square">
            <a:spAutoFit/>
          </a:bodyPr>
          <a:lstStyle/>
          <a:p>
            <a:r>
              <a:rPr lang="en-US" altLang="en-US" sz="2400" dirty="0">
                <a:latin typeface="Georgia" panose="02040502050405020303" pitchFamily="18" charset="0"/>
              </a:rPr>
              <a:t>Grace is not the light at the </a:t>
            </a:r>
            <a:r>
              <a:rPr lang="en-US" altLang="en-US" sz="2400" u="sng" dirty="0">
                <a:latin typeface="Georgia" panose="02040502050405020303" pitchFamily="18" charset="0"/>
              </a:rPr>
              <a:t>end</a:t>
            </a:r>
            <a:r>
              <a:rPr lang="en-US" altLang="en-US" sz="2400" dirty="0">
                <a:latin typeface="Georgia" panose="02040502050405020303" pitchFamily="18" charset="0"/>
              </a:rPr>
              <a:t> of the tunnel.  </a:t>
            </a:r>
          </a:p>
          <a:p>
            <a:r>
              <a:rPr lang="en-US" altLang="en-US" sz="2400" dirty="0">
                <a:latin typeface="Georgia" panose="02040502050405020303" pitchFamily="18" charset="0"/>
              </a:rPr>
              <a:t>	</a:t>
            </a:r>
            <a:r>
              <a:rPr lang="en-US" altLang="en-US" sz="2400" i="1" dirty="0">
                <a:latin typeface="Georgia" panose="02040502050405020303" pitchFamily="18" charset="0"/>
              </a:rPr>
              <a:t>Grace is the light that moves us </a:t>
            </a:r>
            <a:r>
              <a:rPr lang="en-US" altLang="en-US" sz="2400" i="1" u="sng" dirty="0">
                <a:latin typeface="Georgia" panose="02040502050405020303" pitchFamily="18" charset="0"/>
              </a:rPr>
              <a:t>through</a:t>
            </a:r>
            <a:r>
              <a:rPr lang="en-US" altLang="en-US" sz="2400" i="1" dirty="0">
                <a:latin typeface="Georgia" panose="02040502050405020303" pitchFamily="18" charset="0"/>
              </a:rPr>
              <a:t> the tunnel.</a:t>
            </a:r>
          </a:p>
          <a:p>
            <a:r>
              <a:rPr lang="en-US" altLang="en-US" sz="2400" dirty="0">
                <a:latin typeface="Georgia" panose="02040502050405020303" pitchFamily="18" charset="0"/>
              </a:rPr>
              <a:t>Grace doesn't help us </a:t>
            </a:r>
            <a:r>
              <a:rPr lang="en-US" altLang="en-US" sz="2400" u="sng" dirty="0">
                <a:latin typeface="Georgia" panose="02040502050405020303" pitchFamily="18" charset="0"/>
              </a:rPr>
              <a:t>earn</a:t>
            </a:r>
            <a:r>
              <a:rPr lang="en-US" altLang="en-US" sz="2400" dirty="0">
                <a:latin typeface="Georgia" panose="02040502050405020303" pitchFamily="18" charset="0"/>
              </a:rPr>
              <a:t> heaven. </a:t>
            </a:r>
          </a:p>
          <a:p>
            <a:r>
              <a:rPr lang="en-US" altLang="en-US" sz="2400" i="1" dirty="0">
                <a:latin typeface="Georgia" panose="02040502050405020303" pitchFamily="18" charset="0"/>
              </a:rPr>
              <a:t>	Grace helps us </a:t>
            </a:r>
            <a:r>
              <a:rPr lang="en-US" altLang="en-US" sz="2400" i="1" u="sng" dirty="0">
                <a:latin typeface="Georgia" panose="02040502050405020303" pitchFamily="18" charset="0"/>
              </a:rPr>
              <a:t>learn</a:t>
            </a:r>
            <a:r>
              <a:rPr lang="en-US" altLang="en-US" sz="2400" i="1" dirty="0">
                <a:latin typeface="Georgia" panose="02040502050405020303" pitchFamily="18" charset="0"/>
              </a:rPr>
              <a:t> heaven</a:t>
            </a:r>
            <a:endParaRPr lang="en-US" altLang="en-US" sz="2400" i="1" dirty="0"/>
          </a:p>
          <a:p>
            <a:r>
              <a:rPr lang="en-US" altLang="en-US" sz="2400" dirty="0">
                <a:latin typeface="Georgia" panose="02040502050405020303" pitchFamily="18" charset="0"/>
              </a:rPr>
              <a:t>Grace is not about filling </a:t>
            </a:r>
            <a:r>
              <a:rPr lang="en-US" altLang="en-US" sz="2400" u="sng" dirty="0">
                <a:latin typeface="Georgia" panose="02040502050405020303" pitchFamily="18" charset="0"/>
              </a:rPr>
              <a:t>gaps</a:t>
            </a:r>
            <a:r>
              <a:rPr lang="en-US" altLang="en-US" sz="2400" dirty="0">
                <a:latin typeface="Georgia" panose="02040502050405020303" pitchFamily="18" charset="0"/>
              </a:rPr>
              <a:t>. </a:t>
            </a:r>
          </a:p>
          <a:p>
            <a:r>
              <a:rPr lang="en-US" altLang="en-US" sz="2400" dirty="0">
                <a:latin typeface="Georgia" panose="02040502050405020303" pitchFamily="18" charset="0"/>
              </a:rPr>
              <a:t>	</a:t>
            </a:r>
            <a:r>
              <a:rPr lang="en-US" altLang="en-US" sz="2400" i="1" dirty="0">
                <a:latin typeface="Georgia" panose="02040502050405020303" pitchFamily="18" charset="0"/>
              </a:rPr>
              <a:t>Grace is about filling </a:t>
            </a:r>
            <a:r>
              <a:rPr lang="en-US" altLang="en-US" sz="2400" i="1" u="sng" dirty="0">
                <a:latin typeface="Georgia" panose="02040502050405020303" pitchFamily="18" charset="0"/>
              </a:rPr>
              <a:t>us</a:t>
            </a:r>
            <a:r>
              <a:rPr lang="en-US" altLang="en-US" sz="2400" i="1" dirty="0">
                <a:latin typeface="Georgia" panose="02040502050405020303" pitchFamily="18" charset="0"/>
              </a:rPr>
              <a:t>.</a:t>
            </a:r>
          </a:p>
          <a:p>
            <a:r>
              <a:rPr lang="en-US" altLang="en-US" sz="2400" dirty="0">
                <a:latin typeface="Georgia" panose="02040502050405020303" pitchFamily="18" charset="0"/>
              </a:rPr>
              <a:t>Grace doesn't just save us </a:t>
            </a:r>
            <a:r>
              <a:rPr lang="en-US" altLang="en-US" sz="2400" u="sng" dirty="0">
                <a:latin typeface="Georgia" panose="02040502050405020303" pitchFamily="18" charset="0"/>
              </a:rPr>
              <a:t>from</a:t>
            </a:r>
            <a:r>
              <a:rPr lang="en-US" altLang="en-US" sz="2400" dirty="0">
                <a:latin typeface="Georgia" panose="02040502050405020303" pitchFamily="18" charset="0"/>
              </a:rPr>
              <a:t> sin.  </a:t>
            </a:r>
          </a:p>
          <a:p>
            <a:r>
              <a:rPr lang="en-US" altLang="en-US" sz="2400" dirty="0">
                <a:latin typeface="Georgia" panose="02040502050405020303" pitchFamily="18" charset="0"/>
              </a:rPr>
              <a:t>	</a:t>
            </a:r>
            <a:r>
              <a:rPr lang="en-US" altLang="en-US" sz="2400" i="1" dirty="0">
                <a:latin typeface="Georgia" panose="02040502050405020303" pitchFamily="18" charset="0"/>
              </a:rPr>
              <a:t>Grace saves us </a:t>
            </a:r>
            <a:r>
              <a:rPr lang="en-US" altLang="en-US" sz="2400" i="1" u="sng" dirty="0">
                <a:latin typeface="Georgia" panose="02040502050405020303" pitchFamily="18" charset="0"/>
              </a:rPr>
              <a:t>for</a:t>
            </a:r>
            <a:r>
              <a:rPr lang="en-US" altLang="en-US" sz="2400" i="1" dirty="0">
                <a:latin typeface="Georgia" panose="02040502050405020303" pitchFamily="18" charset="0"/>
              </a:rPr>
              <a:t> heaven.</a:t>
            </a:r>
            <a:endParaRPr lang="en-US" altLang="en-US" sz="2400" i="1" dirty="0"/>
          </a:p>
          <a:p>
            <a:r>
              <a:rPr lang="en-US" altLang="en-US" sz="2400" dirty="0">
                <a:latin typeface="Georgia" panose="02040502050405020303" pitchFamily="18" charset="0"/>
              </a:rPr>
              <a:t>Grace isn't just a </a:t>
            </a:r>
            <a:r>
              <a:rPr lang="en-US" altLang="en-US" sz="2400" u="sng" dirty="0">
                <a:latin typeface="Georgia" panose="02040502050405020303" pitchFamily="18" charset="0"/>
              </a:rPr>
              <a:t>favor</a:t>
            </a:r>
            <a:r>
              <a:rPr lang="en-US" altLang="en-US" sz="2400" dirty="0">
                <a:latin typeface="Georgia" panose="02040502050405020303" pitchFamily="18" charset="0"/>
              </a:rPr>
              <a:t> He gives to us.</a:t>
            </a:r>
          </a:p>
          <a:p>
            <a:r>
              <a:rPr lang="en-US" altLang="en-US" sz="2400" dirty="0">
                <a:latin typeface="Georgia" panose="02040502050405020303" pitchFamily="18" charset="0"/>
              </a:rPr>
              <a:t>	</a:t>
            </a:r>
            <a:r>
              <a:rPr lang="en-US" altLang="en-US" sz="2400" i="1" dirty="0">
                <a:latin typeface="Georgia" panose="02040502050405020303" pitchFamily="18" charset="0"/>
              </a:rPr>
              <a:t>Grace is an </a:t>
            </a:r>
            <a:r>
              <a:rPr lang="en-US" altLang="en-US" sz="2400" i="1" u="sng" dirty="0">
                <a:latin typeface="Georgia" panose="02040502050405020303" pitchFamily="18" charset="0"/>
              </a:rPr>
              <a:t>investment</a:t>
            </a:r>
            <a:r>
              <a:rPr lang="en-US" altLang="en-US" sz="2400" i="1" dirty="0">
                <a:latin typeface="Georgia" panose="02040502050405020303" pitchFamily="18" charset="0"/>
              </a:rPr>
              <a:t> He made in us.</a:t>
            </a:r>
            <a:endParaRPr lang="en-US" altLang="en-US" sz="2400" dirty="0"/>
          </a:p>
        </p:txBody>
      </p:sp>
      <p:pic>
        <p:nvPicPr>
          <p:cNvPr id="3074" name="Picture 2" descr="Image result for grace png">
            <a:extLst>
              <a:ext uri="{FF2B5EF4-FFF2-40B4-BE49-F238E27FC236}">
                <a16:creationId xmlns:a16="http://schemas.microsoft.com/office/drawing/2014/main" id="{9790ECA2-D917-44EC-AB3A-0F9DCE79AC5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3308" y="3939947"/>
            <a:ext cx="2259839" cy="58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55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descr="1_corinthians_15~20-22+heisrisen.jpg"/>
          <p:cNvPicPr>
            <a:picLocks noChangeAspect="1"/>
          </p:cNvPicPr>
          <p:nvPr/>
        </p:nvPicPr>
        <p:blipFill rotWithShape="1">
          <a:blip r:embed="rId3">
            <a:extLst>
              <a:ext uri="{28A0092B-C50C-407E-A947-70E740481C1C}">
                <a14:useLocalDpi xmlns:a14="http://schemas.microsoft.com/office/drawing/2010/main" val="0"/>
              </a:ext>
            </a:extLst>
          </a:blip>
          <a:srcRect t="17080"/>
          <a:stretch/>
        </p:blipFill>
        <p:spPr bwMode="auto">
          <a:xfrm>
            <a:off x="5791200" y="4724400"/>
            <a:ext cx="1428750" cy="17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1_timothy_1~14-16+divineredeemer.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581" y="4635362"/>
            <a:ext cx="1512582" cy="190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ephesians_4~11-14+JesusChristPortrait.jpg"/>
          <p:cNvPicPr>
            <a:picLocks noChangeAspect="1"/>
          </p:cNvPicPr>
          <p:nvPr/>
        </p:nvPicPr>
        <p:blipFill rotWithShape="1">
          <a:blip r:embed="rId5" cstate="print">
            <a:extLst>
              <a:ext uri="{28A0092B-C50C-407E-A947-70E740481C1C}">
                <a14:useLocalDpi xmlns:a14="http://schemas.microsoft.com/office/drawing/2010/main" val="0"/>
              </a:ext>
            </a:extLst>
          </a:blip>
          <a:srcRect b="7439"/>
          <a:stretch/>
        </p:blipFill>
        <p:spPr bwMode="auto">
          <a:xfrm>
            <a:off x="2292394" y="4638675"/>
            <a:ext cx="1617358"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1_corinthians_11~23-31+lastsupper.jpg"/>
          <p:cNvPicPr>
            <a:picLocks noChangeAspect="1"/>
          </p:cNvPicPr>
          <p:nvPr/>
        </p:nvPicPr>
        <p:blipFill rotWithShape="1">
          <a:blip r:embed="rId6" cstate="print">
            <a:extLst>
              <a:ext uri="{28A0092B-C50C-407E-A947-70E740481C1C}">
                <a14:useLocalDpi xmlns:a14="http://schemas.microsoft.com/office/drawing/2010/main" val="0"/>
              </a:ext>
            </a:extLst>
          </a:blip>
          <a:srcRect t="17755"/>
          <a:stretch/>
        </p:blipFill>
        <p:spPr bwMode="auto">
          <a:xfrm>
            <a:off x="4019514" y="4661866"/>
            <a:ext cx="1493658" cy="181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AutoShape 3">
            <a:hlinkClick r:id="" action="ppaction://hlinkshowjump?jump=nextslide" highlightClick="1"/>
          </p:cNvPr>
          <p:cNvSpPr>
            <a:spLocks noChangeArrowheads="1"/>
          </p:cNvSpPr>
          <p:nvPr/>
        </p:nvSpPr>
        <p:spPr bwMode="auto">
          <a:xfrm>
            <a:off x="8423275" y="11571288"/>
            <a:ext cx="381000" cy="381000"/>
          </a:xfrm>
          <a:prstGeom prst="actionButtonForwardNext">
            <a:avLst/>
          </a:prstGeom>
          <a:solidFill>
            <a:schemeClr val="accent1"/>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en-US" altLang="en-US"/>
          </a:p>
        </p:txBody>
      </p:sp>
      <p:pic>
        <p:nvPicPr>
          <p:cNvPr id="29" name="Picture 6" descr="1_peter_5~1-4+jesuschrist.jpg"/>
          <p:cNvPicPr>
            <a:picLocks noChangeAspect="1"/>
          </p:cNvPicPr>
          <p:nvPr/>
        </p:nvPicPr>
        <p:blipFill rotWithShape="1">
          <a:blip r:embed="rId7" cstate="print">
            <a:extLst>
              <a:ext uri="{28A0092B-C50C-407E-A947-70E740481C1C}">
                <a14:useLocalDpi xmlns:a14="http://schemas.microsoft.com/office/drawing/2010/main" val="0"/>
              </a:ext>
            </a:extLst>
          </a:blip>
          <a:srcRect l="48524"/>
          <a:stretch/>
        </p:blipFill>
        <p:spPr bwMode="auto">
          <a:xfrm>
            <a:off x="7444343" y="4721087"/>
            <a:ext cx="1328501" cy="18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0479" y="683901"/>
            <a:ext cx="8656466" cy="3785652"/>
          </a:xfrm>
          <a:prstGeom prst="rect">
            <a:avLst/>
          </a:prstGeom>
        </p:spPr>
        <p:txBody>
          <a:bodyPr wrap="square">
            <a:spAutoFit/>
          </a:bodyPr>
          <a:lstStyle/>
          <a:p>
            <a:r>
              <a:rPr lang="en-US" altLang="en-US" sz="2400" dirty="0">
                <a:latin typeface="Georgia" panose="02040502050405020303" pitchFamily="18" charset="0"/>
              </a:rPr>
              <a:t>Grace  doesn't just </a:t>
            </a:r>
            <a:r>
              <a:rPr lang="en-US" altLang="en-US" sz="2400" u="sng" dirty="0">
                <a:latin typeface="Georgia" panose="02040502050405020303" pitchFamily="18" charset="0"/>
              </a:rPr>
              <a:t>cleanse</a:t>
            </a:r>
            <a:r>
              <a:rPr lang="en-US" altLang="en-US" sz="2400" dirty="0">
                <a:latin typeface="Georgia" panose="02040502050405020303" pitchFamily="18" charset="0"/>
              </a:rPr>
              <a:t>  us.  </a:t>
            </a:r>
          </a:p>
          <a:p>
            <a:r>
              <a:rPr lang="en-US" altLang="en-US" sz="2400" dirty="0">
                <a:latin typeface="Georgia" panose="02040502050405020303" pitchFamily="18" charset="0"/>
              </a:rPr>
              <a:t>	</a:t>
            </a:r>
            <a:r>
              <a:rPr lang="en-US" altLang="en-US" sz="2400" i="1" dirty="0">
                <a:latin typeface="Georgia" panose="02040502050405020303" pitchFamily="18" charset="0"/>
              </a:rPr>
              <a:t>Grace </a:t>
            </a:r>
            <a:r>
              <a:rPr lang="en-US" altLang="en-US" sz="2400" i="1" u="sng" dirty="0">
                <a:latin typeface="Georgia" panose="02040502050405020303" pitchFamily="18" charset="0"/>
              </a:rPr>
              <a:t>transforms</a:t>
            </a:r>
            <a:r>
              <a:rPr lang="en-US" altLang="en-US" sz="2400" i="1" dirty="0">
                <a:latin typeface="Georgia" panose="02040502050405020303" pitchFamily="18" charset="0"/>
              </a:rPr>
              <a:t> us</a:t>
            </a:r>
            <a:r>
              <a:rPr lang="en-US" altLang="en-US" sz="2400" i="1" dirty="0"/>
              <a:t>.</a:t>
            </a:r>
          </a:p>
          <a:p>
            <a:r>
              <a:rPr lang="en-US" altLang="en-US" sz="2400" dirty="0">
                <a:latin typeface="Georgia" panose="02040502050405020303" pitchFamily="18" charset="0"/>
              </a:rPr>
              <a:t>Grace does not just allow us to </a:t>
            </a:r>
            <a:r>
              <a:rPr lang="en-US" altLang="en-US" sz="2400" u="sng" dirty="0">
                <a:latin typeface="Georgia" panose="02040502050405020303" pitchFamily="18" charset="0"/>
              </a:rPr>
              <a:t>go</a:t>
            </a:r>
            <a:r>
              <a:rPr lang="en-US" altLang="en-US" sz="2400" dirty="0">
                <a:latin typeface="Georgia" panose="02040502050405020303" pitchFamily="18" charset="0"/>
              </a:rPr>
              <a:t> home to heaven.  </a:t>
            </a:r>
          </a:p>
          <a:p>
            <a:r>
              <a:rPr lang="en-US" altLang="en-US" sz="2400" dirty="0">
                <a:latin typeface="Georgia" panose="02040502050405020303" pitchFamily="18" charset="0"/>
              </a:rPr>
              <a:t>	</a:t>
            </a:r>
            <a:r>
              <a:rPr lang="en-US" altLang="en-US" sz="2400" i="1" dirty="0">
                <a:latin typeface="Georgia" panose="02040502050405020303" pitchFamily="18" charset="0"/>
              </a:rPr>
              <a:t>Grace helps us </a:t>
            </a:r>
            <a:r>
              <a:rPr lang="en-US" altLang="en-US" sz="2400" i="1" u="sng" dirty="0">
                <a:latin typeface="Georgia" panose="02040502050405020303" pitchFamily="18" charset="0"/>
              </a:rPr>
              <a:t>feel at home </a:t>
            </a:r>
            <a:r>
              <a:rPr lang="en-US" altLang="en-US" sz="2400" i="1" dirty="0">
                <a:latin typeface="Georgia" panose="02040502050405020303" pitchFamily="18" charset="0"/>
              </a:rPr>
              <a:t>when we reach heaven.</a:t>
            </a:r>
            <a:endParaRPr lang="en-US" altLang="en-US" sz="2400" i="1" dirty="0"/>
          </a:p>
          <a:p>
            <a:r>
              <a:rPr lang="en-US" altLang="en-US" sz="2400" dirty="0">
                <a:latin typeface="Georgia" panose="02040502050405020303" pitchFamily="18" charset="0"/>
              </a:rPr>
              <a:t>Grace is not achieved </a:t>
            </a:r>
            <a:r>
              <a:rPr lang="en-US" altLang="en-US" sz="2400" u="sng" dirty="0">
                <a:latin typeface="Georgia" panose="02040502050405020303" pitchFamily="18" charset="0"/>
              </a:rPr>
              <a:t>down the road</a:t>
            </a:r>
            <a:r>
              <a:rPr lang="en-US" altLang="en-US" sz="2400" dirty="0">
                <a:latin typeface="Georgia" panose="02040502050405020303" pitchFamily="18" charset="0"/>
              </a:rPr>
              <a:t>. </a:t>
            </a:r>
          </a:p>
          <a:p>
            <a:r>
              <a:rPr lang="en-US" altLang="en-US" sz="2400" dirty="0">
                <a:latin typeface="Georgia" panose="02040502050405020303" pitchFamily="18" charset="0"/>
              </a:rPr>
              <a:t>	</a:t>
            </a:r>
            <a:r>
              <a:rPr lang="en-US" altLang="en-US" sz="2400" i="1" dirty="0">
                <a:latin typeface="Georgia" panose="02040502050405020303" pitchFamily="18" charset="0"/>
              </a:rPr>
              <a:t>Grace is received </a:t>
            </a:r>
            <a:r>
              <a:rPr lang="en-US" altLang="en-US" sz="2400" i="1" u="sng" dirty="0">
                <a:latin typeface="Georgia" panose="02040502050405020303" pitchFamily="18" charset="0"/>
              </a:rPr>
              <a:t>right now</a:t>
            </a:r>
            <a:r>
              <a:rPr lang="en-US" altLang="en-US" sz="2400" i="1" dirty="0">
                <a:latin typeface="Georgia" panose="02040502050405020303" pitchFamily="18" charset="0"/>
              </a:rPr>
              <a:t>. </a:t>
            </a:r>
          </a:p>
          <a:p>
            <a:r>
              <a:rPr lang="en-US" altLang="en-US" sz="2400" dirty="0">
                <a:latin typeface="Georgia" panose="02040502050405020303" pitchFamily="18" charset="0"/>
              </a:rPr>
              <a:t>Grace doesn’t make </a:t>
            </a:r>
            <a:r>
              <a:rPr lang="en-US" altLang="en-US" sz="2400" i="1" u="sng" dirty="0">
                <a:latin typeface="Georgia" panose="02040502050405020303" pitchFamily="18" charset="0"/>
              </a:rPr>
              <a:t>up</a:t>
            </a:r>
            <a:r>
              <a:rPr lang="en-US" altLang="en-US" sz="2400" dirty="0">
                <a:latin typeface="Georgia" panose="02040502050405020303" pitchFamily="18" charset="0"/>
              </a:rPr>
              <a:t> the difference. </a:t>
            </a:r>
          </a:p>
          <a:p>
            <a:r>
              <a:rPr lang="en-US" altLang="en-US" sz="2400" dirty="0">
                <a:latin typeface="Georgia" panose="02040502050405020303" pitchFamily="18" charset="0"/>
              </a:rPr>
              <a:t>	</a:t>
            </a:r>
            <a:r>
              <a:rPr lang="en-US" altLang="en-US" sz="2400" i="1" dirty="0">
                <a:latin typeface="Georgia" panose="02040502050405020303" pitchFamily="18" charset="0"/>
              </a:rPr>
              <a:t>Grace makes </a:t>
            </a:r>
            <a:r>
              <a:rPr lang="en-US" altLang="en-US" sz="2400" i="1" u="sng" dirty="0">
                <a:latin typeface="Georgia" panose="02040502050405020303" pitchFamily="18" charset="0"/>
              </a:rPr>
              <a:t>all</a:t>
            </a:r>
            <a:r>
              <a:rPr lang="en-US" altLang="en-US" sz="2400" i="1" dirty="0">
                <a:latin typeface="Georgia" panose="02040502050405020303" pitchFamily="18" charset="0"/>
              </a:rPr>
              <a:t> the difference. </a:t>
            </a:r>
          </a:p>
          <a:p>
            <a:r>
              <a:rPr lang="en-US" altLang="en-US" sz="2400" dirty="0">
                <a:latin typeface="Georgia" panose="02040502050405020303" pitchFamily="18" charset="0"/>
              </a:rPr>
              <a:t>Grace is not a </a:t>
            </a:r>
            <a:r>
              <a:rPr lang="en-US" altLang="en-US" sz="2400" u="sng" dirty="0">
                <a:latin typeface="Georgia" panose="02040502050405020303" pitchFamily="18" charset="0"/>
              </a:rPr>
              <a:t>finishing</a:t>
            </a:r>
            <a:r>
              <a:rPr lang="en-US" altLang="en-US" sz="2400" dirty="0">
                <a:latin typeface="Georgia" panose="02040502050405020303" pitchFamily="18" charset="0"/>
              </a:rPr>
              <a:t> touch.  </a:t>
            </a:r>
          </a:p>
          <a:p>
            <a:r>
              <a:rPr lang="en-US" altLang="en-US" sz="2400" dirty="0">
                <a:latin typeface="Georgia" panose="02040502050405020303" pitchFamily="18" charset="0"/>
              </a:rPr>
              <a:t>	</a:t>
            </a:r>
            <a:r>
              <a:rPr lang="en-US" altLang="en-US" sz="2400" i="1" dirty="0">
                <a:latin typeface="Georgia" panose="02040502050405020303" pitchFamily="18" charset="0"/>
              </a:rPr>
              <a:t>Grace is the </a:t>
            </a:r>
            <a:r>
              <a:rPr lang="en-US" altLang="en-US" sz="2400" i="1" u="sng" dirty="0">
                <a:latin typeface="Georgia" panose="02040502050405020303" pitchFamily="18" charset="0"/>
              </a:rPr>
              <a:t>Finisher’s</a:t>
            </a:r>
            <a:r>
              <a:rPr lang="en-US" altLang="en-US" sz="2400" i="1" dirty="0">
                <a:latin typeface="Georgia" panose="02040502050405020303" pitchFamily="18" charset="0"/>
              </a:rPr>
              <a:t> touch.</a:t>
            </a:r>
            <a:endParaRPr lang="en-US" altLang="en-US" sz="2400" i="1" dirty="0"/>
          </a:p>
        </p:txBody>
      </p:sp>
      <p:pic>
        <p:nvPicPr>
          <p:cNvPr id="9" name="Picture 2" descr="Image result for grace png">
            <a:extLst>
              <a:ext uri="{FF2B5EF4-FFF2-40B4-BE49-F238E27FC236}">
                <a16:creationId xmlns:a16="http://schemas.microsoft.com/office/drawing/2014/main" id="{5E90FB4F-7066-4AFC-ABC9-2C30B95155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3308" y="3939947"/>
            <a:ext cx="2259839" cy="58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6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26472</TotalTime>
  <Words>1873</Words>
  <Application>Microsoft Office PowerPoint</Application>
  <PresentationFormat>On-screen Show (4:3)</PresentationFormat>
  <Paragraphs>123</Paragraphs>
  <Slides>37</Slides>
  <Notes>6</Notes>
  <HiddenSlides>0</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Bell MT</vt:lpstr>
      <vt:lpstr>Bookman Old Style</vt:lpstr>
      <vt:lpstr>Calibri</vt:lpstr>
      <vt:lpstr>Freestyle Script</vt:lpstr>
      <vt:lpstr>Georgia</vt:lpstr>
      <vt:lpstr>Open Sans</vt:lpstr>
      <vt:lpstr>Rockwell</vt:lpstr>
      <vt:lpstr>Times New Roman</vt:lpstr>
      <vt:lpstr>Vladimir Script</vt:lpstr>
      <vt:lpstr>Wingdings</vt:lpstr>
      <vt:lpstr>Damask</vt:lpstr>
      <vt:lpstr>The Book of Revelation</vt:lpstr>
      <vt:lpstr>REVELATION 4-5</vt:lpstr>
      <vt:lpstr>Favorite Resources</vt:lpstr>
      <vt:lpstr>Trinity</vt:lpstr>
      <vt:lpstr>Revelation 5:10</vt:lpstr>
      <vt:lpstr>PowerPoint Presentation</vt:lpstr>
      <vt:lpstr>PowerPoint Presentation</vt:lpstr>
      <vt:lpstr>PowerPoint Presentation</vt:lpstr>
      <vt:lpstr>PowerPoint Presentation</vt:lpstr>
      <vt:lpstr>Grace</vt:lpstr>
      <vt:lpstr>PowerPoint Presentation</vt:lpstr>
      <vt:lpstr>Modern Day Witnesses</vt:lpstr>
      <vt:lpstr>PowerPoint Presentation</vt:lpstr>
      <vt:lpstr>PowerPoint Presentation</vt:lpstr>
      <vt:lpstr>PowerPoint Presentation</vt:lpstr>
      <vt:lpstr>HE LIVES!</vt:lpstr>
      <vt:lpstr>HE LIVES!</vt:lpstr>
      <vt:lpstr>HE LIVES!</vt:lpstr>
      <vt:lpstr>HE LIVES!</vt:lpstr>
      <vt:lpstr>HE LIVES!</vt:lpstr>
      <vt:lpstr>HE LIVES!</vt:lpstr>
      <vt:lpstr>HE LIVES!</vt:lpstr>
      <vt:lpstr>HE LIVES!</vt:lpstr>
      <vt:lpstr>HE LIVES!</vt:lpstr>
      <vt:lpstr>HE LIVES!</vt:lpstr>
      <vt:lpstr>HE LIVES!</vt:lpstr>
      <vt:lpstr>HE LIVES!</vt:lpstr>
      <vt:lpstr>HE LIVES!</vt:lpstr>
      <vt:lpstr>HE LIVES!</vt:lpstr>
      <vt:lpstr>HE LIVES!</vt:lpstr>
      <vt:lpstr>HE LIVES!</vt:lpstr>
      <vt:lpstr>HE LIVES!</vt:lpstr>
      <vt:lpstr>HE LIVES!</vt:lpstr>
      <vt:lpstr>PowerPoint Presentation</vt:lpstr>
      <vt:lpstr>PowerPoint Presentation</vt:lpstr>
      <vt:lpstr>Chapters 4-5</vt:lpstr>
      <vt:lpstr>The Book of Revelation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Richards</cp:lastModifiedBy>
  <cp:revision>377</cp:revision>
  <dcterms:created xsi:type="dcterms:W3CDTF">2006-07-12T19:00:47Z</dcterms:created>
  <dcterms:modified xsi:type="dcterms:W3CDTF">2018-01-31T20:38:15Z</dcterms:modified>
</cp:coreProperties>
</file>