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26"/>
  </p:notesMasterIdLst>
  <p:sldIdLst>
    <p:sldId id="1095" r:id="rId2"/>
    <p:sldId id="539" r:id="rId3"/>
    <p:sldId id="1082" r:id="rId4"/>
    <p:sldId id="1083" r:id="rId5"/>
    <p:sldId id="1084" r:id="rId6"/>
    <p:sldId id="1085" r:id="rId7"/>
    <p:sldId id="1086" r:id="rId8"/>
    <p:sldId id="1087" r:id="rId9"/>
    <p:sldId id="960" r:id="rId10"/>
    <p:sldId id="1102" r:id="rId11"/>
    <p:sldId id="670" r:id="rId12"/>
    <p:sldId id="1052" r:id="rId13"/>
    <p:sldId id="1088" r:id="rId14"/>
    <p:sldId id="1089" r:id="rId15"/>
    <p:sldId id="1090" r:id="rId16"/>
    <p:sldId id="1079" r:id="rId17"/>
    <p:sldId id="1101" r:id="rId18"/>
    <p:sldId id="911" r:id="rId19"/>
    <p:sldId id="1094" r:id="rId20"/>
    <p:sldId id="1099" r:id="rId21"/>
    <p:sldId id="1080" r:id="rId22"/>
    <p:sldId id="925" r:id="rId23"/>
    <p:sldId id="926" r:id="rId24"/>
    <p:sldId id="1096"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5F69B5"/>
    <a:srgbClr val="979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5714" autoAdjust="0"/>
  </p:normalViewPr>
  <p:slideViewPr>
    <p:cSldViewPr snapToGrid="0">
      <p:cViewPr varScale="1">
        <p:scale>
          <a:sx n="69" d="100"/>
          <a:sy n="69" d="100"/>
        </p:scale>
        <p:origin x="1224"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A2B1A05E-4E26-4892-8478-A55B2BFB5D2C}" type="datetimeFigureOut">
              <a:rPr lang="en-US"/>
              <a:pPr>
                <a:defRPr/>
              </a:pPr>
              <a:t>1/30/2018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B12890A-0C69-43DD-92E2-66AFC0E5088A}" type="slidenum">
              <a:rPr lang="en-US" altLang="en-US"/>
              <a:pPr>
                <a:defRPr/>
              </a:pPr>
              <a:t>‹#›</a:t>
            </a:fld>
            <a:endParaRPr lang="en-US" altLang="en-US"/>
          </a:p>
        </p:txBody>
      </p:sp>
    </p:spTree>
    <p:extLst>
      <p:ext uri="{BB962C8B-B14F-4D97-AF65-F5344CB8AC3E}">
        <p14:creationId xmlns:p14="http://schemas.microsoft.com/office/powerpoint/2010/main" val="1459285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effectLst/>
              </a:rPr>
              <a:t>Adonai </a:t>
            </a:r>
            <a:r>
              <a:rPr lang="en-US" dirty="0">
                <a:effectLst/>
              </a:rPr>
              <a:t>has become one of my favorite titles for God.  It means ‘owner’ or ‘ruler’ and originally dealt with masters who owned slaves. Yet the title </a:t>
            </a:r>
            <a:r>
              <a:rPr lang="en-US" i="1" dirty="0" err="1">
                <a:effectLst/>
              </a:rPr>
              <a:t>adonai</a:t>
            </a:r>
            <a:r>
              <a:rPr lang="en-US" i="1" dirty="0">
                <a:effectLst/>
              </a:rPr>
              <a:t> </a:t>
            </a:r>
            <a:r>
              <a:rPr lang="en-US" dirty="0">
                <a:effectLst/>
              </a:rPr>
              <a:t>didn’t merely connote ownership; it also bore within the name a certain responsibility for the care and well-being of that which was owned. The </a:t>
            </a:r>
            <a:r>
              <a:rPr lang="en-US" i="1" dirty="0" err="1">
                <a:effectLst/>
              </a:rPr>
              <a:t>adonai</a:t>
            </a:r>
            <a:r>
              <a:rPr lang="en-US" i="1" dirty="0">
                <a:effectLst/>
              </a:rPr>
              <a:t> </a:t>
            </a:r>
            <a:r>
              <a:rPr lang="en-US" dirty="0">
                <a:effectLst/>
              </a:rPr>
              <a:t>(owner, ruler) was to provide for, protect, guide that which he owned. The psalmist pens in Psalm 97 that God is, “the [Adonai] of the whole earth.” He is not only the Creator, but He is also the Owner (Adonai). Since God is the absolute ruler and owner, our position should be one of surrender and of submission. Submission is a powerful tool when coupled with an All-powerful </a:t>
            </a:r>
            <a:r>
              <a:rPr lang="en-US" i="1" dirty="0">
                <a:effectLst/>
              </a:rPr>
              <a:t>Adonai</a:t>
            </a:r>
            <a:r>
              <a:rPr lang="en-US" dirty="0">
                <a:effectLst/>
              </a:rPr>
              <a:t>; if He truly is our </a:t>
            </a:r>
            <a:r>
              <a:rPr lang="en-US" i="1" dirty="0">
                <a:effectLst/>
              </a:rPr>
              <a:t>Adonai</a:t>
            </a:r>
            <a:r>
              <a:rPr lang="en-US" dirty="0">
                <a:effectLst/>
              </a:rPr>
              <a:t>, He should be allowed to rule. He should have the final say in our decisions. His perspective is the perspective we utilize in making choices. As we surrender our will (our crowns) to our </a:t>
            </a:r>
            <a:r>
              <a:rPr lang="en-US" i="1" dirty="0">
                <a:effectLst/>
              </a:rPr>
              <a:t>Adonai</a:t>
            </a:r>
            <a:r>
              <a:rPr lang="en-US" dirty="0">
                <a:effectLst/>
              </a:rPr>
              <a:t>, the heavens pour out blessings.</a:t>
            </a:r>
          </a:p>
        </p:txBody>
      </p:sp>
      <p:sp>
        <p:nvSpPr>
          <p:cNvPr id="4" name="Slide Number Placeholder 3"/>
          <p:cNvSpPr>
            <a:spLocks noGrp="1"/>
          </p:cNvSpPr>
          <p:nvPr>
            <p:ph type="sldNum" sz="quarter" idx="10"/>
          </p:nvPr>
        </p:nvSpPr>
        <p:spPr/>
        <p:txBody>
          <a:bodyPr/>
          <a:lstStyle/>
          <a:p>
            <a:fld id="{C8DC57A8-AE18-4654-B6AF-04B3577165BE}" type="slidenum">
              <a:rPr lang="en-US" smtClean="0"/>
              <a:t>9</a:t>
            </a:fld>
            <a:endParaRPr lang="en-US"/>
          </a:p>
        </p:txBody>
      </p:sp>
    </p:spTree>
    <p:extLst>
      <p:ext uri="{BB962C8B-B14F-4D97-AF65-F5344CB8AC3E}">
        <p14:creationId xmlns:p14="http://schemas.microsoft.com/office/powerpoint/2010/main" val="2845534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effectLst/>
              </a:rPr>
              <a:t>Adonai </a:t>
            </a:r>
            <a:r>
              <a:rPr lang="en-US" dirty="0">
                <a:effectLst/>
              </a:rPr>
              <a:t>has become one of my favorite titles for God.  It means ‘owner’ or ‘ruler’ and originally dealt with masters who owned slaves. Yet the title </a:t>
            </a:r>
            <a:r>
              <a:rPr lang="en-US" i="1" dirty="0" err="1">
                <a:effectLst/>
              </a:rPr>
              <a:t>adonai</a:t>
            </a:r>
            <a:r>
              <a:rPr lang="en-US" i="1" dirty="0">
                <a:effectLst/>
              </a:rPr>
              <a:t> </a:t>
            </a:r>
            <a:r>
              <a:rPr lang="en-US" dirty="0">
                <a:effectLst/>
              </a:rPr>
              <a:t>didn’t merely connote ownership; it also bore within the name a certain responsibility for the care and well-being of that which was owned. The </a:t>
            </a:r>
            <a:r>
              <a:rPr lang="en-US" i="1" dirty="0" err="1">
                <a:effectLst/>
              </a:rPr>
              <a:t>adonai</a:t>
            </a:r>
            <a:r>
              <a:rPr lang="en-US" i="1" dirty="0">
                <a:effectLst/>
              </a:rPr>
              <a:t> </a:t>
            </a:r>
            <a:r>
              <a:rPr lang="en-US" dirty="0">
                <a:effectLst/>
              </a:rPr>
              <a:t>(owner, ruler) was to provide for, protect, guide that which he owned. The psalmist pens in Psalm 97 that God is, “the [Adonai] of the whole earth.” He is not only the Creator, but He is also the Owner (Adonai). Since God is the absolute ruler and owner, our position should be one of surrender and of submission. Submission is a powerful tool when coupled with an All-powerful </a:t>
            </a:r>
            <a:r>
              <a:rPr lang="en-US" i="1" dirty="0">
                <a:effectLst/>
              </a:rPr>
              <a:t>Adonai</a:t>
            </a:r>
            <a:r>
              <a:rPr lang="en-US" dirty="0">
                <a:effectLst/>
              </a:rPr>
              <a:t>; if He truly is our </a:t>
            </a:r>
            <a:r>
              <a:rPr lang="en-US" i="1" dirty="0">
                <a:effectLst/>
              </a:rPr>
              <a:t>Adonai</a:t>
            </a:r>
            <a:r>
              <a:rPr lang="en-US" dirty="0">
                <a:effectLst/>
              </a:rPr>
              <a:t>, He should be allowed to rule. He should have the final say in our decisions. His perspective is the perspective we utilize in making choices. As we surrender our will (our crowns) to our </a:t>
            </a:r>
            <a:r>
              <a:rPr lang="en-US" i="1" dirty="0">
                <a:effectLst/>
              </a:rPr>
              <a:t>Adonai</a:t>
            </a:r>
            <a:r>
              <a:rPr lang="en-US" dirty="0">
                <a:effectLst/>
              </a:rPr>
              <a:t>, the heavens pour out blessings.</a:t>
            </a:r>
          </a:p>
        </p:txBody>
      </p:sp>
      <p:sp>
        <p:nvSpPr>
          <p:cNvPr id="4" name="Slide Number Placeholder 3"/>
          <p:cNvSpPr>
            <a:spLocks noGrp="1"/>
          </p:cNvSpPr>
          <p:nvPr>
            <p:ph type="sldNum" sz="quarter" idx="10"/>
          </p:nvPr>
        </p:nvSpPr>
        <p:spPr/>
        <p:txBody>
          <a:bodyPr/>
          <a:lstStyle/>
          <a:p>
            <a:fld id="{C8DC57A8-AE18-4654-B6AF-04B3577165BE}" type="slidenum">
              <a:rPr lang="en-US" smtClean="0"/>
              <a:t>10</a:t>
            </a:fld>
            <a:endParaRPr lang="en-US"/>
          </a:p>
        </p:txBody>
      </p:sp>
    </p:spTree>
    <p:extLst>
      <p:ext uri="{BB962C8B-B14F-4D97-AF65-F5344CB8AC3E}">
        <p14:creationId xmlns:p14="http://schemas.microsoft.com/office/powerpoint/2010/main" val="975009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602D02-651C-4C36-A48A-B07AA34EC33B}" type="slidenum">
              <a:rPr lang="en-US" altLang="en-US"/>
              <a:pPr>
                <a:defRPr/>
              </a:pPr>
              <a:t>‹#›</a:t>
            </a:fld>
            <a:endParaRPr lang="en-US" altLang="en-US"/>
          </a:p>
        </p:txBody>
      </p:sp>
    </p:spTree>
    <p:extLst>
      <p:ext uri="{BB962C8B-B14F-4D97-AF65-F5344CB8AC3E}">
        <p14:creationId xmlns:p14="http://schemas.microsoft.com/office/powerpoint/2010/main" val="2572057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6" y="5108728"/>
            <a:ext cx="7774499" cy="68247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4E6C24-206D-4A64-A5F4-6FEF8C1FBC95}" type="slidenum">
              <a:rPr lang="en-US" altLang="en-US"/>
              <a:pPr>
                <a:defRPr/>
              </a:pPr>
              <a:t>‹#›</a:t>
            </a:fld>
            <a:endParaRPr lang="en-US" altLang="en-US"/>
          </a:p>
        </p:txBody>
      </p:sp>
    </p:spTree>
    <p:extLst>
      <p:ext uri="{BB962C8B-B14F-4D97-AF65-F5344CB8AC3E}">
        <p14:creationId xmlns:p14="http://schemas.microsoft.com/office/powerpoint/2010/main" val="2688377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918B3F-237D-4C21-8C41-9FBA9CB010B8}" type="slidenum">
              <a:rPr lang="en-US" altLang="en-US"/>
              <a:pPr>
                <a:defRPr/>
              </a:pPr>
              <a:t>‹#›</a:t>
            </a:fld>
            <a:endParaRPr lang="en-US" altLang="en-US"/>
          </a:p>
        </p:txBody>
      </p:sp>
    </p:spTree>
    <p:extLst>
      <p:ext uri="{BB962C8B-B14F-4D97-AF65-F5344CB8AC3E}">
        <p14:creationId xmlns:p14="http://schemas.microsoft.com/office/powerpoint/2010/main" val="2403793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504825" y="641350"/>
            <a:ext cx="4572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6" name="TextBox 5"/>
          <p:cNvSpPr txBox="1"/>
          <p:nvPr/>
        </p:nvSpPr>
        <p:spPr>
          <a:xfrm>
            <a:off x="7947025" y="3073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1084659" y="609600"/>
            <a:ext cx="6977064" cy="2992904"/>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4"/>
          <p:cNvSpPr>
            <a:spLocks noGrp="1"/>
          </p:cNvSpPr>
          <p:nvPr>
            <p:ph type="dt" sz="half" idx="14"/>
          </p:nvPr>
        </p:nvSpPr>
        <p:spPr/>
        <p:txBody>
          <a:bodyPr/>
          <a:lstStyle>
            <a:lvl1pPr>
              <a:defRPr/>
            </a:lvl1pPr>
          </a:lstStyle>
          <a:p>
            <a:pPr>
              <a:defRPr/>
            </a:pPr>
            <a:endParaRPr lang="en-US"/>
          </a:p>
        </p:txBody>
      </p:sp>
      <p:sp>
        <p:nvSpPr>
          <p:cNvPr id="8" name="Footer Placeholder 5"/>
          <p:cNvSpPr>
            <a:spLocks noGrp="1"/>
          </p:cNvSpPr>
          <p:nvPr>
            <p:ph type="ftr" sz="quarter" idx="15"/>
          </p:nvPr>
        </p:nvSpPr>
        <p:spPr/>
        <p:txBody>
          <a:bodyPr/>
          <a:lstStyle>
            <a:lvl1pPr>
              <a:defRPr/>
            </a:lvl1pPr>
          </a:lstStyle>
          <a:p>
            <a:pPr>
              <a:defRPr/>
            </a:pPr>
            <a:endParaRPr lang="en-US"/>
          </a:p>
        </p:txBody>
      </p:sp>
      <p:sp>
        <p:nvSpPr>
          <p:cNvPr id="9" name="Slide Number Placeholder 6"/>
          <p:cNvSpPr>
            <a:spLocks noGrp="1"/>
          </p:cNvSpPr>
          <p:nvPr>
            <p:ph type="sldNum" sz="quarter" idx="16"/>
          </p:nvPr>
        </p:nvSpPr>
        <p:spPr/>
        <p:txBody>
          <a:bodyPr/>
          <a:lstStyle>
            <a:lvl1pPr>
              <a:defRPr/>
            </a:lvl1pPr>
          </a:lstStyle>
          <a:p>
            <a:pPr>
              <a:defRPr/>
            </a:pPr>
            <a:fld id="{2785FBBF-B1A1-4666-AE67-E6FA2C7E62F0}" type="slidenum">
              <a:rPr lang="en-US" altLang="en-US"/>
              <a:pPr>
                <a:defRPr/>
              </a:pPr>
              <a:t>‹#›</a:t>
            </a:fld>
            <a:endParaRPr lang="en-US" altLang="en-US"/>
          </a:p>
        </p:txBody>
      </p:sp>
    </p:spTree>
    <p:extLst>
      <p:ext uri="{BB962C8B-B14F-4D97-AF65-F5344CB8AC3E}">
        <p14:creationId xmlns:p14="http://schemas.microsoft.com/office/powerpoint/2010/main" val="670603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CA930F-085B-4EDB-A402-9411D9019995}" type="slidenum">
              <a:rPr lang="en-US" altLang="en-US"/>
              <a:pPr>
                <a:defRPr/>
              </a:pPr>
              <a:t>‹#›</a:t>
            </a:fld>
            <a:endParaRPr lang="en-US" altLang="en-US"/>
          </a:p>
        </p:txBody>
      </p:sp>
    </p:spTree>
    <p:extLst>
      <p:ext uri="{BB962C8B-B14F-4D97-AF65-F5344CB8AC3E}">
        <p14:creationId xmlns:p14="http://schemas.microsoft.com/office/powerpoint/2010/main" val="3626296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Date Placeholder 3"/>
          <p:cNvSpPr>
            <a:spLocks noGrp="1"/>
          </p:cNvSpPr>
          <p:nvPr>
            <p:ph type="dt" sz="half" idx="18"/>
          </p:nvPr>
        </p:nvSpPr>
        <p:spPr/>
        <p:txBody>
          <a:bodyPr/>
          <a:lstStyle>
            <a:lvl1pPr>
              <a:defRPr/>
            </a:lvl1pPr>
          </a:lstStyle>
          <a:p>
            <a:pPr>
              <a:defRPr/>
            </a:pPr>
            <a:endParaRPr lang="en-US"/>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pPr>
              <a:defRPr/>
            </a:pPr>
            <a:fld id="{3C7265A1-C2D4-4C30-82D3-A3A00D09D63A}" type="slidenum">
              <a:rPr lang="en-US" altLang="en-US"/>
              <a:pPr>
                <a:defRPr/>
              </a:pPr>
              <a:t>‹#›</a:t>
            </a:fld>
            <a:endParaRPr lang="en-US" altLang="en-US"/>
          </a:p>
        </p:txBody>
      </p:sp>
    </p:spTree>
    <p:extLst>
      <p:ext uri="{BB962C8B-B14F-4D97-AF65-F5344CB8AC3E}">
        <p14:creationId xmlns:p14="http://schemas.microsoft.com/office/powerpoint/2010/main" val="499384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685347" y="4565409"/>
            <a:ext cx="2474216"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331011" y="4565408"/>
            <a:ext cx="2475252"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979973" y="4565410"/>
            <a:ext cx="2470694" cy="1225790"/>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3"/>
          <p:cNvSpPr>
            <a:spLocks noGrp="1"/>
          </p:cNvSpPr>
          <p:nvPr>
            <p:ph type="dt" sz="half" idx="23"/>
          </p:nvPr>
        </p:nvSpPr>
        <p:spPr/>
        <p:txBody>
          <a:bodyPr/>
          <a:lstStyle>
            <a:lvl1pPr>
              <a:defRPr/>
            </a:lvl1pPr>
          </a:lstStyle>
          <a:p>
            <a:pPr>
              <a:defRPr/>
            </a:pPr>
            <a:endParaRPr lang="en-US"/>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pPr>
              <a:defRPr/>
            </a:pPr>
            <a:fld id="{5CCDD9C1-386F-4D04-829B-D19EB04AF528}" type="slidenum">
              <a:rPr lang="en-US" altLang="en-US"/>
              <a:pPr>
                <a:defRPr/>
              </a:pPr>
              <a:t>‹#›</a:t>
            </a:fld>
            <a:endParaRPr lang="en-US" altLang="en-US"/>
          </a:p>
        </p:txBody>
      </p:sp>
    </p:spTree>
    <p:extLst>
      <p:ext uri="{BB962C8B-B14F-4D97-AF65-F5344CB8AC3E}">
        <p14:creationId xmlns:p14="http://schemas.microsoft.com/office/powerpoint/2010/main" val="4229450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4DE58D-BDC8-484D-B093-733EE0EC856F}" type="slidenum">
              <a:rPr lang="en-US" altLang="en-US"/>
              <a:pPr>
                <a:defRPr/>
              </a:pPr>
              <a:t>‹#›</a:t>
            </a:fld>
            <a:endParaRPr lang="en-US" altLang="en-US"/>
          </a:p>
        </p:txBody>
      </p:sp>
    </p:spTree>
    <p:extLst>
      <p:ext uri="{BB962C8B-B14F-4D97-AF65-F5344CB8AC3E}">
        <p14:creationId xmlns:p14="http://schemas.microsoft.com/office/powerpoint/2010/main" val="2306676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364489-8B14-4F75-BBDA-A26127F3F2E6}" type="slidenum">
              <a:rPr lang="en-US" altLang="en-US"/>
              <a:pPr>
                <a:defRPr/>
              </a:pPr>
              <a:t>‹#›</a:t>
            </a:fld>
            <a:endParaRPr lang="en-US" altLang="en-US"/>
          </a:p>
        </p:txBody>
      </p:sp>
    </p:spTree>
    <p:extLst>
      <p:ext uri="{BB962C8B-B14F-4D97-AF65-F5344CB8AC3E}">
        <p14:creationId xmlns:p14="http://schemas.microsoft.com/office/powerpoint/2010/main" val="4241523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F28889-67C9-4467-9C52-4811321B6EA4}" type="slidenum">
              <a:rPr lang="en-US" altLang="en-US"/>
              <a:pPr>
                <a:defRPr/>
              </a:pPr>
              <a:t>‹#›</a:t>
            </a:fld>
            <a:endParaRPr lang="en-US" altLang="en-US"/>
          </a:p>
        </p:txBody>
      </p:sp>
    </p:spTree>
    <p:extLst>
      <p:ext uri="{BB962C8B-B14F-4D97-AF65-F5344CB8AC3E}">
        <p14:creationId xmlns:p14="http://schemas.microsoft.com/office/powerpoint/2010/main" val="129916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EC46AA-F4B2-4431-96C8-6D4232285CC3}" type="slidenum">
              <a:rPr lang="en-US" altLang="en-US"/>
              <a:pPr>
                <a:defRPr/>
              </a:pPr>
              <a:t>‹#›</a:t>
            </a:fld>
            <a:endParaRPr lang="en-US" altLang="en-US"/>
          </a:p>
        </p:txBody>
      </p:sp>
    </p:spTree>
    <p:extLst>
      <p:ext uri="{BB962C8B-B14F-4D97-AF65-F5344CB8AC3E}">
        <p14:creationId xmlns:p14="http://schemas.microsoft.com/office/powerpoint/2010/main" val="1090761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BBE6F9-387A-4B85-9F39-400CC4DCBC47}" type="slidenum">
              <a:rPr lang="en-US" altLang="en-US"/>
              <a:pPr>
                <a:defRPr/>
              </a:pPr>
              <a:t>‹#›</a:t>
            </a:fld>
            <a:endParaRPr lang="en-US" altLang="en-US"/>
          </a:p>
        </p:txBody>
      </p:sp>
    </p:spTree>
    <p:extLst>
      <p:ext uri="{BB962C8B-B14F-4D97-AF65-F5344CB8AC3E}">
        <p14:creationId xmlns:p14="http://schemas.microsoft.com/office/powerpoint/2010/main" val="1619242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11E8DED-5AD4-4D20-AA44-50A15178F8D1}" type="slidenum">
              <a:rPr lang="en-US" altLang="en-US"/>
              <a:pPr>
                <a:defRPr/>
              </a:pPr>
              <a:t>‹#›</a:t>
            </a:fld>
            <a:endParaRPr lang="en-US" altLang="en-US"/>
          </a:p>
        </p:txBody>
      </p:sp>
    </p:spTree>
    <p:extLst>
      <p:ext uri="{BB962C8B-B14F-4D97-AF65-F5344CB8AC3E}">
        <p14:creationId xmlns:p14="http://schemas.microsoft.com/office/powerpoint/2010/main" val="4254725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EA377A0-026E-4515-B7E2-FDEAC2399954}" type="slidenum">
              <a:rPr lang="en-US" altLang="en-US"/>
              <a:pPr>
                <a:defRPr/>
              </a:pPr>
              <a:t>‹#›</a:t>
            </a:fld>
            <a:endParaRPr lang="en-US" altLang="en-US"/>
          </a:p>
        </p:txBody>
      </p:sp>
    </p:spTree>
    <p:extLst>
      <p:ext uri="{BB962C8B-B14F-4D97-AF65-F5344CB8AC3E}">
        <p14:creationId xmlns:p14="http://schemas.microsoft.com/office/powerpoint/2010/main" val="329673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5035C48-A2A1-4820-9CD2-8C90C92D5C2C}" type="slidenum">
              <a:rPr lang="en-US" altLang="en-US"/>
              <a:pPr>
                <a:defRPr/>
              </a:pPr>
              <a:t>‹#›</a:t>
            </a:fld>
            <a:endParaRPr lang="en-US" altLang="en-US"/>
          </a:p>
        </p:txBody>
      </p:sp>
    </p:spTree>
    <p:extLst>
      <p:ext uri="{BB962C8B-B14F-4D97-AF65-F5344CB8AC3E}">
        <p14:creationId xmlns:p14="http://schemas.microsoft.com/office/powerpoint/2010/main" val="1820215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AD310C-4BC0-41EA-B237-BDA9E5900DD5}" type="slidenum">
              <a:rPr lang="en-US" altLang="en-US"/>
              <a:pPr>
                <a:defRPr/>
              </a:pPr>
              <a:t>‹#›</a:t>
            </a:fld>
            <a:endParaRPr lang="en-US" altLang="en-US"/>
          </a:p>
        </p:txBody>
      </p:sp>
    </p:spTree>
    <p:extLst>
      <p:ext uri="{BB962C8B-B14F-4D97-AF65-F5344CB8AC3E}">
        <p14:creationId xmlns:p14="http://schemas.microsoft.com/office/powerpoint/2010/main" val="3403920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6" y="2971800"/>
            <a:ext cx="4171242" cy="2819400"/>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99EBFC-1DA2-413B-A03C-5CA485BDB81B}" type="slidenum">
              <a:rPr lang="en-US" altLang="en-US"/>
              <a:pPr>
                <a:defRPr/>
              </a:pPr>
              <a:t>‹#›</a:t>
            </a:fld>
            <a:endParaRPr lang="en-US" altLang="en-US"/>
          </a:p>
        </p:txBody>
      </p:sp>
    </p:spTree>
    <p:extLst>
      <p:ext uri="{BB962C8B-B14F-4D97-AF65-F5344CB8AC3E}">
        <p14:creationId xmlns:p14="http://schemas.microsoft.com/office/powerpoint/2010/main" val="943090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09600"/>
            <a:ext cx="7764463"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95500"/>
            <a:ext cx="7764463" cy="3695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808AC51D-56FA-4417-9922-0AB090428D91}"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81" r:id="rId12"/>
    <p:sldLayoutId id="2147484176" r:id="rId13"/>
    <p:sldLayoutId id="2147484177" r:id="rId14"/>
    <p:sldLayoutId id="2147484178" r:id="rId15"/>
    <p:sldLayoutId id="2147484179" r:id="rId16"/>
    <p:sldLayoutId id="2147484180" r:id="rId17"/>
  </p:sldLayoutIdLst>
  <p:txStyles>
    <p:title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p:titleStyle>
    <p:body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01FD09-2620-4882-A97D-E5764DCFC3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9818" y="0"/>
            <a:ext cx="4572000" cy="6858000"/>
          </a:xfrm>
          <a:prstGeom prst="rect">
            <a:avLst/>
          </a:prstGeom>
        </p:spPr>
      </p:pic>
      <p:sp>
        <p:nvSpPr>
          <p:cNvPr id="5" name="Oval 4">
            <a:extLst>
              <a:ext uri="{FF2B5EF4-FFF2-40B4-BE49-F238E27FC236}">
                <a16:creationId xmlns:a16="http://schemas.microsoft.com/office/drawing/2014/main" id="{0BC839B1-DB69-4B7D-909B-8E14C2C48C9B}"/>
              </a:ext>
            </a:extLst>
          </p:cNvPr>
          <p:cNvSpPr/>
          <p:nvPr/>
        </p:nvSpPr>
        <p:spPr>
          <a:xfrm>
            <a:off x="2239817" y="5865091"/>
            <a:ext cx="4572001" cy="992909"/>
          </a:xfrm>
          <a:prstGeom prst="ellipse">
            <a:avLst/>
          </a:prstGeom>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9A1F8C8D-B73A-418B-ACED-57C3D10E9151}"/>
              </a:ext>
            </a:extLst>
          </p:cNvPr>
          <p:cNvSpPr>
            <a:spLocks noGrp="1"/>
          </p:cNvSpPr>
          <p:nvPr>
            <p:ph type="title"/>
          </p:nvPr>
        </p:nvSpPr>
        <p:spPr>
          <a:xfrm>
            <a:off x="157018" y="184006"/>
            <a:ext cx="8799946" cy="664797"/>
          </a:xfrm>
        </p:spPr>
        <p:txBody>
          <a:bodyPr>
            <a:normAutofit fontScale="90000"/>
          </a:bodyPr>
          <a:lstStyle/>
          <a:p>
            <a:r>
              <a:rPr lang="en-US" sz="4400" b="0" cap="none" dirty="0">
                <a:latin typeface="Vladimir Script" panose="03050402040407070305" pitchFamily="66" charset="0"/>
              </a:rPr>
              <a:t>The Book of Revelation</a:t>
            </a:r>
          </a:p>
        </p:txBody>
      </p:sp>
    </p:spTree>
    <p:extLst>
      <p:ext uri="{BB962C8B-B14F-4D97-AF65-F5344CB8AC3E}">
        <p14:creationId xmlns:p14="http://schemas.microsoft.com/office/powerpoint/2010/main" val="2339639088"/>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ds jesus">
            <a:extLst>
              <a:ext uri="{FF2B5EF4-FFF2-40B4-BE49-F238E27FC236}">
                <a16:creationId xmlns:a16="http://schemas.microsoft.com/office/drawing/2014/main" id="{570EFEDF-1076-428E-B47C-BADAFD06A3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584" r="17441"/>
          <a:stretch/>
        </p:blipFill>
        <p:spPr bwMode="auto">
          <a:xfrm flipH="1">
            <a:off x="-85886" y="10"/>
            <a:ext cx="3562891"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71" name="Straight Connector 7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77005"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705546" y="-186812"/>
            <a:ext cx="5353506" cy="1326321"/>
          </a:xfrm>
        </p:spPr>
        <p:txBody>
          <a:bodyPr>
            <a:normAutofit/>
          </a:bodyPr>
          <a:lstStyle/>
          <a:p>
            <a:r>
              <a:rPr lang="en-US" dirty="0"/>
              <a:t>Names of The Lord</a:t>
            </a:r>
          </a:p>
        </p:txBody>
      </p:sp>
      <p:sp>
        <p:nvSpPr>
          <p:cNvPr id="5" name="Rectangle 2"/>
          <p:cNvSpPr>
            <a:spLocks noGrp="1" noChangeArrowheads="1"/>
          </p:cNvSpPr>
          <p:nvPr>
            <p:ph idx="1"/>
          </p:nvPr>
        </p:nvSpPr>
        <p:spPr bwMode="auto">
          <a:xfrm>
            <a:off x="3583710" y="834708"/>
            <a:ext cx="5560290" cy="6023291"/>
          </a:xfrm>
          <a:prstGeom prst="rect">
            <a:avLst/>
          </a:prstGeom>
          <a:extLst/>
        </p:spPr>
        <p:txBody>
          <a:bodyPr vert="horz" lIns="0" tIns="107916" rIns="0" bIns="107916" numCol="1"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indent="-342900" defTabSz="914400">
              <a:lnSpc>
                <a:spcPct val="100000"/>
              </a:lnSpc>
              <a:buClrTx/>
              <a:buSzTx/>
              <a:buFont typeface="+mj-lt"/>
              <a:buAutoNum type="arabicPeriod"/>
            </a:pPr>
            <a:r>
              <a:rPr lang="en-US" sz="1600" b="1" dirty="0" err="1">
                <a:latin typeface="+mj-lt"/>
              </a:rPr>
              <a:t>Elyon</a:t>
            </a:r>
            <a:r>
              <a:rPr lang="en-US" sz="1600" b="1" dirty="0">
                <a:latin typeface="+mj-lt"/>
              </a:rPr>
              <a:t> “</a:t>
            </a:r>
            <a:r>
              <a:rPr lang="en-US" sz="1600" dirty="0">
                <a:latin typeface="+mj-lt"/>
              </a:rPr>
              <a:t>The most high God” </a:t>
            </a:r>
            <a:br>
              <a:rPr lang="en-US" sz="1600" dirty="0">
                <a:latin typeface="+mj-lt"/>
              </a:rPr>
            </a:br>
            <a:r>
              <a:rPr lang="en-US" sz="1600" dirty="0">
                <a:latin typeface="+mj-lt"/>
              </a:rPr>
              <a:t>Genesis 14:17-20 (Abraham rescues Lot)</a:t>
            </a:r>
          </a:p>
          <a:p>
            <a:pPr marL="342900" indent="-342900" defTabSz="914400">
              <a:lnSpc>
                <a:spcPct val="100000"/>
              </a:lnSpc>
              <a:buClrTx/>
              <a:buSzTx/>
              <a:buFont typeface="+mj-lt"/>
              <a:buAutoNum type="arabicPeriod"/>
            </a:pPr>
            <a:r>
              <a:rPr lang="en-US" sz="1600" b="1" dirty="0">
                <a:latin typeface="+mj-lt"/>
              </a:rPr>
              <a:t>Roi “</a:t>
            </a:r>
            <a:r>
              <a:rPr lang="en-US" sz="1600" dirty="0">
                <a:latin typeface="+mj-lt"/>
              </a:rPr>
              <a:t>The strong one who sees”</a:t>
            </a:r>
            <a:br>
              <a:rPr lang="en-US" sz="1600" dirty="0">
                <a:latin typeface="+mj-lt"/>
              </a:rPr>
            </a:br>
            <a:r>
              <a:rPr lang="en-US" sz="1600" dirty="0">
                <a:latin typeface="+mj-lt"/>
              </a:rPr>
              <a:t>Genesis 16:13 (Sarah give Hagar)</a:t>
            </a:r>
          </a:p>
          <a:p>
            <a:pPr marL="342900" indent="-342900" defTabSz="914400">
              <a:lnSpc>
                <a:spcPct val="100000"/>
              </a:lnSpc>
              <a:buClrTx/>
              <a:buSzTx/>
              <a:buFont typeface="+mj-lt"/>
              <a:buAutoNum type="arabicPeriod"/>
            </a:pPr>
            <a:r>
              <a:rPr lang="en-US" sz="1600" b="1" dirty="0">
                <a:latin typeface="+mj-lt"/>
              </a:rPr>
              <a:t>El-Shaddai “</a:t>
            </a:r>
            <a:r>
              <a:rPr lang="en-US" sz="1600" dirty="0">
                <a:latin typeface="+mj-lt"/>
              </a:rPr>
              <a:t>The Almighty Creator of heaven and earth.” Gen. 17:1 and 49:24 (Abrahamic </a:t>
            </a:r>
            <a:r>
              <a:rPr lang="en-US" sz="1600" dirty="0" err="1">
                <a:latin typeface="+mj-lt"/>
              </a:rPr>
              <a:t>Cov</a:t>
            </a:r>
            <a:r>
              <a:rPr lang="en-US" sz="1600" dirty="0">
                <a:latin typeface="+mj-lt"/>
              </a:rPr>
              <a:t>)</a:t>
            </a:r>
          </a:p>
          <a:p>
            <a:pPr marL="342900" indent="-342900" defTabSz="914400">
              <a:lnSpc>
                <a:spcPct val="100000"/>
              </a:lnSpc>
              <a:buClrTx/>
              <a:buSzTx/>
              <a:buFont typeface="+mj-lt"/>
              <a:buAutoNum type="arabicPeriod"/>
            </a:pPr>
            <a:r>
              <a:rPr lang="en-US" sz="1600" b="1" dirty="0">
                <a:latin typeface="+mj-lt"/>
              </a:rPr>
              <a:t>Jireh “</a:t>
            </a:r>
            <a:r>
              <a:rPr lang="en-US" sz="1600" dirty="0">
                <a:latin typeface="+mj-lt"/>
              </a:rPr>
              <a:t>The Lord will provide”</a:t>
            </a:r>
            <a:br>
              <a:rPr lang="en-US" sz="1600" dirty="0">
                <a:latin typeface="+mj-lt"/>
              </a:rPr>
            </a:br>
            <a:r>
              <a:rPr lang="en-US" sz="1600" dirty="0">
                <a:latin typeface="+mj-lt"/>
              </a:rPr>
              <a:t>Genesis 22:13-14 (Abraham and Isaac)</a:t>
            </a:r>
            <a:endParaRPr kumimoji="0" lang="en-US" altLang="en-US" sz="1600" b="0" i="0" u="none" strike="noStrike" cap="none" normalizeH="0" baseline="0" dirty="0">
              <a:ln>
                <a:noFill/>
              </a:ln>
              <a:effectLst/>
              <a:latin typeface="+mj-lt"/>
            </a:endParaRPr>
          </a:p>
          <a:p>
            <a:pPr marL="342900" lvl="0" indent="-342900" defTabSz="914400">
              <a:lnSpc>
                <a:spcPct val="100000"/>
              </a:lnSpc>
              <a:buClrTx/>
              <a:buSzTx/>
              <a:buFont typeface="+mj-lt"/>
              <a:buAutoNum type="arabicPeriod"/>
            </a:pPr>
            <a:r>
              <a:rPr lang="en-US" sz="1600" b="1" dirty="0">
                <a:latin typeface="+mj-lt"/>
              </a:rPr>
              <a:t>Shammah “</a:t>
            </a:r>
            <a:r>
              <a:rPr lang="en-US" sz="1600" dirty="0">
                <a:latin typeface="+mj-lt"/>
              </a:rPr>
              <a:t>The Lord who is present”</a:t>
            </a:r>
            <a:br>
              <a:rPr lang="en-US" sz="1600" dirty="0">
                <a:latin typeface="+mj-lt"/>
              </a:rPr>
            </a:br>
            <a:r>
              <a:rPr lang="en-US" sz="1600" dirty="0">
                <a:latin typeface="+mj-lt"/>
              </a:rPr>
              <a:t>Genesis 28:16 (Jacob fleeing from Esau)</a:t>
            </a:r>
          </a:p>
          <a:p>
            <a:pPr marL="342900" indent="-342900" defTabSz="914400">
              <a:lnSpc>
                <a:spcPct val="100000"/>
              </a:lnSpc>
              <a:buClrTx/>
              <a:buSzTx/>
              <a:buFont typeface="+mj-lt"/>
              <a:buAutoNum type="arabicPeriod"/>
            </a:pPr>
            <a:r>
              <a:rPr lang="en-US" sz="1600" b="1" dirty="0">
                <a:latin typeface="+mj-lt"/>
              </a:rPr>
              <a:t>Rapha “</a:t>
            </a:r>
            <a:r>
              <a:rPr lang="en-US" sz="1600" dirty="0">
                <a:latin typeface="+mj-lt"/>
              </a:rPr>
              <a:t>The Lord our healer.”  </a:t>
            </a:r>
            <a:br>
              <a:rPr lang="en-US" sz="1600" dirty="0">
                <a:latin typeface="+mj-lt"/>
              </a:rPr>
            </a:br>
            <a:r>
              <a:rPr lang="en-US" sz="1600" dirty="0">
                <a:latin typeface="+mj-lt"/>
              </a:rPr>
              <a:t>Exodus 15:26 (Post-Red Sea)</a:t>
            </a:r>
          </a:p>
          <a:p>
            <a:pPr marL="342900" indent="-342900" defTabSz="914400">
              <a:lnSpc>
                <a:spcPct val="100000"/>
              </a:lnSpc>
              <a:buClrTx/>
              <a:buSzTx/>
              <a:buFont typeface="+mj-lt"/>
              <a:buAutoNum type="arabicPeriod"/>
            </a:pPr>
            <a:r>
              <a:rPr lang="en-US" sz="1600" b="1" dirty="0" err="1">
                <a:latin typeface="+mj-lt"/>
              </a:rPr>
              <a:t>Nissi</a:t>
            </a:r>
            <a:r>
              <a:rPr lang="en-US" sz="1600" b="1" dirty="0">
                <a:latin typeface="+mj-lt"/>
              </a:rPr>
              <a:t> “</a:t>
            </a:r>
            <a:r>
              <a:rPr lang="en-US" sz="1600" dirty="0">
                <a:latin typeface="+mj-lt"/>
              </a:rPr>
              <a:t>The Lord our banner and victor”</a:t>
            </a:r>
            <a:br>
              <a:rPr lang="en-US" sz="1600" dirty="0">
                <a:latin typeface="+mj-lt"/>
              </a:rPr>
            </a:br>
            <a:r>
              <a:rPr lang="en-US" sz="1600" dirty="0">
                <a:latin typeface="+mj-lt"/>
              </a:rPr>
              <a:t>Exodus 17:15 (Mara)</a:t>
            </a:r>
          </a:p>
          <a:p>
            <a:pPr marL="342900" lvl="0" indent="-342900" defTabSz="914400">
              <a:lnSpc>
                <a:spcPct val="100000"/>
              </a:lnSpc>
              <a:buClrTx/>
              <a:buSzTx/>
              <a:buFont typeface="+mj-lt"/>
              <a:buAutoNum type="arabicPeriod"/>
            </a:pPr>
            <a:r>
              <a:rPr lang="en-US" sz="1600" b="1" dirty="0">
                <a:latin typeface="+mj-lt"/>
              </a:rPr>
              <a:t>Adonai “</a:t>
            </a:r>
            <a:r>
              <a:rPr lang="en-US" sz="1600" dirty="0">
                <a:latin typeface="+mj-lt"/>
              </a:rPr>
              <a:t>King of kings and the Lord of lords” </a:t>
            </a:r>
            <a:br>
              <a:rPr lang="en-US" sz="1600" dirty="0">
                <a:latin typeface="+mj-lt"/>
              </a:rPr>
            </a:br>
            <a:r>
              <a:rPr lang="en-US" sz="1600" dirty="0">
                <a:latin typeface="+mj-lt"/>
              </a:rPr>
              <a:t>Judges 6:15 (Gideon &amp; Midianites)</a:t>
            </a:r>
          </a:p>
          <a:p>
            <a:pPr marL="342900" indent="-342900">
              <a:lnSpc>
                <a:spcPct val="100000"/>
              </a:lnSpc>
              <a:buFont typeface="+mj-lt"/>
              <a:buAutoNum type="arabicPeriod"/>
            </a:pPr>
            <a:r>
              <a:rPr lang="en-US" sz="1600" b="1" dirty="0">
                <a:latin typeface="+mj-lt"/>
              </a:rPr>
              <a:t>Shalom “</a:t>
            </a:r>
            <a:r>
              <a:rPr lang="en-US" sz="1600" dirty="0">
                <a:latin typeface="+mj-lt"/>
              </a:rPr>
              <a:t>The Lord is peace”</a:t>
            </a:r>
            <a:br>
              <a:rPr lang="en-US" sz="1600" dirty="0">
                <a:latin typeface="+mj-lt"/>
              </a:rPr>
            </a:br>
            <a:r>
              <a:rPr lang="en-US" sz="1600" dirty="0">
                <a:latin typeface="+mj-lt"/>
              </a:rPr>
              <a:t>Judges 6:24 (Gideon &amp; Midianites)</a:t>
            </a:r>
            <a:endParaRPr lang="en-US" altLang="en-US" sz="1600" dirty="0">
              <a:latin typeface="+mj-lt"/>
            </a:endParaRPr>
          </a:p>
          <a:p>
            <a:pPr marL="342900" indent="-342900" defTabSz="914400">
              <a:lnSpc>
                <a:spcPct val="100000"/>
              </a:lnSpc>
              <a:buClrTx/>
              <a:buSzTx/>
              <a:buFont typeface="+mj-lt"/>
              <a:buAutoNum type="arabicPeriod"/>
            </a:pPr>
            <a:r>
              <a:rPr lang="en-US" sz="1600" b="1" dirty="0" err="1">
                <a:latin typeface="+mj-lt"/>
              </a:rPr>
              <a:t>Sabbaoth</a:t>
            </a:r>
            <a:r>
              <a:rPr lang="en-US" sz="1600" b="1" dirty="0">
                <a:latin typeface="+mj-lt"/>
              </a:rPr>
              <a:t> “</a:t>
            </a:r>
            <a:r>
              <a:rPr lang="en-US" sz="1600" dirty="0">
                <a:latin typeface="+mj-lt"/>
              </a:rPr>
              <a:t>The Lord of Hosts”</a:t>
            </a:r>
            <a:br>
              <a:rPr lang="en-US" sz="1600" dirty="0">
                <a:latin typeface="+mj-lt"/>
              </a:rPr>
            </a:br>
            <a:r>
              <a:rPr lang="en-US" sz="1600" dirty="0">
                <a:latin typeface="+mj-lt"/>
              </a:rPr>
              <a:t>1 Samuel 17:45 (David &amp; Goliath)</a:t>
            </a:r>
          </a:p>
        </p:txBody>
      </p:sp>
    </p:spTree>
    <p:extLst>
      <p:ext uri="{BB962C8B-B14F-4D97-AF65-F5344CB8AC3E}">
        <p14:creationId xmlns:p14="http://schemas.microsoft.com/office/powerpoint/2010/main" val="354438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7" name="Rectangle 6144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blipFill rotWithShape="1">
            <a:blip r:embed="rId2">
              <a:duotone>
                <a:schemeClr val="bg2">
                  <a:shade val="18000"/>
                  <a:satMod val="160000"/>
                  <a:lumMod val="28000"/>
                </a:schemeClr>
                <a:schemeClr val="bg2">
                  <a:tint val="95000"/>
                  <a:satMod val="160000"/>
                  <a:lumMod val="116000"/>
                </a:schemeClr>
              </a:duotone>
            </a:blip>
            <a:stretch/>
          </a:blipFill>
          <a:ln>
            <a:noFill/>
          </a:ln>
          <a:effectLst/>
        </p:spPr>
      </p:sp>
      <p:sp>
        <p:nvSpPr>
          <p:cNvPr id="61451" name="Rectangle 7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505" y="804807"/>
            <a:ext cx="4924565" cy="5248389"/>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del parson christ in red robe"/>
          <p:cNvPicPr>
            <a:picLocks noChangeAspect="1" noChangeArrowheads="1"/>
          </p:cNvPicPr>
          <p:nvPr/>
        </p:nvPicPr>
        <p:blipFill rotWithShape="1">
          <a:blip r:embed="rId3">
            <a:extLst>
              <a:ext uri="{28A0092B-C50C-407E-A947-70E740481C1C}">
                <a14:useLocalDpi xmlns:a14="http://schemas.microsoft.com/office/drawing/2010/main" val="0"/>
              </a:ext>
            </a:extLst>
          </a:blip>
          <a:srcRect r="1" b="15259"/>
          <a:stretch/>
        </p:blipFill>
        <p:spPr bwMode="auto">
          <a:xfrm>
            <a:off x="843757" y="1055359"/>
            <a:ext cx="4451569" cy="4760093"/>
          </a:xfrm>
          <a:prstGeom prst="rect">
            <a:avLst/>
          </a:prstGeom>
          <a:noFill/>
          <a:extLst>
            <a:ext uri="{909E8E84-426E-40DD-AFC4-6F175D3DCCD1}">
              <a14:hiddenFill xmlns:a14="http://schemas.microsoft.com/office/drawing/2010/main">
                <a:solidFill>
                  <a:srgbClr val="FFFFFF"/>
                </a:solidFill>
              </a14:hiddenFill>
            </a:ext>
          </a:extLst>
        </p:spPr>
      </p:pic>
      <p:sp>
        <p:nvSpPr>
          <p:cNvPr id="61452" name="Rectangle 7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505" y="804807"/>
            <a:ext cx="4924565" cy="5248389"/>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https://encrypted-tbn3.gstatic.com/images?q=tbn:ANd9GcRUS-ltJTLzq06B-C-KDQ0-EPX8VNLfPROF1d6Xj30485pSiNYV"/>
          <p:cNvPicPr>
            <a:picLocks noChangeAspect="1" noChangeArrowheads="1"/>
          </p:cNvPicPr>
          <p:nvPr/>
        </p:nvPicPr>
        <p:blipFill rotWithShape="1">
          <a:blip r:embed="rId4">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61442" name="Rectangle 2"/>
          <p:cNvSpPr>
            <a:spLocks noGrp="1" noChangeArrowheads="1"/>
          </p:cNvSpPr>
          <p:nvPr>
            <p:ph type="title"/>
          </p:nvPr>
        </p:nvSpPr>
        <p:spPr>
          <a:xfrm>
            <a:off x="5945026" y="804807"/>
            <a:ext cx="2712086" cy="3319518"/>
          </a:xfrm>
        </p:spPr>
        <p:txBody>
          <a:bodyPr vert="horz" lIns="91440" tIns="45720" rIns="91440" bIns="45720" rtlCol="0" anchor="b">
            <a:normAutofit/>
          </a:bodyPr>
          <a:lstStyle/>
          <a:p>
            <a:pPr algn="l" eaLnBrk="1" fontAlgn="auto" hangingPunct="1">
              <a:spcAft>
                <a:spcPts val="0"/>
              </a:spcAft>
              <a:defRPr/>
            </a:pPr>
            <a:r>
              <a:rPr lang="en-US" altLang="en-US" sz="4000" dirty="0"/>
              <a:t>Who has seen him?</a:t>
            </a:r>
          </a:p>
        </p:txBody>
      </p:sp>
      <p:sp>
        <p:nvSpPr>
          <p:cNvPr id="2" name="Rectangle 1">
            <a:extLst>
              <a:ext uri="{FF2B5EF4-FFF2-40B4-BE49-F238E27FC236}">
                <a16:creationId xmlns:a16="http://schemas.microsoft.com/office/drawing/2014/main" id="{AF776FD3-B302-4AD7-99C3-B473A2EAC5FF}"/>
              </a:ext>
            </a:extLst>
          </p:cNvPr>
          <p:cNvSpPr/>
          <p:nvPr/>
        </p:nvSpPr>
        <p:spPr>
          <a:xfrm>
            <a:off x="6014449" y="4744466"/>
            <a:ext cx="1351652" cy="369332"/>
          </a:xfrm>
          <a:prstGeom prst="rect">
            <a:avLst/>
          </a:prstGeom>
        </p:spPr>
        <p:txBody>
          <a:bodyPr wrap="none">
            <a:spAutoFit/>
          </a:bodyPr>
          <a:lstStyle/>
          <a:p>
            <a:r>
              <a:rPr lang="en-US" dirty="0"/>
              <a:t>4 QUOTES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www.lds.org/bc/content/shared/content/images/gospel-library/manual/32501/32501_all_003_02-Elohim.jpg">
            <a:extLst>
              <a:ext uri="{FF2B5EF4-FFF2-40B4-BE49-F238E27FC236}">
                <a16:creationId xmlns:a16="http://schemas.microsoft.com/office/drawing/2014/main" id="{60F41A96-2584-49B7-98F6-AFFBEB61E3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16" r="10020"/>
          <a:stretch/>
        </p:blipFill>
        <p:spPr bwMode="auto">
          <a:xfrm>
            <a:off x="20" y="10"/>
            <a:ext cx="4571980"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885150" y="304800"/>
            <a:ext cx="4041136" cy="6313714"/>
          </a:xfrm>
        </p:spPr>
        <p:txBody>
          <a:bodyPr>
            <a:normAutofit/>
          </a:bodyPr>
          <a:lstStyle/>
          <a:p>
            <a:pPr marL="0" indent="0">
              <a:buNone/>
            </a:pPr>
            <a:r>
              <a:rPr lang="en-US" sz="2400" dirty="0">
                <a:latin typeface="+mj-lt"/>
              </a:rPr>
              <a:t>“God himself was once as we are now, and is an exalted man, and sits enthroned in yonder Heavens!  If you were to see him today, you would see him like a man in form – like yourselves in all the person, image and very form as a man.” </a:t>
            </a:r>
            <a:r>
              <a:rPr lang="en-US" sz="1800" dirty="0">
                <a:latin typeface="+mj-lt"/>
              </a:rPr>
              <a:t> </a:t>
            </a:r>
            <a:r>
              <a:rPr lang="en-US" sz="1600" dirty="0">
                <a:latin typeface="+mj-lt"/>
              </a:rPr>
              <a:t>(Joseph Smith, HC, 6:305)</a:t>
            </a:r>
            <a:endParaRPr lang="en-US" sz="1800" dirty="0">
              <a:latin typeface="+mj-lt"/>
            </a:endParaRPr>
          </a:p>
        </p:txBody>
      </p:sp>
    </p:spTree>
    <p:extLst>
      <p:ext uri="{BB962C8B-B14F-4D97-AF65-F5344CB8AC3E}">
        <p14:creationId xmlns:p14="http://schemas.microsoft.com/office/powerpoint/2010/main" val="2869606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www.lds.org/bc/content/shared/content/images/gospel-library/manual/32501/32501_all_003_02-Elohim.jpg">
            <a:extLst>
              <a:ext uri="{FF2B5EF4-FFF2-40B4-BE49-F238E27FC236}">
                <a16:creationId xmlns:a16="http://schemas.microsoft.com/office/drawing/2014/main" id="{60F41A96-2584-49B7-98F6-AFFBEB61E3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16" r="10020"/>
          <a:stretch/>
        </p:blipFill>
        <p:spPr bwMode="auto">
          <a:xfrm>
            <a:off x="20" y="10"/>
            <a:ext cx="4571980"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885150" y="304800"/>
            <a:ext cx="4041136" cy="6313714"/>
          </a:xfrm>
        </p:spPr>
        <p:txBody>
          <a:bodyPr>
            <a:normAutofit/>
          </a:bodyPr>
          <a:lstStyle/>
          <a:p>
            <a:pPr marL="0" indent="0">
              <a:lnSpc>
                <a:spcPct val="110000"/>
              </a:lnSpc>
              <a:buNone/>
            </a:pPr>
            <a:r>
              <a:rPr lang="en-US" sz="2400" dirty="0">
                <a:latin typeface="+mj-lt"/>
              </a:rPr>
              <a:t>“If we could see our Father who dwells in the Heavens, we would learn that we are as well acquainted with him as we are with our earthly father...We would be ready to embrace him and fall upon his neck and kiss him, if we had the privilege.” </a:t>
            </a:r>
            <a:r>
              <a:rPr lang="en-US" sz="1900" dirty="0">
                <a:latin typeface="+mj-lt"/>
              </a:rPr>
              <a:t> (Brigham Young, JD 8:30)</a:t>
            </a:r>
          </a:p>
        </p:txBody>
      </p:sp>
    </p:spTree>
    <p:extLst>
      <p:ext uri="{BB962C8B-B14F-4D97-AF65-F5344CB8AC3E}">
        <p14:creationId xmlns:p14="http://schemas.microsoft.com/office/powerpoint/2010/main" val="1572800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www.lds.org/bc/content/shared/content/images/gospel-library/manual/32501/32501_all_003_02-Elohim.jpg">
            <a:extLst>
              <a:ext uri="{FF2B5EF4-FFF2-40B4-BE49-F238E27FC236}">
                <a16:creationId xmlns:a16="http://schemas.microsoft.com/office/drawing/2014/main" id="{60F41A96-2584-49B7-98F6-AFFBEB61E3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16" r="10020"/>
          <a:stretch/>
        </p:blipFill>
        <p:spPr bwMode="auto">
          <a:xfrm>
            <a:off x="20" y="10"/>
            <a:ext cx="4571980"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885150" y="304800"/>
            <a:ext cx="4041136" cy="6313714"/>
          </a:xfrm>
        </p:spPr>
        <p:txBody>
          <a:bodyPr>
            <a:normAutofit/>
          </a:bodyPr>
          <a:lstStyle/>
          <a:p>
            <a:pPr marL="0" indent="0">
              <a:buNone/>
            </a:pPr>
            <a:r>
              <a:rPr lang="en-US" sz="2400" dirty="0">
                <a:latin typeface="+mj-lt"/>
              </a:rPr>
              <a:t>“Nothing is going to startle us more when we pass through the veil to the other side than to realize how well we know our Father and how familiar his face is to us.”  </a:t>
            </a:r>
            <a:r>
              <a:rPr lang="en-US" sz="1600" dirty="0">
                <a:latin typeface="+mj-lt"/>
              </a:rPr>
              <a:t>(President Ezra Taft Benson, Ensign, Dec 1988, p.6)</a:t>
            </a:r>
            <a:endParaRPr lang="en-US" sz="2400" dirty="0">
              <a:latin typeface="+mj-lt"/>
            </a:endParaRPr>
          </a:p>
        </p:txBody>
      </p:sp>
    </p:spTree>
    <p:extLst>
      <p:ext uri="{BB962C8B-B14F-4D97-AF65-F5344CB8AC3E}">
        <p14:creationId xmlns:p14="http://schemas.microsoft.com/office/powerpoint/2010/main" val="2707491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www.lds.org/bc/content/shared/content/images/gospel-library/manual/32501/32501_all_003_02-Elohim.jpg">
            <a:extLst>
              <a:ext uri="{FF2B5EF4-FFF2-40B4-BE49-F238E27FC236}">
                <a16:creationId xmlns:a16="http://schemas.microsoft.com/office/drawing/2014/main" id="{60F41A96-2584-49B7-98F6-AFFBEB61E3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16" r="10020"/>
          <a:stretch/>
        </p:blipFill>
        <p:spPr bwMode="auto">
          <a:xfrm>
            <a:off x="20" y="10"/>
            <a:ext cx="4571980"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885150" y="304800"/>
            <a:ext cx="4041136" cy="6313714"/>
          </a:xfrm>
        </p:spPr>
        <p:txBody>
          <a:bodyPr>
            <a:normAutofit fontScale="92500" lnSpcReduction="10000"/>
          </a:bodyPr>
          <a:lstStyle/>
          <a:p>
            <a:pPr marL="0" indent="0">
              <a:buNone/>
            </a:pPr>
            <a:r>
              <a:rPr lang="en-US" sz="2400" dirty="0">
                <a:effectLst>
                  <a:outerShdw blurRad="38100" dist="38100" dir="2700000" algn="tl">
                    <a:srgbClr val="000000">
                      <a:alpha val="43137"/>
                    </a:srgbClr>
                  </a:outerShdw>
                </a:effectLst>
                <a:latin typeface="+mj-lt"/>
              </a:rPr>
              <a:t> “How many Gods there are, I do not know. But there never was a time when there were not Gods and worlds, and when men were not passing through the same ordeals that we are now passing through. That course has been from all eternity, and it is and will be to all eternity. You cannot comprehend this, but when you can, it will be to you a matter of great consolation. ”</a:t>
            </a:r>
            <a:r>
              <a:rPr lang="en-US" sz="1800" dirty="0">
                <a:effectLst>
                  <a:outerShdw blurRad="38100" dist="38100" dir="2700000" algn="tl">
                    <a:srgbClr val="000000">
                      <a:alpha val="43137"/>
                    </a:srgbClr>
                  </a:outerShdw>
                </a:effectLst>
                <a:latin typeface="+mj-lt"/>
              </a:rPr>
              <a:t> (</a:t>
            </a:r>
            <a:r>
              <a:rPr lang="en-US" sz="1800" i="1" dirty="0">
                <a:effectLst>
                  <a:outerShdw blurRad="38100" dist="38100" dir="2700000" algn="tl">
                    <a:srgbClr val="000000">
                      <a:alpha val="43137"/>
                    </a:srgbClr>
                  </a:outerShdw>
                </a:effectLst>
                <a:latin typeface="+mj-lt"/>
              </a:rPr>
              <a:t>Discourses of Brigham Young</a:t>
            </a:r>
            <a:r>
              <a:rPr lang="en-US" sz="1800" dirty="0">
                <a:effectLst>
                  <a:outerShdw blurRad="38100" dist="38100" dir="2700000" algn="tl">
                    <a:srgbClr val="000000">
                      <a:alpha val="43137"/>
                    </a:srgbClr>
                  </a:outerShdw>
                </a:effectLst>
                <a:latin typeface="+mj-lt"/>
              </a:rPr>
              <a:t>, sel. John A. </a:t>
            </a:r>
            <a:r>
              <a:rPr lang="en-US" sz="1800" dirty="0" err="1">
                <a:effectLst>
                  <a:outerShdw blurRad="38100" dist="38100" dir="2700000" algn="tl">
                    <a:srgbClr val="000000">
                      <a:alpha val="43137"/>
                    </a:srgbClr>
                  </a:outerShdw>
                </a:effectLst>
                <a:latin typeface="+mj-lt"/>
              </a:rPr>
              <a:t>Widstoe</a:t>
            </a:r>
            <a:r>
              <a:rPr lang="en-US" sz="1800" dirty="0">
                <a:effectLst>
                  <a:outerShdw blurRad="38100" dist="38100" dir="2700000" algn="tl">
                    <a:srgbClr val="000000">
                      <a:alpha val="43137"/>
                    </a:srgbClr>
                  </a:outerShdw>
                </a:effectLst>
                <a:latin typeface="+mj-lt"/>
              </a:rPr>
              <a:t> [1998], pp. 22-23) </a:t>
            </a:r>
            <a:endParaRPr lang="en-US" sz="2400" dirty="0">
              <a:latin typeface="+mj-lt"/>
            </a:endParaRPr>
          </a:p>
        </p:txBody>
      </p:sp>
    </p:spTree>
    <p:extLst>
      <p:ext uri="{BB962C8B-B14F-4D97-AF65-F5344CB8AC3E}">
        <p14:creationId xmlns:p14="http://schemas.microsoft.com/office/powerpoint/2010/main" val="19028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a:bodyPr>
          <a:lstStyle/>
          <a:p>
            <a:pPr eaLnBrk="1" fontAlgn="auto" hangingPunct="1">
              <a:spcAft>
                <a:spcPts val="0"/>
              </a:spcAft>
              <a:defRPr/>
            </a:pPr>
            <a:r>
              <a:rPr lang="en-US" altLang="en-US" sz="4400" cap="none" dirty="0"/>
              <a:t>Throne Theophany</a:t>
            </a:r>
          </a:p>
        </p:txBody>
      </p:sp>
      <p:sp>
        <p:nvSpPr>
          <p:cNvPr id="11267" name="Rectangle 3"/>
          <p:cNvSpPr>
            <a:spLocks noGrp="1" noChangeArrowheads="1"/>
          </p:cNvSpPr>
          <p:nvPr>
            <p:ph idx="1"/>
          </p:nvPr>
        </p:nvSpPr>
        <p:spPr>
          <a:xfrm>
            <a:off x="130567" y="3549909"/>
            <a:ext cx="3600924" cy="5105400"/>
          </a:xfrm>
        </p:spPr>
        <p:txBody>
          <a:bodyPr>
            <a:normAutofit/>
          </a:bodyPr>
          <a:lstStyle/>
          <a:p>
            <a:pPr>
              <a:buFont typeface="Wingdings" panose="05000000000000000000" pitchFamily="2" charset="2"/>
              <a:buChar char="ü"/>
            </a:pPr>
            <a:r>
              <a:rPr lang="en-US" dirty="0"/>
              <a:t>History/Introduction</a:t>
            </a:r>
          </a:p>
          <a:p>
            <a:pPr>
              <a:buFont typeface="Wingdings" panose="05000000000000000000" pitchFamily="2" charset="2"/>
              <a:buChar char="ü"/>
            </a:pPr>
            <a:r>
              <a:rPr lang="en-US" dirty="0"/>
              <a:t>Vision</a:t>
            </a:r>
          </a:p>
          <a:p>
            <a:pPr>
              <a:buFont typeface="Wingdings" panose="05000000000000000000" pitchFamily="2" charset="2"/>
              <a:buChar char="ü"/>
            </a:pPr>
            <a:r>
              <a:rPr lang="en-US" dirty="0"/>
              <a:t>Reaction (usually with uneasiness</a:t>
            </a:r>
          </a:p>
          <a:p>
            <a:pPr>
              <a:buFont typeface="Wingdings" panose="05000000000000000000" pitchFamily="2" charset="2"/>
              <a:buChar char="ü"/>
            </a:pPr>
            <a:r>
              <a:rPr lang="en-US" dirty="0"/>
              <a:t>Commission</a:t>
            </a:r>
          </a:p>
        </p:txBody>
      </p:sp>
      <p:pic>
        <p:nvPicPr>
          <p:cNvPr id="5"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a:xfrm>
            <a:off x="4190598" y="3549909"/>
            <a:ext cx="5664602" cy="4379509"/>
          </a:xfrm>
          <a:prstGeom prst="rect">
            <a:avLst/>
          </a:prstGeom>
        </p:spPr>
        <p:txBody>
          <a:bodyPr vert="horz" lIns="91440" tIns="45720" rIns="91440" bIns="45720" rtlCol="0">
            <a:normAutofit/>
          </a:bodyPr>
          <a:lst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None/>
            </a:pPr>
            <a:r>
              <a:rPr lang="en-US" dirty="0"/>
              <a:t>Moses</a:t>
            </a:r>
          </a:p>
          <a:p>
            <a:pPr marL="0" indent="0">
              <a:buNone/>
            </a:pPr>
            <a:r>
              <a:rPr lang="en-US" dirty="0"/>
              <a:t>Isaiah</a:t>
            </a:r>
          </a:p>
          <a:p>
            <a:pPr marL="0" indent="0">
              <a:buNone/>
            </a:pPr>
            <a:r>
              <a:rPr lang="en-US" dirty="0"/>
              <a:t>Ezekiel</a:t>
            </a:r>
          </a:p>
          <a:p>
            <a:pPr marL="0" indent="0">
              <a:buNone/>
            </a:pPr>
            <a:r>
              <a:rPr lang="en-US" dirty="0"/>
              <a:t>Lehi</a:t>
            </a:r>
          </a:p>
          <a:p>
            <a:pPr marL="0" indent="0">
              <a:buNone/>
            </a:pPr>
            <a:r>
              <a:rPr lang="en-US" dirty="0"/>
              <a:t>Joseph Smith</a:t>
            </a:r>
          </a:p>
          <a:p>
            <a:pPr marL="0" indent="0">
              <a:buNone/>
            </a:pPr>
            <a:r>
              <a:rPr lang="en-US" dirty="0"/>
              <a:t>John (Revelation 4:1-9)</a:t>
            </a:r>
          </a:p>
        </p:txBody>
      </p:sp>
      <p:sp>
        <p:nvSpPr>
          <p:cNvPr id="6" name="Rectangle 2">
            <a:extLst>
              <a:ext uri="{FF2B5EF4-FFF2-40B4-BE49-F238E27FC236}">
                <a16:creationId xmlns:a16="http://schemas.microsoft.com/office/drawing/2014/main" id="{42EF2785-7D21-4CAC-8DD9-AC7B9BA0BB12}"/>
              </a:ext>
            </a:extLst>
          </p:cNvPr>
          <p:cNvSpPr txBox="1">
            <a:spLocks noChangeArrowheads="1"/>
          </p:cNvSpPr>
          <p:nvPr/>
        </p:nvSpPr>
        <p:spPr>
          <a:xfrm>
            <a:off x="685799" y="1148021"/>
            <a:ext cx="7764463" cy="2609850"/>
          </a:xfrm>
          <a:prstGeom prst="rect">
            <a:avLst/>
          </a:prstGeom>
        </p:spPr>
        <p:txBody>
          <a:bodyPr vert="horz" lIns="91440" tIns="45720" rIns="91440" bIns="45720" rtlCol="0" anchor="ctr">
            <a:normAutofit/>
          </a:bodyPr>
          <a:lst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a:lstStyle>
          <a:p>
            <a:pPr eaLnBrk="1" fontAlgn="auto" hangingPunct="1">
              <a:spcAft>
                <a:spcPts val="0"/>
              </a:spcAft>
              <a:defRPr/>
            </a:pPr>
            <a:r>
              <a:rPr lang="en-US" b="0" cap="none" dirty="0">
                <a:effectLst/>
              </a:rPr>
              <a:t>“Appearance of a throne god" or</a:t>
            </a:r>
            <a:br>
              <a:rPr lang="en-US" b="0" cap="none" dirty="0">
                <a:effectLst/>
              </a:rPr>
            </a:br>
            <a:r>
              <a:rPr lang="en-US" b="0" cap="none" dirty="0">
                <a:effectLst/>
              </a:rPr>
              <a:t>“The appearance of a </a:t>
            </a:r>
            <a:r>
              <a:rPr lang="en-US" b="0" cap="none" dirty="0" err="1">
                <a:effectLst/>
              </a:rPr>
              <a:t>throned</a:t>
            </a:r>
            <a:r>
              <a:rPr lang="en-US" b="0" cap="none" dirty="0">
                <a:effectLst/>
              </a:rPr>
              <a:t> deity to a human.”</a:t>
            </a:r>
            <a:endParaRPr lang="en-US" altLang="en-US" cap="none" dirty="0"/>
          </a:p>
        </p:txBody>
      </p:sp>
    </p:spTree>
    <p:extLst>
      <p:ext uri="{BB962C8B-B14F-4D97-AF65-F5344CB8AC3E}">
        <p14:creationId xmlns:p14="http://schemas.microsoft.com/office/powerpoint/2010/main" val="111329601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1000"/>
                                        <p:tgtEl>
                                          <p:spTgt spid="11267">
                                            <p:txEl>
                                              <p:pRg st="0" end="0"/>
                                            </p:txEl>
                                          </p:spTgt>
                                        </p:tgtEl>
                                      </p:cBhvr>
                                    </p:animEffect>
                                    <p:anim calcmode="lin" valueType="num">
                                      <p:cBhvr>
                                        <p:cTn id="8"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267">
                                            <p:txEl>
                                              <p:pRg st="1" end="1"/>
                                            </p:txEl>
                                          </p:spTgt>
                                        </p:tgtEl>
                                        <p:attrNameLst>
                                          <p:attrName>style.visibility</p:attrName>
                                        </p:attrNameLst>
                                      </p:cBhvr>
                                      <p:to>
                                        <p:strVal val="visible"/>
                                      </p:to>
                                    </p:set>
                                    <p:animEffect transition="in" filter="fade">
                                      <p:cBhvr>
                                        <p:cTn id="14" dur="1000"/>
                                        <p:tgtEl>
                                          <p:spTgt spid="11267">
                                            <p:txEl>
                                              <p:pRg st="1" end="1"/>
                                            </p:txEl>
                                          </p:spTgt>
                                        </p:tgtEl>
                                      </p:cBhvr>
                                    </p:animEffect>
                                    <p:anim calcmode="lin" valueType="num">
                                      <p:cBhvr>
                                        <p:cTn id="15"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2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267">
                                            <p:txEl>
                                              <p:pRg st="2" end="2"/>
                                            </p:txEl>
                                          </p:spTgt>
                                        </p:tgtEl>
                                        <p:attrNameLst>
                                          <p:attrName>style.visibility</p:attrName>
                                        </p:attrNameLst>
                                      </p:cBhvr>
                                      <p:to>
                                        <p:strVal val="visible"/>
                                      </p:to>
                                    </p:set>
                                    <p:animEffect transition="in" filter="fade">
                                      <p:cBhvr>
                                        <p:cTn id="21" dur="1000"/>
                                        <p:tgtEl>
                                          <p:spTgt spid="11267">
                                            <p:txEl>
                                              <p:pRg st="2" end="2"/>
                                            </p:txEl>
                                          </p:spTgt>
                                        </p:tgtEl>
                                      </p:cBhvr>
                                    </p:animEffect>
                                    <p:anim calcmode="lin" valueType="num">
                                      <p:cBhvr>
                                        <p:cTn id="22"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2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267">
                                            <p:txEl>
                                              <p:pRg st="3" end="3"/>
                                            </p:txEl>
                                          </p:spTgt>
                                        </p:tgtEl>
                                        <p:attrNameLst>
                                          <p:attrName>style.visibility</p:attrName>
                                        </p:attrNameLst>
                                      </p:cBhvr>
                                      <p:to>
                                        <p:strVal val="visible"/>
                                      </p:to>
                                    </p:set>
                                    <p:animEffect transition="in" filter="fade">
                                      <p:cBhvr>
                                        <p:cTn id="28" dur="1000"/>
                                        <p:tgtEl>
                                          <p:spTgt spid="11267">
                                            <p:txEl>
                                              <p:pRg st="3" end="3"/>
                                            </p:txEl>
                                          </p:spTgt>
                                        </p:tgtEl>
                                      </p:cBhvr>
                                    </p:animEffect>
                                    <p:anim calcmode="lin" valueType="num">
                                      <p:cBhvr>
                                        <p:cTn id="29" dur="10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26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0" end="0"/>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fade">
                                      <p:cBhvr>
                                        <p:cTn id="40" dur="1000"/>
                                        <p:tgtEl>
                                          <p:spTgt spid="7">
                                            <p:txEl>
                                              <p:pRg st="1" end="1"/>
                                            </p:txEl>
                                          </p:spTgt>
                                        </p:tgtEl>
                                      </p:cBhvr>
                                    </p:animEffect>
                                    <p:anim calcmode="lin" valueType="num">
                                      <p:cBhvr>
                                        <p:cTn id="41"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1" end="1"/>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7">
                                            <p:txEl>
                                              <p:pRg st="2" end="2"/>
                                            </p:txEl>
                                          </p:spTgt>
                                        </p:tgtEl>
                                        <p:attrNameLst>
                                          <p:attrName>style.visibility</p:attrName>
                                        </p:attrNameLst>
                                      </p:cBhvr>
                                      <p:to>
                                        <p:strVal val="visible"/>
                                      </p:to>
                                    </p:set>
                                    <p:animEffect transition="in" filter="fade">
                                      <p:cBhvr>
                                        <p:cTn id="45" dur="1000"/>
                                        <p:tgtEl>
                                          <p:spTgt spid="7">
                                            <p:txEl>
                                              <p:pRg st="2" end="2"/>
                                            </p:txEl>
                                          </p:spTgt>
                                        </p:tgtEl>
                                      </p:cBhvr>
                                    </p:animEffect>
                                    <p:anim calcmode="lin" valueType="num">
                                      <p:cBhvr>
                                        <p:cTn id="46"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7">
                                            <p:txEl>
                                              <p:pRg st="2" end="2"/>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7">
                                            <p:txEl>
                                              <p:pRg st="3" end="3"/>
                                            </p:txEl>
                                          </p:spTgt>
                                        </p:tgtEl>
                                        <p:attrNameLst>
                                          <p:attrName>style.visibility</p:attrName>
                                        </p:attrNameLst>
                                      </p:cBhvr>
                                      <p:to>
                                        <p:strVal val="visible"/>
                                      </p:to>
                                    </p:set>
                                    <p:animEffect transition="in" filter="fade">
                                      <p:cBhvr>
                                        <p:cTn id="50" dur="1000"/>
                                        <p:tgtEl>
                                          <p:spTgt spid="7">
                                            <p:txEl>
                                              <p:pRg st="3" end="3"/>
                                            </p:txEl>
                                          </p:spTgt>
                                        </p:tgtEl>
                                      </p:cBhvr>
                                    </p:animEffect>
                                    <p:anim calcmode="lin" valueType="num">
                                      <p:cBhvr>
                                        <p:cTn id="51"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7">
                                            <p:txEl>
                                              <p:pRg st="3" end="3"/>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7">
                                            <p:txEl>
                                              <p:pRg st="4" end="4"/>
                                            </p:txEl>
                                          </p:spTgt>
                                        </p:tgtEl>
                                        <p:attrNameLst>
                                          <p:attrName>style.visibility</p:attrName>
                                        </p:attrNameLst>
                                      </p:cBhvr>
                                      <p:to>
                                        <p:strVal val="visible"/>
                                      </p:to>
                                    </p:set>
                                    <p:animEffect transition="in" filter="fade">
                                      <p:cBhvr>
                                        <p:cTn id="55" dur="1000"/>
                                        <p:tgtEl>
                                          <p:spTgt spid="7">
                                            <p:txEl>
                                              <p:pRg st="4" end="4"/>
                                            </p:txEl>
                                          </p:spTgt>
                                        </p:tgtEl>
                                      </p:cBhvr>
                                    </p:animEffect>
                                    <p:anim calcmode="lin" valueType="num">
                                      <p:cBhvr>
                                        <p:cTn id="5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57" dur="1000" fill="hold"/>
                                        <p:tgtEl>
                                          <p:spTgt spid="7">
                                            <p:txEl>
                                              <p:pRg st="4" end="4"/>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7">
                                            <p:txEl>
                                              <p:pRg st="5" end="5"/>
                                            </p:txEl>
                                          </p:spTgt>
                                        </p:tgtEl>
                                        <p:attrNameLst>
                                          <p:attrName>style.visibility</p:attrName>
                                        </p:attrNameLst>
                                      </p:cBhvr>
                                      <p:to>
                                        <p:strVal val="visible"/>
                                      </p:to>
                                    </p:set>
                                    <p:animEffect transition="in" filter="fade">
                                      <p:cBhvr>
                                        <p:cTn id="60" dur="1000"/>
                                        <p:tgtEl>
                                          <p:spTgt spid="7">
                                            <p:txEl>
                                              <p:pRg st="5" end="5"/>
                                            </p:txEl>
                                          </p:spTgt>
                                        </p:tgtEl>
                                      </p:cBhvr>
                                    </p:animEffect>
                                    <p:anim calcmode="lin" valueType="num">
                                      <p:cBhvr>
                                        <p:cTn id="61"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9768" y="140844"/>
            <a:ext cx="7764463" cy="1325563"/>
          </a:xfrm>
        </p:spPr>
        <p:txBody>
          <a:bodyPr>
            <a:normAutofit/>
          </a:bodyPr>
          <a:lstStyle/>
          <a:p>
            <a:pPr eaLnBrk="1" fontAlgn="auto" hangingPunct="1">
              <a:spcAft>
                <a:spcPts val="0"/>
              </a:spcAft>
              <a:defRPr/>
            </a:pPr>
            <a:r>
              <a:rPr lang="en-US" altLang="en-US" sz="4400" cap="none"/>
              <a:t>Favorite </a:t>
            </a:r>
            <a:r>
              <a:rPr lang="en-US" altLang="en-US" sz="4400" cap="none" dirty="0"/>
              <a:t>Resources</a:t>
            </a:r>
          </a:p>
        </p:txBody>
      </p:sp>
      <p:sp>
        <p:nvSpPr>
          <p:cNvPr id="11267" name="Rectangle 3"/>
          <p:cNvSpPr>
            <a:spLocks noGrp="1" noChangeArrowheads="1"/>
          </p:cNvSpPr>
          <p:nvPr>
            <p:ph idx="1"/>
          </p:nvPr>
        </p:nvSpPr>
        <p:spPr>
          <a:xfrm>
            <a:off x="461818" y="1189316"/>
            <a:ext cx="7121237" cy="5668684"/>
          </a:xfrm>
        </p:spPr>
        <p:txBody>
          <a:bodyPr>
            <a:normAutofit/>
          </a:bodyPr>
          <a:lstStyle/>
          <a:p>
            <a:pPr marL="0" indent="0">
              <a:buNone/>
            </a:pPr>
            <a:r>
              <a:rPr lang="en-US" dirty="0">
                <a:latin typeface="+mj-lt"/>
              </a:rPr>
              <a:t>Using a search engine, type in…</a:t>
            </a:r>
          </a:p>
          <a:p>
            <a:pPr>
              <a:buFont typeface="Wingdings" panose="05000000000000000000" pitchFamily="2" charset="2"/>
              <a:buChar char="ü"/>
            </a:pPr>
            <a:r>
              <a:rPr lang="en-US" dirty="0">
                <a:latin typeface="+mj-lt"/>
              </a:rPr>
              <a:t>“Resource name” + Verse</a:t>
            </a:r>
          </a:p>
          <a:p>
            <a:pPr lvl="1"/>
            <a:r>
              <a:rPr lang="en-US" dirty="0">
                <a:latin typeface="+mj-lt"/>
              </a:rPr>
              <a:t>LDS.org, Student Manuals, Ensign</a:t>
            </a:r>
          </a:p>
          <a:p>
            <a:pPr lvl="1"/>
            <a:r>
              <a:rPr lang="en-US" dirty="0">
                <a:latin typeface="+mj-lt"/>
              </a:rPr>
              <a:t>BYU Religious Study Center (RSC)</a:t>
            </a:r>
          </a:p>
          <a:p>
            <a:pPr lvl="1"/>
            <a:r>
              <a:rPr lang="en-US" dirty="0">
                <a:latin typeface="+mj-lt"/>
              </a:rPr>
              <a:t>Scriptures.BYU.edu</a:t>
            </a:r>
          </a:p>
          <a:p>
            <a:pPr lvl="1"/>
            <a:r>
              <a:rPr lang="en-US" dirty="0">
                <a:latin typeface="+mj-lt"/>
              </a:rPr>
              <a:t>Blue Letter Bible</a:t>
            </a:r>
          </a:p>
          <a:p>
            <a:pPr lvl="1"/>
            <a:r>
              <a:rPr lang="en-US" dirty="0">
                <a:latin typeface="+mj-lt"/>
              </a:rPr>
              <a:t>FairMormon.org</a:t>
            </a:r>
          </a:p>
          <a:p>
            <a:pPr lvl="1"/>
            <a:r>
              <a:rPr lang="en-US" dirty="0">
                <a:latin typeface="+mj-lt"/>
              </a:rPr>
              <a:t>Book of Mormon Central</a:t>
            </a:r>
          </a:p>
          <a:p>
            <a:pPr lvl="1"/>
            <a:r>
              <a:rPr lang="en-US" dirty="0">
                <a:latin typeface="+mj-lt"/>
              </a:rPr>
              <a:t>ScottWoodward.org</a:t>
            </a:r>
          </a:p>
          <a:p>
            <a:pPr lvl="1"/>
            <a:r>
              <a:rPr lang="en-US" dirty="0">
                <a:latin typeface="+mj-lt"/>
              </a:rPr>
              <a:t>Bruce Satterfield (emp.byui.edu/</a:t>
            </a:r>
            <a:r>
              <a:rPr lang="en-US" dirty="0" err="1">
                <a:latin typeface="+mj-lt"/>
              </a:rPr>
              <a:t>satterfieldb</a:t>
            </a:r>
            <a:r>
              <a:rPr lang="en-US" dirty="0">
                <a:latin typeface="+mj-lt"/>
              </a:rPr>
              <a:t>)</a:t>
            </a:r>
          </a:p>
          <a:p>
            <a:pPr lvl="1"/>
            <a:r>
              <a:rPr lang="en-US" dirty="0">
                <a:latin typeface="+mj-lt"/>
              </a:rPr>
              <a:t>Elder McConkie</a:t>
            </a:r>
          </a:p>
        </p:txBody>
      </p:sp>
      <p:pic>
        <p:nvPicPr>
          <p:cNvPr id="5"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6761019" y="1271885"/>
            <a:ext cx="2235200" cy="146444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44293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1000"/>
                                        <p:tgtEl>
                                          <p:spTgt spid="11267">
                                            <p:txEl>
                                              <p:pRg st="0" end="0"/>
                                            </p:txEl>
                                          </p:spTgt>
                                        </p:tgtEl>
                                      </p:cBhvr>
                                    </p:animEffect>
                                    <p:anim calcmode="lin" valueType="num">
                                      <p:cBhvr>
                                        <p:cTn id="8"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267">
                                            <p:txEl>
                                              <p:pRg st="1" end="1"/>
                                            </p:txEl>
                                          </p:spTgt>
                                        </p:tgtEl>
                                        <p:attrNameLst>
                                          <p:attrName>style.visibility</p:attrName>
                                        </p:attrNameLst>
                                      </p:cBhvr>
                                      <p:to>
                                        <p:strVal val="visible"/>
                                      </p:to>
                                    </p:set>
                                    <p:animEffect transition="in" filter="fade">
                                      <p:cBhvr>
                                        <p:cTn id="14" dur="1000"/>
                                        <p:tgtEl>
                                          <p:spTgt spid="11267">
                                            <p:txEl>
                                              <p:pRg st="1" end="1"/>
                                            </p:txEl>
                                          </p:spTgt>
                                        </p:tgtEl>
                                      </p:cBhvr>
                                    </p:animEffect>
                                    <p:anim calcmode="lin" valueType="num">
                                      <p:cBhvr>
                                        <p:cTn id="15"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2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267">
                                            <p:txEl>
                                              <p:pRg st="2" end="2"/>
                                            </p:txEl>
                                          </p:spTgt>
                                        </p:tgtEl>
                                        <p:attrNameLst>
                                          <p:attrName>style.visibility</p:attrName>
                                        </p:attrNameLst>
                                      </p:cBhvr>
                                      <p:to>
                                        <p:strVal val="visible"/>
                                      </p:to>
                                    </p:set>
                                    <p:animEffect transition="in" filter="fade">
                                      <p:cBhvr>
                                        <p:cTn id="21" dur="1000"/>
                                        <p:tgtEl>
                                          <p:spTgt spid="11267">
                                            <p:txEl>
                                              <p:pRg st="2" end="2"/>
                                            </p:txEl>
                                          </p:spTgt>
                                        </p:tgtEl>
                                      </p:cBhvr>
                                    </p:animEffect>
                                    <p:anim calcmode="lin" valueType="num">
                                      <p:cBhvr>
                                        <p:cTn id="22"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2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267">
                                            <p:txEl>
                                              <p:pRg st="3" end="3"/>
                                            </p:txEl>
                                          </p:spTgt>
                                        </p:tgtEl>
                                        <p:attrNameLst>
                                          <p:attrName>style.visibility</p:attrName>
                                        </p:attrNameLst>
                                      </p:cBhvr>
                                      <p:to>
                                        <p:strVal val="visible"/>
                                      </p:to>
                                    </p:set>
                                    <p:animEffect transition="in" filter="fade">
                                      <p:cBhvr>
                                        <p:cTn id="28" dur="1000"/>
                                        <p:tgtEl>
                                          <p:spTgt spid="11267">
                                            <p:txEl>
                                              <p:pRg st="3" end="3"/>
                                            </p:txEl>
                                          </p:spTgt>
                                        </p:tgtEl>
                                      </p:cBhvr>
                                    </p:animEffect>
                                    <p:anim calcmode="lin" valueType="num">
                                      <p:cBhvr>
                                        <p:cTn id="29" dur="10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26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267">
                                            <p:txEl>
                                              <p:pRg st="4" end="4"/>
                                            </p:txEl>
                                          </p:spTgt>
                                        </p:tgtEl>
                                        <p:attrNameLst>
                                          <p:attrName>style.visibility</p:attrName>
                                        </p:attrNameLst>
                                      </p:cBhvr>
                                      <p:to>
                                        <p:strVal val="visible"/>
                                      </p:to>
                                    </p:set>
                                    <p:animEffect transition="in" filter="fade">
                                      <p:cBhvr>
                                        <p:cTn id="35" dur="1000"/>
                                        <p:tgtEl>
                                          <p:spTgt spid="11267">
                                            <p:txEl>
                                              <p:pRg st="4" end="4"/>
                                            </p:txEl>
                                          </p:spTgt>
                                        </p:tgtEl>
                                      </p:cBhvr>
                                    </p:animEffect>
                                    <p:anim calcmode="lin" valueType="num">
                                      <p:cBhvr>
                                        <p:cTn id="36"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126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267">
                                            <p:txEl>
                                              <p:pRg st="5" end="5"/>
                                            </p:txEl>
                                          </p:spTgt>
                                        </p:tgtEl>
                                        <p:attrNameLst>
                                          <p:attrName>style.visibility</p:attrName>
                                        </p:attrNameLst>
                                      </p:cBhvr>
                                      <p:to>
                                        <p:strVal val="visible"/>
                                      </p:to>
                                    </p:set>
                                    <p:animEffect transition="in" filter="fade">
                                      <p:cBhvr>
                                        <p:cTn id="42" dur="1000"/>
                                        <p:tgtEl>
                                          <p:spTgt spid="11267">
                                            <p:txEl>
                                              <p:pRg st="5" end="5"/>
                                            </p:txEl>
                                          </p:spTgt>
                                        </p:tgtEl>
                                      </p:cBhvr>
                                    </p:animEffect>
                                    <p:anim calcmode="lin" valueType="num">
                                      <p:cBhvr>
                                        <p:cTn id="43" dur="10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126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267">
                                            <p:txEl>
                                              <p:pRg st="6" end="6"/>
                                            </p:txEl>
                                          </p:spTgt>
                                        </p:tgtEl>
                                        <p:attrNameLst>
                                          <p:attrName>style.visibility</p:attrName>
                                        </p:attrNameLst>
                                      </p:cBhvr>
                                      <p:to>
                                        <p:strVal val="visible"/>
                                      </p:to>
                                    </p:set>
                                    <p:animEffect transition="in" filter="fade">
                                      <p:cBhvr>
                                        <p:cTn id="49" dur="1000"/>
                                        <p:tgtEl>
                                          <p:spTgt spid="11267">
                                            <p:txEl>
                                              <p:pRg st="6" end="6"/>
                                            </p:txEl>
                                          </p:spTgt>
                                        </p:tgtEl>
                                      </p:cBhvr>
                                    </p:animEffect>
                                    <p:anim calcmode="lin" valueType="num">
                                      <p:cBhvr>
                                        <p:cTn id="50" dur="10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126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267">
                                            <p:txEl>
                                              <p:pRg st="7" end="7"/>
                                            </p:txEl>
                                          </p:spTgt>
                                        </p:tgtEl>
                                        <p:attrNameLst>
                                          <p:attrName>style.visibility</p:attrName>
                                        </p:attrNameLst>
                                      </p:cBhvr>
                                      <p:to>
                                        <p:strVal val="visible"/>
                                      </p:to>
                                    </p:set>
                                    <p:animEffect transition="in" filter="fade">
                                      <p:cBhvr>
                                        <p:cTn id="56" dur="1000"/>
                                        <p:tgtEl>
                                          <p:spTgt spid="11267">
                                            <p:txEl>
                                              <p:pRg st="7" end="7"/>
                                            </p:txEl>
                                          </p:spTgt>
                                        </p:tgtEl>
                                      </p:cBhvr>
                                    </p:animEffect>
                                    <p:anim calcmode="lin" valueType="num">
                                      <p:cBhvr>
                                        <p:cTn id="57" dur="1000" fill="hold"/>
                                        <p:tgtEl>
                                          <p:spTgt spid="11267">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1126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1267">
                                            <p:txEl>
                                              <p:pRg st="8" end="8"/>
                                            </p:txEl>
                                          </p:spTgt>
                                        </p:tgtEl>
                                        <p:attrNameLst>
                                          <p:attrName>style.visibility</p:attrName>
                                        </p:attrNameLst>
                                      </p:cBhvr>
                                      <p:to>
                                        <p:strVal val="visible"/>
                                      </p:to>
                                    </p:set>
                                    <p:animEffect transition="in" filter="fade">
                                      <p:cBhvr>
                                        <p:cTn id="63" dur="1000"/>
                                        <p:tgtEl>
                                          <p:spTgt spid="11267">
                                            <p:txEl>
                                              <p:pRg st="8" end="8"/>
                                            </p:txEl>
                                          </p:spTgt>
                                        </p:tgtEl>
                                      </p:cBhvr>
                                    </p:animEffect>
                                    <p:anim calcmode="lin" valueType="num">
                                      <p:cBhvr>
                                        <p:cTn id="64" dur="1000" fill="hold"/>
                                        <p:tgtEl>
                                          <p:spTgt spid="11267">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1126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1267">
                                            <p:txEl>
                                              <p:pRg st="9" end="9"/>
                                            </p:txEl>
                                          </p:spTgt>
                                        </p:tgtEl>
                                        <p:attrNameLst>
                                          <p:attrName>style.visibility</p:attrName>
                                        </p:attrNameLst>
                                      </p:cBhvr>
                                      <p:to>
                                        <p:strVal val="visible"/>
                                      </p:to>
                                    </p:set>
                                    <p:animEffect transition="in" filter="fade">
                                      <p:cBhvr>
                                        <p:cTn id="70" dur="1000"/>
                                        <p:tgtEl>
                                          <p:spTgt spid="11267">
                                            <p:txEl>
                                              <p:pRg st="9" end="9"/>
                                            </p:txEl>
                                          </p:spTgt>
                                        </p:tgtEl>
                                      </p:cBhvr>
                                    </p:animEffect>
                                    <p:anim calcmode="lin" valueType="num">
                                      <p:cBhvr>
                                        <p:cTn id="71" dur="1000" fill="hold"/>
                                        <p:tgtEl>
                                          <p:spTgt spid="11267">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1126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1267">
                                            <p:txEl>
                                              <p:pRg st="10" end="10"/>
                                            </p:txEl>
                                          </p:spTgt>
                                        </p:tgtEl>
                                        <p:attrNameLst>
                                          <p:attrName>style.visibility</p:attrName>
                                        </p:attrNameLst>
                                      </p:cBhvr>
                                      <p:to>
                                        <p:strVal val="visible"/>
                                      </p:to>
                                    </p:set>
                                    <p:animEffect transition="in" filter="fade">
                                      <p:cBhvr>
                                        <p:cTn id="77" dur="1000"/>
                                        <p:tgtEl>
                                          <p:spTgt spid="11267">
                                            <p:txEl>
                                              <p:pRg st="10" end="10"/>
                                            </p:txEl>
                                          </p:spTgt>
                                        </p:tgtEl>
                                      </p:cBhvr>
                                    </p:animEffect>
                                    <p:anim calcmode="lin" valueType="num">
                                      <p:cBhvr>
                                        <p:cTn id="78" dur="1000" fill="hold"/>
                                        <p:tgtEl>
                                          <p:spTgt spid="11267">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11267">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259876" y="838200"/>
            <a:ext cx="8243248" cy="5105400"/>
          </a:xfrm>
        </p:spPr>
        <p:txBody>
          <a:bodyPr>
            <a:normAutofit/>
          </a:bodyPr>
          <a:lstStyle/>
          <a:p>
            <a:pPr marL="0" indent="0" eaLnBrk="1" fontAlgn="auto" hangingPunct="1">
              <a:spcAft>
                <a:spcPts val="0"/>
              </a:spcAft>
              <a:buNone/>
              <a:defRPr/>
            </a:pPr>
            <a:r>
              <a:rPr lang="en-US" altLang="en-US" sz="2800" dirty="0">
                <a:latin typeface="+mj-lt"/>
              </a:rPr>
              <a:t>“This earth will become a celestial body—be like a sea of glass, or like a </a:t>
            </a:r>
            <a:r>
              <a:rPr lang="en-US" altLang="en-US" sz="2800" dirty="0" err="1">
                <a:latin typeface="+mj-lt"/>
              </a:rPr>
              <a:t>urim</a:t>
            </a:r>
            <a:r>
              <a:rPr lang="en-US" altLang="en-US" sz="2800" dirty="0">
                <a:latin typeface="+mj-lt"/>
              </a:rPr>
              <a:t> and </a:t>
            </a:r>
            <a:r>
              <a:rPr lang="en-US" altLang="en-US" sz="2800" dirty="0" err="1">
                <a:latin typeface="+mj-lt"/>
              </a:rPr>
              <a:t>thummim</a:t>
            </a:r>
            <a:r>
              <a:rPr lang="en-US" altLang="en-US" sz="2800" dirty="0">
                <a:latin typeface="+mj-lt"/>
              </a:rPr>
              <a:t>; and when you wish to know anything, you can look in this earth and see all the eternities of God” </a:t>
            </a:r>
            <a:r>
              <a:rPr lang="en-US" altLang="en-US" sz="1800" dirty="0">
                <a:latin typeface="+mj-lt"/>
              </a:rPr>
              <a:t>(in Journal of Discourses, 8:200; see also D&amp;C 88:17–20, 25–26; 130:6–9).</a:t>
            </a:r>
          </a:p>
          <a:p>
            <a:pPr marL="0" indent="0" eaLnBrk="1" fontAlgn="auto" hangingPunct="1">
              <a:spcAft>
                <a:spcPts val="0"/>
              </a:spcAft>
              <a:buNone/>
              <a:defRPr/>
            </a:pPr>
            <a:endParaRPr lang="en-US" altLang="en-US" sz="1800" dirty="0">
              <a:latin typeface="+mj-lt"/>
            </a:endParaRPr>
          </a:p>
          <a:p>
            <a:pPr marL="0" indent="0" eaLnBrk="1" fontAlgn="auto" hangingPunct="1">
              <a:spcAft>
                <a:spcPts val="0"/>
              </a:spcAft>
              <a:buFont typeface="Wingdings" panose="05000000000000000000" pitchFamily="2" charset="2"/>
              <a:buNone/>
              <a:defRPr/>
            </a:pPr>
            <a:endParaRPr lang="en-US" altLang="en-US" sz="2800" dirty="0">
              <a:latin typeface="+mj-lt"/>
            </a:endParaRPr>
          </a:p>
          <a:p>
            <a:pPr marL="0" indent="0" eaLnBrk="1" fontAlgn="auto" hangingPunct="1">
              <a:spcAft>
                <a:spcPts val="0"/>
              </a:spcAft>
              <a:buFont typeface="Wingdings" panose="05000000000000000000" pitchFamily="2" charset="2"/>
              <a:buNone/>
              <a:defRPr/>
            </a:pPr>
            <a:endParaRPr lang="en-US" altLang="en-US" sz="2800" dirty="0">
              <a:latin typeface="+mj-lt"/>
            </a:endParaRPr>
          </a:p>
          <a:p>
            <a:pPr marL="0" indent="0" eaLnBrk="1" fontAlgn="auto" hangingPunct="1">
              <a:spcAft>
                <a:spcPts val="0"/>
              </a:spcAft>
              <a:buFont typeface="Wingdings" panose="05000000000000000000" pitchFamily="2" charset="2"/>
              <a:buNone/>
              <a:defRPr/>
            </a:pPr>
            <a:endParaRPr lang="en-US" altLang="en-US" sz="2800" dirty="0">
              <a:latin typeface="+mj-lt"/>
            </a:endParaRPr>
          </a:p>
        </p:txBody>
      </p:sp>
      <p:pic>
        <p:nvPicPr>
          <p:cNvPr id="5"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A8DF1190-F2E1-4032-945D-934AAF576E58}"/>
              </a:ext>
            </a:extLst>
          </p:cNvPr>
          <p:cNvSpPr>
            <a:spLocks noGrp="1"/>
          </p:cNvSpPr>
          <p:nvPr>
            <p:ph type="title"/>
          </p:nvPr>
        </p:nvSpPr>
        <p:spPr>
          <a:xfrm>
            <a:off x="510970" y="-264113"/>
            <a:ext cx="7764463" cy="1325563"/>
          </a:xfrm>
        </p:spPr>
        <p:txBody>
          <a:bodyPr/>
          <a:lstStyle/>
          <a:p>
            <a:r>
              <a:rPr lang="en-US" dirty="0"/>
              <a:t>Revelation 4:6 earth</a:t>
            </a:r>
          </a:p>
        </p:txBody>
      </p:sp>
      <p:pic>
        <p:nvPicPr>
          <p:cNvPr id="1026" name="Picture 2" descr="Image result for earth sea of glass">
            <a:extLst>
              <a:ext uri="{FF2B5EF4-FFF2-40B4-BE49-F238E27FC236}">
                <a16:creationId xmlns:a16="http://schemas.microsoft.com/office/drawing/2014/main" id="{542F7379-EF3C-4A03-83DD-696DDF6DC2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686175"/>
            <a:ext cx="3810000" cy="31718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0793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7" dur="500"/>
                                        <p:tgtEl>
                                          <p:spTgt spid="11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259876" y="838200"/>
            <a:ext cx="8243248" cy="5105400"/>
          </a:xfrm>
        </p:spPr>
        <p:txBody>
          <a:bodyPr>
            <a:noAutofit/>
          </a:bodyPr>
          <a:lstStyle/>
          <a:p>
            <a:pPr marL="0" indent="0" eaLnBrk="1" fontAlgn="auto" hangingPunct="1">
              <a:spcAft>
                <a:spcPts val="0"/>
              </a:spcAft>
              <a:buNone/>
              <a:defRPr/>
            </a:pPr>
            <a:r>
              <a:rPr lang="en-US" sz="2800" dirty="0">
                <a:effectLst/>
                <a:latin typeface="+mj-lt"/>
              </a:rPr>
              <a:t>“There will be beasts of various kinds, after the resurrection, in each of the kingdoms, telestial, terrestrial and celestial. It would be a very strange thing for any of the kingdoms to be devoid of animal and plant life. They are the creations of the Almighty; according to the divine plan, He will make all of his creatures as happy as it is possible for them to be under the conditions of their immortal states." </a:t>
            </a:r>
            <a:r>
              <a:rPr lang="en-US" sz="1600" dirty="0">
                <a:effectLst/>
                <a:latin typeface="+mj-lt"/>
              </a:rPr>
              <a:t>(Joseph Fielding Smith, Church History and Modern Revelation, 1:298-99.)</a:t>
            </a:r>
            <a:endParaRPr lang="en-US" altLang="en-US" sz="2800" dirty="0">
              <a:latin typeface="+mj-lt"/>
            </a:endParaRPr>
          </a:p>
        </p:txBody>
      </p:sp>
      <p:pic>
        <p:nvPicPr>
          <p:cNvPr id="5"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A8DF1190-F2E1-4032-945D-934AAF576E58}"/>
              </a:ext>
            </a:extLst>
          </p:cNvPr>
          <p:cNvSpPr>
            <a:spLocks noGrp="1"/>
          </p:cNvSpPr>
          <p:nvPr>
            <p:ph type="title"/>
          </p:nvPr>
        </p:nvSpPr>
        <p:spPr>
          <a:xfrm>
            <a:off x="510970" y="-264113"/>
            <a:ext cx="7764463" cy="1325563"/>
          </a:xfrm>
        </p:spPr>
        <p:txBody>
          <a:bodyPr/>
          <a:lstStyle/>
          <a:p>
            <a:r>
              <a:rPr lang="en-US" dirty="0"/>
              <a:t>Revelation 4:8 Creatures</a:t>
            </a:r>
          </a:p>
        </p:txBody>
      </p:sp>
    </p:spTree>
    <p:extLst>
      <p:ext uri="{BB962C8B-B14F-4D97-AF65-F5344CB8AC3E}">
        <p14:creationId xmlns:p14="http://schemas.microsoft.com/office/powerpoint/2010/main" val="199329563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34218" y="4292527"/>
            <a:ext cx="7764463" cy="1325563"/>
          </a:xfrm>
        </p:spPr>
        <p:txBody>
          <a:bodyPr/>
          <a:lstStyle/>
          <a:p>
            <a:pPr eaLnBrk="1" fontAlgn="auto" hangingPunct="1">
              <a:spcAft>
                <a:spcPts val="0"/>
              </a:spcAft>
              <a:defRPr/>
            </a:pPr>
            <a:r>
              <a:rPr lang="en-US" altLang="en-US" sz="2800" dirty="0"/>
              <a:t>REVELATION 4-5</a:t>
            </a:r>
          </a:p>
        </p:txBody>
      </p:sp>
      <p:sp>
        <p:nvSpPr>
          <p:cNvPr id="11267" name="Rectangle 3"/>
          <p:cNvSpPr>
            <a:spLocks noGrp="1" noChangeArrowheads="1"/>
          </p:cNvSpPr>
          <p:nvPr>
            <p:ph idx="1"/>
          </p:nvPr>
        </p:nvSpPr>
        <p:spPr>
          <a:xfrm>
            <a:off x="734218" y="4955309"/>
            <a:ext cx="7772400" cy="1752600"/>
          </a:xfrm>
        </p:spPr>
        <p:txBody>
          <a:bodyPr>
            <a:normAutofit/>
          </a:bodyPr>
          <a:lstStyle/>
          <a:p>
            <a:pPr marL="0" indent="0" algn="ctr" eaLnBrk="1" fontAlgn="auto" hangingPunct="1">
              <a:spcAft>
                <a:spcPts val="0"/>
              </a:spcAft>
              <a:buFont typeface="Wingdings" panose="05000000000000000000" pitchFamily="2" charset="2"/>
              <a:buNone/>
              <a:defRPr/>
            </a:pPr>
            <a:r>
              <a:rPr lang="en-US" altLang="en-US" sz="8000" dirty="0">
                <a:latin typeface="Freestyle Script" panose="030804020302050B0404" pitchFamily="66" charset="0"/>
              </a:rPr>
              <a:t>Throne Theophany</a:t>
            </a:r>
          </a:p>
        </p:txBody>
      </p:sp>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883A5DDF-C8C6-4919-87AD-D2E01AD23CA6}"/>
              </a:ext>
            </a:extLst>
          </p:cNvPr>
          <p:cNvSpPr txBox="1">
            <a:spLocks noChangeArrowheads="1"/>
          </p:cNvSpPr>
          <p:nvPr/>
        </p:nvSpPr>
        <p:spPr>
          <a:xfrm>
            <a:off x="689768" y="32110"/>
            <a:ext cx="7764463" cy="1325563"/>
          </a:xfrm>
          <a:prstGeom prst="rect">
            <a:avLst/>
          </a:prstGeom>
        </p:spPr>
        <p:txBody>
          <a:bodyPr vert="horz" lIns="91440" tIns="45720" rIns="91440" bIns="45720" rtlCol="0" anchor="ctr">
            <a:normAutofit/>
          </a:bodyPr>
          <a:lst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a:lstStyle>
          <a:p>
            <a:pPr eaLnBrk="1" fontAlgn="auto" hangingPunct="1">
              <a:spcAft>
                <a:spcPts val="0"/>
              </a:spcAft>
              <a:defRPr/>
            </a:pPr>
            <a:r>
              <a:rPr lang="en-US" altLang="en-US" sz="2800" dirty="0"/>
              <a:t>REVELATION 1</a:t>
            </a:r>
          </a:p>
        </p:txBody>
      </p:sp>
      <p:sp>
        <p:nvSpPr>
          <p:cNvPr id="6" name="Rectangle 3">
            <a:extLst>
              <a:ext uri="{FF2B5EF4-FFF2-40B4-BE49-F238E27FC236}">
                <a16:creationId xmlns:a16="http://schemas.microsoft.com/office/drawing/2014/main" id="{A3861E17-BD38-48C1-9D28-A3B460F60C14}"/>
              </a:ext>
            </a:extLst>
          </p:cNvPr>
          <p:cNvSpPr txBox="1">
            <a:spLocks noChangeArrowheads="1"/>
          </p:cNvSpPr>
          <p:nvPr/>
        </p:nvSpPr>
        <p:spPr>
          <a:xfrm>
            <a:off x="689768" y="694892"/>
            <a:ext cx="7772400" cy="1752600"/>
          </a:xfrm>
          <a:prstGeom prst="rect">
            <a:avLst/>
          </a:prstGeom>
        </p:spPr>
        <p:txBody>
          <a:bodyPr vert="horz" lIns="91440" tIns="45720" rIns="91440" bIns="45720" rtlCol="0">
            <a:normAutofit/>
          </a:bodyPr>
          <a:lst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eaLnBrk="1" fontAlgn="auto" hangingPunct="1">
              <a:spcAft>
                <a:spcPts val="0"/>
              </a:spcAft>
              <a:buFont typeface="Wingdings" panose="05000000000000000000" pitchFamily="2" charset="2"/>
              <a:buNone/>
              <a:defRPr/>
            </a:pPr>
            <a:r>
              <a:rPr lang="en-US" altLang="en-US" sz="8000" dirty="0">
                <a:latin typeface="Freestyle Script" panose="030804020302050B0404" pitchFamily="66" charset="0"/>
              </a:rPr>
              <a:t>Jesus Christ</a:t>
            </a:r>
          </a:p>
        </p:txBody>
      </p:sp>
      <p:sp>
        <p:nvSpPr>
          <p:cNvPr id="7" name="Rectangle 2">
            <a:extLst>
              <a:ext uri="{FF2B5EF4-FFF2-40B4-BE49-F238E27FC236}">
                <a16:creationId xmlns:a16="http://schemas.microsoft.com/office/drawing/2014/main" id="{F7960155-955E-4D41-B905-9E41B4AF7560}"/>
              </a:ext>
            </a:extLst>
          </p:cNvPr>
          <p:cNvSpPr txBox="1">
            <a:spLocks noChangeArrowheads="1"/>
          </p:cNvSpPr>
          <p:nvPr/>
        </p:nvSpPr>
        <p:spPr>
          <a:xfrm>
            <a:off x="734218" y="2180585"/>
            <a:ext cx="7764463" cy="1325563"/>
          </a:xfrm>
          <a:prstGeom prst="rect">
            <a:avLst/>
          </a:prstGeom>
        </p:spPr>
        <p:txBody>
          <a:bodyPr vert="horz" lIns="91440" tIns="45720" rIns="91440" bIns="45720" rtlCol="0" anchor="ctr">
            <a:normAutofit/>
          </a:bodyPr>
          <a:lst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a:lstStyle>
          <a:p>
            <a:pPr eaLnBrk="1" fontAlgn="auto" hangingPunct="1">
              <a:spcAft>
                <a:spcPts val="0"/>
              </a:spcAft>
              <a:defRPr/>
            </a:pPr>
            <a:r>
              <a:rPr lang="en-US" altLang="en-US" sz="2800" dirty="0"/>
              <a:t>REVELATION 2-3</a:t>
            </a:r>
          </a:p>
        </p:txBody>
      </p:sp>
      <p:sp>
        <p:nvSpPr>
          <p:cNvPr id="8" name="Rectangle 3">
            <a:extLst>
              <a:ext uri="{FF2B5EF4-FFF2-40B4-BE49-F238E27FC236}">
                <a16:creationId xmlns:a16="http://schemas.microsoft.com/office/drawing/2014/main" id="{35B8A48F-AB66-4D72-A7C6-B6D3770FE72B}"/>
              </a:ext>
            </a:extLst>
          </p:cNvPr>
          <p:cNvSpPr txBox="1">
            <a:spLocks noChangeArrowheads="1"/>
          </p:cNvSpPr>
          <p:nvPr/>
        </p:nvSpPr>
        <p:spPr>
          <a:xfrm>
            <a:off x="734218" y="2843367"/>
            <a:ext cx="7772400" cy="1752600"/>
          </a:xfrm>
          <a:prstGeom prst="rect">
            <a:avLst/>
          </a:prstGeom>
        </p:spPr>
        <p:txBody>
          <a:bodyPr vert="horz" lIns="91440" tIns="45720" rIns="91440" bIns="45720" rtlCol="0">
            <a:normAutofit/>
          </a:bodyPr>
          <a:lst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eaLnBrk="1" fontAlgn="auto" hangingPunct="1">
              <a:spcAft>
                <a:spcPts val="0"/>
              </a:spcAft>
              <a:buFont typeface="Wingdings" panose="05000000000000000000" pitchFamily="2" charset="2"/>
              <a:buNone/>
              <a:defRPr/>
            </a:pPr>
            <a:r>
              <a:rPr lang="en-US" altLang="en-US" sz="8000" dirty="0">
                <a:latin typeface="Freestyle Script" panose="030804020302050B0404" pitchFamily="66" charset="0"/>
              </a:rPr>
              <a:t>7 Letters 7 Churches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0418"/>
                                        </p:tgtEl>
                                        <p:attrNameLst>
                                          <p:attrName>style.visibility</p:attrName>
                                        </p:attrNameLst>
                                      </p:cBhvr>
                                      <p:to>
                                        <p:strVal val="visible"/>
                                      </p:to>
                                    </p:set>
                                    <p:animEffect transition="in" filter="fade">
                                      <p:cBhvr>
                                        <p:cTn id="35" dur="1000"/>
                                        <p:tgtEl>
                                          <p:spTgt spid="60418"/>
                                        </p:tgtEl>
                                      </p:cBhvr>
                                    </p:animEffect>
                                    <p:anim calcmode="lin" valueType="num">
                                      <p:cBhvr>
                                        <p:cTn id="36" dur="1000" fill="hold"/>
                                        <p:tgtEl>
                                          <p:spTgt spid="60418"/>
                                        </p:tgtEl>
                                        <p:attrNameLst>
                                          <p:attrName>ppt_x</p:attrName>
                                        </p:attrNameLst>
                                      </p:cBhvr>
                                      <p:tavLst>
                                        <p:tav tm="0">
                                          <p:val>
                                            <p:strVal val="#ppt_x"/>
                                          </p:val>
                                        </p:tav>
                                        <p:tav tm="100000">
                                          <p:val>
                                            <p:strVal val="#ppt_x"/>
                                          </p:val>
                                        </p:tav>
                                      </p:tavLst>
                                    </p:anim>
                                    <p:anim calcmode="lin" valueType="num">
                                      <p:cBhvr>
                                        <p:cTn id="37" dur="1000" fill="hold"/>
                                        <p:tgtEl>
                                          <p:spTgt spid="6041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267">
                                            <p:txEl>
                                              <p:pRg st="0" end="0"/>
                                            </p:txEl>
                                          </p:spTgt>
                                        </p:tgtEl>
                                        <p:attrNameLst>
                                          <p:attrName>style.visibility</p:attrName>
                                        </p:attrNameLst>
                                      </p:cBhvr>
                                      <p:to>
                                        <p:strVal val="visible"/>
                                      </p:to>
                                    </p:set>
                                    <p:animEffect transition="in" filter="fade">
                                      <p:cBhvr>
                                        <p:cTn id="42" dur="1000"/>
                                        <p:tgtEl>
                                          <p:spTgt spid="11267">
                                            <p:txEl>
                                              <p:pRg st="0" end="0"/>
                                            </p:txEl>
                                          </p:spTgt>
                                        </p:tgtEl>
                                      </p:cBhvr>
                                    </p:animEffect>
                                    <p:anim calcmode="lin" valueType="num">
                                      <p:cBhvr>
                                        <p:cTn id="43"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126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11267" grpId="0" build="p"/>
      <p:bldP spid="5"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259876" y="838200"/>
            <a:ext cx="8243248" cy="5105400"/>
          </a:xfrm>
        </p:spPr>
        <p:txBody>
          <a:bodyPr>
            <a:noAutofit/>
          </a:bodyPr>
          <a:lstStyle/>
          <a:p>
            <a:pPr marL="0" indent="0" eaLnBrk="1" fontAlgn="auto" hangingPunct="1">
              <a:spcAft>
                <a:spcPts val="0"/>
              </a:spcAft>
              <a:buNone/>
              <a:defRPr/>
            </a:pPr>
            <a:r>
              <a:rPr lang="en-US" sz="2800" dirty="0">
                <a:effectLst/>
                <a:latin typeface="+mj-lt"/>
              </a:rPr>
              <a:t>“I suppose John saw beings there of a thousand forms, that had been saved from earths like this,—strange beasts of which we have no conception: all might be seen in heaven. John learned that God glorified Himself by saving all that His hands had made, whether beasts, fowls, fishes or men; and He will glorify Himself with them.” </a:t>
            </a:r>
            <a:r>
              <a:rPr lang="en-US" dirty="0">
                <a:effectLst/>
                <a:latin typeface="+mj-lt"/>
              </a:rPr>
              <a:t>(</a:t>
            </a:r>
            <a:r>
              <a:rPr lang="en-US">
                <a:effectLst/>
                <a:latin typeface="+mj-lt"/>
              </a:rPr>
              <a:t>Joseph Smith, </a:t>
            </a:r>
            <a:r>
              <a:rPr lang="en-US" i="1">
                <a:effectLst/>
                <a:latin typeface="+mj-lt"/>
              </a:rPr>
              <a:t>Teachings</a:t>
            </a:r>
            <a:r>
              <a:rPr lang="en-US" i="1" dirty="0">
                <a:effectLst/>
                <a:latin typeface="+mj-lt"/>
              </a:rPr>
              <a:t>,</a:t>
            </a:r>
            <a:r>
              <a:rPr lang="en-US" dirty="0">
                <a:effectLst/>
                <a:latin typeface="+mj-lt"/>
              </a:rPr>
              <a:t> pp. 289–91.)</a:t>
            </a:r>
            <a:endParaRPr lang="en-US" altLang="en-US" sz="2800" dirty="0">
              <a:latin typeface="+mj-lt"/>
            </a:endParaRPr>
          </a:p>
        </p:txBody>
      </p:sp>
      <p:pic>
        <p:nvPicPr>
          <p:cNvPr id="5"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A8DF1190-F2E1-4032-945D-934AAF576E58}"/>
              </a:ext>
            </a:extLst>
          </p:cNvPr>
          <p:cNvSpPr>
            <a:spLocks noGrp="1"/>
          </p:cNvSpPr>
          <p:nvPr>
            <p:ph type="title"/>
          </p:nvPr>
        </p:nvSpPr>
        <p:spPr>
          <a:xfrm>
            <a:off x="510970" y="-264113"/>
            <a:ext cx="7764463" cy="1325563"/>
          </a:xfrm>
        </p:spPr>
        <p:txBody>
          <a:bodyPr/>
          <a:lstStyle/>
          <a:p>
            <a:r>
              <a:rPr lang="en-US" dirty="0"/>
              <a:t>Revelation 4:8 Creatures</a:t>
            </a:r>
          </a:p>
        </p:txBody>
      </p:sp>
    </p:spTree>
    <p:extLst>
      <p:ext uri="{BB962C8B-B14F-4D97-AF65-F5344CB8AC3E}">
        <p14:creationId xmlns:p14="http://schemas.microsoft.com/office/powerpoint/2010/main" val="397358134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970" y="-264113"/>
            <a:ext cx="7764463" cy="1325563"/>
          </a:xfrm>
        </p:spPr>
        <p:txBody>
          <a:bodyPr/>
          <a:lstStyle/>
          <a:p>
            <a:r>
              <a:rPr lang="en-US" dirty="0"/>
              <a:t>Revelation 4:8 Eyes</a:t>
            </a:r>
          </a:p>
        </p:txBody>
      </p:sp>
      <p:sp>
        <p:nvSpPr>
          <p:cNvPr id="5" name="Rectangle 4"/>
          <p:cNvSpPr/>
          <p:nvPr/>
        </p:nvSpPr>
        <p:spPr>
          <a:xfrm>
            <a:off x="162009" y="757948"/>
            <a:ext cx="8908100" cy="4524315"/>
          </a:xfrm>
          <a:prstGeom prst="rect">
            <a:avLst/>
          </a:prstGeom>
        </p:spPr>
        <p:txBody>
          <a:bodyPr wrap="square">
            <a:spAutoFit/>
          </a:bodyPr>
          <a:lstStyle/>
          <a:p>
            <a:r>
              <a:rPr lang="en-US" sz="2400" dirty="0">
                <a:latin typeface="+mj-lt"/>
              </a:rPr>
              <a:t>“When this spirit is freed from this mortal tabernacle, all senses will be greatly enlarged.  We, by looking through these little eyes of ours, can see objects, but unclothe the spirit and instead of exposing a small portion, the whole of it would be exposed. I think we could then see in different directions at once, instead of looking in one particular direction.” </a:t>
            </a:r>
            <a:r>
              <a:rPr lang="en-US" dirty="0">
                <a:latin typeface="+mj-lt"/>
              </a:rPr>
              <a:t> (Orson Pratt, JD,2: 244.)</a:t>
            </a:r>
          </a:p>
          <a:p>
            <a:endParaRPr lang="en-US" sz="2400" dirty="0">
              <a:latin typeface="+mj-lt"/>
            </a:endParaRPr>
          </a:p>
          <a:p>
            <a:r>
              <a:rPr lang="en-US" sz="2400" dirty="0">
                <a:latin typeface="+mj-lt"/>
              </a:rPr>
              <a:t>Joseph Smith reported after seeing the vision of the three degrees of glory (D&amp;C 76), “My whole body was full of light and I could see even out at the ends of my fingers and toes.” </a:t>
            </a:r>
            <a:r>
              <a:rPr lang="en-US" dirty="0">
                <a:latin typeface="+mj-lt"/>
              </a:rPr>
              <a:t> (</a:t>
            </a:r>
            <a:r>
              <a:rPr lang="en-US" dirty="0" err="1">
                <a:latin typeface="+mj-lt"/>
              </a:rPr>
              <a:t>Nels</a:t>
            </a:r>
            <a:r>
              <a:rPr lang="en-US" dirty="0">
                <a:latin typeface="+mj-lt"/>
              </a:rPr>
              <a:t> B. </a:t>
            </a:r>
            <a:r>
              <a:rPr lang="en-US" dirty="0" err="1">
                <a:latin typeface="+mj-lt"/>
              </a:rPr>
              <a:t>Lundwall</a:t>
            </a:r>
            <a:r>
              <a:rPr lang="en-US" dirty="0">
                <a:latin typeface="+mj-lt"/>
              </a:rPr>
              <a:t>, The Vision, 11)</a:t>
            </a:r>
          </a:p>
        </p:txBody>
      </p:sp>
    </p:spTree>
    <p:extLst>
      <p:ext uri="{BB962C8B-B14F-4D97-AF65-F5344CB8AC3E}">
        <p14:creationId xmlns:p14="http://schemas.microsoft.com/office/powerpoint/2010/main" val="4239744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475"/>
            <a:ext cx="7764463" cy="1325563"/>
          </a:xfrm>
        </p:spPr>
        <p:txBody>
          <a:bodyPr>
            <a:normAutofit/>
          </a:bodyPr>
          <a:lstStyle/>
          <a:p>
            <a:r>
              <a:rPr lang="en-US" sz="2800" dirty="0"/>
              <a:t>God’s Space and Time are Unique</a:t>
            </a:r>
          </a:p>
        </p:txBody>
      </p:sp>
      <p:sp>
        <p:nvSpPr>
          <p:cNvPr id="3" name="Content Placeholder 2"/>
          <p:cNvSpPr>
            <a:spLocks noGrp="1"/>
          </p:cNvSpPr>
          <p:nvPr>
            <p:ph idx="1"/>
          </p:nvPr>
        </p:nvSpPr>
        <p:spPr>
          <a:xfrm>
            <a:off x="2488097" y="1066800"/>
            <a:ext cx="6503504" cy="5600700"/>
          </a:xfrm>
        </p:spPr>
        <p:txBody>
          <a:bodyPr>
            <a:normAutofit/>
          </a:bodyPr>
          <a:lstStyle/>
          <a:p>
            <a:pPr marL="0" indent="0">
              <a:buNone/>
            </a:pPr>
            <a:r>
              <a:rPr lang="en-US" sz="2400" dirty="0">
                <a:latin typeface="+mj-lt"/>
              </a:rPr>
              <a:t>“Right now we perceive music as a blind man perceives an object—sequentially. The blind man explores with his fingers, noting form, texture, and contours one by one, until he synthesizes his concept of what the object is. </a:t>
            </a:r>
          </a:p>
          <a:p>
            <a:pPr marL="0" indent="0">
              <a:buNone/>
            </a:pPr>
            <a:r>
              <a:rPr lang="en-US" sz="2400" dirty="0">
                <a:latin typeface="+mj-lt"/>
              </a:rPr>
              <a:t>“You and I don’t do that. We perceive objects immediately. We simply look at it, and we ‘know it’. </a:t>
            </a:r>
          </a:p>
          <a:p>
            <a:pPr marL="0" indent="0">
              <a:buNone/>
            </a:pPr>
            <a:r>
              <a:rPr lang="en-US" sz="2400" dirty="0">
                <a:latin typeface="+mj-lt"/>
              </a:rPr>
              <a:t>“God perceives time as instantaneously as we perceive objects.” </a:t>
            </a:r>
            <a:r>
              <a:rPr lang="en-US" sz="1800" dirty="0">
                <a:latin typeface="+mj-lt"/>
              </a:rPr>
              <a:t>(D&amp;C Student Manual, Section 130)</a:t>
            </a:r>
            <a:endParaRPr lang="en-US" sz="2400" dirty="0">
              <a:latin typeface="+mj-lt"/>
            </a:endParaRPr>
          </a:p>
        </p:txBody>
      </p:sp>
      <p:sp>
        <p:nvSpPr>
          <p:cNvPr id="5" name="Rectangle 4"/>
          <p:cNvSpPr/>
          <p:nvPr/>
        </p:nvSpPr>
        <p:spPr>
          <a:xfrm>
            <a:off x="0" y="990600"/>
            <a:ext cx="2488096" cy="1138773"/>
          </a:xfrm>
          <a:prstGeom prst="rect">
            <a:avLst/>
          </a:prstGeom>
        </p:spPr>
        <p:txBody>
          <a:bodyPr wrap="square">
            <a:spAutoFit/>
          </a:bodyPr>
          <a:lstStyle/>
          <a:p>
            <a:pPr algn="ctr"/>
            <a:r>
              <a:rPr lang="en-US" b="1" dirty="0"/>
              <a:t>The Theory of Relativity</a:t>
            </a:r>
            <a:r>
              <a:rPr lang="en-US" dirty="0"/>
              <a:t> </a:t>
            </a:r>
          </a:p>
          <a:p>
            <a:pPr algn="ctr"/>
            <a:r>
              <a:rPr lang="en-US" sz="1600" dirty="0"/>
              <a:t>Gravity, speed, motion, and time are interrelated. </a:t>
            </a:r>
          </a:p>
        </p:txBody>
      </p:sp>
      <p:pic>
        <p:nvPicPr>
          <p:cNvPr id="6" name="Picture 2" descr="https://www.lds.org/bc/content/shared/content/images/gospel-library/manual/32501/32501_all_003_02-Elohim.jpg"/>
          <p:cNvPicPr>
            <a:picLocks noChangeAspect="1" noChangeArrowheads="1"/>
          </p:cNvPicPr>
          <p:nvPr/>
        </p:nvPicPr>
        <p:blipFill rotWithShape="1">
          <a:blip r:embed="rId2">
            <a:extLst>
              <a:ext uri="{28A0092B-C50C-407E-A947-70E740481C1C}">
                <a14:useLocalDpi xmlns:a14="http://schemas.microsoft.com/office/drawing/2010/main" val="0"/>
              </a:ext>
            </a:extLst>
          </a:blip>
          <a:srcRect l="9701" r="6235"/>
          <a:stretch/>
        </p:blipFill>
        <p:spPr bwMode="auto">
          <a:xfrm>
            <a:off x="125896" y="2286000"/>
            <a:ext cx="2362200" cy="3340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097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327" y="0"/>
            <a:ext cx="7764463" cy="1325563"/>
          </a:xfrm>
        </p:spPr>
        <p:txBody>
          <a:bodyPr>
            <a:normAutofit/>
          </a:bodyPr>
          <a:lstStyle/>
          <a:p>
            <a:r>
              <a:rPr lang="en-US" sz="2800" dirty="0"/>
              <a:t>God’s Space and Time are Unique</a:t>
            </a:r>
          </a:p>
        </p:txBody>
      </p:sp>
      <p:sp>
        <p:nvSpPr>
          <p:cNvPr id="3" name="Content Placeholder 2"/>
          <p:cNvSpPr>
            <a:spLocks noGrp="1"/>
          </p:cNvSpPr>
          <p:nvPr>
            <p:ph idx="1"/>
          </p:nvPr>
        </p:nvSpPr>
        <p:spPr>
          <a:xfrm>
            <a:off x="2581275" y="990600"/>
            <a:ext cx="6410325" cy="5791200"/>
          </a:xfrm>
        </p:spPr>
        <p:txBody>
          <a:bodyPr>
            <a:normAutofit/>
          </a:bodyPr>
          <a:lstStyle/>
          <a:p>
            <a:pPr marL="0" indent="0">
              <a:buNone/>
            </a:pPr>
            <a:r>
              <a:rPr lang="en-US" sz="2400" dirty="0">
                <a:latin typeface="+mj-lt"/>
              </a:rPr>
              <a:t>“Equally complete now is each of our lives before the Lord. We explore life sequentially because we are time-blind. But the Lord, perceiving time an object, sees us as we are, not as we are becoming. We are, for him, beings without time. We are </a:t>
            </a:r>
            <a:r>
              <a:rPr lang="en-US" sz="2400" i="1" dirty="0">
                <a:latin typeface="+mj-lt"/>
              </a:rPr>
              <a:t>continually</a:t>
            </a:r>
            <a:r>
              <a:rPr lang="en-US" sz="2400" dirty="0">
                <a:latin typeface="+mj-lt"/>
              </a:rPr>
              <a:t> before him.” </a:t>
            </a:r>
            <a:r>
              <a:rPr lang="en-US" sz="1100" dirty="0">
                <a:latin typeface="+mj-lt"/>
              </a:rPr>
              <a:t>(Lael Woodbury, dean of the College of Fine Arts and Communications at Brigham Young University, </a:t>
            </a:r>
            <a:r>
              <a:rPr lang="en-US" sz="1100" i="1" dirty="0">
                <a:latin typeface="+mj-lt"/>
              </a:rPr>
              <a:t>Continually before the </a:t>
            </a:r>
            <a:r>
              <a:rPr lang="en-US" sz="1100" i="1" dirty="0" err="1">
                <a:latin typeface="+mj-lt"/>
              </a:rPr>
              <a:t>Lord,</a:t>
            </a:r>
            <a:r>
              <a:rPr lang="en-US" sz="1100" dirty="0" err="1">
                <a:latin typeface="+mj-lt"/>
              </a:rPr>
              <a:t>Commissioner’s</a:t>
            </a:r>
            <a:r>
              <a:rPr lang="en-US" sz="1100" dirty="0">
                <a:latin typeface="+mj-lt"/>
              </a:rPr>
              <a:t> Lecture Series [Provo: Brigham Young University Press, 1974], pp. 5–6.)</a:t>
            </a:r>
          </a:p>
        </p:txBody>
      </p:sp>
      <p:pic>
        <p:nvPicPr>
          <p:cNvPr id="6" name="Picture 2" descr="https://www.lds.org/bc/content/shared/content/images/gospel-library/manual/32501/32501_all_003_02-Elohim.jpg"/>
          <p:cNvPicPr>
            <a:picLocks noChangeAspect="1" noChangeArrowheads="1"/>
          </p:cNvPicPr>
          <p:nvPr/>
        </p:nvPicPr>
        <p:blipFill rotWithShape="1">
          <a:blip r:embed="rId2">
            <a:extLst>
              <a:ext uri="{28A0092B-C50C-407E-A947-70E740481C1C}">
                <a14:useLocalDpi xmlns:a14="http://schemas.microsoft.com/office/drawing/2010/main" val="0"/>
              </a:ext>
            </a:extLst>
          </a:blip>
          <a:srcRect l="9701" r="6235"/>
          <a:stretch/>
        </p:blipFill>
        <p:spPr bwMode="auto">
          <a:xfrm>
            <a:off x="125896" y="2286000"/>
            <a:ext cx="2362200" cy="33407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81C0F22-69EA-43C4-987C-59DC4C12C6A7}"/>
              </a:ext>
            </a:extLst>
          </p:cNvPr>
          <p:cNvSpPr/>
          <p:nvPr/>
        </p:nvSpPr>
        <p:spPr>
          <a:xfrm>
            <a:off x="0" y="990600"/>
            <a:ext cx="2488096" cy="1138773"/>
          </a:xfrm>
          <a:prstGeom prst="rect">
            <a:avLst/>
          </a:prstGeom>
        </p:spPr>
        <p:txBody>
          <a:bodyPr wrap="square">
            <a:spAutoFit/>
          </a:bodyPr>
          <a:lstStyle/>
          <a:p>
            <a:pPr algn="ctr"/>
            <a:r>
              <a:rPr lang="en-US" b="1" dirty="0"/>
              <a:t>The Theory of Relativity</a:t>
            </a:r>
            <a:r>
              <a:rPr lang="en-US" dirty="0"/>
              <a:t> </a:t>
            </a:r>
          </a:p>
          <a:p>
            <a:pPr algn="ctr"/>
            <a:r>
              <a:rPr lang="en-US" sz="1600" dirty="0"/>
              <a:t>Gravity, speed, motion, and time are interrelated. </a:t>
            </a:r>
          </a:p>
        </p:txBody>
      </p:sp>
    </p:spTree>
    <p:extLst>
      <p:ext uri="{BB962C8B-B14F-4D97-AF65-F5344CB8AC3E}">
        <p14:creationId xmlns:p14="http://schemas.microsoft.com/office/powerpoint/2010/main" val="3631770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01FD09-2620-4882-A97D-E5764DCFC3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9818" y="0"/>
            <a:ext cx="4572000" cy="6858000"/>
          </a:xfrm>
          <a:prstGeom prst="rect">
            <a:avLst/>
          </a:prstGeom>
        </p:spPr>
      </p:pic>
      <p:sp>
        <p:nvSpPr>
          <p:cNvPr id="5" name="Oval 4">
            <a:extLst>
              <a:ext uri="{FF2B5EF4-FFF2-40B4-BE49-F238E27FC236}">
                <a16:creationId xmlns:a16="http://schemas.microsoft.com/office/drawing/2014/main" id="{0BC839B1-DB69-4B7D-909B-8E14C2C48C9B}"/>
              </a:ext>
            </a:extLst>
          </p:cNvPr>
          <p:cNvSpPr/>
          <p:nvPr/>
        </p:nvSpPr>
        <p:spPr>
          <a:xfrm>
            <a:off x="2239817" y="5865091"/>
            <a:ext cx="4572001" cy="992909"/>
          </a:xfrm>
          <a:prstGeom prst="ellipse">
            <a:avLst/>
          </a:prstGeom>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9A1F8C8D-B73A-418B-ACED-57C3D10E9151}"/>
              </a:ext>
            </a:extLst>
          </p:cNvPr>
          <p:cNvSpPr>
            <a:spLocks noGrp="1"/>
          </p:cNvSpPr>
          <p:nvPr>
            <p:ph type="title"/>
          </p:nvPr>
        </p:nvSpPr>
        <p:spPr>
          <a:xfrm>
            <a:off x="157018" y="184006"/>
            <a:ext cx="8799946" cy="664797"/>
          </a:xfrm>
        </p:spPr>
        <p:txBody>
          <a:bodyPr>
            <a:normAutofit fontScale="90000"/>
          </a:bodyPr>
          <a:lstStyle/>
          <a:p>
            <a:r>
              <a:rPr lang="en-US" sz="4400" b="0" cap="none" dirty="0">
                <a:latin typeface="Vladimir Script" panose="03050402040407070305" pitchFamily="66" charset="0"/>
              </a:rPr>
              <a:t>The Book of Revelation</a:t>
            </a:r>
          </a:p>
        </p:txBody>
      </p:sp>
    </p:spTree>
    <p:extLst>
      <p:ext uri="{BB962C8B-B14F-4D97-AF65-F5344CB8AC3E}">
        <p14:creationId xmlns:p14="http://schemas.microsoft.com/office/powerpoint/2010/main" val="2081970617"/>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142875" y="17907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42875" y="23241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42875" y="284797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42875" y="334327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42875" y="40576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2400" y="46101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42875" y="51816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42875" y="56959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343025" y="20764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343025" y="313372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343025" y="43624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343025" y="54673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59368" y="25908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559368" y="496252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1343025" y="1781175"/>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1352550" y="2847975"/>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1343025" y="4057650"/>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1352550" y="5162550"/>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559368" y="2066925"/>
            <a:ext cx="0" cy="1066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559368" y="4333875"/>
            <a:ext cx="0" cy="11715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7667625" y="17907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7667625" y="23241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7667625" y="284797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7667625" y="334327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7667625" y="40576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7677150" y="46101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7667625" y="51816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7667625" y="56959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flipV="1">
            <a:off x="7686675" y="1781175"/>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flipV="1">
            <a:off x="7696200" y="2847975"/>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7686675" y="4057650"/>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flipV="1">
            <a:off x="7696200" y="5162550"/>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6467475" y="20002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6467475" y="305752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6467475" y="42862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6467475" y="541972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6467475" y="2000250"/>
            <a:ext cx="0" cy="1066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V="1">
            <a:off x="6474143" y="4286250"/>
            <a:ext cx="0" cy="11715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5270183" y="256222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5270183" y="49339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759518" y="305752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4070033" y="45529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3752850" y="2562225"/>
            <a:ext cx="13335" cy="24003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5276849" y="2562225"/>
            <a:ext cx="13335" cy="24003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8" name="Rectangle 137"/>
          <p:cNvSpPr/>
          <p:nvPr/>
        </p:nvSpPr>
        <p:spPr>
          <a:xfrm>
            <a:off x="3914775" y="3381375"/>
            <a:ext cx="1209675" cy="676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12713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Box 19"/>
          <p:cNvSpPr txBox="1"/>
          <p:nvPr/>
        </p:nvSpPr>
        <p:spPr>
          <a:xfrm>
            <a:off x="2376775" y="180742"/>
            <a:ext cx="4285673" cy="49196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2800" b="1" dirty="0">
                <a:ea typeface="Calibri" panose="020F0502020204030204" pitchFamily="34" charset="0"/>
                <a:cs typeface="Times New Roman" panose="02020603050405020304" pitchFamily="18" charset="0"/>
              </a:rPr>
              <a:t>“MESSIAH-GLADNESS”</a:t>
            </a:r>
          </a:p>
          <a:p>
            <a:pPr algn="ctr">
              <a:lnSpc>
                <a:spcPct val="115000"/>
              </a:lnSpc>
              <a:spcAft>
                <a:spcPts val="750"/>
              </a:spcAft>
            </a:pPr>
            <a:r>
              <a:rPr lang="en-US" sz="2800" b="1" dirty="0">
                <a:ea typeface="Calibri" panose="020F0502020204030204" pitchFamily="34" charset="0"/>
                <a:cs typeface="Times New Roman" panose="02020603050405020304" pitchFamily="18" charset="0"/>
              </a:rPr>
              <a:t>Sweet John 3:16</a:t>
            </a:r>
            <a:endParaRPr lang="en-US" sz="1400" dirty="0">
              <a:ea typeface="Calibri" panose="020F0502020204030204" pitchFamily="34" charset="0"/>
              <a:cs typeface="Times New Roman" panose="02020603050405020304" pitchFamily="18" charset="0"/>
            </a:endParaRPr>
          </a:p>
        </p:txBody>
      </p:sp>
      <p:cxnSp>
        <p:nvCxnSpPr>
          <p:cNvPr id="6" name="Straight Connector 5"/>
          <p:cNvCxnSpPr/>
          <p:nvPr/>
        </p:nvCxnSpPr>
        <p:spPr>
          <a:xfrm>
            <a:off x="142875" y="17907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42875" y="23241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42875" y="284797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42875" y="334327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42875" y="40576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2400" y="46101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42875" y="51816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42875" y="56959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343025" y="20764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343025" y="313372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343025" y="43624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343025" y="54673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59368" y="25908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559368" y="496252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1343025" y="1781175"/>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1352550" y="2847975"/>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1343025" y="4057650"/>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1352550" y="5162550"/>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559368" y="2066925"/>
            <a:ext cx="0" cy="1066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559368" y="4333875"/>
            <a:ext cx="0" cy="11715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7667625" y="17907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7667625" y="23241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7667625" y="284797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7667625" y="334327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7667625" y="40576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7677150" y="46101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7667625" y="51816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7667625" y="56959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flipV="1">
            <a:off x="7686675" y="1781175"/>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flipV="1">
            <a:off x="7696200" y="2847975"/>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7686675" y="4057650"/>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flipV="1">
            <a:off x="7696200" y="5162550"/>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6467475" y="20002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6467475" y="305752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6467475" y="42862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6467475" y="541972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6467475" y="2000250"/>
            <a:ext cx="0" cy="1066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V="1">
            <a:off x="6474143" y="4286250"/>
            <a:ext cx="0" cy="11715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5270183" y="256222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5270183" y="49339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759518" y="305752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4070033" y="45529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3752850" y="2562225"/>
            <a:ext cx="13335" cy="24003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5276849" y="2562225"/>
            <a:ext cx="13335" cy="24003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8" name="Rectangle 137"/>
          <p:cNvSpPr/>
          <p:nvPr/>
        </p:nvSpPr>
        <p:spPr>
          <a:xfrm>
            <a:off x="3914775" y="3381375"/>
            <a:ext cx="1209675" cy="676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0"/>
            </a:endParaRPr>
          </a:p>
        </p:txBody>
      </p:sp>
      <p:sp>
        <p:nvSpPr>
          <p:cNvPr id="48" name="Text Box 19"/>
          <p:cNvSpPr txBox="1"/>
          <p:nvPr/>
        </p:nvSpPr>
        <p:spPr>
          <a:xfrm>
            <a:off x="19049" y="1466852"/>
            <a:ext cx="1827643" cy="26193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1 Prince of Peace</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49" name="Text Box 19"/>
          <p:cNvSpPr txBox="1"/>
          <p:nvPr/>
        </p:nvSpPr>
        <p:spPr>
          <a:xfrm>
            <a:off x="7677150" y="1476376"/>
            <a:ext cx="1343025"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1 Savior</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0" name="Text Box 19"/>
          <p:cNvSpPr txBox="1"/>
          <p:nvPr/>
        </p:nvSpPr>
        <p:spPr>
          <a:xfrm>
            <a:off x="9525" y="5372100"/>
            <a:ext cx="1343025"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2 Messiah</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1" name="Text Box 19"/>
          <p:cNvSpPr txBox="1"/>
          <p:nvPr/>
        </p:nvSpPr>
        <p:spPr>
          <a:xfrm>
            <a:off x="7723706" y="5381624"/>
            <a:ext cx="1452737" cy="333358"/>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2 Older Brother</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2" name="Text Box 19"/>
          <p:cNvSpPr txBox="1"/>
          <p:nvPr/>
        </p:nvSpPr>
        <p:spPr>
          <a:xfrm>
            <a:off x="80963" y="3709990"/>
            <a:ext cx="1343025"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3 Redeemer</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3" name="Text Box 19"/>
          <p:cNvSpPr txBox="1"/>
          <p:nvPr/>
        </p:nvSpPr>
        <p:spPr>
          <a:xfrm>
            <a:off x="7530942" y="3709990"/>
            <a:ext cx="1546383" cy="309561"/>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3 Good Shepherd</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4" name="Text Box 19"/>
          <p:cNvSpPr txBox="1"/>
          <p:nvPr/>
        </p:nvSpPr>
        <p:spPr>
          <a:xfrm>
            <a:off x="30005" y="3005142"/>
            <a:ext cx="1300639"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4 The Rock</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5" name="Text Box 19"/>
          <p:cNvSpPr txBox="1"/>
          <p:nvPr/>
        </p:nvSpPr>
        <p:spPr>
          <a:xfrm>
            <a:off x="7734300" y="2986090"/>
            <a:ext cx="1300639"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4 Faithful One</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6" name="Text Box 19"/>
          <p:cNvSpPr txBox="1"/>
          <p:nvPr/>
        </p:nvSpPr>
        <p:spPr>
          <a:xfrm>
            <a:off x="19764" y="2521744"/>
            <a:ext cx="1300639"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5 Mighty God</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7" name="Text Box 19"/>
          <p:cNvSpPr txBox="1"/>
          <p:nvPr/>
        </p:nvSpPr>
        <p:spPr>
          <a:xfrm>
            <a:off x="7734301" y="2540896"/>
            <a:ext cx="1403033"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5 Lamb of God</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8" name="Text Box 19"/>
          <p:cNvSpPr txBox="1"/>
          <p:nvPr/>
        </p:nvSpPr>
        <p:spPr>
          <a:xfrm>
            <a:off x="140019" y="4302920"/>
            <a:ext cx="1180385"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6 Holy One</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9" name="Text Box 19"/>
          <p:cNvSpPr txBox="1"/>
          <p:nvPr/>
        </p:nvSpPr>
        <p:spPr>
          <a:xfrm>
            <a:off x="7723705" y="4302920"/>
            <a:ext cx="1452738" cy="27528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6 Alpha &amp; Omega</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60" name="Text Box 19"/>
          <p:cNvSpPr txBox="1"/>
          <p:nvPr/>
        </p:nvSpPr>
        <p:spPr>
          <a:xfrm>
            <a:off x="25326" y="4783942"/>
            <a:ext cx="1638069" cy="35716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7 King of Kings</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61" name="Text Box 19"/>
          <p:cNvSpPr txBox="1"/>
          <p:nvPr/>
        </p:nvSpPr>
        <p:spPr>
          <a:xfrm>
            <a:off x="7696200" y="4843465"/>
            <a:ext cx="1303376"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7 The Word</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62" name="Text Box 19"/>
          <p:cNvSpPr txBox="1"/>
          <p:nvPr/>
        </p:nvSpPr>
        <p:spPr>
          <a:xfrm>
            <a:off x="30004" y="2000250"/>
            <a:ext cx="1393984" cy="33096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8 Emmanuel</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63" name="Text Box 19"/>
          <p:cNvSpPr txBox="1"/>
          <p:nvPr/>
        </p:nvSpPr>
        <p:spPr>
          <a:xfrm>
            <a:off x="7735254" y="1978920"/>
            <a:ext cx="1190386" cy="30707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8 Healer</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296696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1000"/>
                                        <p:tgtEl>
                                          <p:spTgt spid="50"/>
                                        </p:tgtEl>
                                      </p:cBhvr>
                                    </p:animEffect>
                                    <p:anim calcmode="lin" valueType="num">
                                      <p:cBhvr>
                                        <p:cTn id="22" dur="1000" fill="hold"/>
                                        <p:tgtEl>
                                          <p:spTgt spid="50"/>
                                        </p:tgtEl>
                                        <p:attrNameLst>
                                          <p:attrName>ppt_x</p:attrName>
                                        </p:attrNameLst>
                                      </p:cBhvr>
                                      <p:tavLst>
                                        <p:tav tm="0">
                                          <p:val>
                                            <p:strVal val="#ppt_x"/>
                                          </p:val>
                                        </p:tav>
                                        <p:tav tm="100000">
                                          <p:val>
                                            <p:strVal val="#ppt_x"/>
                                          </p:val>
                                        </p:tav>
                                      </p:tavLst>
                                    </p:anim>
                                    <p:anim calcmode="lin" valueType="num">
                                      <p:cBhvr>
                                        <p:cTn id="23"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1000"/>
                                        <p:tgtEl>
                                          <p:spTgt spid="51"/>
                                        </p:tgtEl>
                                      </p:cBhvr>
                                    </p:animEffect>
                                    <p:anim calcmode="lin" valueType="num">
                                      <p:cBhvr>
                                        <p:cTn id="29" dur="1000" fill="hold"/>
                                        <p:tgtEl>
                                          <p:spTgt spid="51"/>
                                        </p:tgtEl>
                                        <p:attrNameLst>
                                          <p:attrName>ppt_x</p:attrName>
                                        </p:attrNameLst>
                                      </p:cBhvr>
                                      <p:tavLst>
                                        <p:tav tm="0">
                                          <p:val>
                                            <p:strVal val="#ppt_x"/>
                                          </p:val>
                                        </p:tav>
                                        <p:tav tm="100000">
                                          <p:val>
                                            <p:strVal val="#ppt_x"/>
                                          </p:val>
                                        </p:tav>
                                      </p:tavLst>
                                    </p:anim>
                                    <p:anim calcmode="lin" valueType="num">
                                      <p:cBhvr>
                                        <p:cTn id="30"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1000"/>
                                        <p:tgtEl>
                                          <p:spTgt spid="52"/>
                                        </p:tgtEl>
                                      </p:cBhvr>
                                    </p:animEffect>
                                    <p:anim calcmode="lin" valueType="num">
                                      <p:cBhvr>
                                        <p:cTn id="36" dur="1000" fill="hold"/>
                                        <p:tgtEl>
                                          <p:spTgt spid="52"/>
                                        </p:tgtEl>
                                        <p:attrNameLst>
                                          <p:attrName>ppt_x</p:attrName>
                                        </p:attrNameLst>
                                      </p:cBhvr>
                                      <p:tavLst>
                                        <p:tav tm="0">
                                          <p:val>
                                            <p:strVal val="#ppt_x"/>
                                          </p:val>
                                        </p:tav>
                                        <p:tav tm="100000">
                                          <p:val>
                                            <p:strVal val="#ppt_x"/>
                                          </p:val>
                                        </p:tav>
                                      </p:tavLst>
                                    </p:anim>
                                    <p:anim calcmode="lin" valueType="num">
                                      <p:cBhvr>
                                        <p:cTn id="37"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strVal val="#ppt_x"/>
                                          </p:val>
                                        </p:tav>
                                        <p:tav tm="100000">
                                          <p:val>
                                            <p:strVal val="#ppt_x"/>
                                          </p:val>
                                        </p:tav>
                                      </p:tavLst>
                                    </p:anim>
                                    <p:anim calcmode="lin" valueType="num">
                                      <p:cBhvr>
                                        <p:cTn id="58"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fade">
                                      <p:cBhvr>
                                        <p:cTn id="63" dur="1000"/>
                                        <p:tgtEl>
                                          <p:spTgt spid="56"/>
                                        </p:tgtEl>
                                      </p:cBhvr>
                                    </p:animEffect>
                                    <p:anim calcmode="lin" valueType="num">
                                      <p:cBhvr>
                                        <p:cTn id="64" dur="1000" fill="hold"/>
                                        <p:tgtEl>
                                          <p:spTgt spid="56"/>
                                        </p:tgtEl>
                                        <p:attrNameLst>
                                          <p:attrName>ppt_x</p:attrName>
                                        </p:attrNameLst>
                                      </p:cBhvr>
                                      <p:tavLst>
                                        <p:tav tm="0">
                                          <p:val>
                                            <p:strVal val="#ppt_x"/>
                                          </p:val>
                                        </p:tav>
                                        <p:tav tm="100000">
                                          <p:val>
                                            <p:strVal val="#ppt_x"/>
                                          </p:val>
                                        </p:tav>
                                      </p:tavLst>
                                    </p:anim>
                                    <p:anim calcmode="lin" valueType="num">
                                      <p:cBhvr>
                                        <p:cTn id="65"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fade">
                                      <p:cBhvr>
                                        <p:cTn id="70" dur="1000"/>
                                        <p:tgtEl>
                                          <p:spTgt spid="57"/>
                                        </p:tgtEl>
                                      </p:cBhvr>
                                    </p:animEffect>
                                    <p:anim calcmode="lin" valueType="num">
                                      <p:cBhvr>
                                        <p:cTn id="71" dur="1000" fill="hold"/>
                                        <p:tgtEl>
                                          <p:spTgt spid="57"/>
                                        </p:tgtEl>
                                        <p:attrNameLst>
                                          <p:attrName>ppt_x</p:attrName>
                                        </p:attrNameLst>
                                      </p:cBhvr>
                                      <p:tavLst>
                                        <p:tav tm="0">
                                          <p:val>
                                            <p:strVal val="#ppt_x"/>
                                          </p:val>
                                        </p:tav>
                                        <p:tav tm="100000">
                                          <p:val>
                                            <p:strVal val="#ppt_x"/>
                                          </p:val>
                                        </p:tav>
                                      </p:tavLst>
                                    </p:anim>
                                    <p:anim calcmode="lin" valueType="num">
                                      <p:cBhvr>
                                        <p:cTn id="7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000"/>
                                        <p:tgtEl>
                                          <p:spTgt spid="58"/>
                                        </p:tgtEl>
                                      </p:cBhvr>
                                    </p:animEffect>
                                    <p:anim calcmode="lin" valueType="num">
                                      <p:cBhvr>
                                        <p:cTn id="78" dur="1000" fill="hold"/>
                                        <p:tgtEl>
                                          <p:spTgt spid="58"/>
                                        </p:tgtEl>
                                        <p:attrNameLst>
                                          <p:attrName>ppt_x</p:attrName>
                                        </p:attrNameLst>
                                      </p:cBhvr>
                                      <p:tavLst>
                                        <p:tav tm="0">
                                          <p:val>
                                            <p:strVal val="#ppt_x"/>
                                          </p:val>
                                        </p:tav>
                                        <p:tav tm="100000">
                                          <p:val>
                                            <p:strVal val="#ppt_x"/>
                                          </p:val>
                                        </p:tav>
                                      </p:tavLst>
                                    </p:anim>
                                    <p:anim calcmode="lin" valueType="num">
                                      <p:cBhvr>
                                        <p:cTn id="7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60"/>
                                        </p:tgtEl>
                                        <p:attrNameLst>
                                          <p:attrName>style.visibility</p:attrName>
                                        </p:attrNameLst>
                                      </p:cBhvr>
                                      <p:to>
                                        <p:strVal val="visible"/>
                                      </p:to>
                                    </p:set>
                                    <p:animEffect transition="in" filter="fade">
                                      <p:cBhvr>
                                        <p:cTn id="91" dur="1000"/>
                                        <p:tgtEl>
                                          <p:spTgt spid="60"/>
                                        </p:tgtEl>
                                      </p:cBhvr>
                                    </p:animEffect>
                                    <p:anim calcmode="lin" valueType="num">
                                      <p:cBhvr>
                                        <p:cTn id="92" dur="1000" fill="hold"/>
                                        <p:tgtEl>
                                          <p:spTgt spid="60"/>
                                        </p:tgtEl>
                                        <p:attrNameLst>
                                          <p:attrName>ppt_x</p:attrName>
                                        </p:attrNameLst>
                                      </p:cBhvr>
                                      <p:tavLst>
                                        <p:tav tm="0">
                                          <p:val>
                                            <p:strVal val="#ppt_x"/>
                                          </p:val>
                                        </p:tav>
                                        <p:tav tm="100000">
                                          <p:val>
                                            <p:strVal val="#ppt_x"/>
                                          </p:val>
                                        </p:tav>
                                      </p:tavLst>
                                    </p:anim>
                                    <p:anim calcmode="lin" valueType="num">
                                      <p:cBhvr>
                                        <p:cTn id="93"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63"/>
                                        </p:tgtEl>
                                        <p:attrNameLst>
                                          <p:attrName>style.visibility</p:attrName>
                                        </p:attrNameLst>
                                      </p:cBhvr>
                                      <p:to>
                                        <p:strVal val="visible"/>
                                      </p:to>
                                    </p:set>
                                    <p:animEffect transition="in" filter="fade">
                                      <p:cBhvr>
                                        <p:cTn id="112" dur="1000"/>
                                        <p:tgtEl>
                                          <p:spTgt spid="63"/>
                                        </p:tgtEl>
                                      </p:cBhvr>
                                    </p:animEffect>
                                    <p:anim calcmode="lin" valueType="num">
                                      <p:cBhvr>
                                        <p:cTn id="113" dur="1000" fill="hold"/>
                                        <p:tgtEl>
                                          <p:spTgt spid="63"/>
                                        </p:tgtEl>
                                        <p:attrNameLst>
                                          <p:attrName>ppt_x</p:attrName>
                                        </p:attrNameLst>
                                      </p:cBhvr>
                                      <p:tavLst>
                                        <p:tav tm="0">
                                          <p:val>
                                            <p:strVal val="#ppt_x"/>
                                          </p:val>
                                        </p:tav>
                                        <p:tav tm="100000">
                                          <p:val>
                                            <p:strVal val="#ppt_x"/>
                                          </p:val>
                                        </p:tav>
                                      </p:tavLst>
                                    </p:anim>
                                    <p:anim calcmode="lin" valueType="num">
                                      <p:cBhvr>
                                        <p:cTn id="114"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Box 19"/>
          <p:cNvSpPr txBox="1"/>
          <p:nvPr/>
        </p:nvSpPr>
        <p:spPr>
          <a:xfrm>
            <a:off x="2376775" y="180742"/>
            <a:ext cx="4285673" cy="49196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2800" b="1" dirty="0">
                <a:ea typeface="Calibri" panose="020F0502020204030204" pitchFamily="34" charset="0"/>
                <a:cs typeface="Times New Roman" panose="02020603050405020304" pitchFamily="18" charset="0"/>
              </a:rPr>
              <a:t>“MESSIAH-GLADNESS”</a:t>
            </a:r>
          </a:p>
          <a:p>
            <a:pPr algn="ctr">
              <a:lnSpc>
                <a:spcPct val="115000"/>
              </a:lnSpc>
              <a:spcAft>
                <a:spcPts val="750"/>
              </a:spcAft>
            </a:pPr>
            <a:r>
              <a:rPr lang="en-US" sz="2800" b="1" dirty="0">
                <a:ea typeface="Calibri" panose="020F0502020204030204" pitchFamily="34" charset="0"/>
                <a:cs typeface="Times New Roman" panose="02020603050405020304" pitchFamily="18" charset="0"/>
              </a:rPr>
              <a:t>Sweet John 3:16</a:t>
            </a:r>
            <a:endParaRPr lang="en-US" sz="1400" dirty="0">
              <a:ea typeface="Calibri" panose="020F0502020204030204" pitchFamily="34" charset="0"/>
              <a:cs typeface="Times New Roman" panose="02020603050405020304" pitchFamily="18" charset="0"/>
            </a:endParaRPr>
          </a:p>
        </p:txBody>
      </p:sp>
      <p:cxnSp>
        <p:nvCxnSpPr>
          <p:cNvPr id="6" name="Straight Connector 5"/>
          <p:cNvCxnSpPr/>
          <p:nvPr/>
        </p:nvCxnSpPr>
        <p:spPr>
          <a:xfrm>
            <a:off x="142875" y="17907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42875" y="23241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42875" y="284797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42875" y="334327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42875" y="40576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2400" y="46101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42875" y="51816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42875" y="56959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343025" y="20764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343025" y="313372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343025" y="43624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343025" y="54673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59368" y="25908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559368" y="496252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1343025" y="1781175"/>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1352550" y="2847975"/>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1343025" y="4057650"/>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1352550" y="5162550"/>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559368" y="2066925"/>
            <a:ext cx="0" cy="1066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559368" y="4333875"/>
            <a:ext cx="0" cy="11715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7667625" y="17907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7667625" y="23241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7667625" y="284797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7667625" y="334327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7667625" y="40576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7677150" y="46101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7667625" y="51816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7667625" y="56959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flipV="1">
            <a:off x="7686675" y="1781175"/>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flipV="1">
            <a:off x="7696200" y="2847975"/>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7686675" y="4057650"/>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flipV="1">
            <a:off x="7696200" y="5162550"/>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6467475" y="20002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6467475" y="305752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6467475" y="42862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6467475" y="541972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6467475" y="2000250"/>
            <a:ext cx="0" cy="1066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V="1">
            <a:off x="6474143" y="4286250"/>
            <a:ext cx="0" cy="11715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5270183" y="256222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5270183" y="49339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759518" y="305752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4070033" y="45529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3752850" y="2562225"/>
            <a:ext cx="13335" cy="24003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5276849" y="2562225"/>
            <a:ext cx="13335" cy="24003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8" name="Rectangle 137"/>
          <p:cNvSpPr/>
          <p:nvPr/>
        </p:nvSpPr>
        <p:spPr>
          <a:xfrm>
            <a:off x="3914775" y="3381375"/>
            <a:ext cx="1209675" cy="676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0"/>
            </a:endParaRPr>
          </a:p>
        </p:txBody>
      </p:sp>
      <p:sp>
        <p:nvSpPr>
          <p:cNvPr id="48" name="Text Box 19"/>
          <p:cNvSpPr txBox="1"/>
          <p:nvPr/>
        </p:nvSpPr>
        <p:spPr>
          <a:xfrm>
            <a:off x="19050" y="1466851"/>
            <a:ext cx="1404938" cy="295274"/>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1 Prince of Peace</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49" name="Text Box 19"/>
          <p:cNvSpPr txBox="1"/>
          <p:nvPr/>
        </p:nvSpPr>
        <p:spPr>
          <a:xfrm>
            <a:off x="7677150" y="1476376"/>
            <a:ext cx="1343025"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1 Savior</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0" name="Text Box 19"/>
          <p:cNvSpPr txBox="1"/>
          <p:nvPr/>
        </p:nvSpPr>
        <p:spPr>
          <a:xfrm>
            <a:off x="9525" y="5372100"/>
            <a:ext cx="1343025"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2 Messiah</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1" name="Text Box 19"/>
          <p:cNvSpPr txBox="1"/>
          <p:nvPr/>
        </p:nvSpPr>
        <p:spPr>
          <a:xfrm>
            <a:off x="7734300" y="5362576"/>
            <a:ext cx="1343025"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2 Older Brother</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2" name="Text Box 19"/>
          <p:cNvSpPr txBox="1"/>
          <p:nvPr/>
        </p:nvSpPr>
        <p:spPr>
          <a:xfrm>
            <a:off x="80963" y="3709990"/>
            <a:ext cx="1343025"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3 Redeemer</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3" name="Text Box 19"/>
          <p:cNvSpPr txBox="1"/>
          <p:nvPr/>
        </p:nvSpPr>
        <p:spPr>
          <a:xfrm>
            <a:off x="7530942" y="3709990"/>
            <a:ext cx="1546383" cy="309561"/>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3 Good Shepherd</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4" name="Text Box 19"/>
          <p:cNvSpPr txBox="1"/>
          <p:nvPr/>
        </p:nvSpPr>
        <p:spPr>
          <a:xfrm>
            <a:off x="30005" y="3005142"/>
            <a:ext cx="1300639"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4 The Rock</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5" name="Text Box 19"/>
          <p:cNvSpPr txBox="1"/>
          <p:nvPr/>
        </p:nvSpPr>
        <p:spPr>
          <a:xfrm>
            <a:off x="7734300" y="2986090"/>
            <a:ext cx="1300639"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4 Faithful One</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6" name="Text Box 19"/>
          <p:cNvSpPr txBox="1"/>
          <p:nvPr/>
        </p:nvSpPr>
        <p:spPr>
          <a:xfrm>
            <a:off x="19764" y="2521744"/>
            <a:ext cx="1300639"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5 Mighty God</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7" name="Text Box 19"/>
          <p:cNvSpPr txBox="1"/>
          <p:nvPr/>
        </p:nvSpPr>
        <p:spPr>
          <a:xfrm>
            <a:off x="7734301" y="2540896"/>
            <a:ext cx="1403033"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5 Lamb of God</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8" name="Text Box 19"/>
          <p:cNvSpPr txBox="1"/>
          <p:nvPr/>
        </p:nvSpPr>
        <p:spPr>
          <a:xfrm>
            <a:off x="140019" y="4302920"/>
            <a:ext cx="1180385"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6 Holy One</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9" name="Text Box 19"/>
          <p:cNvSpPr txBox="1"/>
          <p:nvPr/>
        </p:nvSpPr>
        <p:spPr>
          <a:xfrm>
            <a:off x="7723705" y="4302920"/>
            <a:ext cx="1452738" cy="27528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6 Alpha &amp; Omega</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60" name="Text Box 19"/>
          <p:cNvSpPr txBox="1"/>
          <p:nvPr/>
        </p:nvSpPr>
        <p:spPr>
          <a:xfrm>
            <a:off x="79891" y="4857751"/>
            <a:ext cx="1344097" cy="302417"/>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7 King of Kings</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61" name="Text Box 19"/>
          <p:cNvSpPr txBox="1"/>
          <p:nvPr/>
        </p:nvSpPr>
        <p:spPr>
          <a:xfrm>
            <a:off x="7696200" y="4843465"/>
            <a:ext cx="1303376"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7 The Word</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62" name="Text Box 19"/>
          <p:cNvSpPr txBox="1"/>
          <p:nvPr/>
        </p:nvSpPr>
        <p:spPr>
          <a:xfrm>
            <a:off x="30004" y="2000250"/>
            <a:ext cx="1180385"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8 Emmanuel</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63" name="Text Box 19"/>
          <p:cNvSpPr txBox="1"/>
          <p:nvPr/>
        </p:nvSpPr>
        <p:spPr>
          <a:xfrm>
            <a:off x="7735254" y="1978920"/>
            <a:ext cx="1190386" cy="30707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8 Healer</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2" name="Oval 1"/>
          <p:cNvSpPr/>
          <p:nvPr/>
        </p:nvSpPr>
        <p:spPr>
          <a:xfrm>
            <a:off x="1320403" y="1619250"/>
            <a:ext cx="1238965" cy="90249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0"/>
            </a:endParaRPr>
          </a:p>
        </p:txBody>
      </p:sp>
      <p:sp>
        <p:nvSpPr>
          <p:cNvPr id="68" name="Oval 67"/>
          <p:cNvSpPr/>
          <p:nvPr/>
        </p:nvSpPr>
        <p:spPr>
          <a:xfrm>
            <a:off x="6457236" y="1570437"/>
            <a:ext cx="1238965" cy="90249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0"/>
            </a:endParaRPr>
          </a:p>
        </p:txBody>
      </p:sp>
      <p:sp>
        <p:nvSpPr>
          <p:cNvPr id="69" name="Oval 68"/>
          <p:cNvSpPr/>
          <p:nvPr/>
        </p:nvSpPr>
        <p:spPr>
          <a:xfrm>
            <a:off x="1353621" y="4957761"/>
            <a:ext cx="1238965" cy="90249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0"/>
            </a:endParaRPr>
          </a:p>
        </p:txBody>
      </p:sp>
      <p:sp>
        <p:nvSpPr>
          <p:cNvPr id="70" name="Oval 69"/>
          <p:cNvSpPr/>
          <p:nvPr/>
        </p:nvSpPr>
        <p:spPr>
          <a:xfrm>
            <a:off x="6461998" y="4953000"/>
            <a:ext cx="1238965" cy="90249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0"/>
            </a:endParaRPr>
          </a:p>
        </p:txBody>
      </p:sp>
      <p:sp>
        <p:nvSpPr>
          <p:cNvPr id="71" name="Oval 70"/>
          <p:cNvSpPr/>
          <p:nvPr/>
        </p:nvSpPr>
        <p:spPr>
          <a:xfrm>
            <a:off x="1327097" y="3844377"/>
            <a:ext cx="1238965" cy="90249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0"/>
            </a:endParaRPr>
          </a:p>
        </p:txBody>
      </p:sp>
      <p:sp>
        <p:nvSpPr>
          <p:cNvPr id="72" name="Oval 71"/>
          <p:cNvSpPr/>
          <p:nvPr/>
        </p:nvSpPr>
        <p:spPr>
          <a:xfrm>
            <a:off x="6465690" y="3810001"/>
            <a:ext cx="1238965" cy="90249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0"/>
            </a:endParaRPr>
          </a:p>
        </p:txBody>
      </p:sp>
      <p:sp>
        <p:nvSpPr>
          <p:cNvPr id="73" name="Oval 72"/>
          <p:cNvSpPr/>
          <p:nvPr/>
        </p:nvSpPr>
        <p:spPr>
          <a:xfrm>
            <a:off x="1362075" y="2627766"/>
            <a:ext cx="1238965" cy="90249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0"/>
            </a:endParaRPr>
          </a:p>
        </p:txBody>
      </p:sp>
      <p:sp>
        <p:nvSpPr>
          <p:cNvPr id="74" name="Oval 73"/>
          <p:cNvSpPr/>
          <p:nvPr/>
        </p:nvSpPr>
        <p:spPr>
          <a:xfrm>
            <a:off x="6457235" y="2578897"/>
            <a:ext cx="1238965" cy="90249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0"/>
            </a:endParaRPr>
          </a:p>
        </p:txBody>
      </p:sp>
    </p:spTree>
    <p:extLst>
      <p:ext uri="{BB962C8B-B14F-4D97-AF65-F5344CB8AC3E}">
        <p14:creationId xmlns:p14="http://schemas.microsoft.com/office/powerpoint/2010/main" val="149801644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Box 19"/>
          <p:cNvSpPr txBox="1"/>
          <p:nvPr/>
        </p:nvSpPr>
        <p:spPr>
          <a:xfrm>
            <a:off x="2376775" y="180742"/>
            <a:ext cx="4285673" cy="49196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2800" b="1" dirty="0">
                <a:ea typeface="Calibri" panose="020F0502020204030204" pitchFamily="34" charset="0"/>
                <a:cs typeface="Times New Roman" panose="02020603050405020304" pitchFamily="18" charset="0"/>
              </a:rPr>
              <a:t>“MESSIAH-GLADNESS”</a:t>
            </a:r>
          </a:p>
          <a:p>
            <a:pPr algn="ctr">
              <a:lnSpc>
                <a:spcPct val="115000"/>
              </a:lnSpc>
              <a:spcAft>
                <a:spcPts val="750"/>
              </a:spcAft>
            </a:pPr>
            <a:r>
              <a:rPr lang="en-US" sz="2800" b="1" dirty="0">
                <a:ea typeface="Calibri" panose="020F0502020204030204" pitchFamily="34" charset="0"/>
                <a:cs typeface="Times New Roman" panose="02020603050405020304" pitchFamily="18" charset="0"/>
              </a:rPr>
              <a:t>Sweet John 3:16</a:t>
            </a:r>
            <a:endParaRPr lang="en-US" sz="1400" dirty="0">
              <a:ea typeface="Calibri" panose="020F0502020204030204" pitchFamily="34" charset="0"/>
              <a:cs typeface="Times New Roman" panose="02020603050405020304" pitchFamily="18" charset="0"/>
            </a:endParaRPr>
          </a:p>
        </p:txBody>
      </p:sp>
      <p:cxnSp>
        <p:nvCxnSpPr>
          <p:cNvPr id="6" name="Straight Connector 5"/>
          <p:cNvCxnSpPr/>
          <p:nvPr/>
        </p:nvCxnSpPr>
        <p:spPr>
          <a:xfrm>
            <a:off x="142875" y="17907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42875" y="23241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42875" y="284797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42875" y="334327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42875" y="40576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2400" y="46101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42875" y="51816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42875" y="56959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343025" y="20764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343025" y="313372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343025" y="43624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343025" y="54673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59368" y="25908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559368" y="496252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1343025" y="1781175"/>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1352550" y="2847975"/>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1343025" y="4057650"/>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1352550" y="5162550"/>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559368" y="2066925"/>
            <a:ext cx="0" cy="1066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559368" y="4333875"/>
            <a:ext cx="0" cy="11715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7667625" y="17907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7667625" y="23241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7667625" y="284797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7667625" y="334327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7667625" y="40576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7677150" y="46101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7667625" y="51816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7667625" y="56959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flipV="1">
            <a:off x="7686675" y="1781175"/>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flipV="1">
            <a:off x="7696200" y="2847975"/>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7686675" y="4057650"/>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flipV="1">
            <a:off x="7696200" y="5162550"/>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6467475" y="20002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6467475" y="305752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6467475" y="42862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6467475" y="541972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6467475" y="2000250"/>
            <a:ext cx="0" cy="1066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V="1">
            <a:off x="6474143" y="4286250"/>
            <a:ext cx="0" cy="11715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5270183" y="256222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5270183" y="49339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759518" y="305752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4070033" y="45529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3752850" y="2562225"/>
            <a:ext cx="13335" cy="24003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5276849" y="2562225"/>
            <a:ext cx="13335" cy="24003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8" name="Rectangle 137"/>
          <p:cNvSpPr/>
          <p:nvPr/>
        </p:nvSpPr>
        <p:spPr>
          <a:xfrm>
            <a:off x="3914775" y="3381375"/>
            <a:ext cx="1209675" cy="676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0"/>
            </a:endParaRPr>
          </a:p>
        </p:txBody>
      </p:sp>
      <p:sp>
        <p:nvSpPr>
          <p:cNvPr id="48" name="Text Box 19"/>
          <p:cNvSpPr txBox="1"/>
          <p:nvPr/>
        </p:nvSpPr>
        <p:spPr>
          <a:xfrm>
            <a:off x="19050" y="1466851"/>
            <a:ext cx="1404938" cy="295274"/>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1 Prince of Peace</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49" name="Text Box 19"/>
          <p:cNvSpPr txBox="1"/>
          <p:nvPr/>
        </p:nvSpPr>
        <p:spPr>
          <a:xfrm>
            <a:off x="7677150" y="1476376"/>
            <a:ext cx="1343025"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1 Savior</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0" name="Text Box 19"/>
          <p:cNvSpPr txBox="1"/>
          <p:nvPr/>
        </p:nvSpPr>
        <p:spPr>
          <a:xfrm>
            <a:off x="9525" y="5372100"/>
            <a:ext cx="1343025"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2 Messiah</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1" name="Text Box 19"/>
          <p:cNvSpPr txBox="1"/>
          <p:nvPr/>
        </p:nvSpPr>
        <p:spPr>
          <a:xfrm>
            <a:off x="7734300" y="5362576"/>
            <a:ext cx="1343025"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2 Older Brother</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2" name="Text Box 19"/>
          <p:cNvSpPr txBox="1"/>
          <p:nvPr/>
        </p:nvSpPr>
        <p:spPr>
          <a:xfrm>
            <a:off x="80963" y="3709990"/>
            <a:ext cx="1343025"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3 Redeemer</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3" name="Text Box 19"/>
          <p:cNvSpPr txBox="1"/>
          <p:nvPr/>
        </p:nvSpPr>
        <p:spPr>
          <a:xfrm>
            <a:off x="7530942" y="3709990"/>
            <a:ext cx="1546383" cy="309561"/>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3 Good Shepherd</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4" name="Text Box 19"/>
          <p:cNvSpPr txBox="1"/>
          <p:nvPr/>
        </p:nvSpPr>
        <p:spPr>
          <a:xfrm>
            <a:off x="30005" y="3005142"/>
            <a:ext cx="1300639"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4 The Rock</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5" name="Text Box 19"/>
          <p:cNvSpPr txBox="1"/>
          <p:nvPr/>
        </p:nvSpPr>
        <p:spPr>
          <a:xfrm>
            <a:off x="7734300" y="2986090"/>
            <a:ext cx="1300639"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4 Faithful One</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6" name="Text Box 19"/>
          <p:cNvSpPr txBox="1"/>
          <p:nvPr/>
        </p:nvSpPr>
        <p:spPr>
          <a:xfrm>
            <a:off x="19764" y="2521744"/>
            <a:ext cx="1300639"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5 Mighty God</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7" name="Text Box 19"/>
          <p:cNvSpPr txBox="1"/>
          <p:nvPr/>
        </p:nvSpPr>
        <p:spPr>
          <a:xfrm>
            <a:off x="7734301" y="2540896"/>
            <a:ext cx="1403033"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5 Lamb of God</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8" name="Text Box 19"/>
          <p:cNvSpPr txBox="1"/>
          <p:nvPr/>
        </p:nvSpPr>
        <p:spPr>
          <a:xfrm>
            <a:off x="140019" y="4302920"/>
            <a:ext cx="1180385"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6 Holy One</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9" name="Text Box 19"/>
          <p:cNvSpPr txBox="1"/>
          <p:nvPr/>
        </p:nvSpPr>
        <p:spPr>
          <a:xfrm>
            <a:off x="7723705" y="4302920"/>
            <a:ext cx="1452738" cy="27528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6 Alpha &amp; Omega</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60" name="Text Box 19"/>
          <p:cNvSpPr txBox="1"/>
          <p:nvPr/>
        </p:nvSpPr>
        <p:spPr>
          <a:xfrm>
            <a:off x="79891" y="4857751"/>
            <a:ext cx="1344097" cy="302417"/>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7 King of Kings</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61" name="Text Box 19"/>
          <p:cNvSpPr txBox="1"/>
          <p:nvPr/>
        </p:nvSpPr>
        <p:spPr>
          <a:xfrm>
            <a:off x="7696200" y="4843465"/>
            <a:ext cx="1303376"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7 The Word</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62" name="Text Box 19"/>
          <p:cNvSpPr txBox="1"/>
          <p:nvPr/>
        </p:nvSpPr>
        <p:spPr>
          <a:xfrm>
            <a:off x="30004" y="2000250"/>
            <a:ext cx="1180385"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8 Emmanuel</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63" name="Text Box 19"/>
          <p:cNvSpPr txBox="1"/>
          <p:nvPr/>
        </p:nvSpPr>
        <p:spPr>
          <a:xfrm>
            <a:off x="7735254" y="1978920"/>
            <a:ext cx="1190386" cy="30707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8 Healer</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75" name="Oval 74"/>
          <p:cNvSpPr/>
          <p:nvPr/>
        </p:nvSpPr>
        <p:spPr>
          <a:xfrm>
            <a:off x="2539960" y="2125786"/>
            <a:ext cx="1238965" cy="90249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0"/>
            </a:endParaRPr>
          </a:p>
        </p:txBody>
      </p:sp>
      <p:sp>
        <p:nvSpPr>
          <p:cNvPr id="76" name="Oval 75"/>
          <p:cNvSpPr/>
          <p:nvPr/>
        </p:nvSpPr>
        <p:spPr>
          <a:xfrm>
            <a:off x="5281860" y="2089551"/>
            <a:ext cx="1238965" cy="90249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0"/>
            </a:endParaRPr>
          </a:p>
        </p:txBody>
      </p:sp>
      <p:sp>
        <p:nvSpPr>
          <p:cNvPr id="77" name="Oval 76"/>
          <p:cNvSpPr/>
          <p:nvPr/>
        </p:nvSpPr>
        <p:spPr>
          <a:xfrm>
            <a:off x="2561304" y="4482703"/>
            <a:ext cx="1238965" cy="90249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0"/>
            </a:endParaRPr>
          </a:p>
        </p:txBody>
      </p:sp>
      <p:sp>
        <p:nvSpPr>
          <p:cNvPr id="78" name="Oval 77"/>
          <p:cNvSpPr/>
          <p:nvPr/>
        </p:nvSpPr>
        <p:spPr>
          <a:xfrm>
            <a:off x="5254200" y="4506989"/>
            <a:ext cx="1238965" cy="90249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0"/>
            </a:endParaRPr>
          </a:p>
        </p:txBody>
      </p:sp>
    </p:spTree>
    <p:extLst>
      <p:ext uri="{BB962C8B-B14F-4D97-AF65-F5344CB8AC3E}">
        <p14:creationId xmlns:p14="http://schemas.microsoft.com/office/powerpoint/2010/main" val="85792221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Box 19"/>
          <p:cNvSpPr txBox="1"/>
          <p:nvPr/>
        </p:nvSpPr>
        <p:spPr>
          <a:xfrm>
            <a:off x="2376775" y="180742"/>
            <a:ext cx="4285673" cy="49196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2800" b="1" dirty="0">
                <a:ea typeface="Calibri" panose="020F0502020204030204" pitchFamily="34" charset="0"/>
                <a:cs typeface="Times New Roman" panose="02020603050405020304" pitchFamily="18" charset="0"/>
              </a:rPr>
              <a:t>“MESSIAH-GLADNESS”</a:t>
            </a:r>
          </a:p>
          <a:p>
            <a:pPr algn="ctr">
              <a:lnSpc>
                <a:spcPct val="115000"/>
              </a:lnSpc>
              <a:spcAft>
                <a:spcPts val="750"/>
              </a:spcAft>
            </a:pPr>
            <a:r>
              <a:rPr lang="en-US" sz="2800" b="1" dirty="0">
                <a:ea typeface="Calibri" panose="020F0502020204030204" pitchFamily="34" charset="0"/>
                <a:cs typeface="Times New Roman" panose="02020603050405020304" pitchFamily="18" charset="0"/>
              </a:rPr>
              <a:t>Sweet John 3:16</a:t>
            </a:r>
            <a:endParaRPr lang="en-US" sz="1400" dirty="0">
              <a:ea typeface="Calibri" panose="020F0502020204030204" pitchFamily="34" charset="0"/>
              <a:cs typeface="Times New Roman" panose="02020603050405020304" pitchFamily="18" charset="0"/>
            </a:endParaRPr>
          </a:p>
        </p:txBody>
      </p:sp>
      <p:cxnSp>
        <p:nvCxnSpPr>
          <p:cNvPr id="6" name="Straight Connector 5"/>
          <p:cNvCxnSpPr/>
          <p:nvPr/>
        </p:nvCxnSpPr>
        <p:spPr>
          <a:xfrm>
            <a:off x="142875" y="17907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42875" y="23241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42875" y="284797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42875" y="334327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42875" y="40576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2400" y="46101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42875" y="51816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42875" y="56959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343025" y="20764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343025" y="313372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343025" y="43624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343025" y="54673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59368" y="25908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559368" y="496252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1343025" y="1781175"/>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1352550" y="2847975"/>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1343025" y="4057650"/>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1352550" y="5162550"/>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559368" y="2066925"/>
            <a:ext cx="0" cy="1066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559368" y="4333875"/>
            <a:ext cx="0" cy="11715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7667625" y="17907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7667625" y="23241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7667625" y="284797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7667625" y="334327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7667625" y="40576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7677150" y="46101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7667625" y="51816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7667625" y="56959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flipV="1">
            <a:off x="7686675" y="1781175"/>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flipV="1">
            <a:off x="7696200" y="2847975"/>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7686675" y="4057650"/>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flipV="1">
            <a:off x="7696200" y="5162550"/>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6467475" y="20002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6467475" y="305752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6467475" y="42862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6467475" y="541972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6467475" y="2000250"/>
            <a:ext cx="0" cy="1066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V="1">
            <a:off x="6474143" y="4286250"/>
            <a:ext cx="0" cy="11715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5270183" y="256222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5270183" y="49339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759518" y="305752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4070033" y="45529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3752850" y="2562225"/>
            <a:ext cx="13335" cy="24003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5276849" y="2562225"/>
            <a:ext cx="13335" cy="24003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8" name="Rectangle 137"/>
          <p:cNvSpPr/>
          <p:nvPr/>
        </p:nvSpPr>
        <p:spPr>
          <a:xfrm>
            <a:off x="3914775" y="3381375"/>
            <a:ext cx="1209675" cy="676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0"/>
            </a:endParaRPr>
          </a:p>
        </p:txBody>
      </p:sp>
      <p:sp>
        <p:nvSpPr>
          <p:cNvPr id="48" name="Text Box 19"/>
          <p:cNvSpPr txBox="1"/>
          <p:nvPr/>
        </p:nvSpPr>
        <p:spPr>
          <a:xfrm>
            <a:off x="19050" y="1466851"/>
            <a:ext cx="1404938" cy="295274"/>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1 Prince of Peace</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49" name="Text Box 19"/>
          <p:cNvSpPr txBox="1"/>
          <p:nvPr/>
        </p:nvSpPr>
        <p:spPr>
          <a:xfrm>
            <a:off x="7677150" y="1476376"/>
            <a:ext cx="1343025"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1 Savior</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0" name="Text Box 19"/>
          <p:cNvSpPr txBox="1"/>
          <p:nvPr/>
        </p:nvSpPr>
        <p:spPr>
          <a:xfrm>
            <a:off x="9525" y="5372100"/>
            <a:ext cx="1343025"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2 Messiah</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1" name="Text Box 19"/>
          <p:cNvSpPr txBox="1"/>
          <p:nvPr/>
        </p:nvSpPr>
        <p:spPr>
          <a:xfrm>
            <a:off x="7734300" y="5362576"/>
            <a:ext cx="1343025"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2 Older Brother</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2" name="Text Box 19"/>
          <p:cNvSpPr txBox="1"/>
          <p:nvPr/>
        </p:nvSpPr>
        <p:spPr>
          <a:xfrm>
            <a:off x="80963" y="3709990"/>
            <a:ext cx="1343025"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3 Redeemer</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3" name="Text Box 19"/>
          <p:cNvSpPr txBox="1"/>
          <p:nvPr/>
        </p:nvSpPr>
        <p:spPr>
          <a:xfrm>
            <a:off x="7530942" y="3709990"/>
            <a:ext cx="1546383" cy="309561"/>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3 Good Shepherd</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4" name="Text Box 19"/>
          <p:cNvSpPr txBox="1"/>
          <p:nvPr/>
        </p:nvSpPr>
        <p:spPr>
          <a:xfrm>
            <a:off x="30005" y="3005142"/>
            <a:ext cx="1300639"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4 The Rock</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5" name="Text Box 19"/>
          <p:cNvSpPr txBox="1"/>
          <p:nvPr/>
        </p:nvSpPr>
        <p:spPr>
          <a:xfrm>
            <a:off x="7734300" y="2986090"/>
            <a:ext cx="1300639"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4 Faithful One</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6" name="Text Box 19"/>
          <p:cNvSpPr txBox="1"/>
          <p:nvPr/>
        </p:nvSpPr>
        <p:spPr>
          <a:xfrm>
            <a:off x="19764" y="2521744"/>
            <a:ext cx="1300639"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5 Mighty God</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7" name="Text Box 19"/>
          <p:cNvSpPr txBox="1"/>
          <p:nvPr/>
        </p:nvSpPr>
        <p:spPr>
          <a:xfrm>
            <a:off x="7734301" y="2540896"/>
            <a:ext cx="1403033"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5 Lamb of God</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8" name="Text Box 19"/>
          <p:cNvSpPr txBox="1"/>
          <p:nvPr/>
        </p:nvSpPr>
        <p:spPr>
          <a:xfrm>
            <a:off x="140019" y="4302920"/>
            <a:ext cx="1180385"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6 Holy One</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9" name="Text Box 19"/>
          <p:cNvSpPr txBox="1"/>
          <p:nvPr/>
        </p:nvSpPr>
        <p:spPr>
          <a:xfrm>
            <a:off x="7723705" y="4302920"/>
            <a:ext cx="1452738" cy="27528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6 Alpha &amp; Omega</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60" name="Text Box 19"/>
          <p:cNvSpPr txBox="1"/>
          <p:nvPr/>
        </p:nvSpPr>
        <p:spPr>
          <a:xfrm>
            <a:off x="79891" y="4857751"/>
            <a:ext cx="1344097" cy="302417"/>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7 King of Kings</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61" name="Text Box 19"/>
          <p:cNvSpPr txBox="1"/>
          <p:nvPr/>
        </p:nvSpPr>
        <p:spPr>
          <a:xfrm>
            <a:off x="7696200" y="4843465"/>
            <a:ext cx="1303376"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7 The Word</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62" name="Text Box 19"/>
          <p:cNvSpPr txBox="1"/>
          <p:nvPr/>
        </p:nvSpPr>
        <p:spPr>
          <a:xfrm>
            <a:off x="30004" y="2000250"/>
            <a:ext cx="1180385"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8 Emmanuel</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63" name="Text Box 19"/>
          <p:cNvSpPr txBox="1"/>
          <p:nvPr/>
        </p:nvSpPr>
        <p:spPr>
          <a:xfrm>
            <a:off x="7735254" y="1978920"/>
            <a:ext cx="1190386" cy="30707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8 Healer</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68" name="Oval 67"/>
          <p:cNvSpPr/>
          <p:nvPr/>
        </p:nvSpPr>
        <p:spPr>
          <a:xfrm>
            <a:off x="3794760" y="2575324"/>
            <a:ext cx="1238965" cy="90249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0"/>
            </a:endParaRPr>
          </a:p>
        </p:txBody>
      </p:sp>
      <p:sp>
        <p:nvSpPr>
          <p:cNvPr id="69" name="Oval 68"/>
          <p:cNvSpPr/>
          <p:nvPr/>
        </p:nvSpPr>
        <p:spPr>
          <a:xfrm>
            <a:off x="4060508" y="4281440"/>
            <a:ext cx="1238965" cy="90249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0"/>
            </a:endParaRPr>
          </a:p>
        </p:txBody>
      </p:sp>
    </p:spTree>
    <p:extLst>
      <p:ext uri="{BB962C8B-B14F-4D97-AF65-F5344CB8AC3E}">
        <p14:creationId xmlns:p14="http://schemas.microsoft.com/office/powerpoint/2010/main" val="346817067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Box 19"/>
          <p:cNvSpPr txBox="1"/>
          <p:nvPr/>
        </p:nvSpPr>
        <p:spPr>
          <a:xfrm>
            <a:off x="2376775" y="180742"/>
            <a:ext cx="4285673" cy="49196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2800" b="1" dirty="0">
                <a:ea typeface="Calibri" panose="020F0502020204030204" pitchFamily="34" charset="0"/>
                <a:cs typeface="Times New Roman" panose="02020603050405020304" pitchFamily="18" charset="0"/>
              </a:rPr>
              <a:t>“MESSIAH-GLADNESS”</a:t>
            </a:r>
          </a:p>
          <a:p>
            <a:pPr algn="ctr">
              <a:lnSpc>
                <a:spcPct val="115000"/>
              </a:lnSpc>
              <a:spcAft>
                <a:spcPts val="750"/>
              </a:spcAft>
            </a:pPr>
            <a:r>
              <a:rPr lang="en-US" sz="2800" b="1" dirty="0">
                <a:ea typeface="Calibri" panose="020F0502020204030204" pitchFamily="34" charset="0"/>
                <a:cs typeface="Times New Roman" panose="02020603050405020304" pitchFamily="18" charset="0"/>
              </a:rPr>
              <a:t>Sweet John 3:16</a:t>
            </a:r>
            <a:endParaRPr lang="en-US" sz="1400" dirty="0">
              <a:ea typeface="Calibri" panose="020F0502020204030204" pitchFamily="34" charset="0"/>
              <a:cs typeface="Times New Roman" panose="02020603050405020304" pitchFamily="18" charset="0"/>
            </a:endParaRPr>
          </a:p>
        </p:txBody>
      </p:sp>
      <p:cxnSp>
        <p:nvCxnSpPr>
          <p:cNvPr id="6" name="Straight Connector 5"/>
          <p:cNvCxnSpPr/>
          <p:nvPr/>
        </p:nvCxnSpPr>
        <p:spPr>
          <a:xfrm>
            <a:off x="142875" y="17907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42875" y="23241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42875" y="284797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42875" y="334327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42875" y="40576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2400" y="46101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42875" y="51816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42875" y="56959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343025" y="20764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343025" y="313372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343025" y="43624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343025" y="54673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59368" y="25908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559368" y="496252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1343025" y="1781175"/>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1352550" y="2847975"/>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1343025" y="4057650"/>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1352550" y="5162550"/>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559368" y="2066925"/>
            <a:ext cx="0" cy="1066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559368" y="4333875"/>
            <a:ext cx="0" cy="11715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7667625" y="17907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7667625" y="23241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7667625" y="284797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7667625" y="334327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7667625" y="40576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7677150" y="46101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7667625" y="518160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7667625" y="56959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flipV="1">
            <a:off x="7686675" y="1781175"/>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flipV="1">
            <a:off x="7696200" y="2847975"/>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7686675" y="4057650"/>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flipV="1">
            <a:off x="7696200" y="5162550"/>
            <a:ext cx="952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6467475" y="20002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6467475" y="305752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6467475" y="42862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6467475" y="541972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6467475" y="2000250"/>
            <a:ext cx="0" cy="1066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V="1">
            <a:off x="6474143" y="4286250"/>
            <a:ext cx="0" cy="11715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5270183" y="256222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5270183" y="49339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759518" y="3057525"/>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4070033" y="4552950"/>
            <a:ext cx="1200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3752850" y="2562225"/>
            <a:ext cx="13335" cy="24003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5276849" y="2562225"/>
            <a:ext cx="13335" cy="24003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8" name="Rectangle 137"/>
          <p:cNvSpPr/>
          <p:nvPr/>
        </p:nvSpPr>
        <p:spPr>
          <a:xfrm>
            <a:off x="3914775" y="3381375"/>
            <a:ext cx="1209675" cy="676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0"/>
            </a:endParaRPr>
          </a:p>
        </p:txBody>
      </p:sp>
      <p:sp>
        <p:nvSpPr>
          <p:cNvPr id="48" name="Text Box 19"/>
          <p:cNvSpPr txBox="1"/>
          <p:nvPr/>
        </p:nvSpPr>
        <p:spPr>
          <a:xfrm>
            <a:off x="19050" y="1466851"/>
            <a:ext cx="1404938" cy="295274"/>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1 Prince of Peace</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49" name="Text Box 19"/>
          <p:cNvSpPr txBox="1"/>
          <p:nvPr/>
        </p:nvSpPr>
        <p:spPr>
          <a:xfrm>
            <a:off x="7677150" y="1476376"/>
            <a:ext cx="1343025"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1 Savior</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0" name="Text Box 19"/>
          <p:cNvSpPr txBox="1"/>
          <p:nvPr/>
        </p:nvSpPr>
        <p:spPr>
          <a:xfrm>
            <a:off x="9525" y="5372100"/>
            <a:ext cx="1343025"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2 Messiah</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1" name="Text Box 19"/>
          <p:cNvSpPr txBox="1"/>
          <p:nvPr/>
        </p:nvSpPr>
        <p:spPr>
          <a:xfrm>
            <a:off x="7734300" y="5362576"/>
            <a:ext cx="1343025"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2 Older Brother</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2" name="Text Box 19"/>
          <p:cNvSpPr txBox="1"/>
          <p:nvPr/>
        </p:nvSpPr>
        <p:spPr>
          <a:xfrm>
            <a:off x="80963" y="3709990"/>
            <a:ext cx="1343025"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3 Redeemer</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3" name="Text Box 19"/>
          <p:cNvSpPr txBox="1"/>
          <p:nvPr/>
        </p:nvSpPr>
        <p:spPr>
          <a:xfrm>
            <a:off x="7530942" y="3709990"/>
            <a:ext cx="1546383" cy="309561"/>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3 Good Shepherd</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4" name="Text Box 19"/>
          <p:cNvSpPr txBox="1"/>
          <p:nvPr/>
        </p:nvSpPr>
        <p:spPr>
          <a:xfrm>
            <a:off x="30005" y="3005142"/>
            <a:ext cx="1300639"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4 The Rock</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5" name="Text Box 19"/>
          <p:cNvSpPr txBox="1"/>
          <p:nvPr/>
        </p:nvSpPr>
        <p:spPr>
          <a:xfrm>
            <a:off x="7734300" y="2986090"/>
            <a:ext cx="1300639"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4 Faithful One</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6" name="Text Box 19"/>
          <p:cNvSpPr txBox="1"/>
          <p:nvPr/>
        </p:nvSpPr>
        <p:spPr>
          <a:xfrm>
            <a:off x="19764" y="2521744"/>
            <a:ext cx="1300639"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5 Mighty God</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7" name="Text Box 19"/>
          <p:cNvSpPr txBox="1"/>
          <p:nvPr/>
        </p:nvSpPr>
        <p:spPr>
          <a:xfrm>
            <a:off x="7734301" y="2540896"/>
            <a:ext cx="1403033"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5 Lamb of God</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8" name="Text Box 19"/>
          <p:cNvSpPr txBox="1"/>
          <p:nvPr/>
        </p:nvSpPr>
        <p:spPr>
          <a:xfrm>
            <a:off x="140019" y="4302920"/>
            <a:ext cx="1180385"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6 Holy One</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59" name="Text Box 19"/>
          <p:cNvSpPr txBox="1"/>
          <p:nvPr/>
        </p:nvSpPr>
        <p:spPr>
          <a:xfrm>
            <a:off x="7723705" y="4302920"/>
            <a:ext cx="1452738" cy="27528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6 Alpha &amp; Omega</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60" name="Text Box 19"/>
          <p:cNvSpPr txBox="1"/>
          <p:nvPr/>
        </p:nvSpPr>
        <p:spPr>
          <a:xfrm>
            <a:off x="79891" y="4857751"/>
            <a:ext cx="1344097" cy="302417"/>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7 King of Kings</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61" name="Text Box 19"/>
          <p:cNvSpPr txBox="1"/>
          <p:nvPr/>
        </p:nvSpPr>
        <p:spPr>
          <a:xfrm>
            <a:off x="7696200" y="4843465"/>
            <a:ext cx="1303376"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7 The Word</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62" name="Text Box 19"/>
          <p:cNvSpPr txBox="1"/>
          <p:nvPr/>
        </p:nvSpPr>
        <p:spPr>
          <a:xfrm>
            <a:off x="30004" y="2000250"/>
            <a:ext cx="1180385" cy="28574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8 Emmanuel</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63" name="Text Box 19"/>
          <p:cNvSpPr txBox="1"/>
          <p:nvPr/>
        </p:nvSpPr>
        <p:spPr>
          <a:xfrm>
            <a:off x="7735254" y="1978920"/>
            <a:ext cx="1190386" cy="30707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1350" b="1" dirty="0">
                <a:latin typeface="Tw Cen MT" panose="020B0602020104020603" pitchFamily="34" charset="0"/>
                <a:ea typeface="Calibri" panose="020F0502020204030204" pitchFamily="34" charset="0"/>
                <a:cs typeface="Times New Roman" panose="02020603050405020304" pitchFamily="18" charset="0"/>
              </a:rPr>
              <a:t>8 Healer</a:t>
            </a:r>
            <a:endParaRPr lang="en-US" sz="825" dirty="0">
              <a:latin typeface="Tw Cen MT" panose="020B0602020104020603" pitchFamily="34" charset="0"/>
              <a:ea typeface="Calibri" panose="020F0502020204030204" pitchFamily="34" charset="0"/>
              <a:cs typeface="Times New Roman" panose="02020603050405020304" pitchFamily="18" charset="0"/>
            </a:endParaRPr>
          </a:p>
        </p:txBody>
      </p:sp>
      <p:sp>
        <p:nvSpPr>
          <p:cNvPr id="68" name="Oval 67"/>
          <p:cNvSpPr/>
          <p:nvPr/>
        </p:nvSpPr>
        <p:spPr>
          <a:xfrm>
            <a:off x="3653778" y="3159561"/>
            <a:ext cx="1710170" cy="110370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0"/>
            </a:endParaRPr>
          </a:p>
        </p:txBody>
      </p:sp>
      <p:sp>
        <p:nvSpPr>
          <p:cNvPr id="66" name="Text Box 19">
            <a:extLst>
              <a:ext uri="{FF2B5EF4-FFF2-40B4-BE49-F238E27FC236}">
                <a16:creationId xmlns:a16="http://schemas.microsoft.com/office/drawing/2014/main" id="{3AA81B7F-A1C7-4B17-8BDE-5F3BEC55307B}"/>
              </a:ext>
            </a:extLst>
          </p:cNvPr>
          <p:cNvSpPr txBox="1"/>
          <p:nvPr/>
        </p:nvSpPr>
        <p:spPr>
          <a:xfrm>
            <a:off x="2609461" y="5689758"/>
            <a:ext cx="4285673" cy="106036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en-US" sz="2800" b="1" dirty="0">
                <a:latin typeface="Tw Cen MT" panose="020B0602020104020603" pitchFamily="34" charset="0"/>
                <a:ea typeface="Calibri" panose="020F0502020204030204" pitchFamily="34" charset="0"/>
                <a:cs typeface="Times New Roman" panose="02020603050405020304" pitchFamily="18" charset="0"/>
              </a:rPr>
              <a:t>Favorite title?</a:t>
            </a:r>
            <a:endParaRPr lang="en-US" sz="1400" dirty="0">
              <a:latin typeface="Tw Cen MT" panose="020B06020201040206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903017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ds jesus">
            <a:extLst>
              <a:ext uri="{FF2B5EF4-FFF2-40B4-BE49-F238E27FC236}">
                <a16:creationId xmlns:a16="http://schemas.microsoft.com/office/drawing/2014/main" id="{570EFEDF-1076-428E-B47C-BADAFD06A3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584" r="17441"/>
          <a:stretch/>
        </p:blipFill>
        <p:spPr bwMode="auto">
          <a:xfrm flipH="1">
            <a:off x="-85886" y="10"/>
            <a:ext cx="3562891"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71" name="Straight Connector 7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77005"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705546" y="-186812"/>
            <a:ext cx="5353506" cy="1326321"/>
          </a:xfrm>
        </p:spPr>
        <p:txBody>
          <a:bodyPr>
            <a:normAutofit/>
          </a:bodyPr>
          <a:lstStyle/>
          <a:p>
            <a:r>
              <a:rPr lang="en-US" dirty="0"/>
              <a:t>Names of The Lord</a:t>
            </a:r>
          </a:p>
        </p:txBody>
      </p:sp>
      <p:sp>
        <p:nvSpPr>
          <p:cNvPr id="5" name="Rectangle 2"/>
          <p:cNvSpPr>
            <a:spLocks noGrp="1" noChangeArrowheads="1"/>
          </p:cNvSpPr>
          <p:nvPr>
            <p:ph idx="1"/>
          </p:nvPr>
        </p:nvSpPr>
        <p:spPr bwMode="auto">
          <a:xfrm>
            <a:off x="3583710" y="822036"/>
            <a:ext cx="5560290" cy="6035964"/>
          </a:xfrm>
          <a:prstGeom prst="rect">
            <a:avLst/>
          </a:prstGeom>
          <a:extLst/>
        </p:spPr>
        <p:txBody>
          <a:bodyPr vert="horz" lIns="0" tIns="107916" rIns="0" bIns="107916" numCol="1" anchorCtr="0" compatLnSpc="1">
            <a:prstTxWarp prst="textNoShape">
              <a:avLst/>
            </a:prstTxWarp>
            <a:normAutofit fontScale="85000" lnSpcReduction="1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dirty="0">
                <a:effectLst/>
                <a:latin typeface="+mj-lt"/>
              </a:rPr>
              <a:t>Jesus Christ …. Revelation1:1</a:t>
            </a:r>
          </a:p>
          <a:p>
            <a:r>
              <a:rPr lang="en-US" dirty="0">
                <a:effectLst/>
                <a:latin typeface="+mj-lt"/>
              </a:rPr>
              <a:t>Faithful Witness, First Begotten, Prince ….. Revelation 1:5</a:t>
            </a:r>
          </a:p>
          <a:p>
            <a:r>
              <a:rPr lang="en-US" dirty="0">
                <a:effectLst/>
                <a:latin typeface="+mj-lt"/>
              </a:rPr>
              <a:t>Alpha and Omega, </a:t>
            </a:r>
            <a:r>
              <a:rPr lang="en-US" dirty="0">
                <a:effectLst/>
              </a:rPr>
              <a:t>First and Last </a:t>
            </a:r>
            <a:r>
              <a:rPr lang="en-US" dirty="0">
                <a:effectLst/>
                <a:latin typeface="+mj-lt"/>
              </a:rPr>
              <a:t>….. Revelation 1:8</a:t>
            </a:r>
          </a:p>
          <a:p>
            <a:r>
              <a:rPr lang="en-US" dirty="0">
                <a:effectLst/>
                <a:latin typeface="+mj-lt"/>
              </a:rPr>
              <a:t>Son of Man ….. Revelation 1:13</a:t>
            </a:r>
          </a:p>
          <a:p>
            <a:r>
              <a:rPr lang="en-US" dirty="0">
                <a:effectLst/>
                <a:latin typeface="+mj-lt"/>
              </a:rPr>
              <a:t>Son of God ….. Revelation 2:18</a:t>
            </a:r>
          </a:p>
          <a:p>
            <a:r>
              <a:rPr lang="en-US" dirty="0">
                <a:effectLst/>
                <a:latin typeface="+mj-lt"/>
              </a:rPr>
              <a:t>Holy and True ….. Revelation 3:7</a:t>
            </a:r>
          </a:p>
          <a:p>
            <a:r>
              <a:rPr lang="en-US" dirty="0">
                <a:effectLst/>
                <a:latin typeface="+mj-lt"/>
              </a:rPr>
              <a:t>The Amen ….. Revelation 3:14</a:t>
            </a:r>
          </a:p>
          <a:p>
            <a:r>
              <a:rPr lang="en-US" dirty="0">
                <a:effectLst/>
                <a:latin typeface="+mj-lt"/>
              </a:rPr>
              <a:t>The faithful and true witness ….. Revelation 3:14</a:t>
            </a:r>
          </a:p>
          <a:p>
            <a:r>
              <a:rPr lang="en-US" dirty="0">
                <a:effectLst/>
                <a:latin typeface="+mj-lt"/>
              </a:rPr>
              <a:t>The creation of God ….. Revelation 3:14</a:t>
            </a:r>
          </a:p>
          <a:p>
            <a:r>
              <a:rPr lang="en-US" dirty="0">
                <a:effectLst/>
                <a:latin typeface="+mj-lt"/>
              </a:rPr>
              <a:t>Lion of the tribe of Judah ….. Revelation 5:5,9</a:t>
            </a:r>
          </a:p>
          <a:p>
            <a:r>
              <a:rPr lang="en-US" dirty="0">
                <a:effectLst/>
                <a:latin typeface="+mj-lt"/>
              </a:rPr>
              <a:t>The root of David ….. Revelation 5: 5,9</a:t>
            </a:r>
          </a:p>
          <a:p>
            <a:r>
              <a:rPr lang="en-US" dirty="0">
                <a:effectLst/>
                <a:latin typeface="+mj-lt"/>
              </a:rPr>
              <a:t>Lamb ….. 5: 6-9</a:t>
            </a:r>
          </a:p>
          <a:p>
            <a:r>
              <a:rPr lang="en-US" dirty="0">
                <a:effectLst/>
              </a:rPr>
              <a:t>King of Kings - </a:t>
            </a:r>
            <a:r>
              <a:rPr lang="en-US" dirty="0">
                <a:effectLst/>
                <a:latin typeface="+mj-lt"/>
              </a:rPr>
              <a:t>Lord of Lords ….. Revelation 17:14</a:t>
            </a:r>
          </a:p>
          <a:p>
            <a:r>
              <a:rPr lang="en-US" dirty="0">
                <a:effectLst/>
                <a:latin typeface="+mj-lt"/>
              </a:rPr>
              <a:t>Faithful and True ….. 19:11</a:t>
            </a:r>
          </a:p>
          <a:p>
            <a:r>
              <a:rPr lang="en-US" dirty="0">
                <a:effectLst/>
                <a:latin typeface="+mj-lt"/>
              </a:rPr>
              <a:t>The Word of God ….. Revelation 19: 13-16</a:t>
            </a:r>
          </a:p>
          <a:p>
            <a:r>
              <a:rPr lang="en-US" dirty="0">
                <a:effectLst/>
                <a:latin typeface="+mj-lt"/>
              </a:rPr>
              <a:t>Christ ….. Revelation 20: 4</a:t>
            </a:r>
          </a:p>
          <a:p>
            <a:r>
              <a:rPr lang="en-US" dirty="0">
                <a:effectLst/>
                <a:latin typeface="+mj-lt"/>
              </a:rPr>
              <a:t>The Lord God ….. Revelation 22:6</a:t>
            </a:r>
          </a:p>
          <a:p>
            <a:r>
              <a:rPr lang="en-US" dirty="0">
                <a:effectLst/>
                <a:latin typeface="+mj-lt"/>
              </a:rPr>
              <a:t>Beginning and the End ….. Revelation 22:13</a:t>
            </a:r>
          </a:p>
          <a:p>
            <a:r>
              <a:rPr lang="en-US" dirty="0">
                <a:effectLst/>
                <a:latin typeface="+mj-lt"/>
              </a:rPr>
              <a:t>The bright and morning star ….. Revelation 22: 16</a:t>
            </a:r>
          </a:p>
        </p:txBody>
      </p:sp>
    </p:spTree>
    <p:extLst>
      <p:ext uri="{BB962C8B-B14F-4D97-AF65-F5344CB8AC3E}">
        <p14:creationId xmlns:p14="http://schemas.microsoft.com/office/powerpoint/2010/main" val="128491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26356</TotalTime>
  <Words>1328</Words>
  <Application>Microsoft Office PowerPoint</Application>
  <PresentationFormat>On-screen Show (4:3)</PresentationFormat>
  <Paragraphs>186</Paragraphs>
  <Slides>24</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Bookman Old Style</vt:lpstr>
      <vt:lpstr>Calibri</vt:lpstr>
      <vt:lpstr>Freestyle Script</vt:lpstr>
      <vt:lpstr>Rockwell</vt:lpstr>
      <vt:lpstr>Times New Roman</vt:lpstr>
      <vt:lpstr>Tw Cen MT</vt:lpstr>
      <vt:lpstr>Vladimir Script</vt:lpstr>
      <vt:lpstr>Wingdings</vt:lpstr>
      <vt:lpstr>Damask</vt:lpstr>
      <vt:lpstr>The Book of Revelation</vt:lpstr>
      <vt:lpstr>REVELATION 4-5</vt:lpstr>
      <vt:lpstr>PowerPoint Presentation</vt:lpstr>
      <vt:lpstr>PowerPoint Presentation</vt:lpstr>
      <vt:lpstr>PowerPoint Presentation</vt:lpstr>
      <vt:lpstr>PowerPoint Presentation</vt:lpstr>
      <vt:lpstr>PowerPoint Presentation</vt:lpstr>
      <vt:lpstr>PowerPoint Presentation</vt:lpstr>
      <vt:lpstr>Names of The Lord</vt:lpstr>
      <vt:lpstr>Names of The Lord</vt:lpstr>
      <vt:lpstr>Who has seen him?</vt:lpstr>
      <vt:lpstr>PowerPoint Presentation</vt:lpstr>
      <vt:lpstr>PowerPoint Presentation</vt:lpstr>
      <vt:lpstr>PowerPoint Presentation</vt:lpstr>
      <vt:lpstr>PowerPoint Presentation</vt:lpstr>
      <vt:lpstr>Throne Theophany</vt:lpstr>
      <vt:lpstr>Favorite Resources</vt:lpstr>
      <vt:lpstr>Revelation 4:6 earth</vt:lpstr>
      <vt:lpstr>Revelation 4:8 Creatures</vt:lpstr>
      <vt:lpstr>Revelation 4:8 Creatures</vt:lpstr>
      <vt:lpstr>Revelation 4:8 Eyes</vt:lpstr>
      <vt:lpstr>God’s Space and Time are Unique</vt:lpstr>
      <vt:lpstr>God’s Space and Time are Unique</vt:lpstr>
      <vt:lpstr>The Book of Revelation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ces user</dc:creator>
  <cp:lastModifiedBy>Eric Richards</cp:lastModifiedBy>
  <cp:revision>374</cp:revision>
  <dcterms:created xsi:type="dcterms:W3CDTF">2006-07-12T19:00:47Z</dcterms:created>
  <dcterms:modified xsi:type="dcterms:W3CDTF">2018-01-31T15:17:20Z</dcterms:modified>
</cp:coreProperties>
</file>