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7"/>
  </p:notesMasterIdLst>
  <p:sldIdLst>
    <p:sldId id="992" r:id="rId2"/>
    <p:sldId id="469" r:id="rId3"/>
    <p:sldId id="996" r:id="rId4"/>
    <p:sldId id="997" r:id="rId5"/>
    <p:sldId id="999" r:id="rId6"/>
    <p:sldId id="998" r:id="rId7"/>
    <p:sldId id="912" r:id="rId8"/>
    <p:sldId id="1000" r:id="rId9"/>
    <p:sldId id="948" r:id="rId10"/>
    <p:sldId id="951" r:id="rId11"/>
    <p:sldId id="913" r:id="rId12"/>
    <p:sldId id="561" r:id="rId13"/>
    <p:sldId id="562" r:id="rId14"/>
    <p:sldId id="952" r:id="rId15"/>
    <p:sldId id="967" r:id="rId16"/>
    <p:sldId id="565" r:id="rId17"/>
    <p:sldId id="566" r:id="rId18"/>
    <p:sldId id="915" r:id="rId19"/>
    <p:sldId id="990" r:id="rId20"/>
    <p:sldId id="1001" r:id="rId21"/>
    <p:sldId id="471" r:id="rId22"/>
    <p:sldId id="955" r:id="rId23"/>
    <p:sldId id="571" r:id="rId24"/>
    <p:sldId id="969" r:id="rId25"/>
    <p:sldId id="99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1E14"/>
    <a:srgbClr val="64402A"/>
    <a:srgbClr val="800000"/>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85714" autoAdjust="0"/>
  </p:normalViewPr>
  <p:slideViewPr>
    <p:cSldViewPr snapToGrid="0">
      <p:cViewPr varScale="1">
        <p:scale>
          <a:sx n="69" d="100"/>
          <a:sy n="69" d="100"/>
        </p:scale>
        <p:origin x="56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Patmos is located 50 miles offshore of western Turkey.  The island is about 10 miles long and 5 miles wide.   </a:t>
            </a:r>
          </a:p>
          <a:p>
            <a:pPr eaLnBrk="1" hangingPunct="1"/>
            <a:endParaRPr lang="en-US" altLang="en-US"/>
          </a:p>
          <a:p>
            <a:pPr eaLnBrk="1" hangingPunct="1"/>
            <a:r>
              <a:rPr lang="en-US" altLang="en-US"/>
              <a:t>Since there is no further identification of the writer other than “John,” it presumes a familiarity on the reader’s part.  It is therefore not just anyone named “John,” but the apostle John, who is now an old man.</a:t>
            </a:r>
          </a:p>
          <a:p>
            <a:pPr eaLnBrk="1" hangingPunct="1"/>
            <a:endParaRPr lang="en-US" altLang="en-US"/>
          </a:p>
          <a:p>
            <a:pPr eaLnBrk="1" hangingPunct="1"/>
            <a:r>
              <a:rPr lang="en-US" altLang="en-US"/>
              <a:t>Emperor Domitian was assassinated in A.D. 96.  Late in his reign, he forced his subjects to address him as “Lord and God.”  Those who refused were harshly punished.  Many Christians were exiled to penal colonies or executed.</a:t>
            </a:r>
          </a:p>
          <a:p>
            <a:pPr eaLnBrk="1" hangingPunct="1"/>
            <a:endParaRPr lang="en-US" altLang="en-US"/>
          </a:p>
          <a:p>
            <a:pPr eaLnBrk="1" hangingPunct="1"/>
            <a:endParaRPr lang="en-US" altLang="en-US"/>
          </a:p>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92F154-D50B-4AFC-A6DA-3CFFB56B03E7}"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45490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C844BC-E6F0-4D03-B448-998F68A7A5BF}" type="slidenum">
              <a:rPr lang="en-US" altLang="en-US" smtClean="0"/>
              <a:pPr/>
              <a:t>12</a:t>
            </a:fld>
            <a:endParaRPr lang="en-US" altLang="en-US"/>
          </a:p>
        </p:txBody>
      </p:sp>
    </p:spTree>
    <p:extLst>
      <p:ext uri="{BB962C8B-B14F-4D97-AF65-F5344CB8AC3E}">
        <p14:creationId xmlns:p14="http://schemas.microsoft.com/office/powerpoint/2010/main" val="273554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07553D-D268-46CF-8631-8F6486323971}" type="slidenum">
              <a:rPr lang="en-US" altLang="en-US" smtClean="0"/>
              <a:pPr/>
              <a:t>13</a:t>
            </a:fld>
            <a:endParaRPr lang="en-US" altLang="en-US"/>
          </a:p>
        </p:txBody>
      </p:sp>
    </p:spTree>
    <p:extLst>
      <p:ext uri="{BB962C8B-B14F-4D97-AF65-F5344CB8AC3E}">
        <p14:creationId xmlns:p14="http://schemas.microsoft.com/office/powerpoint/2010/main" val="428825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1FD09-2620-4882-A97D-E5764DCFC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18" y="0"/>
            <a:ext cx="4572000" cy="6858000"/>
          </a:xfrm>
          <a:prstGeom prst="rect">
            <a:avLst/>
          </a:prstGeom>
        </p:spPr>
      </p:pic>
      <p:sp>
        <p:nvSpPr>
          <p:cNvPr id="5" name="Oval 4">
            <a:extLst>
              <a:ext uri="{FF2B5EF4-FFF2-40B4-BE49-F238E27FC236}">
                <a16:creationId xmlns:a16="http://schemas.microsoft.com/office/drawing/2014/main" id="{0BC839B1-DB69-4B7D-909B-8E14C2C48C9B}"/>
              </a:ext>
            </a:extLst>
          </p:cNvPr>
          <p:cNvSpPr/>
          <p:nvPr/>
        </p:nvSpPr>
        <p:spPr>
          <a:xfrm>
            <a:off x="2239817" y="5865091"/>
            <a:ext cx="4572001" cy="992909"/>
          </a:xfrm>
          <a:prstGeom prst="ellipse">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A1F8C8D-B73A-418B-ACED-57C3D10E9151}"/>
              </a:ext>
            </a:extLst>
          </p:cNvPr>
          <p:cNvSpPr>
            <a:spLocks noGrp="1"/>
          </p:cNvSpPr>
          <p:nvPr>
            <p:ph type="title"/>
          </p:nvPr>
        </p:nvSpPr>
        <p:spPr>
          <a:xfrm>
            <a:off x="157018" y="184006"/>
            <a:ext cx="8799946"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339639088"/>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45347" y="5383024"/>
            <a:ext cx="8853305" cy="1323439"/>
          </a:xfrm>
          <a:prstGeom prst="rect">
            <a:avLst/>
          </a:prstGeom>
        </p:spPr>
        <p:txBody>
          <a:bodyPr wrap="square">
            <a:spAutoFit/>
          </a:bodyPr>
          <a:lstStyle/>
          <a:p>
            <a:pPr marL="285750" indent="-285750">
              <a:buFont typeface="Arial" panose="020B0604020202020204" pitchFamily="34" charset="0"/>
              <a:buChar char="•"/>
            </a:pPr>
            <a:r>
              <a:rPr lang="en-US" sz="2400" dirty="0">
                <a:latin typeface="+mj-lt"/>
              </a:rPr>
              <a:t>1 Cor 13:12, “For now we see through a glass, darkly...”</a:t>
            </a:r>
          </a:p>
          <a:p>
            <a:pPr marL="285750" indent="-285750">
              <a:buFont typeface="Arial" panose="020B0604020202020204" pitchFamily="34" charset="0"/>
              <a:buChar char="•"/>
            </a:pPr>
            <a:r>
              <a:rPr lang="en-US" sz="2400" dirty="0">
                <a:latin typeface="+mj-lt"/>
              </a:rPr>
              <a:t>Proverbs 28:18, “Where there is no vision, the people perish: but he that </a:t>
            </a:r>
            <a:r>
              <a:rPr lang="en-US" sz="2400" dirty="0" err="1">
                <a:latin typeface="+mj-lt"/>
              </a:rPr>
              <a:t>keepeth</a:t>
            </a:r>
            <a:r>
              <a:rPr lang="en-US" sz="2400" dirty="0">
                <a:latin typeface="+mj-lt"/>
              </a:rPr>
              <a:t> the law, happy is he.” </a:t>
            </a:r>
            <a:r>
              <a:rPr lang="en-US" sz="3200" dirty="0">
                <a:latin typeface="+mj-lt"/>
              </a:rPr>
              <a:t> </a:t>
            </a:r>
          </a:p>
        </p:txBody>
      </p:sp>
      <p:pic>
        <p:nvPicPr>
          <p:cNvPr id="2050" name="Picture 2" descr="http://media-2.web.britannica.com/eb-media/50/78650-004-6183A3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63" y="151537"/>
            <a:ext cx="3387436" cy="45914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wpcscotland.co.uk/images/blog/Florence-Chadwick.png">
            <a:extLst>
              <a:ext uri="{FF2B5EF4-FFF2-40B4-BE49-F238E27FC236}">
                <a16:creationId xmlns:a16="http://schemas.microsoft.com/office/drawing/2014/main" id="{B61579AF-4187-4A52-A19B-F0716F559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218" y="151537"/>
            <a:ext cx="3835400" cy="46363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314226-0BF7-4F21-8831-7415B793ADAD}"/>
              </a:ext>
            </a:extLst>
          </p:cNvPr>
          <p:cNvSpPr/>
          <p:nvPr/>
        </p:nvSpPr>
        <p:spPr>
          <a:xfrm>
            <a:off x="3374206" y="4787860"/>
            <a:ext cx="2210862" cy="369332"/>
          </a:xfrm>
          <a:prstGeom prst="rect">
            <a:avLst/>
          </a:prstGeom>
        </p:spPr>
        <p:txBody>
          <a:bodyPr wrap="none">
            <a:spAutoFit/>
          </a:bodyPr>
          <a:lstStyle/>
          <a:p>
            <a:r>
              <a:rPr lang="en-US" dirty="0"/>
              <a:t>Florence Chadwick </a:t>
            </a:r>
          </a:p>
        </p:txBody>
      </p:sp>
    </p:spTree>
    <p:extLst>
      <p:ext uri="{BB962C8B-B14F-4D97-AF65-F5344CB8AC3E}">
        <p14:creationId xmlns:p14="http://schemas.microsoft.com/office/powerpoint/2010/main" val="234046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4199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7170" name="Picture 2" descr="Image result for sardis"/>
          <p:cNvPicPr>
            <a:picLocks noChangeAspect="1" noChangeArrowheads="1"/>
          </p:cNvPicPr>
          <p:nvPr/>
        </p:nvPicPr>
        <p:blipFill rotWithShape="1">
          <a:blip r:embed="rId3">
            <a:extLst>
              <a:ext uri="{28A0092B-C50C-407E-A947-70E740481C1C}">
                <a14:useLocalDpi xmlns:a14="http://schemas.microsoft.com/office/drawing/2010/main" val="0"/>
              </a:ext>
            </a:extLst>
          </a:blip>
          <a:srcRect t="29"/>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C872C938-5A34-44B3-8733-4DF3051CD526}"/>
              </a:ext>
            </a:extLst>
          </p:cNvPr>
          <p:cNvSpPr>
            <a:spLocks noGrp="1" noChangeArrowheads="1"/>
          </p:cNvSpPr>
          <p:nvPr>
            <p:ph type="title"/>
          </p:nvPr>
        </p:nvSpPr>
        <p:spPr>
          <a:xfrm>
            <a:off x="685346" y="563418"/>
            <a:ext cx="7773308" cy="4036291"/>
          </a:xfrm>
        </p:spPr>
        <p:txBody>
          <a:bodyPr vert="horz" lIns="91440" tIns="45720" rIns="91440" bIns="45720" rtlCol="0" anchor="t">
            <a:noAutofit/>
          </a:bodyPr>
          <a:lstStyle/>
          <a:p>
            <a:r>
              <a:rPr lang="en-US" sz="4000" b="0" dirty="0">
                <a:solidFill>
                  <a:schemeClr val="tx1">
                    <a:lumMod val="85000"/>
                  </a:schemeClr>
                </a:solidFill>
                <a:effectLst>
                  <a:outerShdw blurRad="38100" dist="38100" dir="2700000" algn="tl">
                    <a:srgbClr val="000000">
                      <a:alpha val="43137"/>
                    </a:srgbClr>
                  </a:outerShdw>
                </a:effectLst>
              </a:rPr>
              <a:t>Ephesus</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Smyrna</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Pergamum</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Thyatira</a:t>
            </a:r>
            <a:br>
              <a:rPr lang="en-US" sz="4000" b="0" dirty="0">
                <a:effectLst>
                  <a:outerShdw blurRad="38100" dist="38100" dir="2700000" algn="tl">
                    <a:srgbClr val="000000">
                      <a:alpha val="43137"/>
                    </a:srgbClr>
                  </a:outerShdw>
                </a:effectLst>
              </a:rPr>
            </a:br>
            <a:r>
              <a:rPr lang="en-US" sz="4000" dirty="0">
                <a:solidFill>
                  <a:srgbClr val="FFFF00"/>
                </a:solidFill>
                <a:effectLst>
                  <a:outerShdw blurRad="38100" dist="38100" dir="2700000" algn="tl">
                    <a:srgbClr val="000000">
                      <a:alpha val="43137"/>
                    </a:srgbClr>
                  </a:outerShdw>
                </a:effectLst>
              </a:rPr>
              <a:t>Sardis</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Philadelphia</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Laodicea</a:t>
            </a:r>
          </a:p>
        </p:txBody>
      </p:sp>
      <p:sp>
        <p:nvSpPr>
          <p:cNvPr id="8" name="Rectangle 3">
            <a:extLst>
              <a:ext uri="{FF2B5EF4-FFF2-40B4-BE49-F238E27FC236}">
                <a16:creationId xmlns:a16="http://schemas.microsoft.com/office/drawing/2014/main" id="{438E416D-40C0-4541-AF07-6CC53C13C9C8}"/>
              </a:ext>
            </a:extLst>
          </p:cNvPr>
          <p:cNvSpPr>
            <a:spLocks noGrp="1" noChangeArrowheads="1"/>
          </p:cNvSpPr>
          <p:nvPr>
            <p:ph idx="1"/>
          </p:nvPr>
        </p:nvSpPr>
        <p:spPr>
          <a:xfrm>
            <a:off x="380999" y="4693227"/>
            <a:ext cx="8633691" cy="2071255"/>
          </a:xfrm>
        </p:spPr>
        <p:txBody>
          <a:bodyPr>
            <a:normAutofit/>
          </a:bodyPr>
          <a:lstStyle/>
          <a:p>
            <a:pPr algn="ctr"/>
            <a:r>
              <a:rPr lang="en-US" altLang="en-US" sz="3200" i="1" dirty="0">
                <a:latin typeface="Bell MT" panose="02020503060305020303" pitchFamily="18" charset="0"/>
              </a:rPr>
              <a:t>Revelation 3:1-3  What council did the Lord give?</a:t>
            </a:r>
          </a:p>
        </p:txBody>
      </p:sp>
      <p:sp>
        <p:nvSpPr>
          <p:cNvPr id="9" name="Rectangle 8">
            <a:extLst>
              <a:ext uri="{FF2B5EF4-FFF2-40B4-BE49-F238E27FC236}">
                <a16:creationId xmlns:a16="http://schemas.microsoft.com/office/drawing/2014/main" id="{1F1CAE22-1615-45EB-9CAC-DAE2F9BD3439}"/>
              </a:ext>
            </a:extLst>
          </p:cNvPr>
          <p:cNvSpPr/>
          <p:nvPr/>
        </p:nvSpPr>
        <p:spPr>
          <a:xfrm>
            <a:off x="311763" y="5423538"/>
            <a:ext cx="8556012" cy="830997"/>
          </a:xfrm>
          <a:prstGeom prst="rect">
            <a:avLst/>
          </a:prstGeom>
        </p:spPr>
        <p:txBody>
          <a:bodyPr wrap="square">
            <a:spAutoFit/>
          </a:bodyPr>
          <a:lstStyle/>
          <a:p>
            <a:r>
              <a:rPr lang="en-US" altLang="en-US" sz="2400" dirty="0">
                <a:latin typeface="+mj-lt"/>
              </a:rPr>
              <a:t>In what ways do you remember/record the Lord’s dealing in your life? What blessings have come?</a:t>
            </a:r>
            <a:endParaRPr lang="en-US" sz="2400" dirty="0">
              <a:latin typeface="+mj-lt"/>
            </a:endParaRPr>
          </a:p>
        </p:txBody>
      </p:sp>
    </p:spTree>
    <p:extLst>
      <p:ext uri="{BB962C8B-B14F-4D97-AF65-F5344CB8AC3E}">
        <p14:creationId xmlns:p14="http://schemas.microsoft.com/office/powerpoint/2010/main" val="22538190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0" y="228599"/>
            <a:ext cx="6019800" cy="6403109"/>
          </a:xfrm>
        </p:spPr>
        <p:txBody>
          <a:bodyPr>
            <a:normAutofit/>
          </a:bodyPr>
          <a:lstStyle/>
          <a:p>
            <a:pPr algn="ctr" eaLnBrk="1" fontAlgn="auto" hangingPunct="1">
              <a:lnSpc>
                <a:spcPct val="90000"/>
              </a:lnSpc>
              <a:spcAft>
                <a:spcPts val="0"/>
              </a:spcAft>
              <a:buFont typeface="Wingdings" panose="05000000000000000000" pitchFamily="2" charset="2"/>
              <a:buNone/>
              <a:defRPr/>
            </a:pPr>
            <a:r>
              <a:rPr lang="en-US" altLang="en-US" sz="2800" b="1" dirty="0">
                <a:latin typeface="+mj-lt"/>
              </a:rPr>
              <a:t>	What is the most important word in the Dictionary?</a:t>
            </a:r>
          </a:p>
          <a:p>
            <a:pPr algn="ctr" eaLnBrk="1" fontAlgn="auto" hangingPunct="1">
              <a:lnSpc>
                <a:spcPct val="90000"/>
              </a:lnSpc>
              <a:spcAft>
                <a:spcPts val="0"/>
              </a:spcAft>
              <a:buFont typeface="Wingdings 2" panose="05020102010507070707" pitchFamily="18" charset="2"/>
              <a:buNone/>
              <a:defRPr/>
            </a:pPr>
            <a:r>
              <a:rPr lang="en-US" altLang="en-US" sz="2800" b="1" dirty="0">
                <a:latin typeface="+mj-lt"/>
              </a:rPr>
              <a:t> </a:t>
            </a:r>
            <a:r>
              <a:rPr lang="en-US" altLang="en-US" sz="2800" dirty="0">
                <a:latin typeface="+mj-lt"/>
              </a:rPr>
              <a:t>“</a:t>
            </a:r>
            <a:r>
              <a:rPr lang="en-US" altLang="en-US" sz="2800" b="1" dirty="0">
                <a:latin typeface="+mj-lt"/>
              </a:rPr>
              <a:t>Remember</a:t>
            </a:r>
            <a:r>
              <a:rPr lang="en-US" altLang="en-US" sz="2800" dirty="0">
                <a:latin typeface="+mj-lt"/>
              </a:rPr>
              <a:t>” </a:t>
            </a:r>
          </a:p>
          <a:p>
            <a:pPr algn="ctr" eaLnBrk="1" fontAlgn="auto" hangingPunct="1">
              <a:lnSpc>
                <a:spcPct val="90000"/>
              </a:lnSpc>
              <a:spcAft>
                <a:spcPts val="0"/>
              </a:spcAft>
              <a:buFont typeface="Wingdings 2" panose="05020102010507070707" pitchFamily="18" charset="2"/>
              <a:buNone/>
              <a:defRPr/>
            </a:pPr>
            <a:r>
              <a:rPr lang="en-US" altLang="en-US" sz="2800" dirty="0">
                <a:latin typeface="+mj-lt"/>
              </a:rPr>
              <a:t>It appears </a:t>
            </a:r>
            <a:r>
              <a:rPr lang="en-US" altLang="en-US" sz="2800" u="sng" dirty="0">
                <a:latin typeface="+mj-lt"/>
              </a:rPr>
              <a:t>240 times</a:t>
            </a:r>
            <a:r>
              <a:rPr lang="en-US" altLang="en-US" sz="2800" dirty="0">
                <a:latin typeface="+mj-lt"/>
              </a:rPr>
              <a:t> in the Book of Mormon.</a:t>
            </a:r>
          </a:p>
          <a:p>
            <a:pPr eaLnBrk="1" fontAlgn="auto" hangingPunct="1">
              <a:lnSpc>
                <a:spcPct val="90000"/>
              </a:lnSpc>
              <a:spcAft>
                <a:spcPts val="0"/>
              </a:spcAft>
              <a:buFont typeface="Wingdings" panose="05000000000000000000" pitchFamily="2" charset="2"/>
              <a:buNone/>
              <a:defRPr/>
            </a:pPr>
            <a:r>
              <a:rPr lang="en-US" altLang="en-US" sz="1800" dirty="0">
                <a:latin typeface="+mj-lt"/>
              </a:rPr>
              <a:t>	</a:t>
            </a:r>
            <a:r>
              <a:rPr lang="en-US" altLang="en-US" sz="2400" dirty="0">
                <a:latin typeface="+mj-lt"/>
              </a:rPr>
              <a:t>“All of you have made covenants. Our greatest need is to </a:t>
            </a:r>
            <a:r>
              <a:rPr lang="en-US" altLang="en-US" sz="2400" i="1" dirty="0">
                <a:latin typeface="+mj-lt"/>
              </a:rPr>
              <a:t>remember</a:t>
            </a:r>
            <a:r>
              <a:rPr lang="en-US" altLang="en-US" sz="2400" dirty="0">
                <a:latin typeface="+mj-lt"/>
              </a:rPr>
              <a:t>.  That is why everyone goes to sacrament meeting every Sabbath day, to take the sacrament and listen to the priests pray that they ‘may always remember him.’” </a:t>
            </a:r>
            <a:r>
              <a:rPr lang="en-US" altLang="en-US" sz="1800" dirty="0">
                <a:latin typeface="+mj-lt"/>
              </a:rPr>
              <a:t>(Spencer W. Kimball, </a:t>
            </a:r>
            <a:r>
              <a:rPr lang="en-US" altLang="en-US" sz="1800" i="1" dirty="0">
                <a:latin typeface="+mj-lt"/>
              </a:rPr>
              <a:t>Book of Mormon Student Study Guide</a:t>
            </a:r>
            <a:r>
              <a:rPr lang="en-US" altLang="en-US" sz="1800" dirty="0">
                <a:latin typeface="+mj-lt"/>
              </a:rPr>
              <a:t>, 147).</a:t>
            </a:r>
          </a:p>
        </p:txBody>
      </p:sp>
      <p:pic>
        <p:nvPicPr>
          <p:cNvPr id="2050" name="Picture 2" descr="http://dictionaryonline4u.com/wp-content/uploads/2011/11/merriam-webster_diction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647" y="457200"/>
            <a:ext cx="2655646" cy="4010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ctangle 1">
            <a:extLst>
              <a:ext uri="{FF2B5EF4-FFF2-40B4-BE49-F238E27FC236}">
                <a16:creationId xmlns:a16="http://schemas.microsoft.com/office/drawing/2014/main" id="{71255DEE-C956-45B6-AA47-15AD97BDF017}"/>
              </a:ext>
            </a:extLst>
          </p:cNvPr>
          <p:cNvSpPr/>
          <p:nvPr/>
        </p:nvSpPr>
        <p:spPr>
          <a:xfrm>
            <a:off x="311763" y="5423538"/>
            <a:ext cx="8556012" cy="830997"/>
          </a:xfrm>
          <a:prstGeom prst="rect">
            <a:avLst/>
          </a:prstGeom>
        </p:spPr>
        <p:txBody>
          <a:bodyPr wrap="square">
            <a:spAutoFit/>
          </a:bodyPr>
          <a:lstStyle/>
          <a:p>
            <a:r>
              <a:rPr lang="en-US" altLang="en-US" sz="2400" dirty="0">
                <a:latin typeface="+mj-lt"/>
              </a:rPr>
              <a:t>In what ways do you remember/record the Lord’s dealing in your life? What blessings have come?</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animEffect transition="in" filter="fade">
                                      <p:cBhvr>
                                        <p:cTn id="7" dur="1000"/>
                                        <p:tgtEl>
                                          <p:spTgt spid="5122">
                                            <p:txEl>
                                              <p:pRg st="1" end="1"/>
                                            </p:txEl>
                                          </p:spTgt>
                                        </p:tgtEl>
                                      </p:cBhvr>
                                    </p:animEffect>
                                    <p:anim calcmode="lin" valueType="num">
                                      <p:cBhvr>
                                        <p:cTn id="8" dur="1000" fill="hold"/>
                                        <p:tgtEl>
                                          <p:spTgt spid="512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1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xEl>
                                              <p:pRg st="2" end="2"/>
                                            </p:txEl>
                                          </p:spTgt>
                                        </p:tgtEl>
                                        <p:attrNameLst>
                                          <p:attrName>style.visibility</p:attrName>
                                        </p:attrNameLst>
                                      </p:cBhvr>
                                      <p:to>
                                        <p:strVal val="visible"/>
                                      </p:to>
                                    </p:set>
                                    <p:animEffect transition="in" filter="fade">
                                      <p:cBhvr>
                                        <p:cTn id="14" dur="1000"/>
                                        <p:tgtEl>
                                          <p:spTgt spid="5122">
                                            <p:txEl>
                                              <p:pRg st="2" end="2"/>
                                            </p:txEl>
                                          </p:spTgt>
                                        </p:tgtEl>
                                      </p:cBhvr>
                                    </p:animEffect>
                                    <p:anim calcmode="lin" valueType="num">
                                      <p:cBhvr>
                                        <p:cTn id="15" dur="1000" fill="hold"/>
                                        <p:tgtEl>
                                          <p:spTgt spid="512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Effect transition="in" filter="fade">
                                      <p:cBhvr>
                                        <p:cTn id="21" dur="1000"/>
                                        <p:tgtEl>
                                          <p:spTgt spid="5122">
                                            <p:txEl>
                                              <p:pRg st="3" end="3"/>
                                            </p:txEl>
                                          </p:spTgt>
                                        </p:tgtEl>
                                      </p:cBhvr>
                                    </p:animEffect>
                                    <p:anim calcmode="lin" valueType="num">
                                      <p:cBhvr>
                                        <p:cTn id="22" dur="1000" fill="hold"/>
                                        <p:tgtEl>
                                          <p:spTgt spid="512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1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45058" name="Rectangle 3"/>
          <p:cNvSpPr>
            <a:spLocks noGrp="1" noChangeArrowheads="1"/>
          </p:cNvSpPr>
          <p:nvPr>
            <p:ph type="body" idx="4294967295"/>
          </p:nvPr>
        </p:nvSpPr>
        <p:spPr>
          <a:xfrm>
            <a:off x="1825625" y="0"/>
            <a:ext cx="7318375" cy="6400800"/>
          </a:xfrm>
        </p:spPr>
        <p:txBody>
          <a:bodyPr>
            <a:noAutofit/>
          </a:bodyPr>
          <a:lstStyle/>
          <a:p>
            <a:pPr marL="0" indent="0" eaLnBrk="1" fontAlgn="auto" hangingPunct="1">
              <a:spcAft>
                <a:spcPts val="0"/>
              </a:spcAft>
              <a:buFont typeface="Arial" panose="020B0604020202020204" pitchFamily="34" charset="0"/>
              <a:buNone/>
              <a:defRPr/>
            </a:pPr>
            <a:r>
              <a:rPr lang="en-US" altLang="en-US" sz="2400" dirty="0">
                <a:latin typeface="Bell MT" panose="02020503060305020303" pitchFamily="18" charset="0"/>
              </a:rPr>
              <a:t>	“When our children were very small, I started to write down a few things about what happened every day. I never missed a day no matter how tired I was or how early I would have to start the next day. Before I would write, I would ponder this question: “Have I seen the hand of God reaching out to touch us or our children or our family today?” As I kept at it, something began to happen:  My testimony grew. I became ever more certain that our Heavenly Father hears and answers prayers. </a:t>
            </a:r>
          </a:p>
          <a:p>
            <a:pPr marL="0" indent="0" eaLnBrk="1" fontAlgn="auto" hangingPunct="1">
              <a:spcAft>
                <a:spcPts val="0"/>
              </a:spcAft>
              <a:buFont typeface="Arial" panose="020B0604020202020204" pitchFamily="34" charset="0"/>
              <a:buNone/>
              <a:defRPr/>
            </a:pPr>
            <a:r>
              <a:rPr lang="en-US" altLang="en-US" sz="2400" dirty="0">
                <a:latin typeface="Bell MT" panose="02020503060305020303" pitchFamily="18" charset="0"/>
              </a:rPr>
              <a:t>	“I urge you to find ways to recognize and remember God’s kindness...You might pray and ponder, asking the questions: Did God send a message that was just for me? Did I see His hand in my life? And then find a way to preserve that memory for the day.” </a:t>
            </a:r>
            <a:r>
              <a:rPr lang="en-US" altLang="en-US" sz="1800" dirty="0">
                <a:latin typeface="Bell MT" panose="02020503060305020303" pitchFamily="18" charset="0"/>
              </a:rPr>
              <a:t>(Ensign, October 2007)</a:t>
            </a:r>
            <a:endParaRPr lang="en-US" altLang="en-US" sz="2400" dirty="0">
              <a:latin typeface="Bell MT" panose="02020503060305020303" pitchFamily="18" charset="0"/>
            </a:endParaRPr>
          </a:p>
          <a:p>
            <a:pPr marL="0" indent="0" eaLnBrk="1" fontAlgn="auto" hangingPunct="1">
              <a:spcAft>
                <a:spcPts val="0"/>
              </a:spcAft>
              <a:buFont typeface="Arial" panose="020B0604020202020204" pitchFamily="34" charset="0"/>
              <a:buNone/>
              <a:defRPr/>
            </a:pPr>
            <a:br>
              <a:rPr lang="en-US" altLang="en-US" sz="2400" dirty="0">
                <a:latin typeface="Bell MT" panose="02020503060305020303" pitchFamily="18" charset="0"/>
              </a:rPr>
            </a:br>
            <a:endParaRPr lang="en-US" altLang="en-US" dirty="0">
              <a:latin typeface="Bell MT" panose="02020503060305020303" pitchFamily="18" charset="0"/>
            </a:endParaRPr>
          </a:p>
        </p:txBody>
      </p:sp>
      <p:pic>
        <p:nvPicPr>
          <p:cNvPr id="60419" name="Picture 4" descr="https://www.lds.org/bc/content/shared/content/images/leaders/henry-b-eyring-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18256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1"/>
          <p:cNvSpPr>
            <a:spLocks noChangeArrowheads="1"/>
          </p:cNvSpPr>
          <p:nvPr/>
        </p:nvSpPr>
        <p:spPr bwMode="auto">
          <a:xfrm>
            <a:off x="25400" y="3114675"/>
            <a:ext cx="18780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pPr>
            <a:r>
              <a:rPr lang="en-US" altLang="en-US" sz="1200">
                <a:latin typeface="Bell MT" panose="02020503060305020303" pitchFamily="18" charset="0"/>
              </a:rPr>
              <a:t>President Henry B. Eyring</a:t>
            </a:r>
            <a:endParaRPr lang="en-US" altLang="en-US" sz="12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7938"/>
            <a:ext cx="7764463" cy="1325562"/>
          </a:xfrm>
        </p:spPr>
        <p:txBody>
          <a:bodyPr/>
          <a:lstStyle/>
          <a:p>
            <a:pPr eaLnBrk="1" fontAlgn="auto" hangingPunct="1">
              <a:spcAft>
                <a:spcPts val="0"/>
              </a:spcAft>
              <a:defRPr/>
            </a:pPr>
            <a:r>
              <a:rPr lang="en-US" altLang="en-US" dirty="0"/>
              <a:t>SARDIS</a:t>
            </a:r>
          </a:p>
        </p:txBody>
      </p:sp>
      <p:sp>
        <p:nvSpPr>
          <p:cNvPr id="11267" name="Rectangle 3"/>
          <p:cNvSpPr>
            <a:spLocks noGrp="1" noChangeArrowheads="1"/>
          </p:cNvSpPr>
          <p:nvPr>
            <p:ph idx="1"/>
          </p:nvPr>
        </p:nvSpPr>
        <p:spPr>
          <a:xfrm>
            <a:off x="461818" y="1058438"/>
            <a:ext cx="8382000" cy="2220471"/>
          </a:xfrm>
        </p:spPr>
        <p:txBody>
          <a:bodyPr>
            <a:noAutofit/>
          </a:bodyPr>
          <a:lstStyle/>
          <a:p>
            <a:pPr marL="0" indent="0">
              <a:buNone/>
            </a:pPr>
            <a:r>
              <a:rPr lang="en-US" sz="2400" b="1" dirty="0">
                <a:effectLst/>
                <a:latin typeface="+mj-lt"/>
              </a:rPr>
              <a:t> One way to remember: Revelation 3:4</a:t>
            </a:r>
          </a:p>
          <a:p>
            <a:pPr marL="0" indent="0">
              <a:buNone/>
            </a:pPr>
            <a:r>
              <a:rPr lang="en-US" sz="2400" dirty="0">
                <a:effectLst/>
                <a:latin typeface="+mj-lt"/>
              </a:rPr>
              <a:t>“How wonderful it would be if all Church members walked with God in white and were numbered with the Saints in Sardis.” </a:t>
            </a:r>
            <a:r>
              <a:rPr lang="en-US" sz="1600" dirty="0">
                <a:effectLst/>
                <a:latin typeface="+mj-lt"/>
              </a:rPr>
              <a:t>(Elder Carlos E. </a:t>
            </a:r>
            <a:r>
              <a:rPr lang="en-US" sz="1600" dirty="0" err="1">
                <a:effectLst/>
                <a:latin typeface="+mj-lt"/>
              </a:rPr>
              <a:t>Asay</a:t>
            </a:r>
            <a:r>
              <a:rPr lang="en-US" sz="1600" dirty="0">
                <a:effectLst/>
                <a:latin typeface="+mj-lt"/>
              </a:rPr>
              <a:t>, Ensign, August 1997)</a:t>
            </a:r>
          </a:p>
          <a:p>
            <a:pPr marL="0" indent="0">
              <a:buNone/>
            </a:pPr>
            <a:br>
              <a:rPr lang="en-US" sz="1600" dirty="0">
                <a:latin typeface="+mj-lt"/>
              </a:rPr>
            </a:br>
            <a:endParaRPr lang="en-US" altLang="en-US" sz="2400" dirty="0">
              <a:latin typeface="+mj-lt"/>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87352" y="154285"/>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4DBF9C3-B1C6-41BC-9B5A-A0F5A310BDEA}"/>
              </a:ext>
            </a:extLst>
          </p:cNvPr>
          <p:cNvSpPr txBox="1">
            <a:spLocks noChangeArrowheads="1"/>
          </p:cNvSpPr>
          <p:nvPr/>
        </p:nvSpPr>
        <p:spPr>
          <a:xfrm>
            <a:off x="394349" y="3278909"/>
            <a:ext cx="8347364" cy="3424806"/>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eaLnBrk="1" hangingPunct="1">
              <a:lnSpc>
                <a:spcPct val="80000"/>
              </a:lnSpc>
              <a:defRPr/>
            </a:pPr>
            <a:r>
              <a:rPr lang="en-US" sz="2600" dirty="0">
                <a:latin typeface="+mj-lt"/>
              </a:rPr>
              <a:t>The Hebrew meaning of </a:t>
            </a:r>
            <a:r>
              <a:rPr lang="en-US" sz="2600" i="1" dirty="0">
                <a:latin typeface="+mj-lt"/>
              </a:rPr>
              <a:t>atonement</a:t>
            </a:r>
            <a:r>
              <a:rPr lang="en-US" sz="2600" dirty="0">
                <a:latin typeface="+mj-lt"/>
              </a:rPr>
              <a:t> means </a:t>
            </a:r>
            <a:r>
              <a:rPr lang="en-US" sz="2600" i="1" u="sng" dirty="0">
                <a:latin typeface="+mj-lt"/>
              </a:rPr>
              <a:t>to cover</a:t>
            </a:r>
            <a:r>
              <a:rPr lang="en-US" sz="2600" dirty="0">
                <a:latin typeface="+mj-lt"/>
              </a:rPr>
              <a:t>.</a:t>
            </a:r>
          </a:p>
          <a:p>
            <a:pPr eaLnBrk="1" hangingPunct="1">
              <a:lnSpc>
                <a:spcPct val="80000"/>
              </a:lnSpc>
              <a:defRPr/>
            </a:pPr>
            <a:r>
              <a:rPr lang="en-US" sz="2400" dirty="0">
                <a:latin typeface="+mj-lt"/>
              </a:rPr>
              <a:t>CROSS REFERNCE: </a:t>
            </a:r>
            <a:r>
              <a:rPr lang="en-US" sz="2400" b="1" u="sng" dirty="0">
                <a:latin typeface="+mj-lt"/>
              </a:rPr>
              <a:t>Ezekiel 16:8 </a:t>
            </a:r>
            <a:r>
              <a:rPr lang="en-US" sz="2400" dirty="0">
                <a:latin typeface="+mj-lt"/>
              </a:rPr>
              <a:t>&amp; </a:t>
            </a:r>
            <a:r>
              <a:rPr lang="en-US" sz="2400" b="1" u="sng" dirty="0">
                <a:latin typeface="+mj-lt"/>
              </a:rPr>
              <a:t>Isaiah 61:10</a:t>
            </a:r>
          </a:p>
          <a:p>
            <a:pPr eaLnBrk="1" hangingPunct="1">
              <a:lnSpc>
                <a:spcPct val="80000"/>
              </a:lnSpc>
              <a:defRPr/>
            </a:pPr>
            <a:r>
              <a:rPr lang="en-US" sz="2400" dirty="0">
                <a:latin typeface="+mj-lt"/>
              </a:rPr>
              <a:t>What did Satan offer to Adam and Eve?</a:t>
            </a:r>
          </a:p>
        </p:txBody>
      </p:sp>
    </p:spTree>
    <p:extLst>
      <p:ext uri="{BB962C8B-B14F-4D97-AF65-F5344CB8AC3E}">
        <p14:creationId xmlns:p14="http://schemas.microsoft.com/office/powerpoint/2010/main" val="9434431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Rectangle 48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1026" name="Picture 2" descr="Related image">
            <a:extLst>
              <a:ext uri="{FF2B5EF4-FFF2-40B4-BE49-F238E27FC236}">
                <a16:creationId xmlns:a16="http://schemas.microsoft.com/office/drawing/2014/main" id="{0AB96183-D178-4B91-8002-0D1721188F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9" name="Rectangle 13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5D5B3B99-FF2B-4CD8-950E-5C9AA4A7175A}"/>
              </a:ext>
            </a:extLst>
          </p:cNvPr>
          <p:cNvSpPr>
            <a:spLocks noGrp="1" noChangeArrowheads="1"/>
          </p:cNvSpPr>
          <p:nvPr>
            <p:ph type="title"/>
          </p:nvPr>
        </p:nvSpPr>
        <p:spPr>
          <a:xfrm>
            <a:off x="685346" y="193964"/>
            <a:ext cx="7773308" cy="4036291"/>
          </a:xfrm>
        </p:spPr>
        <p:txBody>
          <a:bodyPr vert="horz" lIns="91440" tIns="45720" rIns="91440" bIns="45720" rtlCol="0" anchor="t">
            <a:noAutofit/>
          </a:bodyPr>
          <a:lstStyle/>
          <a:p>
            <a:r>
              <a:rPr lang="en-US" sz="4000" b="0" dirty="0">
                <a:solidFill>
                  <a:schemeClr val="tx1">
                    <a:lumMod val="85000"/>
                  </a:schemeClr>
                </a:solidFill>
                <a:effectLst>
                  <a:outerShdw blurRad="38100" dist="38100" dir="2700000" algn="tl">
                    <a:srgbClr val="000000">
                      <a:alpha val="43137"/>
                    </a:srgbClr>
                  </a:outerShdw>
                </a:effectLst>
              </a:rPr>
              <a:t>Ephesus</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Smyrna</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Pergamum</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Thyatira</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Sardis</a:t>
            </a:r>
            <a:br>
              <a:rPr lang="en-US" sz="4000" b="0" dirty="0">
                <a:effectLst>
                  <a:outerShdw blurRad="38100" dist="38100" dir="2700000" algn="tl">
                    <a:srgbClr val="000000">
                      <a:alpha val="43137"/>
                    </a:srgbClr>
                  </a:outerShdw>
                </a:effectLst>
              </a:rPr>
            </a:br>
            <a:r>
              <a:rPr lang="en-US" sz="4000" dirty="0">
                <a:solidFill>
                  <a:srgbClr val="FFFF00"/>
                </a:solidFill>
                <a:effectLst>
                  <a:outerShdw blurRad="38100" dist="38100" dir="2700000" algn="tl">
                    <a:srgbClr val="000000">
                      <a:alpha val="43137"/>
                    </a:srgbClr>
                  </a:outerShdw>
                </a:effectLst>
              </a:rPr>
              <a:t>Philadelphia</a:t>
            </a:r>
            <a:br>
              <a:rPr lang="en-US" sz="4000" b="0" dirty="0">
                <a:effectLst>
                  <a:outerShdw blurRad="38100" dist="38100" dir="2700000" algn="tl">
                    <a:srgbClr val="000000">
                      <a:alpha val="43137"/>
                    </a:srgbClr>
                  </a:outerShdw>
                </a:effectLst>
              </a:rPr>
            </a:br>
            <a:r>
              <a:rPr lang="en-US" sz="4000" b="0" dirty="0">
                <a:effectLst>
                  <a:outerShdw blurRad="38100" dist="38100" dir="2700000" algn="tl">
                    <a:srgbClr val="000000">
                      <a:alpha val="43137"/>
                    </a:srgbClr>
                  </a:outerShdw>
                </a:effectLst>
              </a:rPr>
              <a:t>Laodicea</a:t>
            </a:r>
          </a:p>
        </p:txBody>
      </p:sp>
      <p:sp>
        <p:nvSpPr>
          <p:cNvPr id="8" name="Rectangle 3">
            <a:extLst>
              <a:ext uri="{FF2B5EF4-FFF2-40B4-BE49-F238E27FC236}">
                <a16:creationId xmlns:a16="http://schemas.microsoft.com/office/drawing/2014/main" id="{590D4143-ACE4-446B-9ED9-BD0E4001593B}"/>
              </a:ext>
            </a:extLst>
          </p:cNvPr>
          <p:cNvSpPr>
            <a:spLocks noGrp="1" noChangeArrowheads="1"/>
          </p:cNvSpPr>
          <p:nvPr>
            <p:ph idx="1"/>
          </p:nvPr>
        </p:nvSpPr>
        <p:spPr>
          <a:xfrm>
            <a:off x="230909" y="4100945"/>
            <a:ext cx="8760691" cy="2563091"/>
          </a:xfrm>
        </p:spPr>
        <p:txBody>
          <a:bodyPr>
            <a:normAutofit lnSpcReduction="10000"/>
          </a:bodyPr>
          <a:lstStyle/>
          <a:p>
            <a:pPr marL="0" indent="0">
              <a:buNone/>
            </a:pPr>
            <a:r>
              <a:rPr lang="en-US" sz="2400" dirty="0">
                <a:latin typeface="Bell MT" panose="02020503060305020303" pitchFamily="18" charset="0"/>
              </a:rPr>
              <a:t>King Eumenes II had a brother named Attalus II. Attalus’ nickname was, "</a:t>
            </a:r>
            <a:r>
              <a:rPr lang="en-US" sz="2400" dirty="0" err="1">
                <a:latin typeface="Bell MT" panose="02020503060305020303" pitchFamily="18" charset="0"/>
              </a:rPr>
              <a:t>Philadelphos</a:t>
            </a:r>
            <a:r>
              <a:rPr lang="en-US" sz="2400" dirty="0">
                <a:latin typeface="Bell MT" panose="02020503060305020303" pitchFamily="18" charset="0"/>
              </a:rPr>
              <a:t>," meaning, “One who loves his brother"</a:t>
            </a:r>
          </a:p>
          <a:p>
            <a:pPr marL="0" indent="0" eaLnBrk="1" fontAlgn="auto" hangingPunct="1">
              <a:spcAft>
                <a:spcPts val="0"/>
              </a:spcAft>
              <a:buNone/>
              <a:defRPr/>
            </a:pPr>
            <a:r>
              <a:rPr lang="en-US" altLang="en-US" sz="2400" dirty="0">
                <a:latin typeface="Bell MT" panose="02020503060305020303" pitchFamily="18" charset="0"/>
              </a:rPr>
              <a:t> Revelation 3:7-10 </a:t>
            </a:r>
            <a:r>
              <a:rPr lang="en-US" altLang="en-US" sz="2400" i="1" dirty="0">
                <a:latin typeface="Bell MT" panose="02020503060305020303" pitchFamily="18" charset="0"/>
              </a:rPr>
              <a:t>What council/blessing is promised? </a:t>
            </a:r>
          </a:p>
          <a:p>
            <a:pPr marL="0" indent="0" eaLnBrk="1" fontAlgn="auto" hangingPunct="1">
              <a:spcAft>
                <a:spcPts val="0"/>
              </a:spcAft>
              <a:buNone/>
              <a:defRPr/>
            </a:pPr>
            <a:r>
              <a:rPr lang="en-US" sz="2400" b="1" dirty="0">
                <a:latin typeface="Bell MT" panose="02020503060305020303" pitchFamily="18" charset="0"/>
              </a:rPr>
              <a:t>How does patience help prevent temptation?</a:t>
            </a:r>
          </a:p>
          <a:p>
            <a:pPr marL="0" indent="0" eaLnBrk="1" fontAlgn="auto" hangingPunct="1">
              <a:spcAft>
                <a:spcPts val="0"/>
              </a:spcAft>
              <a:buNone/>
              <a:defRPr/>
            </a:pPr>
            <a:r>
              <a:rPr lang="en-US" sz="2400" b="1" dirty="0">
                <a:latin typeface="Bell MT" panose="02020503060305020303" pitchFamily="18" charset="0"/>
              </a:rPr>
              <a:t>What scriptural examples are there of impatience?</a:t>
            </a:r>
          </a:p>
          <a:p>
            <a:pPr marL="0" indent="0" eaLnBrk="1" fontAlgn="auto" hangingPunct="1">
              <a:spcAft>
                <a:spcPts val="0"/>
              </a:spcAft>
              <a:buNone/>
              <a:defRPr/>
            </a:pPr>
            <a:endParaRPr lang="en-US" altLang="en-US" sz="2400" i="1" dirty="0">
              <a:latin typeface="Bell MT" panose="02020503060305020303" pitchFamily="18" charset="0"/>
            </a:endParaRPr>
          </a:p>
        </p:txBody>
      </p:sp>
    </p:spTree>
    <p:extLst>
      <p:ext uri="{BB962C8B-B14F-4D97-AF65-F5344CB8AC3E}">
        <p14:creationId xmlns:p14="http://schemas.microsoft.com/office/powerpoint/2010/main" val="19132996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2282825" y="609600"/>
            <a:ext cx="6799263" cy="5638800"/>
          </a:xfrm>
        </p:spPr>
        <p:txBody>
          <a:bodyPr>
            <a:noAutofit/>
          </a:bodyPr>
          <a:lstStyle/>
          <a:p>
            <a:pPr marL="0" indent="0" eaLnBrk="1" fontAlgn="auto" hangingPunct="1">
              <a:spcAft>
                <a:spcPts val="0"/>
              </a:spcAft>
              <a:buFont typeface="Arial" panose="020B0604020202020204" pitchFamily="34" charset="0"/>
              <a:buNone/>
              <a:defRPr/>
            </a:pPr>
            <a:r>
              <a:rPr lang="en-US" altLang="en-US" sz="2800" dirty="0">
                <a:latin typeface="Bell MT" panose="02020503060305020303" pitchFamily="18" charset="0"/>
              </a:rPr>
              <a:t>	“We live in a world offering fast food, instant messaging, on-demand movies, and immediate answers to the most trivial or profound questions. We don’t like to wait. Patience is a precious and rare virtue.  Patience is a purifying process. Our Heavenly Father knows what every good parent comes to understand over time: if children are ever going to mature and reach their potential, they must learn to wait.” </a:t>
            </a:r>
            <a:r>
              <a:rPr lang="en-US" altLang="en-US" dirty="0">
                <a:latin typeface="Bell MT" panose="02020503060305020303" pitchFamily="18" charset="0"/>
              </a:rPr>
              <a:t> (Ensign, May 2010)</a:t>
            </a:r>
            <a:endParaRPr lang="en-US" altLang="en-US" sz="1600" i="1" dirty="0">
              <a:latin typeface="Bell MT" panose="02020503060305020303" pitchFamily="18" charset="0"/>
            </a:endParaRPr>
          </a:p>
        </p:txBody>
      </p:sp>
      <p:pic>
        <p:nvPicPr>
          <p:cNvPr id="65539" name="Picture 5" descr="https://www.lds.org/bc/content/shared/content/images/leaders/dieter-f-uchtdorf-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21304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2545" y="1513302"/>
            <a:ext cx="5818909" cy="1700953"/>
          </a:xfrm>
        </p:spPr>
        <p:txBody>
          <a:bodyPr>
            <a:noAutofit/>
          </a:bodyPr>
          <a:lstStyle/>
          <a:p>
            <a:pPr eaLnBrk="1" fontAlgn="auto" hangingPunct="1">
              <a:spcAft>
                <a:spcPts val="0"/>
              </a:spcAft>
              <a:defRPr/>
            </a:pPr>
            <a:r>
              <a:rPr lang="en-US" sz="3600" b="1" dirty="0">
                <a:latin typeface="Bell MT" panose="02020503060305020303" pitchFamily="18" charset="0"/>
              </a:rPr>
              <a:t>In what areas is your patience tested the most?</a:t>
            </a:r>
            <a:endParaRPr lang="en-US" sz="3600" dirty="0">
              <a:latin typeface="Bell MT" panose="02020503060305020303" pitchFamily="18" charset="0"/>
            </a:endParaRPr>
          </a:p>
          <a:p>
            <a:pPr eaLnBrk="1" fontAlgn="auto" hangingPunct="1">
              <a:spcAft>
                <a:spcPts val="0"/>
              </a:spcAft>
              <a:defRPr/>
            </a:pPr>
            <a:br>
              <a:rPr lang="en-US" sz="3600" dirty="0">
                <a:latin typeface="Bell MT" panose="02020503060305020303" pitchFamily="18" charset="0"/>
              </a:rPr>
            </a:br>
            <a:endParaRPr lang="en-US" sz="3600" dirty="0">
              <a:effectLst>
                <a:outerShdw blurRad="38100" dist="38100" dir="2700000" algn="tl" rotWithShape="0">
                  <a:srgbClr val="000000">
                    <a:alpha val="43137"/>
                  </a:srgbClr>
                </a:outerShdw>
              </a:effectLst>
              <a:latin typeface="Bell MT" panose="02020503060305020303" pitchFamily="18" charset="0"/>
            </a:endParaRPr>
          </a:p>
        </p:txBody>
      </p:sp>
      <p:pic>
        <p:nvPicPr>
          <p:cNvPr id="123906" name="Picture 2" descr="http://cdn2.whatchristianswanttoknow.com/wp-content/uploads/2012/04/Reve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4343400"/>
            <a:ext cx="3505199" cy="23397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8275" y="142116"/>
            <a:ext cx="8747125" cy="995363"/>
          </a:xfrm>
          <a:prstGeom prst="rect">
            <a:avLst/>
          </a:prstGeom>
          <a:solidFill>
            <a:srgbClr val="FFC000"/>
          </a:solidFill>
          <a:ln>
            <a:solidFill>
              <a:schemeClr val="tx1"/>
            </a:solidFill>
          </a:ln>
          <a:effectLst>
            <a:innerShdw blurRad="63500" dist="50800" dir="8100000">
              <a:prstClr val="black">
                <a:alpha val="50000"/>
              </a:prstClr>
            </a:innerShdw>
          </a:effectLst>
          <a:scene3d>
            <a:camera prst="orthographicFront">
              <a:rot lat="0" lon="0" rev="0"/>
            </a:camera>
            <a:lightRig rig="balanced" dir="t">
              <a:rot lat="0" lon="0" rev="8700000"/>
            </a:lightRig>
          </a:scene3d>
          <a:sp3d>
            <a:bevelT w="190500" h="38100"/>
          </a:sp3d>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dirty="0">
                <a:effectLst>
                  <a:outerShdw blurRad="38100" dist="38100" dir="2700000" algn="tl">
                    <a:srgbClr val="000000">
                      <a:alpha val="43137"/>
                    </a:srgbClr>
                  </a:outerShdw>
                </a:effectLst>
              </a:rPr>
              <a:t>Application for Preparation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6" name="Rectangle 522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8196" name="Picture 4" descr="Image result for laodicea"/>
          <p:cNvPicPr>
            <a:picLocks noChangeAspect="1" noChangeArrowheads="1"/>
          </p:cNvPicPr>
          <p:nvPr/>
        </p:nvPicPr>
        <p:blipFill rotWithShape="1">
          <a:blip r:embed="rId3">
            <a:extLst>
              <a:ext uri="{28A0092B-C50C-407E-A947-70E740481C1C}">
                <a14:useLocalDpi xmlns:a14="http://schemas.microsoft.com/office/drawing/2010/main" val="0"/>
              </a:ext>
            </a:extLst>
          </a:blip>
          <a:srcRect b="30"/>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206" name="Rectangle 20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8" name="Rectangle 20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67355C5-501A-4B24-87D7-B76A2C1A9A2D}"/>
              </a:ext>
            </a:extLst>
          </p:cNvPr>
          <p:cNvSpPr>
            <a:spLocks noGrp="1" noChangeArrowheads="1"/>
          </p:cNvSpPr>
          <p:nvPr>
            <p:ph idx="1"/>
          </p:nvPr>
        </p:nvSpPr>
        <p:spPr>
          <a:xfrm>
            <a:off x="2673927" y="5624946"/>
            <a:ext cx="3796145" cy="1020618"/>
          </a:xfrm>
        </p:spPr>
        <p:txBody>
          <a:bodyPr>
            <a:normAutofit/>
          </a:bodyPr>
          <a:lstStyle/>
          <a:p>
            <a:pPr marL="0" indent="0" eaLnBrk="1" fontAlgn="auto" hangingPunct="1">
              <a:spcAft>
                <a:spcPts val="0"/>
              </a:spcAft>
              <a:buNone/>
              <a:defRPr/>
            </a:pPr>
            <a:r>
              <a:rPr lang="en-US" altLang="en-US" sz="3200" b="1" dirty="0">
                <a:solidFill>
                  <a:srgbClr val="FFFF00"/>
                </a:solidFill>
                <a:latin typeface="Bell MT" panose="02020503060305020303" pitchFamily="18" charset="0"/>
              </a:rPr>
              <a:t> Revelation 3:14-16</a:t>
            </a:r>
            <a:endParaRPr lang="en-US" altLang="en-US" sz="3200" b="1" i="1" dirty="0">
              <a:solidFill>
                <a:srgbClr val="FFFF00"/>
              </a:solidFill>
              <a:latin typeface="Bell MT" panose="02020503060305020303" pitchFamily="18" charset="0"/>
            </a:endParaRPr>
          </a:p>
        </p:txBody>
      </p:sp>
      <p:sp>
        <p:nvSpPr>
          <p:cNvPr id="11" name="Rectangle 2">
            <a:extLst>
              <a:ext uri="{FF2B5EF4-FFF2-40B4-BE49-F238E27FC236}">
                <a16:creationId xmlns:a16="http://schemas.microsoft.com/office/drawing/2014/main" id="{90D0940B-76B9-48AF-A0DB-9B7F7ECE511F}"/>
              </a:ext>
            </a:extLst>
          </p:cNvPr>
          <p:cNvSpPr>
            <a:spLocks noGrp="1" noChangeArrowheads="1"/>
          </p:cNvSpPr>
          <p:nvPr>
            <p:ph type="title"/>
          </p:nvPr>
        </p:nvSpPr>
        <p:spPr>
          <a:xfrm>
            <a:off x="685346" y="1588655"/>
            <a:ext cx="7773308" cy="4036291"/>
          </a:xfrm>
        </p:spPr>
        <p:txBody>
          <a:bodyPr vert="horz" lIns="91440" tIns="45720" rIns="91440" bIns="45720" rtlCol="0" anchor="t">
            <a:noAutofit/>
          </a:bodyPr>
          <a:lstStyle/>
          <a:p>
            <a:r>
              <a:rPr lang="en-US" sz="4000" b="0" dirty="0">
                <a:solidFill>
                  <a:schemeClr val="tx1">
                    <a:lumMod val="85000"/>
                  </a:schemeClr>
                </a:solidFill>
                <a:effectLst>
                  <a:outerShdw blurRad="38100" dist="38100" dir="2700000" algn="tl">
                    <a:srgbClr val="000000">
                      <a:alpha val="43137"/>
                    </a:srgbClr>
                  </a:outerShdw>
                </a:effectLst>
              </a:rPr>
              <a:t>Ephesus</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Smyrna</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Pergamum</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Thyatira</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Sardis</a:t>
            </a:r>
            <a:br>
              <a:rPr lang="en-US" sz="4000" b="0" dirty="0">
                <a:solidFill>
                  <a:schemeClr val="tx1">
                    <a:lumMod val="85000"/>
                  </a:schemeClr>
                </a:solidFill>
                <a:effectLst>
                  <a:outerShdw blurRad="38100" dist="38100" dir="2700000" algn="tl">
                    <a:srgbClr val="000000">
                      <a:alpha val="43137"/>
                    </a:srgbClr>
                  </a:outerShdw>
                </a:effectLst>
              </a:rPr>
            </a:br>
            <a:r>
              <a:rPr lang="en-US" sz="4000" b="0" dirty="0">
                <a:solidFill>
                  <a:schemeClr val="tx1">
                    <a:lumMod val="85000"/>
                  </a:schemeClr>
                </a:solidFill>
                <a:effectLst>
                  <a:outerShdw blurRad="38100" dist="38100" dir="2700000" algn="tl">
                    <a:srgbClr val="000000">
                      <a:alpha val="43137"/>
                    </a:srgbClr>
                  </a:outerShdw>
                </a:effectLst>
              </a:rPr>
              <a:t>Philadelphia</a:t>
            </a:r>
            <a:br>
              <a:rPr lang="en-US" sz="4000" b="0" dirty="0">
                <a:effectLst>
                  <a:outerShdw blurRad="38100" dist="38100" dir="2700000" algn="tl">
                    <a:srgbClr val="000000">
                      <a:alpha val="43137"/>
                    </a:srgbClr>
                  </a:outerShdw>
                </a:effectLst>
              </a:rPr>
            </a:br>
            <a:r>
              <a:rPr lang="en-US" sz="4000" dirty="0">
                <a:solidFill>
                  <a:srgbClr val="FFFF00"/>
                </a:solidFill>
                <a:effectLst>
                  <a:outerShdw blurRad="38100" dist="38100" dir="2700000" algn="tl">
                    <a:srgbClr val="000000">
                      <a:alpha val="43137"/>
                    </a:srgbClr>
                  </a:outerShdw>
                </a:effectLst>
              </a:rPr>
              <a:t>Laodicea</a:t>
            </a:r>
          </a:p>
        </p:txBody>
      </p:sp>
    </p:spTree>
    <p:extLst>
      <p:ext uri="{BB962C8B-B14F-4D97-AF65-F5344CB8AC3E}">
        <p14:creationId xmlns:p14="http://schemas.microsoft.com/office/powerpoint/2010/main" val="335359556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RichardsED\Desktop\dsc_0524.jpg"/>
          <p:cNvPicPr>
            <a:picLocks noChangeAspect="1" noChangeArrowheads="1"/>
          </p:cNvPicPr>
          <p:nvPr/>
        </p:nvPicPr>
        <p:blipFill>
          <a:blip r:embed="rId2">
            <a:extLst>
              <a:ext uri="{28A0092B-C50C-407E-A947-70E740481C1C}">
                <a14:useLocalDpi xmlns:a14="http://schemas.microsoft.com/office/drawing/2010/main" val="0"/>
              </a:ext>
            </a:extLst>
          </a:blip>
          <a:srcRect l="11650" t="-710" r="-10915" b="710"/>
          <a:stretch>
            <a:fillRect/>
          </a:stretch>
        </p:blipFill>
        <p:spPr bwMode="auto">
          <a:xfrm>
            <a:off x="0" y="-76200"/>
            <a:ext cx="102997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AA98620-C4FA-470E-8F47-3AC74C2A4981}"/>
              </a:ext>
            </a:extLst>
          </p:cNvPr>
          <p:cNvSpPr txBox="1">
            <a:spLocks noChangeArrowheads="1"/>
          </p:cNvSpPr>
          <p:nvPr/>
        </p:nvSpPr>
        <p:spPr>
          <a:xfrm>
            <a:off x="2890982" y="5848349"/>
            <a:ext cx="6253018" cy="651164"/>
          </a:xfrm>
          <a:prstGeom prst="rect">
            <a:avLst/>
          </a:prstGeom>
          <a:solidFill>
            <a:schemeClr val="bg1">
              <a:lumMod val="75000"/>
              <a:lumOff val="25000"/>
            </a:schemeClr>
          </a:solidFill>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r" eaLnBrk="1" fontAlgn="auto" hangingPunct="1">
              <a:spcAft>
                <a:spcPts val="0"/>
              </a:spcAft>
              <a:buFont typeface="Wingdings" panose="05000000000000000000" pitchFamily="2" charset="2"/>
              <a:buNone/>
              <a:defRPr/>
            </a:pPr>
            <a:r>
              <a:rPr lang="en-US" altLang="en-US" sz="2400" dirty="0">
                <a:latin typeface="+mj-lt"/>
              </a:rPr>
              <a:t>What does ‘lukewarm’ look like today?</a:t>
            </a:r>
          </a:p>
        </p:txBody>
      </p:sp>
      <p:sp>
        <p:nvSpPr>
          <p:cNvPr id="3" name="Content Placeholder 2">
            <a:extLst>
              <a:ext uri="{FF2B5EF4-FFF2-40B4-BE49-F238E27FC236}">
                <a16:creationId xmlns:a16="http://schemas.microsoft.com/office/drawing/2014/main" id="{0BBFEE4A-598A-45BF-B92B-37855D64980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790722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fontAlgn="auto" hangingPunct="1">
              <a:spcAft>
                <a:spcPts val="0"/>
              </a:spcAft>
              <a:defRPr/>
            </a:pPr>
            <a:r>
              <a:rPr lang="en-US" altLang="en-US" dirty="0"/>
              <a:t>the book of Revelation</a:t>
            </a:r>
          </a:p>
        </p:txBody>
      </p:sp>
      <p:sp>
        <p:nvSpPr>
          <p:cNvPr id="9219" name="Rectangle 3"/>
          <p:cNvSpPr>
            <a:spLocks noGrp="1" noChangeArrowheads="1"/>
          </p:cNvSpPr>
          <p:nvPr>
            <p:ph idx="1"/>
          </p:nvPr>
        </p:nvSpPr>
        <p:spPr>
          <a:xfrm>
            <a:off x="424873" y="1563255"/>
            <a:ext cx="8534400" cy="4530725"/>
          </a:xfrm>
        </p:spPr>
        <p:txBody>
          <a:bodyPr/>
          <a:lstStyle/>
          <a:p>
            <a:pPr algn="ctr" eaLnBrk="1" fontAlgn="auto" hangingPunct="1">
              <a:spcAft>
                <a:spcPts val="0"/>
              </a:spcAft>
              <a:buFont typeface="Wingdings" panose="05000000000000000000" pitchFamily="2" charset="2"/>
              <a:buNone/>
              <a:defRPr/>
            </a:pPr>
            <a:r>
              <a:rPr lang="en-US" altLang="en-US" sz="3200" b="1" dirty="0">
                <a:latin typeface="+mj-lt"/>
              </a:rPr>
              <a:t>Outline: Revelation 1:19</a:t>
            </a:r>
          </a:p>
          <a:p>
            <a:pPr algn="ctr" eaLnBrk="1" fontAlgn="auto" hangingPunct="1">
              <a:spcAft>
                <a:spcPts val="0"/>
              </a:spcAft>
              <a:buFont typeface="Wingdings" panose="05000000000000000000" pitchFamily="2" charset="2"/>
              <a:buNone/>
              <a:defRPr/>
            </a:pPr>
            <a:endParaRPr lang="en-US" altLang="en-US" sz="3200" b="1" dirty="0">
              <a:latin typeface="+mj-lt"/>
            </a:endParaRPr>
          </a:p>
          <a:p>
            <a:pPr eaLnBrk="1" fontAlgn="auto" hangingPunct="1">
              <a:spcAft>
                <a:spcPts val="0"/>
              </a:spcAft>
              <a:buFont typeface="Wingdings" panose="05000000000000000000" pitchFamily="2" charset="2"/>
              <a:buNone/>
              <a:defRPr/>
            </a:pPr>
            <a:r>
              <a:rPr lang="en-US" altLang="en-US" sz="2400" b="1" u="sng" dirty="0">
                <a:latin typeface="+mj-lt"/>
              </a:rPr>
              <a:t>Write the things which… 					</a:t>
            </a:r>
          </a:p>
          <a:p>
            <a:pPr eaLnBrk="1" fontAlgn="auto" hangingPunct="1">
              <a:spcAft>
                <a:spcPts val="0"/>
              </a:spcAft>
              <a:buFont typeface="Wingdings" panose="05000000000000000000" pitchFamily="2" charset="2"/>
              <a:buNone/>
              <a:defRPr/>
            </a:pPr>
            <a:r>
              <a:rPr lang="en-US" altLang="en-US" sz="2400" dirty="0">
                <a:latin typeface="+mj-lt"/>
              </a:rPr>
              <a:t>Thou hast seen		</a:t>
            </a:r>
            <a:r>
              <a:rPr lang="en-US" altLang="en-US" sz="2400" i="1" dirty="0">
                <a:latin typeface="+mj-lt"/>
              </a:rPr>
              <a:t>Revelation 1</a:t>
            </a:r>
            <a:r>
              <a:rPr lang="en-US" altLang="en-US" sz="2400" dirty="0">
                <a:latin typeface="+mj-lt"/>
              </a:rPr>
              <a:t>		Jesus Christ </a:t>
            </a:r>
          </a:p>
          <a:p>
            <a:pPr eaLnBrk="1" fontAlgn="auto" hangingPunct="1">
              <a:spcAft>
                <a:spcPts val="0"/>
              </a:spcAft>
              <a:buFont typeface="Wingdings" panose="05000000000000000000" pitchFamily="2" charset="2"/>
              <a:buNone/>
              <a:defRPr/>
            </a:pPr>
            <a:r>
              <a:rPr lang="en-US" altLang="en-US" sz="2400" dirty="0">
                <a:latin typeface="+mj-lt"/>
              </a:rPr>
              <a:t>Are				</a:t>
            </a:r>
            <a:r>
              <a:rPr lang="en-US" altLang="en-US" sz="2400" i="1" dirty="0">
                <a:latin typeface="+mj-lt"/>
              </a:rPr>
              <a:t>Revelation 2-3</a:t>
            </a:r>
            <a:r>
              <a:rPr lang="en-US" altLang="en-US" sz="2400" dirty="0">
                <a:latin typeface="+mj-lt"/>
              </a:rPr>
              <a:t>	 7 Churches</a:t>
            </a:r>
          </a:p>
        </p:txBody>
      </p:sp>
      <p:pic>
        <p:nvPicPr>
          <p:cNvPr id="10245"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Effect transition="in" filter="fade">
                                      <p:cBhvr>
                                        <p:cTn id="14" dur="1000"/>
                                        <p:tgtEl>
                                          <p:spTgt spid="9219">
                                            <p:txEl>
                                              <p:pRg st="2" end="2"/>
                                            </p:txEl>
                                          </p:spTgt>
                                        </p:tgtEl>
                                      </p:cBhvr>
                                    </p:animEffect>
                                    <p:anim calcmode="lin" valueType="num">
                                      <p:cBhvr>
                                        <p:cTn id="15"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1000"/>
                                        <p:tgtEl>
                                          <p:spTgt spid="9219">
                                            <p:txEl>
                                              <p:pRg st="3" end="3"/>
                                            </p:txEl>
                                          </p:spTgt>
                                        </p:tgtEl>
                                      </p:cBhvr>
                                    </p:animEffect>
                                    <p:anim calcmode="lin" valueType="num">
                                      <p:cBhvr>
                                        <p:cTn id="22"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1000"/>
                                        <p:tgtEl>
                                          <p:spTgt spid="9219">
                                            <p:txEl>
                                              <p:pRg st="4" end="4"/>
                                            </p:txEl>
                                          </p:spTgt>
                                        </p:tgtEl>
                                      </p:cBhvr>
                                    </p:animEffect>
                                    <p:anim calcmode="lin" valueType="num">
                                      <p:cBhvr>
                                        <p:cTn id="29"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9634" name="Picture 2" descr="C:\Users\RichardsED\Desktop\dsc_0524.jpg"/>
          <p:cNvPicPr>
            <a:picLocks noChangeAspect="1" noChangeArrowheads="1"/>
          </p:cNvPicPr>
          <p:nvPr/>
        </p:nvPicPr>
        <p:blipFill>
          <a:blip r:embed="rId2">
            <a:extLst>
              <a:ext uri="{28A0092B-C50C-407E-A947-70E740481C1C}">
                <a14:useLocalDpi xmlns:a14="http://schemas.microsoft.com/office/drawing/2010/main" val="0"/>
              </a:ext>
            </a:extLst>
          </a:blip>
          <a:srcRect l="11650" t="-710" r="-10915" b="710"/>
          <a:stretch>
            <a:fillRect/>
          </a:stretch>
        </p:blipFill>
        <p:spPr bwMode="auto">
          <a:xfrm>
            <a:off x="0" y="-76200"/>
            <a:ext cx="102997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idx="1"/>
          </p:nvPr>
        </p:nvSpPr>
        <p:spPr>
          <a:xfrm>
            <a:off x="0" y="245630"/>
            <a:ext cx="7086600" cy="1577109"/>
          </a:xfrm>
          <a:solidFill>
            <a:schemeClr val="bg1">
              <a:lumMod val="75000"/>
              <a:lumOff val="25000"/>
            </a:schemeClr>
          </a:solidFill>
        </p:spPr>
        <p:txBody>
          <a:bodyPr>
            <a:normAutofit/>
          </a:bodyPr>
          <a:lstStyle/>
          <a:p>
            <a:pPr marL="0" indent="0" eaLnBrk="1" fontAlgn="auto" hangingPunct="1">
              <a:spcAft>
                <a:spcPts val="0"/>
              </a:spcAft>
              <a:buFont typeface="Wingdings" panose="05000000000000000000" pitchFamily="2" charset="2"/>
              <a:buNone/>
              <a:defRPr/>
            </a:pPr>
            <a:r>
              <a:rPr lang="en-US" altLang="en-US" sz="2400" dirty="0">
                <a:latin typeface="+mj-lt"/>
              </a:rPr>
              <a:t>Water was piped to Laodicea from Hierapolis (hot springs) and Colossae (cold springs), converging in Laodicea.</a:t>
            </a:r>
          </a:p>
        </p:txBody>
      </p:sp>
      <p:sp>
        <p:nvSpPr>
          <p:cNvPr id="4" name="Rectangle 3">
            <a:extLst>
              <a:ext uri="{FF2B5EF4-FFF2-40B4-BE49-F238E27FC236}">
                <a16:creationId xmlns:a16="http://schemas.microsoft.com/office/drawing/2014/main" id="{5AA98620-C4FA-470E-8F47-3AC74C2A4981}"/>
              </a:ext>
            </a:extLst>
          </p:cNvPr>
          <p:cNvSpPr txBox="1">
            <a:spLocks noChangeArrowheads="1"/>
          </p:cNvSpPr>
          <p:nvPr/>
        </p:nvSpPr>
        <p:spPr>
          <a:xfrm>
            <a:off x="2890982" y="5848349"/>
            <a:ext cx="6253018" cy="651164"/>
          </a:xfrm>
          <a:prstGeom prst="rect">
            <a:avLst/>
          </a:prstGeom>
          <a:solidFill>
            <a:schemeClr val="bg1">
              <a:lumMod val="75000"/>
              <a:lumOff val="25000"/>
            </a:schemeClr>
          </a:solidFill>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r" eaLnBrk="1" fontAlgn="auto" hangingPunct="1">
              <a:spcAft>
                <a:spcPts val="0"/>
              </a:spcAft>
              <a:buFont typeface="Wingdings" panose="05000000000000000000" pitchFamily="2" charset="2"/>
              <a:buNone/>
              <a:defRPr/>
            </a:pPr>
            <a:r>
              <a:rPr lang="en-US" altLang="en-US" sz="2400" dirty="0">
                <a:latin typeface="+mj-lt"/>
              </a:rPr>
              <a:t>What does ‘lukewarm’ look like today?</a:t>
            </a:r>
          </a:p>
        </p:txBody>
      </p:sp>
      <p:sp>
        <p:nvSpPr>
          <p:cNvPr id="5" name="Rectangle 3">
            <a:extLst>
              <a:ext uri="{FF2B5EF4-FFF2-40B4-BE49-F238E27FC236}">
                <a16:creationId xmlns:a16="http://schemas.microsoft.com/office/drawing/2014/main" id="{0A4E97FA-A86D-4BF1-A217-B16EE4E0AC6B}"/>
              </a:ext>
            </a:extLst>
          </p:cNvPr>
          <p:cNvSpPr txBox="1">
            <a:spLocks noChangeArrowheads="1"/>
          </p:cNvSpPr>
          <p:nvPr/>
        </p:nvSpPr>
        <p:spPr>
          <a:xfrm>
            <a:off x="0" y="2420359"/>
            <a:ext cx="3509818" cy="2558041"/>
          </a:xfrm>
          <a:prstGeom prst="rect">
            <a:avLst/>
          </a:prstGeom>
          <a:solidFill>
            <a:schemeClr val="bg1">
              <a:lumMod val="75000"/>
              <a:lumOff val="25000"/>
            </a:schemeClr>
          </a:solidFill>
        </p:spPr>
        <p:txBody>
          <a:bodyPr vert="horz" lIns="91440" tIns="45720" rIns="91440" bIns="45720" rtlCol="0">
            <a:normAutofit fontScale="92500" lnSpcReduction="10000"/>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eaLnBrk="1" fontAlgn="auto" hangingPunct="1">
              <a:spcAft>
                <a:spcPts val="0"/>
              </a:spcAft>
              <a:buFont typeface="Wingdings" panose="05000000000000000000" pitchFamily="2" charset="2"/>
              <a:buNone/>
              <a:defRPr/>
            </a:pPr>
            <a:r>
              <a:rPr lang="en-US" altLang="en-US" sz="2400" dirty="0">
                <a:latin typeface="+mj-lt"/>
              </a:rPr>
              <a:t>Room-temperature:</a:t>
            </a:r>
          </a:p>
          <a:p>
            <a:pPr eaLnBrk="1" fontAlgn="auto" hangingPunct="1">
              <a:spcAft>
                <a:spcPts val="0"/>
              </a:spcAft>
              <a:defRPr/>
            </a:pPr>
            <a:r>
              <a:rPr lang="en-US" altLang="en-US" sz="2400" dirty="0">
                <a:latin typeface="+mj-lt"/>
              </a:rPr>
              <a:t>Hot cocoa</a:t>
            </a:r>
          </a:p>
          <a:p>
            <a:pPr eaLnBrk="1" fontAlgn="auto" hangingPunct="1">
              <a:spcAft>
                <a:spcPts val="0"/>
              </a:spcAft>
              <a:defRPr/>
            </a:pPr>
            <a:r>
              <a:rPr lang="en-US" altLang="en-US" sz="2400" dirty="0">
                <a:latin typeface="+mj-lt"/>
              </a:rPr>
              <a:t>Soda</a:t>
            </a:r>
          </a:p>
          <a:p>
            <a:pPr eaLnBrk="1" fontAlgn="auto" hangingPunct="1">
              <a:spcAft>
                <a:spcPts val="0"/>
              </a:spcAft>
              <a:defRPr/>
            </a:pPr>
            <a:r>
              <a:rPr lang="en-US" altLang="en-US" sz="2400" dirty="0">
                <a:latin typeface="+mj-lt"/>
              </a:rPr>
              <a:t>Shower</a:t>
            </a:r>
          </a:p>
          <a:p>
            <a:pPr eaLnBrk="1" fontAlgn="auto" hangingPunct="1">
              <a:spcAft>
                <a:spcPts val="0"/>
              </a:spcAft>
              <a:defRPr/>
            </a:pPr>
            <a:r>
              <a:rPr lang="en-US" altLang="en-US" sz="2400" dirty="0">
                <a:latin typeface="+mj-lt"/>
              </a:rPr>
              <a:t>French Fries</a:t>
            </a:r>
          </a:p>
        </p:txBody>
      </p:sp>
    </p:spTree>
    <p:extLst>
      <p:ext uri="{BB962C8B-B14F-4D97-AF65-F5344CB8AC3E}">
        <p14:creationId xmlns:p14="http://schemas.microsoft.com/office/powerpoint/2010/main" val="402700869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006" y="-106363"/>
            <a:ext cx="7764463" cy="1325563"/>
          </a:xfrm>
        </p:spPr>
        <p:txBody>
          <a:bodyPr/>
          <a:lstStyle/>
          <a:p>
            <a:pPr eaLnBrk="1" fontAlgn="auto" hangingPunct="1">
              <a:spcAft>
                <a:spcPts val="0"/>
              </a:spcAft>
              <a:defRPr/>
            </a:pPr>
            <a:r>
              <a:rPr lang="en-US" altLang="en-US" dirty="0"/>
              <a:t>Laodicea</a:t>
            </a:r>
          </a:p>
        </p:txBody>
      </p:sp>
      <p:sp>
        <p:nvSpPr>
          <p:cNvPr id="11267" name="Rectangle 3"/>
          <p:cNvSpPr>
            <a:spLocks noGrp="1" noChangeArrowheads="1"/>
          </p:cNvSpPr>
          <p:nvPr>
            <p:ph idx="1"/>
          </p:nvPr>
        </p:nvSpPr>
        <p:spPr>
          <a:xfrm>
            <a:off x="4567238" y="838200"/>
            <a:ext cx="4343400" cy="5867400"/>
          </a:xfrm>
        </p:spPr>
        <p:txBody>
          <a:bodyPr>
            <a:normAutofit/>
          </a:bodyPr>
          <a:lstStyle/>
          <a:p>
            <a:pPr marL="0" indent="0" eaLnBrk="1" fontAlgn="auto" hangingPunct="1">
              <a:spcAft>
                <a:spcPts val="0"/>
              </a:spcAft>
              <a:buFont typeface="Wingdings" panose="05000000000000000000" pitchFamily="2" charset="2"/>
              <a:buNone/>
              <a:defRPr/>
            </a:pPr>
            <a:r>
              <a:rPr lang="en-US" altLang="en-US" sz="2400" dirty="0">
                <a:latin typeface="+mj-lt"/>
              </a:rPr>
              <a:t>Marion G. Romney: “There are those among us who are trying to serve the Lord without offending the devil” </a:t>
            </a:r>
            <a:r>
              <a:rPr lang="en-US" altLang="en-US" sz="1700" dirty="0">
                <a:latin typeface="+mj-lt"/>
              </a:rPr>
              <a:t>(Brigham Young University devotional, September 1955).  </a:t>
            </a:r>
          </a:p>
          <a:p>
            <a:pPr marL="0" indent="0" eaLnBrk="1" fontAlgn="auto" hangingPunct="1">
              <a:spcAft>
                <a:spcPts val="0"/>
              </a:spcAft>
              <a:buFont typeface="Wingdings" panose="05000000000000000000" pitchFamily="2" charset="2"/>
              <a:buNone/>
              <a:defRPr/>
            </a:pPr>
            <a:r>
              <a:rPr lang="en-US" altLang="en-US" sz="2400" dirty="0">
                <a:latin typeface="+mj-lt"/>
              </a:rPr>
              <a:t>“We can’t keep a summer cottage in Babylon” </a:t>
            </a:r>
            <a:r>
              <a:rPr lang="en-US" altLang="en-US" sz="1700" dirty="0">
                <a:latin typeface="+mj-lt"/>
              </a:rPr>
              <a:t>(Elder Neal A. Maxwell)</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pic>
        <p:nvPicPr>
          <p:cNvPr id="145410" name="Picture 2" descr="http://api.ning.com/files/Nm3Pgdyn9zGLgdpZDHf3LLqsSTVU5HpCEAjhH*mu-2z2-SLNB6eTqT8AmrNH5I7HqRbmiM79RvPHZYFHIAVs7g9P9*MMRawZ/Greatspacious.jpg?width=500&amp;height=600"/>
          <p:cNvPicPr>
            <a:picLocks noChangeAspect="1" noChangeArrowheads="1"/>
          </p:cNvPicPr>
          <p:nvPr/>
        </p:nvPicPr>
        <p:blipFill>
          <a:blip r:embed="rId3"/>
          <a:srcRect/>
          <a:stretch>
            <a:fillRect/>
          </a:stretch>
        </p:blipFill>
        <p:spPr bwMode="auto">
          <a:xfrm>
            <a:off x="395928" y="1000432"/>
            <a:ext cx="400050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7"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7938"/>
            <a:ext cx="7764463" cy="1325562"/>
          </a:xfrm>
        </p:spPr>
        <p:txBody>
          <a:bodyPr/>
          <a:lstStyle/>
          <a:p>
            <a:pPr eaLnBrk="1" fontAlgn="auto" hangingPunct="1">
              <a:spcAft>
                <a:spcPts val="0"/>
              </a:spcAft>
              <a:defRPr/>
            </a:pPr>
            <a:r>
              <a:rPr lang="en-US" altLang="en-US" dirty="0"/>
              <a:t>LOADICEA</a:t>
            </a:r>
          </a:p>
        </p:txBody>
      </p:sp>
      <p:sp>
        <p:nvSpPr>
          <p:cNvPr id="11267" name="Rectangle 3"/>
          <p:cNvSpPr>
            <a:spLocks noGrp="1" noChangeArrowheads="1"/>
          </p:cNvSpPr>
          <p:nvPr>
            <p:ph idx="1"/>
          </p:nvPr>
        </p:nvSpPr>
        <p:spPr>
          <a:xfrm>
            <a:off x="221672" y="1011381"/>
            <a:ext cx="8859775" cy="5715000"/>
          </a:xfrm>
        </p:spPr>
        <p:txBody>
          <a:bodyPr>
            <a:normAutofit/>
          </a:bodyPr>
          <a:lstStyle/>
          <a:p>
            <a:r>
              <a:rPr lang="en-US" b="1" dirty="0">
                <a:effectLst/>
                <a:latin typeface="+mj-lt"/>
              </a:rPr>
              <a:t>Revelation 3:17 </a:t>
            </a:r>
          </a:p>
          <a:p>
            <a:pPr lvl="1"/>
            <a:r>
              <a:rPr lang="en-US" dirty="0">
                <a:effectLst/>
                <a:latin typeface="+mj-lt"/>
              </a:rPr>
              <a:t>(Cross-reference </a:t>
            </a:r>
            <a:r>
              <a:rPr lang="en-US" b="1" dirty="0">
                <a:effectLst/>
                <a:latin typeface="+mj-lt"/>
              </a:rPr>
              <a:t>Proverbs 28:20</a:t>
            </a:r>
            <a:r>
              <a:rPr lang="en-US" dirty="0">
                <a:effectLst/>
                <a:latin typeface="+mj-lt"/>
              </a:rPr>
              <a:t>)</a:t>
            </a:r>
          </a:p>
          <a:p>
            <a:r>
              <a:rPr lang="en-US" dirty="0">
                <a:effectLst/>
                <a:latin typeface="+mj-lt"/>
              </a:rPr>
              <a:t>Elder Harold B. Lee: “Why get other things if one has the necessities and reasonable luxuries? Why continue to expand and increase? Why must we always be expanding to the point where our interests are divided? Certainly when one's temporal possessions become great, it is very difficult for one to give proper attention to the spiritual things.” </a:t>
            </a:r>
            <a:r>
              <a:rPr lang="en-US" sz="1600" dirty="0">
                <a:effectLst/>
                <a:latin typeface="+mj-lt"/>
              </a:rPr>
              <a:t>(</a:t>
            </a:r>
            <a:r>
              <a:rPr lang="en-US" sz="1600" i="1" dirty="0">
                <a:effectLst/>
                <a:latin typeface="+mj-lt"/>
              </a:rPr>
              <a:t>Conference Report</a:t>
            </a:r>
            <a:r>
              <a:rPr lang="en-US" sz="1600" dirty="0">
                <a:effectLst/>
                <a:latin typeface="+mj-lt"/>
              </a:rPr>
              <a:t>, October 1953)</a:t>
            </a:r>
            <a:endParaRPr lang="en-US" sz="1800" dirty="0">
              <a:effectLst/>
              <a:latin typeface="+mj-lt"/>
            </a:endParaRPr>
          </a:p>
          <a:p>
            <a:r>
              <a:rPr lang="en-US" dirty="0">
                <a:effectLst/>
                <a:latin typeface="+mj-lt"/>
              </a:rPr>
              <a:t>How to gauge our feelings about money:  </a:t>
            </a:r>
          </a:p>
          <a:p>
            <a:pPr lvl="1"/>
            <a:r>
              <a:rPr lang="en-US" dirty="0">
                <a:effectLst/>
                <a:latin typeface="+mj-lt"/>
              </a:rPr>
              <a:t>Do not to confuse wants with needs</a:t>
            </a:r>
          </a:p>
          <a:p>
            <a:pPr lvl="1"/>
            <a:r>
              <a:rPr lang="en-US" dirty="0">
                <a:effectLst/>
                <a:latin typeface="+mj-lt"/>
              </a:rPr>
              <a:t>Live modestly </a:t>
            </a:r>
          </a:p>
          <a:p>
            <a:pPr lvl="1"/>
            <a:r>
              <a:rPr lang="en-US" dirty="0">
                <a:effectLst/>
                <a:latin typeface="+mj-lt"/>
              </a:rPr>
              <a:t>Avoid debt</a:t>
            </a:r>
          </a:p>
          <a:p>
            <a:pPr lvl="1"/>
            <a:r>
              <a:rPr lang="en-US" dirty="0">
                <a:effectLst/>
                <a:latin typeface="+mj-lt"/>
              </a:rPr>
              <a:t>Be generous in giving</a:t>
            </a:r>
            <a:endParaRPr lang="en-US" altLang="en-US" sz="1900" dirty="0">
              <a:latin typeface="+mj-lt"/>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6068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3" end="3"/>
                                            </p:txEl>
                                          </p:spTgt>
                                        </p:tgtEl>
                                        <p:attrNameLst>
                                          <p:attrName>style.visibility</p:attrName>
                                        </p:attrNameLst>
                                      </p:cBhvr>
                                      <p:to>
                                        <p:strVal val="visible"/>
                                      </p:to>
                                    </p:set>
                                    <p:animEffect transition="in" filter="fade">
                                      <p:cBhvr>
                                        <p:cTn id="14" dur="1000"/>
                                        <p:tgtEl>
                                          <p:spTgt spid="11267">
                                            <p:txEl>
                                              <p:pRg st="3" end="3"/>
                                            </p:txEl>
                                          </p:spTgt>
                                        </p:tgtEl>
                                      </p:cBhvr>
                                    </p:animEffect>
                                    <p:anim calcmode="lin" valueType="num">
                                      <p:cBhvr>
                                        <p:cTn id="15"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5" end="5"/>
                                            </p:txEl>
                                          </p:spTgt>
                                        </p:tgtEl>
                                        <p:attrNameLst>
                                          <p:attrName>style.visibility</p:attrName>
                                        </p:attrNameLst>
                                      </p:cBhvr>
                                      <p:to>
                                        <p:strVal val="visible"/>
                                      </p:to>
                                    </p:set>
                                    <p:animEffect transition="in" filter="fade">
                                      <p:cBhvr>
                                        <p:cTn id="28" dur="1000"/>
                                        <p:tgtEl>
                                          <p:spTgt spid="11267">
                                            <p:txEl>
                                              <p:pRg st="5" end="5"/>
                                            </p:txEl>
                                          </p:spTgt>
                                        </p:tgtEl>
                                      </p:cBhvr>
                                    </p:animEffect>
                                    <p:anim calcmode="lin" valueType="num">
                                      <p:cBhvr>
                                        <p:cTn id="29"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animEffect transition="in" filter="fade">
                                      <p:cBhvr>
                                        <p:cTn id="35" dur="1000"/>
                                        <p:tgtEl>
                                          <p:spTgt spid="11267">
                                            <p:txEl>
                                              <p:pRg st="6" end="6"/>
                                            </p:txEl>
                                          </p:spTgt>
                                        </p:tgtEl>
                                      </p:cBhvr>
                                    </p:animEffect>
                                    <p:anim calcmode="lin" valueType="num">
                                      <p:cBhvr>
                                        <p:cTn id="36"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267">
                                            <p:txEl>
                                              <p:pRg st="7" end="7"/>
                                            </p:txEl>
                                          </p:spTgt>
                                        </p:tgtEl>
                                        <p:attrNameLst>
                                          <p:attrName>style.visibility</p:attrName>
                                        </p:attrNameLst>
                                      </p:cBhvr>
                                      <p:to>
                                        <p:strVal val="visible"/>
                                      </p:to>
                                    </p:set>
                                    <p:animEffect transition="in" filter="fade">
                                      <p:cBhvr>
                                        <p:cTn id="42" dur="1000"/>
                                        <p:tgtEl>
                                          <p:spTgt spid="11267">
                                            <p:txEl>
                                              <p:pRg st="7" end="7"/>
                                            </p:txEl>
                                          </p:spTgt>
                                        </p:tgtEl>
                                      </p:cBhvr>
                                    </p:animEffect>
                                    <p:anim calcmode="lin" valueType="num">
                                      <p:cBhvr>
                                        <p:cTn id="43"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5800" y="228600"/>
            <a:ext cx="7764463" cy="1325563"/>
          </a:xfrm>
        </p:spPr>
        <p:txBody>
          <a:bodyPr/>
          <a:lstStyle/>
          <a:p>
            <a:pPr eaLnBrk="1" fontAlgn="auto" hangingPunct="1">
              <a:spcAft>
                <a:spcPts val="0"/>
              </a:spcAft>
              <a:defRPr/>
            </a:pPr>
            <a:r>
              <a:rPr lang="en-US" altLang="en-US"/>
              <a:t>Revelation 3:20</a:t>
            </a:r>
          </a:p>
        </p:txBody>
      </p:sp>
      <p:sp>
        <p:nvSpPr>
          <p:cNvPr id="17412" name="Content Placeholder 2"/>
          <p:cNvSpPr>
            <a:spLocks noGrp="1"/>
          </p:cNvSpPr>
          <p:nvPr>
            <p:ph idx="1"/>
          </p:nvPr>
        </p:nvSpPr>
        <p:spPr>
          <a:xfrm>
            <a:off x="166255" y="1292225"/>
            <a:ext cx="8749145" cy="4530725"/>
          </a:xfrm>
        </p:spPr>
        <p:txBody>
          <a:bodyPr>
            <a:normAutofit lnSpcReduction="10000"/>
          </a:bodyPr>
          <a:lstStyle/>
          <a:p>
            <a:pPr marL="0" indent="0" eaLnBrk="1" fontAlgn="auto" hangingPunct="1">
              <a:spcAft>
                <a:spcPts val="0"/>
              </a:spcAft>
              <a:buFont typeface="Wingdings" panose="05000000000000000000" pitchFamily="2" charset="2"/>
              <a:buNone/>
              <a:defRPr/>
            </a:pPr>
            <a:r>
              <a:rPr lang="en-US" altLang="en-US" sz="2400" dirty="0">
                <a:latin typeface="+mj-lt"/>
              </a:rPr>
              <a:t> </a:t>
            </a:r>
            <a:r>
              <a:rPr lang="en-US" altLang="en-US" sz="2400" dirty="0">
                <a:latin typeface="+mj-lt"/>
                <a:cs typeface="Andalus" panose="02020603050405020304" pitchFamily="18" charset="-78"/>
              </a:rPr>
              <a:t>A Home Teacher was visiting his families. At one house it seemed obvious that someone was at home, but no answer came to his repeated knocks at the door. Therefore, he took out a card and wrote "</a:t>
            </a:r>
            <a:r>
              <a:rPr lang="en-US" altLang="en-US" sz="2400" u="sng" dirty="0">
                <a:latin typeface="+mj-lt"/>
                <a:cs typeface="Andalus" panose="02020603050405020304" pitchFamily="18" charset="-78"/>
              </a:rPr>
              <a:t>Revelation 3:20</a:t>
            </a:r>
            <a:r>
              <a:rPr lang="en-US" altLang="en-US" sz="2400" dirty="0">
                <a:latin typeface="+mj-lt"/>
                <a:cs typeface="Andalus" panose="02020603050405020304" pitchFamily="18" charset="-78"/>
              </a:rPr>
              <a:t>" on the back of it and stuck it in the door….</a:t>
            </a:r>
          </a:p>
          <a:p>
            <a:pPr marL="0" indent="0" eaLnBrk="1" fontAlgn="auto" hangingPunct="1">
              <a:spcAft>
                <a:spcPts val="0"/>
              </a:spcAft>
              <a:buFont typeface="Wingdings" panose="05000000000000000000" pitchFamily="2" charset="2"/>
              <a:buNone/>
              <a:defRPr/>
            </a:pPr>
            <a:r>
              <a:rPr lang="en-US" altLang="en-US" sz="2400" dirty="0">
                <a:latin typeface="+mj-lt"/>
                <a:cs typeface="Andalus" panose="02020603050405020304" pitchFamily="18" charset="-78"/>
              </a:rPr>
              <a:t> At church the next Sunday, the mother of the family came up to him, sheepishly handed him his card back and saw she’d added to it, "</a:t>
            </a:r>
            <a:r>
              <a:rPr lang="en-US" altLang="en-US" sz="2400" u="sng" dirty="0">
                <a:latin typeface="+mj-lt"/>
                <a:cs typeface="Andalus" panose="02020603050405020304" pitchFamily="18" charset="-78"/>
              </a:rPr>
              <a:t>Genesis 3:10</a:t>
            </a:r>
            <a:r>
              <a:rPr lang="en-US" altLang="en-US" sz="2400" dirty="0">
                <a:latin typeface="+mj-lt"/>
                <a:cs typeface="Andalus" panose="02020603050405020304" pitchFamily="18" charset="-78"/>
              </a:rPr>
              <a:t>." </a:t>
            </a:r>
          </a:p>
          <a:p>
            <a:pPr marL="0" indent="0" eaLnBrk="1" fontAlgn="auto" hangingPunct="1">
              <a:spcAft>
                <a:spcPts val="0"/>
              </a:spcAft>
              <a:buFont typeface="Wingdings" panose="05000000000000000000" pitchFamily="2" charset="2"/>
              <a:buNone/>
              <a:defRPr/>
            </a:pPr>
            <a:r>
              <a:rPr lang="en-US" altLang="en-US" sz="2400" dirty="0">
                <a:latin typeface="+mj-lt"/>
                <a:cs typeface="Andalus" panose="02020603050405020304" pitchFamily="18" charset="-78"/>
              </a:rPr>
              <a:t> Reaching for his Bible to check out the citation, he broke up in laughter…</a:t>
            </a:r>
          </a:p>
        </p:txBody>
      </p:sp>
      <p:sp>
        <p:nvSpPr>
          <p:cNvPr id="18437" name="Content Placeholder 2"/>
          <p:cNvSpPr txBox="1">
            <a:spLocks/>
          </p:cNvSpPr>
          <p:nvPr/>
        </p:nvSpPr>
        <p:spPr bwMode="auto">
          <a:xfrm>
            <a:off x="533400" y="5665788"/>
            <a:ext cx="8534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20000"/>
              </a:spcBef>
              <a:buClr>
                <a:schemeClr val="folHlink"/>
              </a:buClr>
              <a:buSzPct val="90000"/>
              <a:buFont typeface="Wingdings" panose="05000000000000000000" pitchFamily="2" charset="2"/>
              <a:buNone/>
            </a:pPr>
            <a:r>
              <a:rPr lang="en-US" altLang="en-US" sz="2400" b="1" i="1" dirty="0">
                <a:latin typeface="Andalus" panose="02020603050405020304" pitchFamily="18" charset="-78"/>
                <a:cs typeface="Andalus" panose="02020603050405020304" pitchFamily="18" charset="-78"/>
              </a:rPr>
              <a:t>“I heard thy voice in the garden, and I was afraid, because I was naked; and I hid myself.”</a:t>
            </a:r>
          </a:p>
          <a:p>
            <a:pPr eaLnBrk="1" hangingPunct="1">
              <a:lnSpc>
                <a:spcPct val="100000"/>
              </a:lnSpc>
              <a:spcBef>
                <a:spcPct val="20000"/>
              </a:spcBef>
              <a:buClr>
                <a:schemeClr val="folHlink"/>
              </a:buClr>
              <a:buSzPct val="90000"/>
              <a:buFont typeface="Wingdings" panose="05000000000000000000" pitchFamily="2" charset="2"/>
              <a:buNone/>
            </a:pPr>
            <a:endParaRPr lang="en-US" altLang="en-US" sz="2400" dirty="0">
              <a:latin typeface="Andalus" panose="02020603050405020304" pitchFamily="18" charset="-78"/>
              <a:cs typeface="Andalus" panose="02020603050405020304" pitchFamily="18" charset="-78"/>
            </a:endParaRPr>
          </a:p>
        </p:txBody>
      </p:sp>
      <p:pic>
        <p:nvPicPr>
          <p:cNvPr id="6"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xEl>
                                              <p:pRg st="1" end="1"/>
                                            </p:txEl>
                                          </p:spTgt>
                                        </p:tgtEl>
                                        <p:attrNameLst>
                                          <p:attrName>style.visibility</p:attrName>
                                        </p:attrNameLst>
                                      </p:cBhvr>
                                      <p:to>
                                        <p:strVal val="visible"/>
                                      </p:to>
                                    </p:set>
                                    <p:animEffect transition="in" filter="fade">
                                      <p:cBhvr>
                                        <p:cTn id="7" dur="1000"/>
                                        <p:tgtEl>
                                          <p:spTgt spid="17412">
                                            <p:txEl>
                                              <p:pRg st="1" end="1"/>
                                            </p:txEl>
                                          </p:spTgt>
                                        </p:tgtEl>
                                      </p:cBhvr>
                                    </p:animEffect>
                                    <p:anim calcmode="lin" valueType="num">
                                      <p:cBhvr>
                                        <p:cTn id="8" dur="10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41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2">
                                            <p:txEl>
                                              <p:pRg st="2" end="2"/>
                                            </p:txEl>
                                          </p:spTgt>
                                        </p:tgtEl>
                                        <p:attrNameLst>
                                          <p:attrName>style.visibility</p:attrName>
                                        </p:attrNameLst>
                                      </p:cBhvr>
                                      <p:to>
                                        <p:strVal val="visible"/>
                                      </p:to>
                                    </p:set>
                                    <p:animEffect transition="in" filter="fade">
                                      <p:cBhvr>
                                        <p:cTn id="12" dur="1000"/>
                                        <p:tgtEl>
                                          <p:spTgt spid="17412">
                                            <p:txEl>
                                              <p:pRg st="2" end="2"/>
                                            </p:txEl>
                                          </p:spTgt>
                                        </p:tgtEl>
                                      </p:cBhvr>
                                    </p:animEffect>
                                    <p:anim calcmode="lin" valueType="num">
                                      <p:cBhvr>
                                        <p:cTn id="13" dur="10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74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fade">
                                      <p:cBhvr>
                                        <p:cTn id="19" dur="1000"/>
                                        <p:tgtEl>
                                          <p:spTgt spid="18437"/>
                                        </p:tgtEl>
                                      </p:cBhvr>
                                    </p:animEffect>
                                    <p:anim calcmode="lin" valueType="num">
                                      <p:cBhvr>
                                        <p:cTn id="20" dur="1000" fill="hold"/>
                                        <p:tgtEl>
                                          <p:spTgt spid="18437"/>
                                        </p:tgtEl>
                                        <p:attrNameLst>
                                          <p:attrName>ppt_x</p:attrName>
                                        </p:attrNameLst>
                                      </p:cBhvr>
                                      <p:tavLst>
                                        <p:tav tm="0">
                                          <p:val>
                                            <p:strVal val="#ppt_x"/>
                                          </p:val>
                                        </p:tav>
                                        <p:tav tm="100000">
                                          <p:val>
                                            <p:strVal val="#ppt_x"/>
                                          </p:val>
                                        </p:tav>
                                      </p:tavLst>
                                    </p:anim>
                                    <p:anim calcmode="lin" valueType="num">
                                      <p:cBhvr>
                                        <p:cTn id="21" dur="1000" fill="hold"/>
                                        <p:tgtEl>
                                          <p:spTgt spid="18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7938"/>
            <a:ext cx="7764463" cy="1325562"/>
          </a:xfrm>
        </p:spPr>
        <p:txBody>
          <a:bodyPr/>
          <a:lstStyle/>
          <a:p>
            <a:pPr eaLnBrk="1" fontAlgn="auto" hangingPunct="1">
              <a:spcAft>
                <a:spcPts val="0"/>
              </a:spcAft>
              <a:defRPr/>
            </a:pPr>
            <a:r>
              <a:rPr lang="en-US" altLang="en-US"/>
              <a:t>REVEALATON 2-3:</a:t>
            </a:r>
            <a:br>
              <a:rPr lang="en-US" altLang="en-US"/>
            </a:br>
            <a:r>
              <a:rPr lang="en-US" altLang="en-US"/>
              <a:t>Letters to 7 Churches</a:t>
            </a:r>
          </a:p>
        </p:txBody>
      </p:sp>
      <p:sp>
        <p:nvSpPr>
          <p:cNvPr id="11267" name="Rectangle 3"/>
          <p:cNvSpPr>
            <a:spLocks noGrp="1" noChangeArrowheads="1"/>
          </p:cNvSpPr>
          <p:nvPr>
            <p:ph idx="1"/>
          </p:nvPr>
        </p:nvSpPr>
        <p:spPr>
          <a:xfrm>
            <a:off x="609600" y="1676400"/>
            <a:ext cx="8382000" cy="5181600"/>
          </a:xfrm>
        </p:spPr>
        <p:txBody>
          <a:bodyPr>
            <a:normAutofit/>
          </a:bodyPr>
          <a:lstStyle/>
          <a:p>
            <a:pPr eaLnBrk="1" fontAlgn="auto" hangingPunct="1">
              <a:spcAft>
                <a:spcPts val="0"/>
              </a:spcAft>
              <a:buFont typeface="Calibri" panose="020F0502020204030204" pitchFamily="34" charset="0"/>
              <a:buAutoNum type="arabicPeriod"/>
              <a:defRPr/>
            </a:pPr>
            <a:r>
              <a:rPr lang="en-US" altLang="en-US" sz="2100" b="1" u="sng" dirty="0">
                <a:latin typeface="Bell MT" panose="02020503060305020303" pitchFamily="18" charset="0"/>
              </a:rPr>
              <a:t>Ephesus</a:t>
            </a:r>
            <a:r>
              <a:rPr lang="en-US" altLang="en-US" sz="2100" dirty="0">
                <a:latin typeface="Bell MT" panose="02020503060305020303" pitchFamily="18" charset="0"/>
              </a:rPr>
              <a:t> (Revelation 2:1-7) </a:t>
            </a:r>
            <a:r>
              <a:rPr lang="en-US" altLang="en-US" sz="2100" i="1" dirty="0">
                <a:latin typeface="Bell MT" panose="02020503060305020303" pitchFamily="18" charset="0"/>
              </a:rPr>
              <a:t>The church had forsaken its “</a:t>
            </a:r>
            <a:r>
              <a:rPr lang="en-US" altLang="en-US" sz="2100" i="1" u="sng" dirty="0">
                <a:latin typeface="Bell MT" panose="02020503060305020303" pitchFamily="18" charset="0"/>
              </a:rPr>
              <a:t>first love</a:t>
            </a:r>
            <a:r>
              <a:rPr lang="en-US" altLang="en-US" sz="2100" i="1" dirty="0">
                <a:latin typeface="Bell MT" panose="02020503060305020303" pitchFamily="18" charset="0"/>
              </a:rPr>
              <a:t>” (Rev 2:4)</a:t>
            </a:r>
          </a:p>
          <a:p>
            <a:pPr eaLnBrk="1" fontAlgn="auto" hangingPunct="1">
              <a:spcAft>
                <a:spcPts val="0"/>
              </a:spcAft>
              <a:buFont typeface="Calibri" panose="020F0502020204030204" pitchFamily="34" charset="0"/>
              <a:buAutoNum type="arabicPeriod"/>
              <a:defRPr/>
            </a:pPr>
            <a:r>
              <a:rPr lang="en-US" altLang="en-US" sz="2100" b="1" u="sng" dirty="0">
                <a:latin typeface="Bell MT" panose="02020503060305020303" pitchFamily="18" charset="0"/>
              </a:rPr>
              <a:t>Smyrna</a:t>
            </a:r>
            <a:r>
              <a:rPr lang="en-US" altLang="en-US" sz="2100" dirty="0">
                <a:latin typeface="Bell MT" panose="02020503060305020303" pitchFamily="18" charset="0"/>
              </a:rPr>
              <a:t> (Revelation 2:8-11) </a:t>
            </a:r>
            <a:r>
              <a:rPr lang="en-US" altLang="en-US" sz="2100" i="1" dirty="0">
                <a:latin typeface="Bell MT" panose="02020503060305020303" pitchFamily="18" charset="0"/>
              </a:rPr>
              <a:t>“be a faithful witness” (</a:t>
            </a:r>
            <a:r>
              <a:rPr lang="en-US" altLang="en-US" sz="2100" i="1" dirty="0" err="1">
                <a:latin typeface="Bell MT" panose="02020503060305020303" pitchFamily="18" charset="0"/>
              </a:rPr>
              <a:t>salt+light</a:t>
            </a:r>
            <a:r>
              <a:rPr lang="en-US" altLang="en-US" sz="2100" i="1" dirty="0">
                <a:latin typeface="Bell MT" panose="02020503060305020303" pitchFamily="18" charset="0"/>
              </a:rPr>
              <a:t>) (Rev 2:10)</a:t>
            </a:r>
          </a:p>
          <a:p>
            <a:pPr eaLnBrk="1" fontAlgn="auto" hangingPunct="1">
              <a:spcAft>
                <a:spcPts val="0"/>
              </a:spcAft>
              <a:buFont typeface="Calibri" panose="020F0502020204030204" pitchFamily="34" charset="0"/>
              <a:buAutoNum type="arabicPeriod"/>
              <a:defRPr/>
            </a:pPr>
            <a:r>
              <a:rPr lang="en-US" altLang="en-US" sz="2100" b="1" u="sng" dirty="0">
                <a:latin typeface="Bell MT" panose="02020503060305020303" pitchFamily="18" charset="0"/>
              </a:rPr>
              <a:t>Pergamum</a:t>
            </a:r>
            <a:r>
              <a:rPr lang="en-US" altLang="en-US" sz="2100" dirty="0">
                <a:latin typeface="Bell MT" panose="02020503060305020303" pitchFamily="18" charset="0"/>
              </a:rPr>
              <a:t> (Revelation 2:12-17) </a:t>
            </a:r>
            <a:r>
              <a:rPr lang="en-US" altLang="en-US" sz="2100" i="1" dirty="0">
                <a:latin typeface="Bell MT" panose="02020503060305020303" pitchFamily="18" charset="0"/>
              </a:rPr>
              <a:t>Seek for ‘</a:t>
            </a:r>
            <a:r>
              <a:rPr lang="en-US" altLang="en-US" sz="2100" i="1" u="sng" dirty="0">
                <a:latin typeface="Bell MT" panose="02020503060305020303" pitchFamily="18" charset="0"/>
              </a:rPr>
              <a:t>hidden manna</a:t>
            </a:r>
            <a:r>
              <a:rPr lang="en-US" altLang="en-US" sz="2100" i="1" dirty="0">
                <a:latin typeface="Bell MT" panose="02020503060305020303" pitchFamily="18" charset="0"/>
              </a:rPr>
              <a:t>’ (Rev 2:17).</a:t>
            </a:r>
          </a:p>
          <a:p>
            <a:pPr eaLnBrk="1" fontAlgn="auto" hangingPunct="1">
              <a:spcAft>
                <a:spcPts val="0"/>
              </a:spcAft>
              <a:buFont typeface="Calibri" panose="020F0502020204030204" pitchFamily="34" charset="0"/>
              <a:buAutoNum type="arabicPeriod"/>
              <a:defRPr/>
            </a:pPr>
            <a:r>
              <a:rPr lang="en-US" altLang="en-US" sz="2100" b="1" u="sng" dirty="0">
                <a:latin typeface="Bell MT" panose="02020503060305020303" pitchFamily="18" charset="0"/>
              </a:rPr>
              <a:t>Thyatira</a:t>
            </a:r>
            <a:r>
              <a:rPr lang="en-US" altLang="en-US" sz="2100" dirty="0">
                <a:latin typeface="Bell MT" panose="02020503060305020303" pitchFamily="18" charset="0"/>
              </a:rPr>
              <a:t> (Revelation 2:18-29) </a:t>
            </a:r>
            <a:r>
              <a:rPr lang="en-US" altLang="en-US" sz="2100" i="1" dirty="0">
                <a:latin typeface="Bell MT" panose="02020503060305020303" pitchFamily="18" charset="0"/>
              </a:rPr>
              <a:t>“Those who overcome Jezebel did so with </a:t>
            </a:r>
            <a:r>
              <a:rPr lang="en-US" altLang="en-US" sz="2100" i="1" u="sng" dirty="0">
                <a:latin typeface="Bell MT" panose="02020503060305020303" pitchFamily="18" charset="0"/>
              </a:rPr>
              <a:t>the word of God</a:t>
            </a:r>
            <a:r>
              <a:rPr lang="en-US" altLang="en-US" sz="2100" i="1" dirty="0">
                <a:latin typeface="Bell MT" panose="02020503060305020303" pitchFamily="18" charset="0"/>
              </a:rPr>
              <a:t>” </a:t>
            </a:r>
          </a:p>
          <a:p>
            <a:pPr eaLnBrk="1" fontAlgn="auto" hangingPunct="1">
              <a:spcAft>
                <a:spcPts val="0"/>
              </a:spcAft>
              <a:buFont typeface="Calibri" panose="020F0502020204030204" pitchFamily="34" charset="0"/>
              <a:buAutoNum type="arabicPeriod"/>
              <a:defRPr/>
            </a:pPr>
            <a:r>
              <a:rPr lang="en-US" altLang="en-US" sz="2100" b="1" u="sng" dirty="0">
                <a:latin typeface="Bell MT" panose="02020503060305020303" pitchFamily="18" charset="0"/>
              </a:rPr>
              <a:t>Sardis</a:t>
            </a:r>
            <a:r>
              <a:rPr lang="en-US" altLang="en-US" sz="2100" i="1" dirty="0">
                <a:latin typeface="Bell MT" panose="02020503060305020303" pitchFamily="18" charset="0"/>
              </a:rPr>
              <a:t> (Revelation 3:1-6) “</a:t>
            </a:r>
            <a:r>
              <a:rPr lang="en-US" altLang="en-US" sz="2100" i="1" u="sng" dirty="0">
                <a:latin typeface="Bell MT" panose="02020503060305020303" pitchFamily="18" charset="0"/>
              </a:rPr>
              <a:t>Remember</a:t>
            </a:r>
            <a:r>
              <a:rPr lang="en-US" altLang="en-US" sz="2100" i="1" dirty="0">
                <a:latin typeface="Bell MT" panose="02020503060305020303" pitchFamily="18" charset="0"/>
              </a:rPr>
              <a:t> what thou hast received and heard...” (Rev 3:3)</a:t>
            </a:r>
          </a:p>
          <a:p>
            <a:pPr eaLnBrk="1" fontAlgn="auto" hangingPunct="1">
              <a:spcAft>
                <a:spcPts val="0"/>
              </a:spcAft>
              <a:buFont typeface="Calibri" panose="020F0502020204030204" pitchFamily="34" charset="0"/>
              <a:buAutoNum type="arabicPeriod"/>
              <a:defRPr/>
            </a:pPr>
            <a:r>
              <a:rPr lang="en-US" altLang="en-US" sz="2100" b="1" u="sng" dirty="0">
                <a:latin typeface="Bell MT" panose="02020503060305020303" pitchFamily="18" charset="0"/>
              </a:rPr>
              <a:t>Philadelphia</a:t>
            </a:r>
            <a:r>
              <a:rPr lang="en-US" altLang="en-US" sz="2100" dirty="0">
                <a:latin typeface="Bell MT" panose="02020503060305020303" pitchFamily="18" charset="0"/>
              </a:rPr>
              <a:t> (Revelation 3:7-13) </a:t>
            </a:r>
            <a:r>
              <a:rPr lang="en-US" altLang="en-US" sz="2100" i="1" dirty="0">
                <a:latin typeface="Bell MT" panose="02020503060305020303" pitchFamily="18" charset="0"/>
              </a:rPr>
              <a:t>“Because thou hast kept the word of my </a:t>
            </a:r>
            <a:r>
              <a:rPr lang="en-US" altLang="en-US" sz="2100" i="1" u="sng" dirty="0">
                <a:latin typeface="Bell MT" panose="02020503060305020303" pitchFamily="18" charset="0"/>
              </a:rPr>
              <a:t>patience</a:t>
            </a:r>
            <a:r>
              <a:rPr lang="en-US" altLang="en-US" sz="2100" i="1" dirty="0">
                <a:latin typeface="Bell MT" panose="02020503060305020303" pitchFamily="18" charset="0"/>
              </a:rPr>
              <a:t>, I also will keep thee from the hour of </a:t>
            </a:r>
            <a:r>
              <a:rPr lang="en-US" altLang="en-US" sz="2100" i="1" u="sng" dirty="0">
                <a:latin typeface="Bell MT" panose="02020503060305020303" pitchFamily="18" charset="0"/>
              </a:rPr>
              <a:t>temptation</a:t>
            </a:r>
            <a:r>
              <a:rPr lang="en-US" altLang="en-US" sz="2100" i="1" dirty="0">
                <a:latin typeface="Bell MT" panose="02020503060305020303" pitchFamily="18" charset="0"/>
              </a:rPr>
              <a:t>…” (Rev 3:10).  </a:t>
            </a:r>
          </a:p>
          <a:p>
            <a:pPr eaLnBrk="1" fontAlgn="auto" hangingPunct="1">
              <a:spcAft>
                <a:spcPts val="0"/>
              </a:spcAft>
              <a:buFont typeface="Calibri" panose="020F0502020204030204" pitchFamily="34" charset="0"/>
              <a:buAutoNum type="arabicPeriod"/>
              <a:defRPr/>
            </a:pPr>
            <a:r>
              <a:rPr lang="en-US" altLang="en-US" sz="2100" b="1" u="sng" dirty="0" err="1">
                <a:latin typeface="Bell MT" panose="02020503060305020303" pitchFamily="18" charset="0"/>
              </a:rPr>
              <a:t>Loadicea</a:t>
            </a:r>
            <a:r>
              <a:rPr lang="en-US" altLang="en-US" sz="2100" dirty="0">
                <a:latin typeface="Bell MT" panose="02020503060305020303" pitchFamily="18" charset="0"/>
              </a:rPr>
              <a:t> (Revelation 3:14-22) “</a:t>
            </a:r>
            <a:r>
              <a:rPr lang="en-US" altLang="en-US" sz="2100" i="1" dirty="0">
                <a:latin typeface="Bell MT" panose="02020503060305020303" pitchFamily="18" charset="0"/>
              </a:rPr>
              <a:t>The Lukewarm” (Rev 3:15-16)</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8002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01FD09-2620-4882-A97D-E5764DCFC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18" y="0"/>
            <a:ext cx="4572000" cy="6858000"/>
          </a:xfrm>
          <a:prstGeom prst="rect">
            <a:avLst/>
          </a:prstGeom>
        </p:spPr>
      </p:pic>
      <p:sp>
        <p:nvSpPr>
          <p:cNvPr id="5" name="Oval 4">
            <a:extLst>
              <a:ext uri="{FF2B5EF4-FFF2-40B4-BE49-F238E27FC236}">
                <a16:creationId xmlns:a16="http://schemas.microsoft.com/office/drawing/2014/main" id="{0BC839B1-DB69-4B7D-909B-8E14C2C48C9B}"/>
              </a:ext>
            </a:extLst>
          </p:cNvPr>
          <p:cNvSpPr/>
          <p:nvPr/>
        </p:nvSpPr>
        <p:spPr>
          <a:xfrm>
            <a:off x="2239817" y="5865091"/>
            <a:ext cx="4572001" cy="992909"/>
          </a:xfrm>
          <a:prstGeom prst="ellipse">
            <a:avLst/>
          </a:prstGeom>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A1F8C8D-B73A-418B-ACED-57C3D10E9151}"/>
              </a:ext>
            </a:extLst>
          </p:cNvPr>
          <p:cNvSpPr>
            <a:spLocks noGrp="1"/>
          </p:cNvSpPr>
          <p:nvPr>
            <p:ph type="title"/>
          </p:nvPr>
        </p:nvSpPr>
        <p:spPr>
          <a:xfrm>
            <a:off x="157018" y="184006"/>
            <a:ext cx="8799946"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54219846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304800" y="304800"/>
            <a:ext cx="8839200" cy="5724644"/>
          </a:xfrm>
          <a:prstGeom prst="rect">
            <a:avLst/>
          </a:prstGeom>
        </p:spPr>
        <p:txBody>
          <a:bodyPr wrap="square">
            <a:spAutoFit/>
          </a:bodyPr>
          <a:lstStyle/>
          <a:p>
            <a:r>
              <a:rPr lang="en-US" sz="3600" b="1" dirty="0"/>
              <a:t>Doctrine:</a:t>
            </a:r>
            <a:r>
              <a:rPr lang="en-US" sz="3600" dirty="0"/>
              <a:t>  An </a:t>
            </a:r>
            <a:r>
              <a:rPr lang="en-US" sz="3600" u="sng" dirty="0"/>
              <a:t>unchanging truth</a:t>
            </a:r>
            <a:r>
              <a:rPr lang="en-US" sz="3600" dirty="0"/>
              <a:t> of the gospel of Jesus Christ. </a:t>
            </a:r>
          </a:p>
          <a:p>
            <a:r>
              <a:rPr lang="en-US" sz="6600" dirty="0">
                <a:latin typeface="Algerian" panose="04020705040A02060702" pitchFamily="82" charset="0"/>
              </a:rPr>
              <a:t>“FACT”</a:t>
            </a:r>
          </a:p>
          <a:p>
            <a:endParaRPr lang="en-US" sz="3600" b="1" dirty="0"/>
          </a:p>
          <a:p>
            <a:pPr lvl="0">
              <a:buFont typeface="Arial" pitchFamily="34" charset="0"/>
              <a:buChar char="•"/>
            </a:pPr>
            <a:r>
              <a:rPr lang="en-US" sz="3200" i="1" dirty="0"/>
              <a:t>Modesty</a:t>
            </a:r>
            <a:endParaRPr lang="en-US" sz="3200" dirty="0"/>
          </a:p>
          <a:p>
            <a:pPr lvl="0">
              <a:buFont typeface="Arial" pitchFamily="34" charset="0"/>
              <a:buChar char="•"/>
            </a:pPr>
            <a:r>
              <a:rPr lang="en-US" sz="3200" i="1" dirty="0"/>
              <a:t>Baptism </a:t>
            </a:r>
            <a:r>
              <a:rPr lang="en-US" sz="3200" dirty="0"/>
              <a:t>  </a:t>
            </a:r>
          </a:p>
          <a:p>
            <a:pPr lvl="0">
              <a:buFont typeface="Arial" pitchFamily="34" charset="0"/>
              <a:buChar char="•"/>
            </a:pPr>
            <a:r>
              <a:rPr lang="en-US" sz="3200" i="1" dirty="0"/>
              <a:t>Family</a:t>
            </a:r>
          </a:p>
          <a:p>
            <a:pPr lvl="0">
              <a:buFont typeface="Arial" pitchFamily="34" charset="0"/>
              <a:buChar char="•"/>
            </a:pPr>
            <a:r>
              <a:rPr lang="en-US" sz="3200" i="1" dirty="0"/>
              <a:t>Missionary Work</a:t>
            </a:r>
          </a:p>
          <a:p>
            <a:pPr lvl="0">
              <a:buFont typeface="Arial" pitchFamily="34" charset="0"/>
              <a:buChar char="•"/>
            </a:pPr>
            <a:r>
              <a:rPr lang="en-US" sz="3200" i="1" dirty="0"/>
              <a:t>Fasting</a:t>
            </a:r>
          </a:p>
          <a:p>
            <a:pPr lvl="0">
              <a:buFont typeface="Arial" pitchFamily="34" charset="0"/>
              <a:buChar char="•"/>
            </a:pPr>
            <a:r>
              <a:rPr lang="en-US" sz="3200" i="1" dirty="0"/>
              <a:t>Satan</a:t>
            </a:r>
            <a:endParaRPr lang="en-US" sz="3200" dirty="0"/>
          </a:p>
        </p:txBody>
      </p:sp>
      <p:pic>
        <p:nvPicPr>
          <p:cNvPr id="2050" name="Picture 2" descr="http://i34.photobucket.com/albums/d102/everyday_something/Book%20of%20Mormon/tru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072" y="1852588"/>
            <a:ext cx="3882967" cy="439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6593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blinds(horizontal)">
                                      <p:cBhvr>
                                        <p:cTn id="3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310054" y="152400"/>
            <a:ext cx="8681545" cy="5909310"/>
          </a:xfrm>
          <a:prstGeom prst="rect">
            <a:avLst/>
          </a:prstGeom>
        </p:spPr>
        <p:txBody>
          <a:bodyPr wrap="square">
            <a:spAutoFit/>
          </a:bodyPr>
          <a:lstStyle/>
          <a:p>
            <a:r>
              <a:rPr lang="en-US" sz="3600" b="1" dirty="0"/>
              <a:t>Principle: </a:t>
            </a:r>
            <a:r>
              <a:rPr lang="en-US" sz="3600" dirty="0"/>
              <a:t>Concentrated truth, packaged for </a:t>
            </a:r>
            <a:r>
              <a:rPr lang="en-US" sz="3600" u="sng" dirty="0"/>
              <a:t>application;</a:t>
            </a:r>
            <a:r>
              <a:rPr lang="en-US" sz="3600" dirty="0"/>
              <a:t> “so, what should be done?”</a:t>
            </a:r>
          </a:p>
          <a:p>
            <a:r>
              <a:rPr lang="en-US" sz="6000" dirty="0">
                <a:latin typeface="Algerian" panose="04020705040A02060702" pitchFamily="82" charset="0"/>
              </a:rPr>
              <a:t>“ACT”</a:t>
            </a:r>
          </a:p>
          <a:p>
            <a:endParaRPr lang="en-US" i="1" dirty="0"/>
          </a:p>
          <a:p>
            <a:pPr lvl="0">
              <a:buFont typeface="Arial" pitchFamily="34" charset="0"/>
              <a:buChar char="•"/>
            </a:pPr>
            <a:r>
              <a:rPr lang="en-US" sz="3200" i="1" dirty="0"/>
              <a:t>Because my body is a temple (doctrine), I should … (principle). </a:t>
            </a:r>
          </a:p>
          <a:p>
            <a:pPr lvl="0">
              <a:buFont typeface="Arial" pitchFamily="34" charset="0"/>
              <a:buChar char="•"/>
            </a:pPr>
            <a:r>
              <a:rPr lang="en-US" sz="3200" i="1" dirty="0"/>
              <a:t>Since the sacrament renews my baptismal covenant (doctrine), I should … (principle).</a:t>
            </a:r>
          </a:p>
          <a:p>
            <a:pPr lvl="0">
              <a:buFont typeface="Arial" pitchFamily="34" charset="0"/>
              <a:buChar char="•"/>
            </a:pPr>
            <a:r>
              <a:rPr lang="en-US" sz="3200" i="1" dirty="0"/>
              <a:t>The prophet has asked me to seek marriage (doctrine), so I should … (principle)</a:t>
            </a:r>
          </a:p>
        </p:txBody>
      </p:sp>
    </p:spTree>
    <p:extLst>
      <p:ext uri="{BB962C8B-B14F-4D97-AF65-F5344CB8AC3E}">
        <p14:creationId xmlns:p14="http://schemas.microsoft.com/office/powerpoint/2010/main" val="39239935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ox(in)">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ox(in)">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ox(in)">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descr="Image result for 50/50 bar">
            <a:extLst>
              <a:ext uri="{FF2B5EF4-FFF2-40B4-BE49-F238E27FC236}">
                <a16:creationId xmlns:a16="http://schemas.microsoft.com/office/drawing/2014/main" id="{92EE58F9-3F02-43BE-9EFD-859FB892A2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843" b="13254"/>
          <a:stretch/>
        </p:blipFill>
        <p:spPr bwMode="auto">
          <a:xfrm>
            <a:off x="2586183" y="0"/>
            <a:ext cx="6557818" cy="27376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norkelinginfiji.com/wp-content/uploads/2011/05/snorkeling.jpg">
            <a:extLst>
              <a:ext uri="{FF2B5EF4-FFF2-40B4-BE49-F238E27FC236}">
                <a16:creationId xmlns:a16="http://schemas.microsoft.com/office/drawing/2014/main" id="{3FD9E1EA-E3D4-4D04-A655-50177E0C9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 y="1414216"/>
            <a:ext cx="4048714" cy="2727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activelanzarote.com/wp-content/uploads/2009/04/scuba-diving-big.jpg">
            <a:extLst>
              <a:ext uri="{FF2B5EF4-FFF2-40B4-BE49-F238E27FC236}">
                <a16:creationId xmlns:a16="http://schemas.microsoft.com/office/drawing/2014/main" id="{9A23228E-B8FD-44DC-B421-1DA0CCC59C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7" y="4015811"/>
            <a:ext cx="4097957" cy="2727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RichardsED\Desktop\GOLD.jpg">
            <a:extLst>
              <a:ext uri="{FF2B5EF4-FFF2-40B4-BE49-F238E27FC236}">
                <a16:creationId xmlns:a16="http://schemas.microsoft.com/office/drawing/2014/main" id="{8231A978-9C60-4CA3-AB51-3602D7E3CF1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3624" y="3698580"/>
            <a:ext cx="2111425" cy="1414655"/>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6" descr="http://www.alfredoartist.com/Optimized%20Images/2009%20Paintings/Rodriguez-AnOldProspectorandHisLittleFriend.jpg">
            <a:extLst>
              <a:ext uri="{FF2B5EF4-FFF2-40B4-BE49-F238E27FC236}">
                <a16:creationId xmlns:a16="http://schemas.microsoft.com/office/drawing/2014/main" id="{4F7395DA-5092-450D-8B75-9FF897DC53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2929" y="3376726"/>
            <a:ext cx="2310696" cy="3481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RichardsED\Desktop\5379849374_3de26303cb_z.jpg">
            <a:extLst>
              <a:ext uri="{FF2B5EF4-FFF2-40B4-BE49-F238E27FC236}">
                <a16:creationId xmlns:a16="http://schemas.microsoft.com/office/drawing/2014/main" id="{EC67FDF7-590C-484E-8E3E-64A8C7F8DE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3624" y="5113234"/>
            <a:ext cx="2097064" cy="1572799"/>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D8F36BF-A809-4A12-B026-141D73D2BA86}"/>
              </a:ext>
            </a:extLst>
          </p:cNvPr>
          <p:cNvSpPr>
            <a:spLocks noGrp="1"/>
          </p:cNvSpPr>
          <p:nvPr>
            <p:ph type="title"/>
          </p:nvPr>
        </p:nvSpPr>
        <p:spPr>
          <a:xfrm>
            <a:off x="2334408" y="2501043"/>
            <a:ext cx="4729794" cy="980859"/>
          </a:xfrm>
        </p:spPr>
        <p:txBody>
          <a:bodyPr>
            <a:noAutofit/>
          </a:bodyPr>
          <a:lstStyle/>
          <a:p>
            <a:pPr eaLnBrk="1" hangingPunct="1"/>
            <a:r>
              <a:rPr lang="en-US" altLang="en-US" sz="2400" dirty="0">
                <a:solidFill>
                  <a:srgbClr val="FFFF00"/>
                </a:solidFill>
                <a:latin typeface="Arial Black" panose="020B0A04020102020204" pitchFamily="34" charset="0"/>
              </a:rPr>
              <a:t>50% Doctrine</a:t>
            </a:r>
            <a:br>
              <a:rPr lang="en-US" altLang="en-US" sz="2400" dirty="0">
                <a:solidFill>
                  <a:srgbClr val="FFFF00"/>
                </a:solidFill>
                <a:latin typeface="Arial Black" panose="020B0A04020102020204" pitchFamily="34" charset="0"/>
              </a:rPr>
            </a:br>
            <a:r>
              <a:rPr lang="en-US" altLang="en-US" sz="2400" dirty="0">
                <a:solidFill>
                  <a:srgbClr val="FFFF00"/>
                </a:solidFill>
                <a:latin typeface="Arial Black" panose="020B0A04020102020204" pitchFamily="34" charset="0"/>
              </a:rPr>
              <a:t>50% PRINCIPLES OF APPLICATION</a:t>
            </a:r>
          </a:p>
        </p:txBody>
      </p:sp>
    </p:spTree>
    <p:extLst>
      <p:ext uri="{BB962C8B-B14F-4D97-AF65-F5344CB8AC3E}">
        <p14:creationId xmlns:p14="http://schemas.microsoft.com/office/powerpoint/2010/main" val="83094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170546" y="387310"/>
            <a:ext cx="7730836" cy="6140142"/>
          </a:xfrm>
          <a:prstGeom prst="rect">
            <a:avLst/>
          </a:prstGeom>
        </p:spPr>
        <p:txBody>
          <a:bodyPr wrap="square">
            <a:spAutoFit/>
          </a:bodyPr>
          <a:lstStyle/>
          <a:p>
            <a:pPr marL="628650" marR="857250" indent="457200">
              <a:spcAft>
                <a:spcPts val="1500"/>
              </a:spcAft>
            </a:pPr>
            <a:r>
              <a:rPr lang="en-US" sz="2400" dirty="0">
                <a:latin typeface="Tw Cen MT" panose="020B0602020104020603" pitchFamily="34" charset="0"/>
              </a:rPr>
              <a:t>“As you seek spiritual knowledge, search for principles,  carefully separate them from the detail used to explain them. Principles are concentrated truth, packaged for application to a wide variety of circumstances. . . . It is worth great effort to organize the truth we gather to simple statements of principle. </a:t>
            </a:r>
          </a:p>
          <a:p>
            <a:pPr marL="628650" marR="857250" indent="457200">
              <a:spcAft>
                <a:spcPts val="1500"/>
              </a:spcAft>
            </a:pPr>
            <a:r>
              <a:rPr lang="en-US" sz="2400" dirty="0">
                <a:latin typeface="Tw Cen MT" panose="020B0602020104020603" pitchFamily="34" charset="0"/>
              </a:rPr>
              <a:t>“A principle is an enduring truth: a law, a rule you can adopt to guide you in making decisions. Generally, principles are not spelled out in detail. That leaves you free to find your way with an enduring truth, a principle, as your anchor” </a:t>
            </a:r>
            <a:r>
              <a:rPr lang="en-US" sz="1600" dirty="0">
                <a:latin typeface="Tw Cen MT" panose="020B0602020104020603" pitchFamily="34" charset="0"/>
              </a:rPr>
              <a:t>(Elder Boyd K. Packer, “The Word of Wisdom:  The Principle and the Promises,” Ensign, May 1996)</a:t>
            </a:r>
          </a:p>
          <a:p>
            <a:br>
              <a:rPr lang="en-US" sz="2400" dirty="0">
                <a:latin typeface="Tw Cen MT" panose="020B0602020104020603" pitchFamily="34" charset="0"/>
              </a:rPr>
            </a:br>
            <a:endParaRPr lang="en-US" sz="2400" dirty="0">
              <a:latin typeface="Tw Cen MT" panose="020B0602020104020603" pitchFamily="34" charset="0"/>
            </a:endParaRPr>
          </a:p>
        </p:txBody>
      </p:sp>
      <p:pic>
        <p:nvPicPr>
          <p:cNvPr id="1026" name="Picture 2" descr="Image result for boyd k p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854797"/>
            <a:ext cx="2533650" cy="3171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55023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399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6146" name="Picture 2" descr="Image result for thyatira"/>
          <p:cNvPicPr>
            <a:picLocks noChangeAspect="1" noChangeArrowheads="1"/>
          </p:cNvPicPr>
          <p:nvPr/>
        </p:nvPicPr>
        <p:blipFill rotWithShape="1">
          <a:blip r:embed="rId3">
            <a:extLst>
              <a:ext uri="{28A0092B-C50C-407E-A947-70E740481C1C}">
                <a14:useLocalDpi xmlns:a14="http://schemas.microsoft.com/office/drawing/2010/main" val="0"/>
              </a:ext>
            </a:extLst>
          </a:blip>
          <a:srcRect l="7372" r="3602" b="1"/>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6"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D01CF18E-F15B-462A-A16F-8CA667C58FC0}"/>
              </a:ext>
            </a:extLst>
          </p:cNvPr>
          <p:cNvSpPr>
            <a:spLocks noGrp="1" noChangeArrowheads="1"/>
          </p:cNvSpPr>
          <p:nvPr>
            <p:ph type="title"/>
          </p:nvPr>
        </p:nvSpPr>
        <p:spPr>
          <a:xfrm>
            <a:off x="591127" y="692727"/>
            <a:ext cx="8490322" cy="4809624"/>
          </a:xfrm>
        </p:spPr>
        <p:txBody>
          <a:bodyPr vert="horz" lIns="91440" tIns="45720" rIns="91440" bIns="45720" rtlCol="0" anchor="t">
            <a:noAutofit/>
          </a:bodyPr>
          <a:lstStyle/>
          <a:p>
            <a:pPr algn="l"/>
            <a:r>
              <a:rPr lang="en-US" sz="3600" b="0" dirty="0">
                <a:solidFill>
                  <a:schemeClr val="tx1">
                    <a:lumMod val="65000"/>
                  </a:schemeClr>
                </a:solidFill>
                <a:effectLst>
                  <a:outerShdw blurRad="38100" dist="38100" dir="2700000" algn="tl">
                    <a:srgbClr val="000000">
                      <a:alpha val="43137"/>
                    </a:srgbClr>
                  </a:outerShdw>
                </a:effectLst>
              </a:rPr>
              <a:t>Ephesus</a:t>
            </a:r>
            <a:br>
              <a:rPr lang="en-US" sz="3600" b="0" dirty="0">
                <a:solidFill>
                  <a:schemeClr val="tx1">
                    <a:lumMod val="65000"/>
                  </a:schemeClr>
                </a:solidFill>
                <a:effectLst>
                  <a:outerShdw blurRad="38100" dist="38100" dir="2700000" algn="tl">
                    <a:srgbClr val="000000">
                      <a:alpha val="43137"/>
                    </a:srgbClr>
                  </a:outerShdw>
                </a:effectLst>
              </a:rPr>
            </a:br>
            <a:r>
              <a:rPr lang="en-US" sz="3600" b="0" dirty="0">
                <a:solidFill>
                  <a:schemeClr val="tx1">
                    <a:lumMod val="65000"/>
                  </a:schemeClr>
                </a:solidFill>
                <a:effectLst>
                  <a:outerShdw blurRad="38100" dist="38100" dir="2700000" algn="tl">
                    <a:srgbClr val="000000">
                      <a:alpha val="43137"/>
                    </a:srgbClr>
                  </a:outerShdw>
                </a:effectLst>
              </a:rPr>
              <a:t>Smyrna</a:t>
            </a:r>
            <a:br>
              <a:rPr lang="en-US" sz="3600" b="0" dirty="0">
                <a:solidFill>
                  <a:schemeClr val="tx1">
                    <a:lumMod val="65000"/>
                  </a:schemeClr>
                </a:solidFill>
                <a:effectLst>
                  <a:outerShdw blurRad="38100" dist="38100" dir="2700000" algn="tl">
                    <a:srgbClr val="000000">
                      <a:alpha val="43137"/>
                    </a:srgbClr>
                  </a:outerShdw>
                </a:effectLst>
              </a:rPr>
            </a:br>
            <a:r>
              <a:rPr lang="en-US" sz="3600" b="0" dirty="0" err="1">
                <a:solidFill>
                  <a:schemeClr val="tx1">
                    <a:lumMod val="65000"/>
                  </a:schemeClr>
                </a:solidFill>
                <a:effectLst>
                  <a:outerShdw blurRad="38100" dist="38100" dir="2700000" algn="tl">
                    <a:srgbClr val="000000">
                      <a:alpha val="43137"/>
                    </a:srgbClr>
                  </a:outerShdw>
                </a:effectLst>
              </a:rPr>
              <a:t>PergamOS</a:t>
            </a:r>
            <a:br>
              <a:rPr lang="en-US" sz="3600" b="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Thyatira 		</a:t>
            </a:r>
            <a:r>
              <a:rPr lang="en-US" altLang="en-US" sz="3600" dirty="0">
                <a:solidFill>
                  <a:srgbClr val="FFFF00"/>
                </a:solidFill>
                <a:latin typeface="Bell MT" panose="02020503060305020303" pitchFamily="18" charset="0"/>
              </a:rPr>
              <a:t>Revelation 2:18-20</a:t>
            </a:r>
            <a:br>
              <a:rPr lang="en-US" sz="3600" b="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Sardis</a:t>
            </a:r>
            <a:r>
              <a:rPr lang="en-US" sz="3600" b="0" dirty="0">
                <a:effectLst>
                  <a:outerShdw blurRad="38100" dist="38100" dir="2700000" algn="tl">
                    <a:srgbClr val="000000">
                      <a:alpha val="43137"/>
                    </a:srgbClr>
                  </a:outerShdw>
                </a:effectLst>
              </a:rPr>
              <a:t> </a:t>
            </a:r>
            <a:r>
              <a:rPr lang="en-US" altLang="en-US" sz="3600" i="1" dirty="0">
                <a:latin typeface="Bell MT" panose="02020503060305020303" pitchFamily="18" charset="0"/>
              </a:rPr>
              <a:t> 		</a:t>
            </a:r>
            <a:r>
              <a:rPr lang="en-US" altLang="en-US" sz="3600" dirty="0">
                <a:solidFill>
                  <a:srgbClr val="FFFF00"/>
                </a:solidFill>
                <a:latin typeface="Bell MT" panose="02020503060305020303" pitchFamily="18" charset="0"/>
              </a:rPr>
              <a:t>Revelation 3:1-5</a:t>
            </a:r>
            <a:br>
              <a:rPr lang="en-US" altLang="en-US" sz="3600" i="1" dirty="0">
                <a:latin typeface="Bell MT" panose="02020503060305020303" pitchFamily="18" charset="0"/>
              </a:rPr>
            </a:br>
            <a:r>
              <a:rPr lang="en-US" sz="3600" dirty="0" err="1">
                <a:effectLst>
                  <a:outerShdw blurRad="38100" dist="38100" dir="2700000" algn="tl">
                    <a:srgbClr val="000000">
                      <a:alpha val="43137"/>
                    </a:srgbClr>
                  </a:outerShdw>
                </a:effectLst>
              </a:rPr>
              <a:t>Philadelphia</a:t>
            </a:r>
            <a:r>
              <a:rPr lang="en-US" altLang="en-US" sz="3600" dirty="0" err="1">
                <a:solidFill>
                  <a:srgbClr val="FFFF00"/>
                </a:solidFill>
                <a:latin typeface="Bell MT" panose="02020503060305020303" pitchFamily="18" charset="0"/>
              </a:rPr>
              <a:t>Revelation</a:t>
            </a:r>
            <a:r>
              <a:rPr lang="en-US" altLang="en-US" sz="3600" dirty="0">
                <a:solidFill>
                  <a:srgbClr val="FFFF00"/>
                </a:solidFill>
                <a:latin typeface="Bell MT" panose="02020503060305020303" pitchFamily="18" charset="0"/>
              </a:rPr>
              <a:t> 3:7-10 </a:t>
            </a:r>
            <a:br>
              <a:rPr lang="en-US" sz="3600" b="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Laodicea</a:t>
            </a:r>
            <a:r>
              <a:rPr lang="en-US" sz="3600" b="0" dirty="0">
                <a:effectLst>
                  <a:outerShdw blurRad="38100" dist="38100" dir="2700000" algn="tl">
                    <a:srgbClr val="000000">
                      <a:alpha val="43137"/>
                    </a:srgbClr>
                  </a:outerShdw>
                </a:effectLst>
              </a:rPr>
              <a:t> </a:t>
            </a:r>
            <a:r>
              <a:rPr lang="en-US" altLang="en-US" sz="3600" dirty="0">
                <a:latin typeface="Bell MT" panose="02020503060305020303" pitchFamily="18" charset="0"/>
              </a:rPr>
              <a:t> 	</a:t>
            </a:r>
            <a:r>
              <a:rPr lang="en-US" altLang="en-US" sz="3600" dirty="0">
                <a:solidFill>
                  <a:srgbClr val="FFFF00"/>
                </a:solidFill>
                <a:latin typeface="Bell MT" panose="02020503060305020303" pitchFamily="18" charset="0"/>
              </a:rPr>
              <a:t>Revelation 3:14-16</a:t>
            </a:r>
            <a:br>
              <a:rPr lang="en-US" altLang="en-US" sz="3600" i="1" dirty="0">
                <a:latin typeface="Bell MT" panose="02020503060305020303" pitchFamily="18" charset="0"/>
              </a:rPr>
            </a:br>
            <a:endParaRPr lang="en-US" sz="36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402764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3994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blipFill rotWithShape="1">
            <a:blip r:embed="rId2">
              <a:duotone>
                <a:schemeClr val="bg2">
                  <a:shade val="18000"/>
                  <a:satMod val="160000"/>
                  <a:lumMod val="28000"/>
                </a:schemeClr>
                <a:schemeClr val="bg2">
                  <a:tint val="95000"/>
                  <a:satMod val="160000"/>
                  <a:lumMod val="116000"/>
                </a:schemeClr>
              </a:duotone>
            </a:blip>
            <a:stretch/>
          </a:blipFill>
          <a:ln>
            <a:noFill/>
          </a:ln>
          <a:effectLst/>
        </p:spPr>
      </p:sp>
      <p:pic>
        <p:nvPicPr>
          <p:cNvPr id="6146" name="Picture 2" descr="Image result for thyatira"/>
          <p:cNvPicPr>
            <a:picLocks noChangeAspect="1" noChangeArrowheads="1"/>
          </p:cNvPicPr>
          <p:nvPr/>
        </p:nvPicPr>
        <p:blipFill rotWithShape="1">
          <a:blip r:embed="rId3">
            <a:extLst>
              <a:ext uri="{28A0092B-C50C-407E-A947-70E740481C1C}">
                <a14:useLocalDpi xmlns:a14="http://schemas.microsoft.com/office/drawing/2010/main" val="0"/>
              </a:ext>
            </a:extLst>
          </a:blip>
          <a:srcRect l="7372" r="3602" b="1"/>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6"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4" name="Picture 5" descr="https://encrypted-tbn3.gstatic.com/images?q=tbn:ANd9GcRUS-ltJTLzq06B-C-KDQ0-EPX8VNLfPROF1d6Xj30485pSiNYV"/>
          <p:cNvPicPr>
            <a:picLocks noChangeAspect="1" noChangeArrowheads="1"/>
          </p:cNvPicPr>
          <p:nvPr/>
        </p:nvPicPr>
        <p:blipFill rotWithShape="1">
          <a:blip r:embed="rId4">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0" name="Rectangle 2">
            <a:extLst>
              <a:ext uri="{FF2B5EF4-FFF2-40B4-BE49-F238E27FC236}">
                <a16:creationId xmlns:a16="http://schemas.microsoft.com/office/drawing/2014/main" id="{D01CF18E-F15B-462A-A16F-8CA667C58FC0}"/>
              </a:ext>
            </a:extLst>
          </p:cNvPr>
          <p:cNvSpPr>
            <a:spLocks noGrp="1" noChangeArrowheads="1"/>
          </p:cNvSpPr>
          <p:nvPr>
            <p:ph type="title"/>
          </p:nvPr>
        </p:nvSpPr>
        <p:spPr>
          <a:xfrm>
            <a:off x="591127" y="692727"/>
            <a:ext cx="8490322" cy="4809624"/>
          </a:xfrm>
        </p:spPr>
        <p:txBody>
          <a:bodyPr vert="horz" lIns="91440" tIns="45720" rIns="91440" bIns="45720" rtlCol="0" anchor="t">
            <a:noAutofit/>
          </a:bodyPr>
          <a:lstStyle/>
          <a:p>
            <a:pPr algn="l"/>
            <a:r>
              <a:rPr lang="en-US" sz="3600" b="0" dirty="0">
                <a:solidFill>
                  <a:schemeClr val="tx1">
                    <a:lumMod val="65000"/>
                  </a:schemeClr>
                </a:solidFill>
                <a:effectLst>
                  <a:outerShdw blurRad="38100" dist="38100" dir="2700000" algn="tl">
                    <a:srgbClr val="000000">
                      <a:alpha val="43137"/>
                    </a:srgbClr>
                  </a:outerShdw>
                </a:effectLst>
              </a:rPr>
              <a:t>Ephesus</a:t>
            </a:r>
            <a:br>
              <a:rPr lang="en-US" sz="3600" b="0" dirty="0">
                <a:solidFill>
                  <a:schemeClr val="tx1">
                    <a:lumMod val="65000"/>
                  </a:schemeClr>
                </a:solidFill>
                <a:effectLst>
                  <a:outerShdw blurRad="38100" dist="38100" dir="2700000" algn="tl">
                    <a:srgbClr val="000000">
                      <a:alpha val="43137"/>
                    </a:srgbClr>
                  </a:outerShdw>
                </a:effectLst>
              </a:rPr>
            </a:br>
            <a:r>
              <a:rPr lang="en-US" sz="3600" b="0" dirty="0">
                <a:solidFill>
                  <a:schemeClr val="tx1">
                    <a:lumMod val="65000"/>
                  </a:schemeClr>
                </a:solidFill>
                <a:effectLst>
                  <a:outerShdw blurRad="38100" dist="38100" dir="2700000" algn="tl">
                    <a:srgbClr val="000000">
                      <a:alpha val="43137"/>
                    </a:srgbClr>
                  </a:outerShdw>
                </a:effectLst>
              </a:rPr>
              <a:t>Smyrna</a:t>
            </a:r>
            <a:br>
              <a:rPr lang="en-US" sz="3600" b="0" dirty="0">
                <a:solidFill>
                  <a:schemeClr val="tx1">
                    <a:lumMod val="65000"/>
                  </a:schemeClr>
                </a:solidFill>
                <a:effectLst>
                  <a:outerShdw blurRad="38100" dist="38100" dir="2700000" algn="tl">
                    <a:srgbClr val="000000">
                      <a:alpha val="43137"/>
                    </a:srgbClr>
                  </a:outerShdw>
                </a:effectLst>
              </a:rPr>
            </a:br>
            <a:r>
              <a:rPr lang="en-US" sz="3600" b="0" dirty="0" err="1">
                <a:solidFill>
                  <a:schemeClr val="tx1">
                    <a:lumMod val="65000"/>
                  </a:schemeClr>
                </a:solidFill>
                <a:effectLst>
                  <a:outerShdw blurRad="38100" dist="38100" dir="2700000" algn="tl">
                    <a:srgbClr val="000000">
                      <a:alpha val="43137"/>
                    </a:srgbClr>
                  </a:outerShdw>
                </a:effectLst>
              </a:rPr>
              <a:t>PergamOS</a:t>
            </a:r>
            <a:br>
              <a:rPr lang="en-US" sz="3600" b="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Thyatira 		</a:t>
            </a:r>
            <a:r>
              <a:rPr lang="en-US" altLang="en-US" sz="3600" dirty="0">
                <a:solidFill>
                  <a:srgbClr val="FFFF00"/>
                </a:solidFill>
                <a:latin typeface="Bell MT" panose="02020503060305020303" pitchFamily="18" charset="0"/>
              </a:rPr>
              <a:t>Revelation 2:18-20</a:t>
            </a:r>
            <a:br>
              <a:rPr lang="en-US" sz="3600" b="0" dirty="0">
                <a:effectLst>
                  <a:outerShdw blurRad="38100" dist="38100" dir="2700000" algn="tl">
                    <a:srgbClr val="000000">
                      <a:alpha val="43137"/>
                    </a:srgbClr>
                  </a:outerShdw>
                </a:effectLst>
              </a:rPr>
            </a:br>
            <a:r>
              <a:rPr lang="en-US" sz="3600" b="0" dirty="0">
                <a:solidFill>
                  <a:schemeClr val="tx1">
                    <a:lumMod val="65000"/>
                  </a:schemeClr>
                </a:solidFill>
                <a:effectLst>
                  <a:outerShdw blurRad="38100" dist="38100" dir="2700000" algn="tl">
                    <a:srgbClr val="000000">
                      <a:alpha val="43137"/>
                    </a:srgbClr>
                  </a:outerShdw>
                </a:effectLst>
              </a:rPr>
              <a:t>Sardis </a:t>
            </a:r>
            <a:r>
              <a:rPr lang="en-US" altLang="en-US" sz="3600" b="0" i="1" dirty="0">
                <a:solidFill>
                  <a:schemeClr val="tx1">
                    <a:lumMod val="65000"/>
                  </a:schemeClr>
                </a:solidFill>
                <a:latin typeface="Bell MT" panose="02020503060305020303" pitchFamily="18" charset="0"/>
              </a:rPr>
              <a:t> 		</a:t>
            </a:r>
            <a:r>
              <a:rPr lang="en-US" altLang="en-US" sz="3600" b="0" dirty="0">
                <a:solidFill>
                  <a:schemeClr val="tx1">
                    <a:lumMod val="65000"/>
                  </a:schemeClr>
                </a:solidFill>
                <a:latin typeface="Bell MT" panose="02020503060305020303" pitchFamily="18" charset="0"/>
              </a:rPr>
              <a:t>Revelation 3:1-5</a:t>
            </a:r>
            <a:br>
              <a:rPr lang="en-US" altLang="en-US" sz="3600" b="0" i="1" dirty="0">
                <a:solidFill>
                  <a:schemeClr val="tx1">
                    <a:lumMod val="65000"/>
                  </a:schemeClr>
                </a:solidFill>
                <a:latin typeface="Bell MT" panose="02020503060305020303" pitchFamily="18" charset="0"/>
              </a:rPr>
            </a:br>
            <a:r>
              <a:rPr lang="en-US" sz="3600" b="0" dirty="0">
                <a:solidFill>
                  <a:schemeClr val="tx1">
                    <a:lumMod val="65000"/>
                  </a:schemeClr>
                </a:solidFill>
                <a:effectLst>
                  <a:outerShdw blurRad="38100" dist="38100" dir="2700000" algn="tl">
                    <a:srgbClr val="000000">
                      <a:alpha val="43137"/>
                    </a:srgbClr>
                  </a:outerShdw>
                </a:effectLst>
              </a:rPr>
              <a:t>Philadelphia	</a:t>
            </a:r>
            <a:r>
              <a:rPr lang="en-US" altLang="en-US" sz="3600" b="0" dirty="0">
                <a:solidFill>
                  <a:schemeClr val="tx1">
                    <a:lumMod val="65000"/>
                  </a:schemeClr>
                </a:solidFill>
                <a:latin typeface="Bell MT" panose="02020503060305020303" pitchFamily="18" charset="0"/>
              </a:rPr>
              <a:t>Revelation 3:7-10 </a:t>
            </a:r>
            <a:br>
              <a:rPr lang="en-US" sz="3600" b="0" dirty="0">
                <a:solidFill>
                  <a:schemeClr val="tx1">
                    <a:lumMod val="65000"/>
                  </a:schemeClr>
                </a:solidFill>
                <a:effectLst>
                  <a:outerShdw blurRad="38100" dist="38100" dir="2700000" algn="tl">
                    <a:srgbClr val="000000">
                      <a:alpha val="43137"/>
                    </a:srgbClr>
                  </a:outerShdw>
                </a:effectLst>
              </a:rPr>
            </a:br>
            <a:r>
              <a:rPr lang="en-US" sz="3600" b="0" dirty="0">
                <a:solidFill>
                  <a:schemeClr val="tx1">
                    <a:lumMod val="65000"/>
                  </a:schemeClr>
                </a:solidFill>
                <a:effectLst>
                  <a:outerShdw blurRad="38100" dist="38100" dir="2700000" algn="tl">
                    <a:srgbClr val="000000">
                      <a:alpha val="43137"/>
                    </a:srgbClr>
                  </a:outerShdw>
                </a:effectLst>
              </a:rPr>
              <a:t>Laodicea </a:t>
            </a:r>
            <a:r>
              <a:rPr lang="en-US" altLang="en-US" sz="3600" b="0" dirty="0">
                <a:solidFill>
                  <a:schemeClr val="tx1">
                    <a:lumMod val="65000"/>
                  </a:schemeClr>
                </a:solidFill>
                <a:latin typeface="Bell MT" panose="02020503060305020303" pitchFamily="18" charset="0"/>
              </a:rPr>
              <a:t> 		Revelation 3:14-16</a:t>
            </a:r>
            <a:br>
              <a:rPr lang="en-US" altLang="en-US" sz="3600" i="1" dirty="0">
                <a:latin typeface="Bell MT" panose="02020503060305020303" pitchFamily="18" charset="0"/>
              </a:rPr>
            </a:br>
            <a:endParaRPr lang="en-US" sz="36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05784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7938"/>
            <a:ext cx="7764463" cy="1325562"/>
          </a:xfrm>
        </p:spPr>
        <p:txBody>
          <a:bodyPr/>
          <a:lstStyle/>
          <a:p>
            <a:pPr eaLnBrk="1" fontAlgn="auto" hangingPunct="1">
              <a:spcAft>
                <a:spcPts val="0"/>
              </a:spcAft>
              <a:defRPr/>
            </a:pPr>
            <a:r>
              <a:rPr lang="en-US" altLang="en-US" dirty="0"/>
              <a:t>THYATIRA</a:t>
            </a:r>
          </a:p>
        </p:txBody>
      </p:sp>
      <p:sp>
        <p:nvSpPr>
          <p:cNvPr id="11267" name="Rectangle 3"/>
          <p:cNvSpPr>
            <a:spLocks noGrp="1" noChangeArrowheads="1"/>
          </p:cNvSpPr>
          <p:nvPr>
            <p:ph idx="1"/>
          </p:nvPr>
        </p:nvSpPr>
        <p:spPr>
          <a:xfrm>
            <a:off x="377031" y="1060297"/>
            <a:ext cx="8382000" cy="5717309"/>
          </a:xfrm>
        </p:spPr>
        <p:txBody>
          <a:bodyPr>
            <a:noAutofit/>
          </a:bodyPr>
          <a:lstStyle/>
          <a:p>
            <a:r>
              <a:rPr lang="en-US" dirty="0">
                <a:effectLst/>
                <a:latin typeface="+mj-lt"/>
              </a:rPr>
              <a:t>Who was Jezebel? </a:t>
            </a:r>
            <a:endParaRPr lang="en-US" sz="2000" dirty="0">
              <a:effectLst/>
              <a:latin typeface="+mj-lt"/>
            </a:endParaRPr>
          </a:p>
          <a:p>
            <a:pPr lvl="1"/>
            <a:r>
              <a:rPr lang="en-US" sz="2000" dirty="0">
                <a:effectLst/>
                <a:latin typeface="+mj-lt"/>
              </a:rPr>
              <a:t>Elijah lamented that only a few  men in the entire nation were not swayed by her control (see 1 Kings 19:18).</a:t>
            </a:r>
          </a:p>
          <a:p>
            <a:r>
              <a:rPr lang="en-US" dirty="0">
                <a:effectLst/>
                <a:latin typeface="+mj-lt"/>
              </a:rPr>
              <a:t>Cross-reference </a:t>
            </a:r>
            <a:r>
              <a:rPr lang="en-US" altLang="en-US" b="1" dirty="0">
                <a:latin typeface="+mj-lt"/>
              </a:rPr>
              <a:t>Revelation 2:18-20 </a:t>
            </a:r>
            <a:r>
              <a:rPr lang="en-US" altLang="en-US" dirty="0">
                <a:latin typeface="+mj-lt"/>
              </a:rPr>
              <a:t>with</a:t>
            </a:r>
            <a:r>
              <a:rPr lang="en-US" dirty="0">
                <a:effectLst/>
                <a:latin typeface="+mj-lt"/>
              </a:rPr>
              <a:t> </a:t>
            </a:r>
            <a:r>
              <a:rPr lang="en-US" b="1" dirty="0">
                <a:effectLst/>
                <a:latin typeface="+mj-lt"/>
              </a:rPr>
              <a:t>Romans 13:14 </a:t>
            </a:r>
            <a:r>
              <a:rPr lang="en-US" dirty="0">
                <a:effectLst/>
                <a:latin typeface="+mj-lt"/>
              </a:rPr>
              <a:t>“But put ye on the Lord Jesus Christ, and make no provision for the flesh, to fulfil the lusts thereof.”</a:t>
            </a:r>
          </a:p>
          <a:p>
            <a:pPr lvl="1"/>
            <a:r>
              <a:rPr lang="en-US" dirty="0">
                <a:effectLst/>
                <a:latin typeface="+mj-lt"/>
              </a:rPr>
              <a:t>Rephrase “make no provision.” </a:t>
            </a:r>
          </a:p>
          <a:p>
            <a:pPr lvl="1"/>
            <a:r>
              <a:rPr lang="en-US" dirty="0">
                <a:effectLst/>
                <a:latin typeface="+mj-lt"/>
              </a:rPr>
              <a:t>What is the opposite of addiction?</a:t>
            </a:r>
          </a:p>
          <a:p>
            <a:r>
              <a:rPr lang="en-US" dirty="0">
                <a:effectLst/>
                <a:latin typeface="+mj-lt"/>
              </a:rPr>
              <a:t>JST </a:t>
            </a:r>
            <a:r>
              <a:rPr lang="en-US" b="1" dirty="0">
                <a:effectLst/>
                <a:latin typeface="+mj-lt"/>
              </a:rPr>
              <a:t>Revelation 2:26-27</a:t>
            </a:r>
            <a:r>
              <a:rPr lang="en-US" dirty="0">
                <a:effectLst/>
                <a:latin typeface="+mj-lt"/>
              </a:rPr>
              <a:t>: How were they to overcome their Jezebels? </a:t>
            </a:r>
          </a:p>
          <a:p>
            <a:pPr lvl="1"/>
            <a:r>
              <a:rPr lang="en-US" altLang="en-US" sz="2400" b="1" dirty="0">
                <a:effectLst/>
                <a:latin typeface="+mj-lt"/>
              </a:rPr>
              <a:t>Have you seen scripture study helping you overcome temptation in your life?</a:t>
            </a:r>
          </a:p>
          <a:p>
            <a:pPr lvl="1"/>
            <a:r>
              <a:rPr lang="en-US" sz="2400" dirty="0">
                <a:effectLst/>
              </a:rPr>
              <a:t>(Cross-reference </a:t>
            </a:r>
            <a:r>
              <a:rPr lang="en-US" sz="2400" b="1" dirty="0">
                <a:effectLst/>
              </a:rPr>
              <a:t>Helaman 3:29-30)</a:t>
            </a:r>
          </a:p>
          <a:p>
            <a:pPr lvl="1"/>
            <a:endParaRPr lang="en-US" altLang="en-US" sz="2400" b="1" dirty="0">
              <a:latin typeface="+mj-lt"/>
            </a:endParaRP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9360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animEffect transition="in" filter="fade">
                                      <p:cBhvr>
                                        <p:cTn id="21" dur="1000"/>
                                        <p:tgtEl>
                                          <p:spTgt spid="11267">
                                            <p:txEl>
                                              <p:pRg st="3" end="3"/>
                                            </p:txEl>
                                          </p:spTgt>
                                        </p:tgtEl>
                                      </p:cBhvr>
                                    </p:animEffect>
                                    <p:anim calcmode="lin" valueType="num">
                                      <p:cBhvr>
                                        <p:cTn id="22"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Effect transition="in" filter="fade">
                                      <p:cBhvr>
                                        <p:cTn id="28" dur="1000"/>
                                        <p:tgtEl>
                                          <p:spTgt spid="11267">
                                            <p:txEl>
                                              <p:pRg st="4" end="4"/>
                                            </p:txEl>
                                          </p:spTgt>
                                        </p:tgtEl>
                                      </p:cBhvr>
                                    </p:animEffect>
                                    <p:anim calcmode="lin" valueType="num">
                                      <p:cBhvr>
                                        <p:cTn id="29"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xEl>
                                              <p:pRg st="5" end="5"/>
                                            </p:txEl>
                                          </p:spTgt>
                                        </p:tgtEl>
                                        <p:attrNameLst>
                                          <p:attrName>style.visibility</p:attrName>
                                        </p:attrNameLst>
                                      </p:cBhvr>
                                      <p:to>
                                        <p:strVal val="visible"/>
                                      </p:to>
                                    </p:set>
                                    <p:animEffect transition="in" filter="fade">
                                      <p:cBhvr>
                                        <p:cTn id="35" dur="1000"/>
                                        <p:tgtEl>
                                          <p:spTgt spid="11267">
                                            <p:txEl>
                                              <p:pRg st="5" end="5"/>
                                            </p:txEl>
                                          </p:spTgt>
                                        </p:tgtEl>
                                      </p:cBhvr>
                                    </p:animEffect>
                                    <p:anim calcmode="lin" valueType="num">
                                      <p:cBhvr>
                                        <p:cTn id="36"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267">
                                            <p:txEl>
                                              <p:pRg st="6" end="6"/>
                                            </p:txEl>
                                          </p:spTgt>
                                        </p:tgtEl>
                                        <p:attrNameLst>
                                          <p:attrName>style.visibility</p:attrName>
                                        </p:attrNameLst>
                                      </p:cBhvr>
                                      <p:to>
                                        <p:strVal val="visible"/>
                                      </p:to>
                                    </p:set>
                                    <p:animEffect transition="in" filter="fade">
                                      <p:cBhvr>
                                        <p:cTn id="42" dur="1000"/>
                                        <p:tgtEl>
                                          <p:spTgt spid="11267">
                                            <p:txEl>
                                              <p:pRg st="6" end="6"/>
                                            </p:txEl>
                                          </p:spTgt>
                                        </p:tgtEl>
                                      </p:cBhvr>
                                    </p:animEffect>
                                    <p:anim calcmode="lin" valueType="num">
                                      <p:cBhvr>
                                        <p:cTn id="43"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Effect transition="in" filter="fade">
                                      <p:cBhvr>
                                        <p:cTn id="49" dur="1000"/>
                                        <p:tgtEl>
                                          <p:spTgt spid="11267">
                                            <p:txEl>
                                              <p:pRg st="7" end="7"/>
                                            </p:txEl>
                                          </p:spTgt>
                                        </p:tgtEl>
                                      </p:cBhvr>
                                    </p:animEffect>
                                    <p:anim calcmode="lin" valueType="num">
                                      <p:cBhvr>
                                        <p:cTn id="50"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25007</TotalTime>
  <Words>896</Words>
  <Application>Microsoft Office PowerPoint</Application>
  <PresentationFormat>On-screen Show (4:3)</PresentationFormat>
  <Paragraphs>113</Paragraphs>
  <Slides>25</Slides>
  <Notes>3</Notes>
  <HiddenSlides>11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Algerian</vt:lpstr>
      <vt:lpstr>Andalus</vt:lpstr>
      <vt:lpstr>Arial</vt:lpstr>
      <vt:lpstr>Arial Black</vt:lpstr>
      <vt:lpstr>Bell MT</vt:lpstr>
      <vt:lpstr>Bookman Old Style</vt:lpstr>
      <vt:lpstr>Calibri</vt:lpstr>
      <vt:lpstr>Rockwell</vt:lpstr>
      <vt:lpstr>Tw Cen MT</vt:lpstr>
      <vt:lpstr>Vladimir Script</vt:lpstr>
      <vt:lpstr>Wingdings</vt:lpstr>
      <vt:lpstr>Wingdings 2</vt:lpstr>
      <vt:lpstr>Damask</vt:lpstr>
      <vt:lpstr>The Book of Revelation</vt:lpstr>
      <vt:lpstr>the book of Revelation</vt:lpstr>
      <vt:lpstr>PowerPoint Presentation</vt:lpstr>
      <vt:lpstr>PowerPoint Presentation</vt:lpstr>
      <vt:lpstr>50% Doctrine 50% PRINCIPLES OF APPLICATION</vt:lpstr>
      <vt:lpstr>PowerPoint Presentation</vt:lpstr>
      <vt:lpstr>Ephesus Smyrna PergamOS Thyatira   Revelation 2:18-20 Sardis    Revelation 3:1-5 PhiladelphiaRevelation 3:7-10  Laodicea   Revelation 3:14-16 </vt:lpstr>
      <vt:lpstr>Ephesus Smyrna PergamOS Thyatira   Revelation 2:18-20 Sardis    Revelation 3:1-5 Philadelphia Revelation 3:7-10  Laodicea    Revelation 3:14-16 </vt:lpstr>
      <vt:lpstr>THYATIRA</vt:lpstr>
      <vt:lpstr>PowerPoint Presentation</vt:lpstr>
      <vt:lpstr>Ephesus Smyrna Pergamum Thyatira Sardis Philadelphia Laodicea</vt:lpstr>
      <vt:lpstr>PowerPoint Presentation</vt:lpstr>
      <vt:lpstr>PowerPoint Presentation</vt:lpstr>
      <vt:lpstr>SARDIS</vt:lpstr>
      <vt:lpstr>Ephesus Smyrna Pergamum Thyatira Sardis Philadelphia Laodicea</vt:lpstr>
      <vt:lpstr>PowerPoint Presentation</vt:lpstr>
      <vt:lpstr>PowerPoint Presentation</vt:lpstr>
      <vt:lpstr>Ephesus Smyrna Pergamum Thyatira Sardis Philadelphia Laodicea</vt:lpstr>
      <vt:lpstr>PowerPoint Presentation</vt:lpstr>
      <vt:lpstr>PowerPoint Presentation</vt:lpstr>
      <vt:lpstr>Laodicea</vt:lpstr>
      <vt:lpstr>LOADICEA</vt:lpstr>
      <vt:lpstr>Revelation 3:20</vt:lpstr>
      <vt:lpstr>REVEALATON 2-3: Letters to 7 Churches</vt:lpstr>
      <vt:lpstr>The Book of Revelation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D. Richards</cp:lastModifiedBy>
  <cp:revision>374</cp:revision>
  <dcterms:created xsi:type="dcterms:W3CDTF">2006-07-12T19:00:47Z</dcterms:created>
  <dcterms:modified xsi:type="dcterms:W3CDTF">2018-01-24T20:32:18Z</dcterms:modified>
</cp:coreProperties>
</file>